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75" r:id="rId1"/>
  </p:sldMasterIdLst>
  <p:notesMasterIdLst>
    <p:notesMasterId r:id="rId23"/>
  </p:notesMasterIdLst>
  <p:handoutMasterIdLst>
    <p:handoutMasterId r:id="rId24"/>
  </p:handoutMasterIdLst>
  <p:sldIdLst>
    <p:sldId id="1026" r:id="rId2"/>
    <p:sldId id="1108" r:id="rId3"/>
    <p:sldId id="1109" r:id="rId4"/>
    <p:sldId id="1110" r:id="rId5"/>
    <p:sldId id="1111" r:id="rId6"/>
    <p:sldId id="1112" r:id="rId7"/>
    <p:sldId id="1113" r:id="rId8"/>
    <p:sldId id="1114" r:id="rId9"/>
    <p:sldId id="1115" r:id="rId10"/>
    <p:sldId id="1116" r:id="rId11"/>
    <p:sldId id="1117" r:id="rId12"/>
    <p:sldId id="1118" r:id="rId13"/>
    <p:sldId id="1119" r:id="rId14"/>
    <p:sldId id="1120" r:id="rId15"/>
    <p:sldId id="1121" r:id="rId16"/>
    <p:sldId id="1122" r:id="rId17"/>
    <p:sldId id="1123" r:id="rId18"/>
    <p:sldId id="1124" r:id="rId19"/>
    <p:sldId id="1125" r:id="rId20"/>
    <p:sldId id="1126" r:id="rId21"/>
    <p:sldId id="1127" r:id="rId22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2B6278"/>
    <a:srgbClr val="008000"/>
    <a:srgbClr val="948A88"/>
    <a:srgbClr val="2A2C50"/>
    <a:srgbClr val="717152"/>
    <a:srgbClr val="86472B"/>
    <a:srgbClr val="E5C9BB"/>
    <a:srgbClr val="AD7842"/>
    <a:srgbClr val="3F2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9" autoAdjust="0"/>
    <p:restoredTop sz="95794" autoAdjust="0"/>
  </p:normalViewPr>
  <p:slideViewPr>
    <p:cSldViewPr>
      <p:cViewPr varScale="1">
        <p:scale>
          <a:sx n="113" d="100"/>
          <a:sy n="113" d="100"/>
        </p:scale>
        <p:origin x="1024" y="88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2022-05-09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2022-05-09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800" dirty="0" err="1">
                <a:latin typeface="HY견고딕" pitchFamily="18" charset="-127"/>
                <a:ea typeface="HY견고딕" pitchFamily="18" charset="-127"/>
              </a:rPr>
              <a:t>파이썬</a:t>
            </a:r>
            <a:r>
              <a:rPr kumimoji="0" lang="ko-KR" altLang="en-US" sz="180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for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 Beginner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000" u="none">
                <a:ea typeface="맑은 고딕" pitchFamily="50" charset="-127"/>
              </a:rPr>
              <a:t>.</a:t>
            </a: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72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bg>
      <p:bgPr>
        <a:solidFill>
          <a:srgbClr val="948A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251520" y="404664"/>
            <a:ext cx="4752528" cy="4777264"/>
            <a:chOff x="683568" y="451416"/>
            <a:chExt cx="4752528" cy="4777264"/>
          </a:xfrm>
        </p:grpSpPr>
        <p:pic>
          <p:nvPicPr>
            <p:cNvPr id="16" name="그림 15"/>
            <p:cNvPicPr>
              <a:picLocks noChangeAspect="1"/>
            </p:cNvPicPr>
            <p:nvPr userDrawn="1"/>
          </p:nvPicPr>
          <p:blipFill rotWithShape="1">
            <a:blip r:embed="rId2"/>
            <a:srcRect t="8890" b="7767"/>
            <a:stretch/>
          </p:blipFill>
          <p:spPr>
            <a:xfrm>
              <a:off x="683568" y="548680"/>
              <a:ext cx="4496543" cy="4680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 userDrawn="1"/>
          </p:nvSpPr>
          <p:spPr>
            <a:xfrm>
              <a:off x="4355976" y="451416"/>
              <a:ext cx="1080120" cy="720080"/>
            </a:xfrm>
            <a:prstGeom prst="rect">
              <a:avLst/>
            </a:prstGeom>
            <a:solidFill>
              <a:srgbClr val="948A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제목 13"/>
          <p:cNvSpPr>
            <a:spLocks noGrp="1"/>
          </p:cNvSpPr>
          <p:nvPr>
            <p:ph type="title"/>
          </p:nvPr>
        </p:nvSpPr>
        <p:spPr>
          <a:xfrm>
            <a:off x="3635896" y="4797152"/>
            <a:ext cx="5328592" cy="1824936"/>
          </a:xfrm>
        </p:spPr>
        <p:txBody>
          <a:bodyPr>
            <a:noAutofit/>
          </a:bodyPr>
          <a:lstStyle>
            <a:lvl1pPr algn="ctr">
              <a:defRPr sz="4800" b="0">
                <a:solidFill>
                  <a:srgbClr val="2A2C5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77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948A88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/83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5612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32738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/83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2312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528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/83</a:t>
            </a:r>
          </a:p>
        </p:txBody>
      </p:sp>
    </p:spTree>
    <p:extLst>
      <p:ext uri="{BB962C8B-B14F-4D97-AF65-F5344CB8AC3E}">
        <p14:creationId xmlns:p14="http://schemas.microsoft.com/office/powerpoint/2010/main" val="287563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>
            <a:grpSpLocks/>
          </p:cNvGrpSpPr>
          <p:nvPr userDrawn="1"/>
        </p:nvGrpSpPr>
        <p:grpSpPr bwMode="auto">
          <a:xfrm>
            <a:off x="-12700" y="-1588"/>
            <a:ext cx="9156700" cy="836613"/>
            <a:chOff x="-12020" y="-1058"/>
            <a:chExt cx="9158620" cy="720000"/>
          </a:xfrm>
          <a:solidFill>
            <a:schemeClr val="accent6">
              <a:lumMod val="75000"/>
            </a:schemeClr>
          </a:solidFill>
        </p:grpSpPr>
        <p:sp>
          <p:nvSpPr>
            <p:cNvPr id="3" name="직사각형 2"/>
            <p:cNvSpPr/>
            <p:nvPr userDrawn="1"/>
          </p:nvSpPr>
          <p:spPr>
            <a:xfrm>
              <a:off x="-12020" y="-1058"/>
              <a:ext cx="9158620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4" name="직사각형 3"/>
            <p:cNvSpPr/>
            <p:nvPr userDrawn="1"/>
          </p:nvSpPr>
          <p:spPr>
            <a:xfrm>
              <a:off x="178946" y="-1058"/>
              <a:ext cx="8965726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179388" y="6388100"/>
            <a:ext cx="504825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latin typeface="+mn-lt"/>
                <a:ea typeface="+mn-ea"/>
              </a:defRPr>
            </a:lvl1pPr>
          </a:lstStyle>
          <a:p>
            <a:pPr>
              <a:defRPr/>
            </a:pPr>
            <a:fld id="{D23916F6-585A-4A9A-BCE4-41D17507ECD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91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2022-05-09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6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6" r:id="rId1"/>
    <p:sldLayoutId id="2147484677" r:id="rId2"/>
    <p:sldLayoutId id="2147484678" r:id="rId3"/>
    <p:sldLayoutId id="2147484679" r:id="rId4"/>
    <p:sldLayoutId id="2147484680" r:id="rId5"/>
    <p:sldLayoutId id="2147484681" r:id="rId6"/>
    <p:sldLayoutId id="2147484683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156366-BFB2-4FDD-A1CA-8BAA0673F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36" y="-39511"/>
            <a:ext cx="9144000" cy="6794303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0AD00BB1-268B-44F9-A45F-D5E717784CAB}"/>
              </a:ext>
            </a:extLst>
          </p:cNvPr>
          <p:cNvSpPr txBox="1">
            <a:spLocks/>
          </p:cNvSpPr>
          <p:nvPr/>
        </p:nvSpPr>
        <p:spPr>
          <a:xfrm>
            <a:off x="2627784" y="1124744"/>
            <a:ext cx="5976664" cy="1296144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36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10</a:t>
            </a:r>
            <a:r>
              <a:rPr kumimoji="0" lang="ko-KR" altLang="en-US" sz="36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주차</a:t>
            </a:r>
            <a:endParaRPr kumimoji="0" lang="en-US" altLang="ko-KR" sz="36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fontAlgn="auto">
              <a:spcAft>
                <a:spcPts val="0"/>
              </a:spcAft>
            </a:pPr>
            <a:r>
              <a:rPr kumimoji="0" lang="ko-KR" altLang="en-US" sz="36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기억 </a:t>
            </a:r>
            <a:r>
              <a:rPr kumimoji="0" lang="ko-KR" altLang="en-US" sz="360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장치 </a:t>
            </a:r>
            <a:r>
              <a:rPr kumimoji="0" lang="en-US" altLang="ko-KR" sz="360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(1)</a:t>
            </a:r>
            <a:endParaRPr kumimoji="0" lang="ko-KR" altLang="en-US" sz="36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2339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 err="1"/>
              <a:t>주기억</a:t>
            </a:r>
            <a:r>
              <a:rPr lang="ko-KR" altLang="en-US" dirty="0"/>
              <a:t> 장치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 marL="0" indent="0">
              <a:lnSpc>
                <a:spcPct val="110000"/>
              </a:lnSpc>
              <a:spcAft>
                <a:spcPts val="200"/>
              </a:spcAft>
              <a:buNone/>
            </a:pPr>
            <a:r>
              <a:rPr lang="ko-KR" altLang="en-US" sz="2200" spc="-100" dirty="0">
                <a:solidFill>
                  <a:srgbClr val="2B6278"/>
                </a:solidFill>
              </a:rPr>
              <a:t>     기억 장치 모듈의 설계</a:t>
            </a:r>
            <a:endParaRPr lang="en-US" altLang="ko-KR" sz="2200" spc="-100" dirty="0">
              <a:solidFill>
                <a:srgbClr val="2B6278"/>
              </a:solidFill>
            </a:endParaRPr>
          </a:p>
          <a:p>
            <a:pPr marL="542925" lvl="1" indent="-333375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ko-KR" altLang="en-US" sz="2000" b="1" spc="-100" dirty="0"/>
              <a:t>워드 길이 확장</a:t>
            </a:r>
            <a:endParaRPr lang="en-US" altLang="ko-KR" sz="2000" b="1" spc="-10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기억장치 칩의 데이터 </a:t>
            </a:r>
            <a:r>
              <a:rPr lang="en-US" altLang="ko-KR" spc="-100" dirty="0"/>
              <a:t>I/O </a:t>
            </a:r>
            <a:r>
              <a:rPr lang="ko-KR" altLang="en-US" spc="-100" dirty="0"/>
              <a:t>비트 수가 워드 길이보다 적은 경우</a:t>
            </a:r>
            <a:br>
              <a:rPr lang="ko-KR" altLang="en-US" spc="-100" dirty="0"/>
            </a:br>
            <a:r>
              <a:rPr lang="ko-KR" altLang="en-US" spc="-100" dirty="0"/>
              <a:t> → 여러 개의 칩들을 병렬로 접속하여 기억장치 모듈을 구성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각 칩의 주소 수는 기억 장치의 주소 수와 같은 </a:t>
            </a:r>
            <a:r>
              <a:rPr lang="en-US" altLang="ko-KR" spc="-100" dirty="0"/>
              <a:t>16(=2</a:t>
            </a:r>
            <a:r>
              <a:rPr lang="en-US" altLang="ko-KR" spc="-100" baseline="36000" dirty="0"/>
              <a:t>4</a:t>
            </a:r>
            <a:r>
              <a:rPr lang="en-US" altLang="ko-KR" spc="-100" dirty="0"/>
              <a:t>)</a:t>
            </a:r>
            <a:r>
              <a:rPr lang="ko-KR" altLang="en-US" spc="-100" dirty="0"/>
              <a:t>개이므로 전체 주소 공간은 </a:t>
            </a:r>
            <a:r>
              <a:rPr lang="en-US" altLang="ko-KR" spc="-100" dirty="0"/>
              <a:t>0000~1111</a:t>
            </a:r>
            <a:r>
              <a:rPr lang="ko-KR" altLang="en-US" spc="-100" dirty="0"/>
              <a:t>번지가 된다</a:t>
            </a:r>
            <a:r>
              <a:rPr lang="en-US" altLang="ko-KR" spc="-100" dirty="0"/>
              <a:t>.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01984" y="731957"/>
            <a:ext cx="341760" cy="430887"/>
            <a:chOff x="1454125" y="2542102"/>
            <a:chExt cx="341760" cy="430887"/>
          </a:xfrm>
        </p:grpSpPr>
        <p:sp>
          <p:nvSpPr>
            <p:cNvPr id="8" name="TextBox 7"/>
            <p:cNvSpPr txBox="1"/>
            <p:nvPr/>
          </p:nvSpPr>
          <p:spPr>
            <a:xfrm>
              <a:off x="1475656" y="2596842"/>
              <a:ext cx="288032" cy="340519"/>
            </a:xfrm>
            <a:prstGeom prst="roundRect">
              <a:avLst/>
            </a:prstGeom>
            <a:solidFill>
              <a:srgbClr val="2B6278"/>
            </a:solidFill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54125" y="2542102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b="1" dirty="0">
                  <a:solidFill>
                    <a:schemeClr val="bg1"/>
                  </a:solidFill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3</a:t>
              </a:r>
              <a:endParaRPr lang="ko-KR" alt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733" y="2734011"/>
            <a:ext cx="5453539" cy="393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4846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 err="1"/>
              <a:t>주기억</a:t>
            </a:r>
            <a:r>
              <a:rPr lang="ko-KR" altLang="en-US" dirty="0"/>
              <a:t> 장치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947738" y="1406103"/>
            <a:ext cx="717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800" dirty="0">
                <a:solidFill>
                  <a:srgbClr val="00B0F0"/>
                </a:solidFill>
                <a:latin typeface="HY헤드라인M" pitchFamily="18" charset="-127"/>
                <a:ea typeface="HY헤드라인M" pitchFamily="18" charset="-127"/>
              </a:rPr>
              <a:t>풀이 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323528" y="908720"/>
          <a:ext cx="84249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예제 </a:t>
                      </a:r>
                      <a:r>
                        <a:rPr kumimoji="0" lang="en-US" altLang="ko-KR" sz="1800" b="0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6-3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spc="-5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1K×8 RAM 4</a:t>
                      </a:r>
                      <a:r>
                        <a:rPr lang="ko-KR" altLang="en-US" sz="1800" b="0" spc="-5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개를 사용해 </a:t>
                      </a:r>
                      <a:r>
                        <a:rPr lang="en-US" altLang="ko-KR" sz="1800" b="0" spc="-5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1K×32 RAM</a:t>
                      </a:r>
                      <a:r>
                        <a:rPr lang="ko-KR" altLang="en-US" sz="1800" b="0" spc="-5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을 구성하여라</a:t>
                      </a:r>
                      <a:r>
                        <a:rPr lang="en-US" altLang="ko-KR" sz="1800" b="0" spc="-5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>
            <a:off x="539240" y="6405881"/>
            <a:ext cx="817418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63371" y="6433591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Example</a:t>
            </a:r>
            <a:endParaRPr lang="ko-KR" altLang="en-US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88" y="2283673"/>
            <a:ext cx="6426518" cy="4097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043988" y="1794302"/>
            <a:ext cx="79204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주소선 </a:t>
            </a:r>
            <a:r>
              <a:rPr lang="en-US" altLang="ko-KR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개가 사용되므로 주소 공간은 </a:t>
            </a:r>
            <a:r>
              <a:rPr lang="en-US" altLang="ko-KR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000H~3FFH(0000000000</a:t>
            </a:r>
            <a:r>
              <a:rPr lang="en-US" altLang="ko-KR" sz="1600" spc="-100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r>
              <a:rPr lang="en-US" altLang="ko-KR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~1111111111</a:t>
            </a:r>
            <a:r>
              <a:rPr lang="en-US" altLang="ko-KR" sz="1600" spc="-100" baseline="-2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r>
              <a:rPr lang="en-US" altLang="ko-KR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번지다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91127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 err="1"/>
              <a:t>주기억</a:t>
            </a:r>
            <a:r>
              <a:rPr lang="ko-KR" altLang="en-US" dirty="0"/>
              <a:t> 장치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47675" lvl="1" indent="-28575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ko-KR" altLang="en-US" sz="2000" b="1" spc="-100" dirty="0"/>
              <a:t>워드 용량 확장</a:t>
            </a:r>
            <a:endParaRPr lang="en-US" altLang="ko-KR" sz="2000" b="1" spc="-10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필요한 기억장소의 수가 각 기억장치 칩의 기억장소 수보다 많은 경우</a:t>
            </a:r>
            <a:endParaRPr lang="en-US" altLang="ko-KR" spc="-100" dirty="0"/>
          </a:p>
          <a:p>
            <a:pPr marL="381000" lvl="1" indent="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None/>
            </a:pPr>
            <a:r>
              <a:rPr lang="ko-KR" altLang="en-US" spc="-100" dirty="0"/>
              <a:t>   → 여러 개의 칩들을 직렬 접속하여 기억장치 모듈을 구성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 RAM0</a:t>
            </a:r>
            <a:r>
              <a:rPr lang="ko-KR" altLang="en-US" spc="-100" dirty="0"/>
              <a:t>의 주소 공간 범위 </a:t>
            </a:r>
            <a:r>
              <a:rPr lang="en-US" altLang="ko-KR" spc="-100" dirty="0"/>
              <a:t>: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spc="-100" dirty="0"/>
              <a:t> = 00000 ~ 01111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 RAM1</a:t>
            </a:r>
            <a:r>
              <a:rPr lang="ko-KR" altLang="en-US" spc="-100" dirty="0"/>
              <a:t>의 주소 공간 범위 </a:t>
            </a:r>
            <a:r>
              <a:rPr lang="en-US" altLang="ko-KR" spc="-100" dirty="0"/>
              <a:t>: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spc="-100" dirty="0"/>
              <a:t> = 10000 ~ 11111</a:t>
            </a:r>
          </a:p>
          <a:p>
            <a:pPr marL="381000" lvl="1" indent="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None/>
            </a:pPr>
            <a:endParaRPr lang="en-US" altLang="ko-KR" spc="-1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354" y="2708920"/>
            <a:ext cx="4746191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979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 err="1"/>
              <a:t>주기억</a:t>
            </a:r>
            <a:r>
              <a:rPr lang="ko-KR" altLang="en-US" dirty="0"/>
              <a:t> 장치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947738" y="1406103"/>
            <a:ext cx="717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800" dirty="0">
                <a:solidFill>
                  <a:srgbClr val="00B0F0"/>
                </a:solidFill>
                <a:latin typeface="HY헤드라인M" pitchFamily="18" charset="-127"/>
                <a:ea typeface="HY헤드라인M" pitchFamily="18" charset="-127"/>
              </a:rPr>
              <a:t>풀이 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323528" y="908720"/>
          <a:ext cx="84249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예제 </a:t>
                      </a:r>
                      <a:r>
                        <a:rPr kumimoji="0" lang="en-US" altLang="ko-KR" sz="1800" b="0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6-4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spc="-5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1K×8 RAM 4</a:t>
                      </a:r>
                      <a:r>
                        <a:rPr lang="ko-KR" altLang="en-US" sz="1800" b="0" spc="-5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개를 사용해 </a:t>
                      </a:r>
                      <a:r>
                        <a:rPr lang="en-US" altLang="ko-KR" sz="1800" b="0" spc="-5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4K×8 RAM</a:t>
                      </a:r>
                      <a:r>
                        <a:rPr lang="ko-KR" altLang="en-US" sz="1800" b="0" spc="-5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을 구성하여라</a:t>
                      </a:r>
                      <a:r>
                        <a:rPr lang="en-US" altLang="ko-KR" sz="1800" b="0" spc="-5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43988" y="1794302"/>
            <a:ext cx="79204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 비트</a:t>
            </a:r>
            <a:r>
              <a:rPr lang="en-US" altLang="ko-KR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(12</a:t>
            </a:r>
            <a:r>
              <a:rPr lang="ko-KR" altLang="en-US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A11∼A0) </a:t>
            </a:r>
            <a:r>
              <a:rPr lang="ko-KR" altLang="en-US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접속 방법 </a:t>
            </a:r>
          </a:p>
          <a:p>
            <a:pPr>
              <a:lnSpc>
                <a:spcPct val="120000"/>
              </a:lnSpc>
              <a:buClr>
                <a:srgbClr val="00B0F0"/>
              </a:buClr>
            </a:pPr>
            <a:r>
              <a:rPr lang="en-US" altLang="ko-KR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상위 </a:t>
            </a:r>
            <a:r>
              <a:rPr lang="en-US" altLang="ko-KR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비트</a:t>
            </a:r>
            <a:r>
              <a:rPr lang="en-US" altLang="ko-KR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(A11,A10) : </a:t>
            </a:r>
            <a:r>
              <a:rPr lang="ko-KR" altLang="en-US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 해독기를 이용하여 </a:t>
            </a:r>
            <a:r>
              <a:rPr lang="en-US" altLang="ko-KR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칩 선택</a:t>
            </a:r>
            <a:r>
              <a:rPr lang="en-US" altLang="ko-KR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(chip select) </a:t>
            </a:r>
            <a:r>
              <a:rPr lang="ko-KR" altLang="en-US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신호 발생</a:t>
            </a:r>
          </a:p>
          <a:p>
            <a:pPr>
              <a:lnSpc>
                <a:spcPct val="120000"/>
              </a:lnSpc>
              <a:buClr>
                <a:srgbClr val="00B0F0"/>
              </a:buClr>
            </a:pPr>
            <a:r>
              <a:rPr lang="en-US" altLang="ko-KR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하위 </a:t>
            </a:r>
            <a:r>
              <a:rPr lang="en-US" altLang="ko-KR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비트 </a:t>
            </a:r>
            <a:r>
              <a:rPr lang="en-US" altLang="ko-KR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(A9∼A0) : </a:t>
            </a:r>
            <a:r>
              <a:rPr lang="ko-KR" altLang="en-US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칩들에 공통으로 접속</a:t>
            </a:r>
          </a:p>
          <a:p>
            <a:pPr marL="180975" indent="-180975">
              <a:lnSpc>
                <a:spcPct val="12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주소 영역 </a:t>
            </a:r>
            <a:r>
              <a:rPr lang="en-US" altLang="ko-KR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000H ∼ FFFH  </a:t>
            </a:r>
          </a:p>
          <a:p>
            <a:pPr marL="180975" indent="-180975">
              <a:lnSpc>
                <a:spcPct val="12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버스 </a:t>
            </a:r>
            <a:r>
              <a:rPr lang="en-US" altLang="ko-KR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모든 기억장치 칩에 공통 접속 → 한 번에 </a:t>
            </a:r>
            <a:r>
              <a:rPr lang="en-US" altLang="ko-KR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비트씩 액세스</a:t>
            </a:r>
            <a:endParaRPr lang="ko-KR" altLang="en-US" sz="16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416959"/>
            <a:ext cx="5832648" cy="2976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915816" y="6393600"/>
            <a:ext cx="2529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00" dirty="0">
                <a:solidFill>
                  <a:srgbClr val="7030A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각 </a:t>
            </a:r>
            <a:r>
              <a:rPr lang="en-US" altLang="ko-KR" sz="1600" spc="-100" dirty="0">
                <a:solidFill>
                  <a:srgbClr val="7030A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RAM</a:t>
            </a:r>
            <a:r>
              <a:rPr lang="ko-KR" altLang="en-US" sz="1600" spc="-100" dirty="0">
                <a:solidFill>
                  <a:srgbClr val="7030A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에 지정되는 주소 영역</a:t>
            </a:r>
          </a:p>
        </p:txBody>
      </p:sp>
    </p:spTree>
    <p:extLst>
      <p:ext uri="{BB962C8B-B14F-4D97-AF65-F5344CB8AC3E}">
        <p14:creationId xmlns:p14="http://schemas.microsoft.com/office/powerpoint/2010/main" val="1184759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 err="1"/>
              <a:t>주기억</a:t>
            </a:r>
            <a:r>
              <a:rPr lang="ko-KR" altLang="en-US" dirty="0"/>
              <a:t> 장치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539240" y="5661248"/>
            <a:ext cx="817418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63371" y="5688958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Example</a:t>
            </a:r>
            <a:endParaRPr lang="ko-KR" altLang="en-US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7360920" cy="457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91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 err="1"/>
              <a:t>주기억</a:t>
            </a:r>
            <a:r>
              <a:rPr lang="ko-KR" altLang="en-US" dirty="0"/>
              <a:t> 장치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361950" lvl="1" indent="-28575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en-US" altLang="ko-KR" sz="2000" b="1" spc="-100" dirty="0"/>
              <a:t>8</a:t>
            </a:r>
            <a:r>
              <a:rPr lang="ko-KR" altLang="en-US" sz="2000" b="1" spc="-100" dirty="0"/>
              <a:t>비트 </a:t>
            </a:r>
            <a:r>
              <a:rPr lang="en-US" altLang="ko-KR" sz="2000" b="1" spc="-100" dirty="0"/>
              <a:t>CPU</a:t>
            </a:r>
            <a:r>
              <a:rPr lang="ko-KR" altLang="en-US" sz="2000" b="1" spc="-100" dirty="0"/>
              <a:t>의 </a:t>
            </a:r>
            <a:r>
              <a:rPr lang="ko-KR" altLang="en-US" sz="2000" b="1" spc="-100" dirty="0" err="1"/>
              <a:t>주기억</a:t>
            </a:r>
            <a:r>
              <a:rPr lang="ko-KR" altLang="en-US" sz="2000" b="1" spc="-100" dirty="0"/>
              <a:t> 장치 설계</a:t>
            </a:r>
            <a:endParaRPr lang="en-US" altLang="ko-KR" sz="2000" b="1" spc="-100" dirty="0"/>
          </a:p>
          <a:p>
            <a:pPr marL="542925" lvl="1" indent="-28575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ko-KR" altLang="en-US" sz="1800" b="1" spc="-100" dirty="0"/>
              <a:t>기억장치 모듈의 설계 순서</a:t>
            </a:r>
            <a:endParaRPr lang="en-US" altLang="ko-KR" sz="1800" b="1" spc="-100" dirty="0"/>
          </a:p>
          <a:p>
            <a:pPr marL="628650" lvl="1" indent="-24765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+mj-ea"/>
              <a:buAutoNum type="circleNumDbPlain"/>
            </a:pPr>
            <a:r>
              <a:rPr lang="ko-KR" altLang="en-US" spc="-100" dirty="0"/>
              <a:t>컴퓨터시스템에 필요한 기억장치 용량 결정</a:t>
            </a:r>
          </a:p>
          <a:p>
            <a:pPr marL="628650" lvl="1" indent="-24765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+mj-ea"/>
              <a:buAutoNum type="circleNumDbPlain"/>
            </a:pPr>
            <a:r>
              <a:rPr lang="ko-KR" altLang="en-US" spc="-100" dirty="0"/>
              <a:t>사용할 칩들을 결정하고</a:t>
            </a:r>
            <a:r>
              <a:rPr lang="en-US" altLang="ko-KR" spc="-100" dirty="0"/>
              <a:t>, </a:t>
            </a:r>
            <a:r>
              <a:rPr lang="ko-KR" altLang="en-US" spc="-100" dirty="0"/>
              <a:t>주소 표</a:t>
            </a:r>
            <a:r>
              <a:rPr lang="en-US" altLang="ko-KR" spc="-100" dirty="0"/>
              <a:t>(address map)</a:t>
            </a:r>
            <a:r>
              <a:rPr lang="ko-KR" altLang="en-US" spc="-100" dirty="0"/>
              <a:t>를 작성</a:t>
            </a:r>
          </a:p>
          <a:p>
            <a:pPr marL="628650" lvl="1" indent="-247650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+mj-ea"/>
              <a:buAutoNum type="circleNumDbPlain"/>
            </a:pPr>
            <a:r>
              <a:rPr lang="ko-KR" altLang="en-US" spc="-100" dirty="0"/>
              <a:t>세부 회로 설계</a:t>
            </a:r>
            <a:endParaRPr lang="en-US" altLang="ko-KR" spc="-100" dirty="0"/>
          </a:p>
          <a:p>
            <a:pPr marL="542925" lvl="1" indent="-28575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en-US" altLang="ko-KR" sz="1800" b="1" spc="-100" dirty="0"/>
              <a:t>8-</a:t>
            </a:r>
            <a:r>
              <a:rPr lang="ko-KR" altLang="en-US" sz="1800" b="1" spc="-100" dirty="0"/>
              <a:t>비트 </a:t>
            </a:r>
            <a:r>
              <a:rPr lang="en-US" altLang="ko-KR" sz="1800" b="1" spc="-100" dirty="0"/>
              <a:t>CPU</a:t>
            </a:r>
            <a:r>
              <a:rPr lang="ko-KR" altLang="en-US" sz="1800" b="1" spc="-100" dirty="0"/>
              <a:t>를 위한 기억장치의 설계 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 용량 </a:t>
            </a:r>
            <a:r>
              <a:rPr lang="en-US" altLang="ko-KR" spc="-100" dirty="0"/>
              <a:t>: 1Kbyte ROM, 2Kbyte RAM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 </a:t>
            </a:r>
            <a:r>
              <a:rPr lang="ko-KR" altLang="en-US" spc="-100" dirty="0"/>
              <a:t>주소 영역 </a:t>
            </a:r>
            <a:r>
              <a:rPr lang="en-US" altLang="ko-KR" spc="-100" dirty="0"/>
              <a:t>: ROM = 0</a:t>
            </a:r>
            <a:r>
              <a:rPr lang="ko-KR" altLang="en-US" spc="-100" dirty="0"/>
              <a:t>번지부터</a:t>
            </a:r>
            <a:r>
              <a:rPr lang="en-US" altLang="ko-KR" spc="-100" dirty="0"/>
              <a:t>, RAM = 400H </a:t>
            </a:r>
            <a:r>
              <a:rPr lang="ko-KR" altLang="en-US" spc="-100" dirty="0"/>
              <a:t>번지부터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 사용 가능한 칩들 </a:t>
            </a:r>
            <a:r>
              <a:rPr lang="en-US" altLang="ko-KR" spc="-100" dirty="0"/>
              <a:t>: 1K×8bit ROM, 512×8bit RAMs 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149080"/>
            <a:ext cx="6077931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569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 err="1"/>
              <a:t>주기억</a:t>
            </a:r>
            <a:r>
              <a:rPr lang="ko-KR" altLang="en-US" dirty="0"/>
              <a:t> 장치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8151159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5838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 err="1"/>
              <a:t>주기억</a:t>
            </a:r>
            <a:r>
              <a:rPr lang="ko-KR" altLang="en-US" dirty="0"/>
              <a:t> 장치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 marL="361950" lvl="1" indent="-28575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en-US" altLang="ko-KR" sz="2000" b="1" spc="-100" dirty="0"/>
              <a:t>SIMM</a:t>
            </a:r>
            <a:r>
              <a:rPr lang="ko-KR" altLang="en-US" sz="2000" b="1" spc="-100" dirty="0"/>
              <a:t>과 </a:t>
            </a:r>
            <a:r>
              <a:rPr lang="en-US" altLang="ko-KR" sz="2000" b="1" spc="-100" dirty="0"/>
              <a:t>DIMM</a:t>
            </a:r>
          </a:p>
          <a:p>
            <a:pPr marL="542925" lvl="1" indent="-28575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en-US" altLang="ko-KR" sz="1800" b="1" spc="-100" dirty="0"/>
              <a:t>SIMM</a:t>
            </a:r>
            <a:r>
              <a:rPr lang="en-US" altLang="ko-KR" sz="1800" spc="-100" dirty="0"/>
              <a:t>(Single-In-line Memory Module)</a:t>
            </a:r>
          </a:p>
          <a:p>
            <a:pPr marL="628650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SIMM</a:t>
            </a:r>
            <a:r>
              <a:rPr lang="ko-KR" altLang="en-US" spc="-100" dirty="0"/>
              <a:t>은 </a:t>
            </a:r>
            <a:r>
              <a:rPr lang="en-US" altLang="ko-KR" spc="-100" dirty="0"/>
              <a:t>30</a:t>
            </a:r>
            <a:r>
              <a:rPr lang="ko-KR" altLang="en-US" spc="-100" dirty="0"/>
              <a:t>핀과 </a:t>
            </a:r>
            <a:r>
              <a:rPr lang="en-US" altLang="ko-KR" spc="-100" dirty="0"/>
              <a:t>72</a:t>
            </a:r>
            <a:r>
              <a:rPr lang="ko-KR" altLang="en-US" spc="-100" dirty="0"/>
              <a:t>핀 두 종류가 있다</a:t>
            </a:r>
            <a:r>
              <a:rPr lang="en-US" altLang="ko-KR" spc="-100" dirty="0"/>
              <a:t>.  </a:t>
            </a:r>
            <a:r>
              <a:rPr lang="ko-KR" altLang="en-US" spc="-100" dirty="0"/>
              <a:t>주요 차이점은 데이터 경로의 크기에 있다</a:t>
            </a:r>
            <a:r>
              <a:rPr lang="en-US" altLang="ko-KR" spc="-100" dirty="0"/>
              <a:t>. </a:t>
            </a:r>
          </a:p>
          <a:p>
            <a:pPr marL="628650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SIMM</a:t>
            </a:r>
            <a:r>
              <a:rPr lang="ko-KR" altLang="en-US" spc="-100" dirty="0"/>
              <a:t>의 메모리 용량은 </a:t>
            </a:r>
            <a:r>
              <a:rPr lang="en-US" altLang="ko-KR" spc="-100" dirty="0"/>
              <a:t>256Kbyte</a:t>
            </a:r>
            <a:r>
              <a:rPr lang="ko-KR" altLang="en-US" spc="-100" dirty="0"/>
              <a:t>에서 </a:t>
            </a:r>
            <a:r>
              <a:rPr lang="en-US" altLang="ko-KR" spc="-100" dirty="0"/>
              <a:t>32Mbyte</a:t>
            </a:r>
            <a:r>
              <a:rPr lang="ko-KR" altLang="en-US" spc="-100" dirty="0"/>
              <a:t>까지 다양하다</a:t>
            </a:r>
            <a:r>
              <a:rPr lang="en-US" altLang="ko-KR" spc="-100" dirty="0"/>
              <a:t>.</a:t>
            </a:r>
          </a:p>
          <a:p>
            <a:pPr marL="628650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일반적으로 </a:t>
            </a:r>
            <a:r>
              <a:rPr lang="en-US" altLang="ko-KR" spc="-100" dirty="0"/>
              <a:t>30</a:t>
            </a:r>
            <a:r>
              <a:rPr lang="ko-KR" altLang="en-US" spc="-100" dirty="0"/>
              <a:t>핀 </a:t>
            </a:r>
            <a:r>
              <a:rPr lang="en-US" altLang="ko-KR" spc="-100" dirty="0"/>
              <a:t>SIMM</a:t>
            </a:r>
            <a:r>
              <a:rPr lang="ko-KR" altLang="en-US" spc="-100" dirty="0"/>
              <a:t>은 </a:t>
            </a:r>
            <a:r>
              <a:rPr lang="en-US" altLang="ko-KR" spc="-100" dirty="0"/>
              <a:t>8</a:t>
            </a:r>
            <a:r>
              <a:rPr lang="ko-KR" altLang="en-US" spc="-100" dirty="0"/>
              <a:t>비트 데이터 버스용으로 설계되었다</a:t>
            </a:r>
            <a:r>
              <a:rPr lang="en-US" altLang="ko-KR" spc="-100" dirty="0"/>
              <a:t>.</a:t>
            </a:r>
          </a:p>
          <a:p>
            <a:pPr marL="628650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72</a:t>
            </a:r>
            <a:r>
              <a:rPr lang="ko-KR" altLang="en-US" spc="-100" dirty="0"/>
              <a:t>핀 </a:t>
            </a:r>
            <a:r>
              <a:rPr lang="en-US" altLang="ko-KR" spc="-100" dirty="0"/>
              <a:t>SIMM</a:t>
            </a:r>
            <a:r>
              <a:rPr lang="ko-KR" altLang="en-US" spc="-100" dirty="0"/>
              <a:t>은 </a:t>
            </a:r>
            <a:r>
              <a:rPr lang="en-US" altLang="ko-KR" spc="-100" dirty="0"/>
              <a:t>32</a:t>
            </a:r>
            <a:r>
              <a:rPr lang="ko-KR" altLang="en-US" spc="-100" dirty="0"/>
              <a:t>비트 데이터 버스를 수용할 수 있으며</a:t>
            </a:r>
            <a:r>
              <a:rPr lang="en-US" altLang="ko-KR" spc="-100" dirty="0"/>
              <a:t>, 64</a:t>
            </a:r>
            <a:r>
              <a:rPr lang="ko-KR" altLang="en-US" spc="-100" dirty="0"/>
              <a:t>비트 데이터 버스의 경우에는 </a:t>
            </a:r>
            <a:r>
              <a:rPr lang="en-US" altLang="ko-KR" spc="-100" dirty="0"/>
              <a:t>SIMM 2</a:t>
            </a:r>
            <a:r>
              <a:rPr lang="ko-KR" altLang="en-US" spc="-100" dirty="0"/>
              <a:t>개가 필요하다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pc="-1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56992"/>
            <a:ext cx="5112568" cy="2546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665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 err="1"/>
              <a:t>주기억</a:t>
            </a:r>
            <a:r>
              <a:rPr lang="ko-KR" altLang="en-US" dirty="0"/>
              <a:t> 장치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 marL="542925" lvl="1" indent="-28575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en-US" altLang="ko-KR" sz="1800" b="1" spc="-100" dirty="0"/>
              <a:t>DIMM</a:t>
            </a:r>
            <a:r>
              <a:rPr lang="en-US" altLang="ko-KR" sz="1800" spc="-100" dirty="0"/>
              <a:t>(Dual-In-line Module Memory)</a:t>
            </a:r>
          </a:p>
          <a:p>
            <a:pPr marL="628650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DIMM</a:t>
            </a:r>
            <a:r>
              <a:rPr lang="ko-KR" altLang="en-US" spc="-100" dirty="0"/>
              <a:t>은 </a:t>
            </a:r>
            <a:r>
              <a:rPr lang="ko-KR" altLang="en-US" spc="-100" dirty="0" err="1"/>
              <a:t>입력핀과</a:t>
            </a:r>
            <a:r>
              <a:rPr lang="ko-KR" altLang="en-US" spc="-100" dirty="0"/>
              <a:t> </a:t>
            </a:r>
            <a:r>
              <a:rPr lang="ko-KR" altLang="en-US" spc="-100" dirty="0" err="1"/>
              <a:t>출력핀을</a:t>
            </a:r>
            <a:r>
              <a:rPr lang="ko-KR" altLang="en-US" spc="-100" dirty="0"/>
              <a:t> 보드 양면에 분산시켰다</a:t>
            </a:r>
            <a:r>
              <a:rPr lang="en-US" altLang="ko-KR" spc="-100" dirty="0"/>
              <a:t>.</a:t>
            </a:r>
          </a:p>
          <a:p>
            <a:pPr marL="628650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DIMM</a:t>
            </a:r>
            <a:r>
              <a:rPr lang="ko-KR" altLang="en-US" spc="-100" dirty="0"/>
              <a:t>은 보통 </a:t>
            </a:r>
            <a:r>
              <a:rPr lang="en-US" altLang="ko-KR" spc="-100" dirty="0"/>
              <a:t>72</a:t>
            </a:r>
            <a:r>
              <a:rPr lang="ko-KR" altLang="en-US" spc="-100" dirty="0"/>
              <a:t>핀</a:t>
            </a:r>
            <a:r>
              <a:rPr lang="en-US" altLang="ko-KR" spc="-100" dirty="0"/>
              <a:t>, 100</a:t>
            </a:r>
            <a:r>
              <a:rPr lang="ko-KR" altLang="en-US" spc="-100" dirty="0"/>
              <a:t>핀</a:t>
            </a:r>
            <a:r>
              <a:rPr lang="en-US" altLang="ko-KR" spc="-100" dirty="0"/>
              <a:t>, 144</a:t>
            </a:r>
            <a:r>
              <a:rPr lang="ko-KR" altLang="en-US" spc="-100" dirty="0"/>
              <a:t>핀</a:t>
            </a:r>
            <a:r>
              <a:rPr lang="en-US" altLang="ko-KR" spc="-100" dirty="0"/>
              <a:t>, 168</a:t>
            </a:r>
            <a:r>
              <a:rPr lang="ko-KR" altLang="en-US" spc="-100" dirty="0"/>
              <a:t>핀을 가지고 있으며</a:t>
            </a:r>
            <a:r>
              <a:rPr lang="en-US" altLang="ko-KR" spc="-100" dirty="0"/>
              <a:t>, 32</a:t>
            </a:r>
            <a:r>
              <a:rPr lang="ko-KR" altLang="en-US" spc="-100" dirty="0"/>
              <a:t>비트와 </a:t>
            </a:r>
            <a:r>
              <a:rPr lang="en-US" altLang="ko-KR" spc="-100" dirty="0"/>
              <a:t>64</a:t>
            </a:r>
            <a:r>
              <a:rPr lang="ko-KR" altLang="en-US" spc="-100" dirty="0"/>
              <a:t>비트 데이터 경로를 모두 수용할 수 있다</a:t>
            </a:r>
            <a:r>
              <a:rPr lang="en-US" altLang="ko-KR" spc="-100" dirty="0"/>
              <a:t>. </a:t>
            </a:r>
          </a:p>
          <a:p>
            <a:pPr marL="628650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일반적으로 </a:t>
            </a:r>
            <a:r>
              <a:rPr lang="en-US" altLang="ko-KR" spc="-100" dirty="0"/>
              <a:t>DIMM</a:t>
            </a:r>
            <a:r>
              <a:rPr lang="ko-KR" altLang="en-US" spc="-100" dirty="0"/>
              <a:t>의 메모리 용량은 </a:t>
            </a:r>
            <a:r>
              <a:rPr lang="en-US" altLang="ko-KR" spc="-100" dirty="0"/>
              <a:t>4Mbyte</a:t>
            </a:r>
            <a:r>
              <a:rPr lang="ko-KR" altLang="en-US" spc="-100" dirty="0"/>
              <a:t>에서 </a:t>
            </a:r>
            <a:r>
              <a:rPr lang="en-US" altLang="ko-KR" spc="-100" dirty="0"/>
              <a:t>512Mbyte</a:t>
            </a:r>
            <a:r>
              <a:rPr lang="ko-KR" altLang="en-US" spc="-100" dirty="0"/>
              <a:t>이다</a:t>
            </a:r>
            <a:r>
              <a:rPr lang="en-US" altLang="ko-KR" spc="-100" dirty="0"/>
              <a:t>.</a:t>
            </a:r>
          </a:p>
          <a:p>
            <a:pPr marL="628650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SIMM</a:t>
            </a:r>
            <a:r>
              <a:rPr lang="ko-KR" altLang="en-US" spc="-100" dirty="0"/>
              <a:t>용 소켓과 </a:t>
            </a:r>
            <a:r>
              <a:rPr lang="en-US" altLang="ko-KR" spc="-100" dirty="0"/>
              <a:t>DIMM</a:t>
            </a:r>
            <a:r>
              <a:rPr lang="ko-KR" altLang="en-US" spc="-100" dirty="0"/>
              <a:t>용 소켓은 물론 다르며</a:t>
            </a:r>
            <a:r>
              <a:rPr lang="en-US" altLang="ko-KR" spc="-100" dirty="0"/>
              <a:t>, </a:t>
            </a:r>
            <a:r>
              <a:rPr lang="ko-KR" altLang="en-US" spc="-100" dirty="0"/>
              <a:t>바꾸어서 사용할 수 없다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pc="-1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224" y="2924944"/>
            <a:ext cx="4896544" cy="3396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718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캐시 기억 장치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45085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dirty="0"/>
              <a:t>캐시의 사용 목적</a:t>
            </a:r>
            <a:endParaRPr lang="en-US" altLang="ko-KR" sz="1800" dirty="0"/>
          </a:p>
          <a:p>
            <a:pPr marL="542925" indent="-173038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600" b="0" spc="-100" dirty="0"/>
              <a:t>CPU</a:t>
            </a:r>
            <a:r>
              <a:rPr lang="ko-KR" altLang="en-US" sz="1600" b="0" spc="-100" dirty="0"/>
              <a:t>와 </a:t>
            </a:r>
            <a:r>
              <a:rPr lang="ko-KR" altLang="en-US" sz="1600" b="0" spc="-100" dirty="0" err="1"/>
              <a:t>주기억</a:t>
            </a:r>
            <a:r>
              <a:rPr lang="ko-KR" altLang="en-US" sz="1600" b="0" spc="-100" dirty="0"/>
              <a:t> 장치의 속도 차이로 인한 </a:t>
            </a:r>
            <a:r>
              <a:rPr lang="en-US" altLang="ko-KR" sz="1600" b="0" spc="-100" dirty="0"/>
              <a:t>CPU </a:t>
            </a:r>
            <a:r>
              <a:rPr lang="ko-KR" altLang="en-US" sz="1600" b="0" spc="-100" dirty="0"/>
              <a:t>대기 시간을 최소화 시키기 위하여 </a:t>
            </a:r>
            <a:r>
              <a:rPr lang="en-US" altLang="ko-KR" sz="1600" b="0" spc="-100" dirty="0"/>
              <a:t>CPU</a:t>
            </a:r>
            <a:r>
              <a:rPr lang="ko-KR" altLang="en-US" sz="1600" b="0" spc="-100" dirty="0"/>
              <a:t>와 </a:t>
            </a:r>
            <a:r>
              <a:rPr lang="ko-KR" altLang="en-US" sz="1600" b="0" spc="-100" dirty="0" err="1"/>
              <a:t>주기억</a:t>
            </a:r>
            <a:r>
              <a:rPr lang="ko-KR" altLang="en-US" sz="1600" b="0" spc="-100" dirty="0"/>
              <a:t> 장치 사이에 설치하는 고속 반도체 기억장치</a:t>
            </a:r>
          </a:p>
          <a:p>
            <a:pPr marL="45085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dirty="0"/>
              <a:t>캐시의 특징</a:t>
            </a:r>
            <a:endParaRPr lang="en-US" altLang="ko-KR" sz="1800" dirty="0"/>
          </a:p>
          <a:p>
            <a:pPr marL="542925" indent="-173038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600" b="0" spc="-100" dirty="0" err="1"/>
              <a:t>주기억</a:t>
            </a:r>
            <a:r>
              <a:rPr lang="ko-KR" altLang="en-US" sz="1600" b="0" spc="-100" dirty="0"/>
              <a:t> 장치보다 액세스 속도가 높은 칩 사용</a:t>
            </a:r>
          </a:p>
          <a:p>
            <a:pPr marL="542925" indent="-173038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600" b="0" spc="-100" dirty="0"/>
              <a:t>가격 및 제한된 공간 때문에 용량이 적다</a:t>
            </a:r>
            <a:r>
              <a:rPr lang="en-US" altLang="ko-KR" sz="1600" b="0" spc="-100" dirty="0"/>
              <a:t>.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907" y="3212976"/>
            <a:ext cx="2443639" cy="288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811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 err="1"/>
              <a:t>주기억</a:t>
            </a:r>
            <a:r>
              <a:rPr lang="ko-KR" altLang="en-US" dirty="0"/>
              <a:t> 장치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/>
          <a:lstStyle/>
          <a:p>
            <a:pPr marL="447675" lvl="1" indent="-28575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ko-KR" altLang="en-US" sz="1800" b="1" spc="-100" dirty="0"/>
              <a:t>플래시메모리</a:t>
            </a:r>
            <a:r>
              <a:rPr lang="en-US" altLang="ko-KR" sz="1800" b="1" spc="-100" dirty="0"/>
              <a:t>(flash memory)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플래시메모리는 블록 단위로 읽기 ∙ 쓰기 ∙ 지우기가 가능한 </a:t>
            </a:r>
            <a:r>
              <a:rPr lang="en-US" altLang="ko-KR" spc="-100" dirty="0"/>
              <a:t>EEPROM</a:t>
            </a:r>
            <a:r>
              <a:rPr lang="ko-KR" altLang="en-US" spc="-100" dirty="0"/>
              <a:t>의 한 종류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/>
              <a:t>비휘발성</a:t>
            </a:r>
            <a:r>
              <a:rPr lang="ko-KR" altLang="en-US" spc="-100" dirty="0"/>
              <a:t> </a:t>
            </a:r>
            <a:r>
              <a:rPr lang="en-US" altLang="ko-KR" spc="-100" dirty="0"/>
              <a:t>ROM</a:t>
            </a:r>
            <a:r>
              <a:rPr lang="ko-KR" altLang="en-US" spc="-100" dirty="0"/>
              <a:t>의 장점과 정보의 입출력이 자유로운 </a:t>
            </a:r>
            <a:r>
              <a:rPr lang="en-US" altLang="ko-KR" spc="-100" dirty="0"/>
              <a:t>RAM</a:t>
            </a:r>
            <a:r>
              <a:rPr lang="ko-KR" altLang="en-US" spc="-100" dirty="0"/>
              <a:t>의 장점을 동시에 지닌 반도체 메모리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속도가 빠르며 전력소모가 적고</a:t>
            </a:r>
            <a:r>
              <a:rPr lang="en-US" altLang="ko-KR" spc="-100" dirty="0"/>
              <a:t>, CD</a:t>
            </a:r>
            <a:r>
              <a:rPr lang="ko-KR" altLang="en-US" spc="-100" dirty="0"/>
              <a:t>나 </a:t>
            </a:r>
            <a:r>
              <a:rPr lang="en-US" altLang="ko-KR" spc="-100" dirty="0"/>
              <a:t>DVD</a:t>
            </a:r>
            <a:r>
              <a:rPr lang="ko-KR" altLang="en-US" spc="-100" dirty="0"/>
              <a:t>처럼 드라이브를 장착해야 하는 번거로움이 없다</a:t>
            </a:r>
            <a:r>
              <a:rPr lang="en-US" altLang="ko-KR" spc="-100" dirty="0"/>
              <a:t>. 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2001</a:t>
            </a:r>
            <a:r>
              <a:rPr lang="ko-KR" altLang="en-US" spc="-100" dirty="0"/>
              <a:t>년부터 </a:t>
            </a:r>
            <a:r>
              <a:rPr lang="en-US" altLang="ko-KR" spc="-100" dirty="0"/>
              <a:t>USB </a:t>
            </a:r>
            <a:r>
              <a:rPr lang="ko-KR" altLang="en-US" spc="-100" dirty="0"/>
              <a:t>드라이브</a:t>
            </a:r>
            <a:r>
              <a:rPr lang="en-US" altLang="ko-KR" spc="-100" dirty="0"/>
              <a:t>, thumb </a:t>
            </a:r>
            <a:r>
              <a:rPr lang="ko-KR" altLang="en-US" spc="-100" dirty="0"/>
              <a:t>드라이브라는 이름으로 소개되었으며</a:t>
            </a:r>
            <a:r>
              <a:rPr lang="en-US" altLang="ko-KR" spc="-100" dirty="0"/>
              <a:t>, </a:t>
            </a:r>
            <a:r>
              <a:rPr lang="ko-KR" altLang="en-US" spc="-100" dirty="0"/>
              <a:t>이후 디지털 캠코더</a:t>
            </a:r>
            <a:r>
              <a:rPr lang="en-US" altLang="ko-KR" spc="-100" dirty="0"/>
              <a:t>, </a:t>
            </a:r>
            <a:r>
              <a:rPr lang="ko-KR" altLang="en-US" spc="-100" dirty="0"/>
              <a:t>휴대폰</a:t>
            </a:r>
            <a:r>
              <a:rPr lang="en-US" altLang="ko-KR" spc="-100" dirty="0"/>
              <a:t>, </a:t>
            </a:r>
            <a:r>
              <a:rPr lang="ko-KR" altLang="en-US" spc="-100" dirty="0"/>
              <a:t>디지털 카메라 등의 휴대용 디지털 기기에 사용되면서 사용량이 급격히 증가하였다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반도체 칩 내부의 전자회로 형태에 따라  </a:t>
            </a:r>
            <a:r>
              <a:rPr lang="en-US" altLang="ko-KR" b="1" spc="-100" dirty="0">
                <a:solidFill>
                  <a:srgbClr val="00B0F0"/>
                </a:solidFill>
              </a:rPr>
              <a:t>NAND </a:t>
            </a:r>
            <a:r>
              <a:rPr lang="ko-KR" altLang="en-US" b="1" spc="-100" dirty="0">
                <a:solidFill>
                  <a:srgbClr val="00B0F0"/>
                </a:solidFill>
              </a:rPr>
              <a:t>플래시</a:t>
            </a:r>
            <a:r>
              <a:rPr lang="ko-KR" altLang="en-US" spc="-100" dirty="0"/>
              <a:t>와 </a:t>
            </a:r>
            <a:r>
              <a:rPr lang="en-US" altLang="ko-KR" b="1" spc="-100" dirty="0">
                <a:solidFill>
                  <a:srgbClr val="00B0F0"/>
                </a:solidFill>
              </a:rPr>
              <a:t>NOR </a:t>
            </a:r>
            <a:r>
              <a:rPr lang="ko-KR" altLang="en-US" b="1" spc="-100" dirty="0">
                <a:solidFill>
                  <a:srgbClr val="00B0F0"/>
                </a:solidFill>
              </a:rPr>
              <a:t>플래시</a:t>
            </a:r>
            <a:r>
              <a:rPr lang="ko-KR" altLang="en-US" spc="-100" dirty="0"/>
              <a:t>로 나뉜다</a:t>
            </a:r>
            <a:r>
              <a:rPr lang="en-US" altLang="ko-KR" spc="-100" dirty="0"/>
              <a:t>. 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NAND </a:t>
            </a:r>
            <a:r>
              <a:rPr lang="ko-KR" altLang="en-US" spc="-100" dirty="0"/>
              <a:t>플래시는 대용량화에 유리하고 쓰기 및 지우기 속도가 빠르다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NOR </a:t>
            </a:r>
            <a:r>
              <a:rPr lang="ko-KR" altLang="en-US" spc="-100" dirty="0"/>
              <a:t>플래시는 읽기 속도가 빠른 장점을 갖고 있다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pc="-100" dirty="0"/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pc="-1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933056"/>
            <a:ext cx="5884477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917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캐시 기억 장치</a:t>
            </a:r>
          </a:p>
        </p:txBody>
      </p:sp>
      <p:sp>
        <p:nvSpPr>
          <p:cNvPr id="10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45085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dirty="0"/>
              <a:t>책상 위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레지스터</a:t>
            </a:r>
            <a:r>
              <a:rPr lang="en-US" altLang="ko-KR" sz="1600" b="0" dirty="0"/>
              <a:t>)</a:t>
            </a:r>
            <a:r>
              <a:rPr lang="en-US" altLang="ko-KR" sz="1800" dirty="0"/>
              <a:t>, </a:t>
            </a:r>
            <a:r>
              <a:rPr lang="ko-KR" altLang="en-US" sz="1800" dirty="0"/>
              <a:t>서랍</a:t>
            </a:r>
            <a:r>
              <a:rPr lang="en-US" altLang="ko-KR" sz="1600" b="0" dirty="0"/>
              <a:t>(</a:t>
            </a:r>
            <a:r>
              <a:rPr lang="ko-KR" altLang="en-US" sz="1600" b="0" dirty="0"/>
              <a:t>캐시</a:t>
            </a:r>
            <a:r>
              <a:rPr lang="en-US" altLang="ko-KR" sz="1600" b="0" dirty="0"/>
              <a:t>)</a:t>
            </a:r>
            <a:r>
              <a:rPr lang="en-US" altLang="ko-KR" sz="1800" dirty="0"/>
              <a:t>, </a:t>
            </a:r>
            <a:r>
              <a:rPr lang="ko-KR" altLang="en-US" sz="1800" dirty="0"/>
              <a:t>파일 캐비닛</a:t>
            </a:r>
            <a:r>
              <a:rPr lang="en-US" altLang="ko-KR" sz="1600" b="0" dirty="0"/>
              <a:t>(</a:t>
            </a:r>
            <a:r>
              <a:rPr lang="ko-KR" altLang="en-US" sz="1600" b="0" dirty="0" err="1"/>
              <a:t>주기억</a:t>
            </a:r>
            <a:r>
              <a:rPr lang="ko-KR" altLang="en-US" sz="1600" b="0" dirty="0"/>
              <a:t> 장치</a:t>
            </a:r>
            <a:r>
              <a:rPr lang="en-US" altLang="ko-KR" sz="1600" b="0" dirty="0"/>
              <a:t>)</a:t>
            </a:r>
            <a:r>
              <a:rPr lang="ko-KR" altLang="en-US" sz="1800" dirty="0"/>
              <a:t>의 비교</a:t>
            </a:r>
            <a:endParaRPr lang="en-US" altLang="ko-KR" sz="1600" b="0" spc="-100" dirty="0"/>
          </a:p>
        </p:txBody>
      </p:sp>
      <p:pic>
        <p:nvPicPr>
          <p:cNvPr id="28730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1340768"/>
            <a:ext cx="80676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9580" y="4437112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주기억</a:t>
            </a:r>
            <a:r>
              <a:rPr lang="ko-KR" altLang="en-US" sz="16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장치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84368" y="371703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캐시</a:t>
            </a:r>
            <a:endParaRPr lang="en-US" altLang="ko-KR" sz="1600" b="1" dirty="0">
              <a:solidFill>
                <a:srgbClr val="00B0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69298" y="350100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레지스터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69665" y="2492896"/>
            <a:ext cx="19992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pc="-100" dirty="0">
                <a:solidFill>
                  <a:srgbClr val="2B627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캐비닛 접근시간 </a:t>
            </a:r>
            <a:r>
              <a:rPr lang="en-US" altLang="ko-KR" sz="1500" spc="-100" dirty="0">
                <a:solidFill>
                  <a:srgbClr val="2B627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30</a:t>
            </a:r>
            <a:r>
              <a:rPr lang="ko-KR" altLang="en-US" sz="1500" spc="-100" dirty="0">
                <a:solidFill>
                  <a:srgbClr val="2B627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2042" y="3463330"/>
            <a:ext cx="14061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pc="-100" dirty="0">
                <a:solidFill>
                  <a:srgbClr val="2B627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책상 위 </a:t>
            </a:r>
            <a:endParaRPr lang="en-US" altLang="ko-KR" sz="1500" spc="-100" dirty="0">
              <a:solidFill>
                <a:srgbClr val="2B627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500" spc="-100" dirty="0">
                <a:solidFill>
                  <a:srgbClr val="2B627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접근시간 </a:t>
            </a:r>
            <a:r>
              <a:rPr lang="en-US" altLang="ko-KR" sz="1500" spc="-100" dirty="0">
                <a:solidFill>
                  <a:srgbClr val="2B627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30</a:t>
            </a:r>
            <a:r>
              <a:rPr lang="ko-KR" altLang="en-US" sz="1500" spc="-100" dirty="0">
                <a:solidFill>
                  <a:srgbClr val="2B627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50571" y="2680345"/>
            <a:ext cx="17267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spc="-100" dirty="0">
                <a:solidFill>
                  <a:srgbClr val="2B627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서랍 접근시간 </a:t>
            </a:r>
            <a:r>
              <a:rPr lang="en-US" altLang="ko-KR" sz="1500" spc="-100" dirty="0">
                <a:solidFill>
                  <a:srgbClr val="2B627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5</a:t>
            </a:r>
            <a:r>
              <a:rPr lang="ko-KR" altLang="en-US" sz="1500" spc="-100" dirty="0">
                <a:solidFill>
                  <a:srgbClr val="2B627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2296977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 </a:t>
            </a:r>
            <a:r>
              <a:rPr lang="ko-KR" altLang="en-US" dirty="0"/>
              <a:t>캐시 기억 장치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692696"/>
            <a:ext cx="8963994" cy="5669958"/>
          </a:xfrm>
        </p:spPr>
        <p:txBody>
          <a:bodyPr/>
          <a:lstStyle/>
          <a:p>
            <a:pPr marL="450850">
              <a:lnSpc>
                <a:spcPct val="110000"/>
              </a:lnSpc>
              <a:spcAft>
                <a:spcPts val="200"/>
              </a:spcAft>
              <a:buClr>
                <a:srgbClr val="2B6278"/>
              </a:buClr>
              <a:buSzPct val="100000"/>
              <a:buFont typeface="Wingdings" panose="05000000000000000000" pitchFamily="2" charset="2"/>
              <a:buChar char="v"/>
            </a:pPr>
            <a:r>
              <a:rPr lang="ko-KR" altLang="en-US" sz="1800" dirty="0"/>
              <a:t>캐시의 기본적인 동작 흐름도</a:t>
            </a:r>
            <a:endParaRPr lang="en-US" altLang="ko-KR" sz="1800" dirty="0"/>
          </a:p>
          <a:p>
            <a:pPr marL="542925" indent="-173038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600" b="0" spc="-100" dirty="0"/>
              <a:t>CPU</a:t>
            </a:r>
            <a:r>
              <a:rPr lang="ko-KR" altLang="en-US" sz="1600" b="0" spc="-100" dirty="0"/>
              <a:t>가 기억 장치에서 어떤 정보</a:t>
            </a:r>
            <a:r>
              <a:rPr lang="en-US" altLang="ko-KR" sz="1600" b="0" spc="-100" dirty="0"/>
              <a:t>(</a:t>
            </a:r>
            <a:r>
              <a:rPr lang="ko-KR" altLang="en-US" sz="1600" b="0" spc="-100" dirty="0"/>
              <a:t>명령어 또는 데이터</a:t>
            </a:r>
            <a:r>
              <a:rPr lang="en-US" altLang="ko-KR" sz="1600" b="0" spc="-100" dirty="0"/>
              <a:t>)</a:t>
            </a:r>
            <a:r>
              <a:rPr lang="ko-KR" altLang="en-US" sz="1600" b="0" spc="-100" dirty="0"/>
              <a:t>를 읽으려는 경우 먼저 해당 정보가 캐시에 있는지 검사한다</a:t>
            </a:r>
            <a:r>
              <a:rPr lang="en-US" altLang="ko-KR" sz="1600" b="0" spc="-100" dirty="0"/>
              <a:t>. </a:t>
            </a:r>
          </a:p>
          <a:p>
            <a:pPr marL="542925" indent="-173038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600" b="0" spc="-100" dirty="0"/>
              <a:t>있다면 해당 정보를 즉시 읽어 들이고</a:t>
            </a:r>
            <a:r>
              <a:rPr lang="en-US" altLang="ko-KR" sz="1600" b="0" spc="-100" dirty="0"/>
              <a:t>, </a:t>
            </a:r>
            <a:r>
              <a:rPr lang="ko-KR" altLang="en-US" sz="1600" b="0" spc="-100" dirty="0"/>
              <a:t>없다면 해당 정보를 </a:t>
            </a:r>
            <a:r>
              <a:rPr lang="ko-KR" altLang="en-US" sz="1600" b="0" spc="-100" dirty="0" err="1"/>
              <a:t>주기억</a:t>
            </a:r>
            <a:r>
              <a:rPr lang="ko-KR" altLang="en-US" sz="1600" b="0" spc="-100" dirty="0"/>
              <a:t> 장치에서 캐시로 적재한 후 읽어 들인다</a:t>
            </a:r>
            <a:r>
              <a:rPr lang="en-US" altLang="ko-KR" sz="1600" b="0" spc="-100" dirty="0"/>
              <a:t>.</a:t>
            </a:r>
            <a:endParaRPr lang="ko-KR" altLang="en-US" sz="1600" b="0" spc="-1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53964"/>
            <a:ext cx="5532120" cy="424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30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 err="1"/>
              <a:t>주기억</a:t>
            </a:r>
            <a:r>
              <a:rPr lang="ko-KR" altLang="en-US" dirty="0"/>
              <a:t> 장치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47675" lvl="1" indent="-28575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q"/>
            </a:pPr>
            <a:r>
              <a:rPr lang="en-US" altLang="ko-KR" sz="2000" b="1" spc="-100" dirty="0"/>
              <a:t>RAM(random access memory)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RAM</a:t>
            </a:r>
            <a:r>
              <a:rPr lang="ko-KR" altLang="en-US" spc="-100" dirty="0"/>
              <a:t>은 휘발성이어서</a:t>
            </a:r>
            <a:r>
              <a:rPr lang="en-US" altLang="ko-KR" spc="-100" dirty="0"/>
              <a:t> </a:t>
            </a:r>
            <a:r>
              <a:rPr lang="ko-KR" altLang="en-US" spc="-100" dirty="0"/>
              <a:t>사용하려면 전원을 계속 공급해야 하므로 일시적인 저장 장치로만 활용된다</a:t>
            </a:r>
            <a:r>
              <a:rPr lang="en-US" altLang="ko-KR" spc="-100" dirty="0"/>
              <a:t>. 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RAM</a:t>
            </a:r>
            <a:r>
              <a:rPr lang="ko-KR" altLang="en-US" spc="-100" dirty="0"/>
              <a:t>은 데이터의 읽기와 쓰기가 모두 가능하다</a:t>
            </a:r>
            <a:r>
              <a:rPr lang="en-US" altLang="ko-KR" spc="-100" dirty="0"/>
              <a:t>. 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/>
              <a:t>임의 액세스 방식을 사용해 </a:t>
            </a:r>
            <a:r>
              <a:rPr lang="en-US" altLang="ko-KR" spc="-100" dirty="0"/>
              <a:t>CPU</a:t>
            </a:r>
            <a:r>
              <a:rPr lang="ko-KR" altLang="en-US" spc="-100" dirty="0"/>
              <a:t>가 지정하는 주소에 있는 정보를 직접 액세스할 수 있어 메모리의 위치에 관계없이 액세스 시간이 동일하다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b="1" spc="-100" dirty="0">
                <a:solidFill>
                  <a:srgbClr val="00B0F0"/>
                </a:solidFill>
              </a:rPr>
              <a:t>SRAM</a:t>
            </a:r>
            <a:r>
              <a:rPr lang="ko-KR" altLang="en-US" spc="-100" dirty="0"/>
              <a:t>은 </a:t>
            </a:r>
            <a:r>
              <a:rPr lang="ko-KR" altLang="en-US" spc="-100" dirty="0" err="1"/>
              <a:t>플립플롭을</a:t>
            </a:r>
            <a:r>
              <a:rPr lang="ko-KR" altLang="en-US" spc="-100" dirty="0"/>
              <a:t> 사용해 정보를 저장하지만</a:t>
            </a:r>
            <a:r>
              <a:rPr lang="en-US" altLang="ko-KR" spc="-100" dirty="0"/>
              <a:t>, </a:t>
            </a:r>
            <a:r>
              <a:rPr lang="en-US" altLang="ko-KR" b="1" spc="-100" dirty="0">
                <a:solidFill>
                  <a:srgbClr val="00B0F0"/>
                </a:solidFill>
              </a:rPr>
              <a:t>DRAM</a:t>
            </a:r>
            <a:r>
              <a:rPr lang="ko-KR" altLang="en-US" spc="-100" dirty="0"/>
              <a:t>은 </a:t>
            </a:r>
            <a:r>
              <a:rPr lang="ko-KR" altLang="en-US" spc="-100" dirty="0" err="1"/>
              <a:t>커패시터에</a:t>
            </a:r>
            <a:r>
              <a:rPr lang="ko-KR" altLang="en-US" spc="-100" dirty="0"/>
              <a:t> 전하를 충전하는 방식으로 정보를 저장한다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pc="-100" dirty="0"/>
          </a:p>
        </p:txBody>
      </p:sp>
    </p:spTree>
    <p:extLst>
      <p:ext uri="{BB962C8B-B14F-4D97-AF65-F5344CB8AC3E}">
        <p14:creationId xmlns:p14="http://schemas.microsoft.com/office/powerpoint/2010/main" val="351343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 err="1"/>
              <a:t>주기억</a:t>
            </a:r>
            <a:r>
              <a:rPr lang="ko-KR" altLang="en-US" dirty="0"/>
              <a:t> 장치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4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3501" y="711370"/>
                <a:ext cx="8963994" cy="5669958"/>
              </a:xfrm>
            </p:spPr>
            <p:txBody>
              <a:bodyPr>
                <a:normAutofit/>
              </a:bodyPr>
              <a:lstStyle/>
              <a:p>
                <a:pPr marL="447675" lvl="1" indent="-285750">
                  <a:lnSpc>
                    <a:spcPct val="110000"/>
                  </a:lnSpc>
                  <a:spcBef>
                    <a:spcPts val="1800"/>
                  </a:spcBef>
                  <a:spcAft>
                    <a:spcPts val="600"/>
                  </a:spcAft>
                  <a:buClr>
                    <a:srgbClr val="2B6278"/>
                  </a:buClr>
                  <a:buFont typeface="Wingdings" panose="05000000000000000000" pitchFamily="2" charset="2"/>
                  <a:buChar char="v"/>
                </a:pPr>
                <a:r>
                  <a:rPr lang="en-US" altLang="ko-KR" sz="1800" b="1" spc="-100" dirty="0"/>
                  <a:t>SRAM</a:t>
                </a:r>
                <a:r>
                  <a:rPr lang="ko-KR" altLang="en-US" sz="1800" b="1" spc="-100" dirty="0"/>
                  <a:t>의 메모리 셀 구조 및</a:t>
                </a:r>
                <a:r>
                  <a:rPr lang="en-US" altLang="ko-KR" sz="1800" b="1" spc="-100" dirty="0"/>
                  <a:t> </a:t>
                </a:r>
                <a:r>
                  <a:rPr lang="ko-KR" altLang="en-US" sz="1800" b="1" spc="-100" dirty="0"/>
                  <a:t>동작</a:t>
                </a:r>
                <a:r>
                  <a:rPr lang="en-US" altLang="ko-KR" sz="1800" b="1" spc="-100" dirty="0"/>
                  <a:t> </a:t>
                </a:r>
              </a:p>
              <a:p>
                <a:pPr marL="542925" lvl="1" indent="-161925">
                  <a:lnSpc>
                    <a:spcPct val="110000"/>
                  </a:lnSpc>
                  <a:spcAft>
                    <a:spcPts val="200"/>
                  </a:spcAft>
                  <a:buClr>
                    <a:srgbClr val="00B0F0"/>
                  </a:buClr>
                  <a:buFont typeface="Arial" panose="020B0604020202020204" pitchFamily="34" charset="0"/>
                  <a:buChar char="•"/>
                </a:pPr>
                <a:r>
                  <a:rPr lang="ko-KR" altLang="en-US" spc="-100" dirty="0" err="1"/>
                  <a:t>주소선으로</a:t>
                </a:r>
                <a:r>
                  <a:rPr lang="ko-KR" altLang="en-US" spc="-100" dirty="0"/>
                  <a:t> 메모리 셀이 선택되면 해당 메모리 셀의 워드선</a:t>
                </a:r>
                <a:r>
                  <a:rPr lang="en-US" altLang="ko-KR" spc="-100" dirty="0"/>
                  <a:t>(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WL</a:t>
                </a:r>
                <a:r>
                  <a:rPr lang="en-US" altLang="ko-KR" spc="-100" dirty="0"/>
                  <a:t>)</a:t>
                </a:r>
                <a:r>
                  <a:rPr lang="ko-KR" altLang="en-US" spc="-100" dirty="0"/>
                  <a:t>에는 논리 </a:t>
                </a:r>
                <a:r>
                  <a:rPr lang="en-US" altLang="ko-KR" spc="-100" dirty="0"/>
                  <a:t>1</a:t>
                </a:r>
                <a:r>
                  <a:rPr lang="ko-KR" altLang="en-US" spc="-100" dirty="0"/>
                  <a:t>이 입력된다</a:t>
                </a:r>
                <a:r>
                  <a:rPr lang="en-US" altLang="ko-KR" spc="-100" dirty="0"/>
                  <a:t>.</a:t>
                </a:r>
              </a:p>
              <a:p>
                <a:pPr marL="542925" lvl="1" indent="-161925">
                  <a:lnSpc>
                    <a:spcPct val="110000"/>
                  </a:lnSpc>
                  <a:spcAft>
                    <a:spcPts val="200"/>
                  </a:spcAft>
                  <a:buClr>
                    <a:srgbClr val="00B0F0"/>
                  </a:buClr>
                  <a:buFont typeface="Arial" panose="020B0604020202020204" pitchFamily="34" charset="0"/>
                  <a:buChar char="•"/>
                </a:pPr>
                <a:r>
                  <a:rPr lang="ko-KR" altLang="en-US" spc="-100" dirty="0"/>
                  <a:t>읽기와 쓰기는 비트선</a:t>
                </a:r>
                <a:r>
                  <a:rPr lang="en-US" altLang="ko-KR" spc="-100" dirty="0"/>
                  <a:t>(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</a:t>
                </a:r>
                <a:r>
                  <a:rPr lang="en-US" altLang="ko-KR" spc="-100" dirty="0"/>
                  <a:t>)</a:t>
                </a:r>
                <a:r>
                  <a:rPr lang="ko-KR" altLang="en-US" spc="-100" dirty="0"/>
                  <a:t>을 통해 이루어지므로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WL</a:t>
                </a:r>
                <a:r>
                  <a:rPr lang="en-US" altLang="ko-KR" spc="-100" dirty="0"/>
                  <a:t>=1</a:t>
                </a:r>
                <a:r>
                  <a:rPr lang="ko-KR" altLang="en-US" spc="-100" dirty="0"/>
                  <a:t>로 하면 </a:t>
                </a:r>
                <a:r>
                  <a:rPr lang="en-US" altLang="ko-KR" spc="-100" dirty="0"/>
                  <a:t>MOS </a:t>
                </a:r>
                <a:r>
                  <a:rPr lang="ko-KR" altLang="en-US" spc="-100" dirty="0"/>
                  <a:t>트랜지스터 </a:t>
                </a:r>
                <a:r>
                  <a:rPr lang="en-US" altLang="ko-KR" spc="-100" dirty="0"/>
                  <a:t>2</a:t>
                </a:r>
                <a:r>
                  <a:rPr lang="ko-KR" altLang="en-US" spc="-100" dirty="0"/>
                  <a:t>개가 </a:t>
                </a:r>
                <a:r>
                  <a:rPr lang="en-US" altLang="ko-KR" spc="-100" dirty="0"/>
                  <a:t>on</a:t>
                </a:r>
                <a:r>
                  <a:rPr lang="ko-KR" altLang="en-US" spc="-100" dirty="0"/>
                  <a:t>이 되고</a:t>
                </a:r>
                <a:r>
                  <a:rPr lang="en-US" altLang="ko-KR" spc="-100" dirty="0"/>
                  <a:t>,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</a:t>
                </a:r>
                <a:r>
                  <a:rPr lang="en-US" altLang="ko-KR" spc="-100" dirty="0"/>
                  <a:t>=1,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ko-KR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BL</m:t>
                        </m:r>
                      </m:e>
                    </m:acc>
                  </m:oMath>
                </a14:m>
                <a:r>
                  <a:rPr lang="en-US" altLang="ko-KR" spc="-100" dirty="0"/>
                  <a:t>=0</a:t>
                </a:r>
                <a:r>
                  <a:rPr lang="ko-KR" altLang="en-US" spc="-100" dirty="0"/>
                  <a:t>으로 하면 비트선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</a:t>
                </a:r>
                <a:r>
                  <a:rPr lang="en-US" altLang="ko-KR" spc="-100" dirty="0"/>
                  <a:t>=1</a:t>
                </a:r>
                <a:r>
                  <a:rPr lang="ko-KR" altLang="en-US" spc="-100" dirty="0"/>
                  <a:t>이 </a:t>
                </a:r>
                <a:r>
                  <a:rPr lang="ko-KR" altLang="en-US" spc="-100" dirty="0" err="1"/>
                  <a:t>플립플롭으로</a:t>
                </a:r>
                <a:r>
                  <a:rPr lang="ko-KR" altLang="en-US" spc="-100" dirty="0"/>
                  <a:t> 전송되어 비트 </a:t>
                </a:r>
                <a:r>
                  <a:rPr lang="en-US" altLang="ko-KR" spc="-100" dirty="0"/>
                  <a:t>1</a:t>
                </a:r>
                <a:r>
                  <a:rPr lang="ko-KR" altLang="en-US" spc="-100" dirty="0"/>
                  <a:t>이 저장된다</a:t>
                </a:r>
                <a:r>
                  <a:rPr lang="en-US" altLang="ko-KR" spc="-100" dirty="0"/>
                  <a:t>. </a:t>
                </a:r>
              </a:p>
              <a:p>
                <a:pPr marL="542925" lvl="1" indent="-161925">
                  <a:lnSpc>
                    <a:spcPct val="110000"/>
                  </a:lnSpc>
                  <a:spcAft>
                    <a:spcPts val="200"/>
                  </a:spcAft>
                  <a:buClr>
                    <a:srgbClr val="00B0F0"/>
                  </a:buClr>
                  <a:buFont typeface="Arial" panose="020B0604020202020204" pitchFamily="34" charset="0"/>
                  <a:buChar char="•"/>
                </a:pPr>
                <a:r>
                  <a:rPr lang="ko-KR" altLang="en-US" spc="-100" dirty="0"/>
                  <a:t>또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</a:t>
                </a:r>
                <a:r>
                  <a:rPr lang="en-US" altLang="ko-KR" spc="-100" dirty="0"/>
                  <a:t>=0,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ko-KR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BL</m:t>
                        </m:r>
                      </m:e>
                    </m:acc>
                  </m:oMath>
                </a14:m>
                <a:r>
                  <a:rPr lang="en-US" altLang="ko-KR" spc="-100" dirty="0"/>
                  <a:t>=1</a:t>
                </a:r>
                <a:r>
                  <a:rPr lang="ko-KR" altLang="en-US" spc="-100" dirty="0"/>
                  <a:t>하면 비트선 </a:t>
                </a:r>
                <a:r>
                  <a:rPr lang="en-US" altLang="ko-K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</a:t>
                </a:r>
                <a:r>
                  <a:rPr lang="en-US" altLang="ko-KR" spc="-100" dirty="0"/>
                  <a:t>=0</a:t>
                </a:r>
                <a:r>
                  <a:rPr lang="ko-KR" altLang="en-US" spc="-100" dirty="0"/>
                  <a:t>이 </a:t>
                </a:r>
                <a:r>
                  <a:rPr lang="ko-KR" altLang="en-US" spc="-100" dirty="0" err="1"/>
                  <a:t>플립플롭으로</a:t>
                </a:r>
                <a:r>
                  <a:rPr lang="ko-KR" altLang="en-US" spc="-100" dirty="0"/>
                  <a:t> 전송되어 비트 </a:t>
                </a:r>
                <a:r>
                  <a:rPr lang="en-US" altLang="ko-KR" spc="-100" dirty="0"/>
                  <a:t>0</a:t>
                </a:r>
                <a:r>
                  <a:rPr lang="ko-KR" altLang="en-US" spc="-100" dirty="0"/>
                  <a:t>이 저장된다</a:t>
                </a:r>
                <a:r>
                  <a:rPr lang="en-US" altLang="ko-KR" spc="-100" dirty="0"/>
                  <a:t>.</a:t>
                </a:r>
              </a:p>
              <a:p>
                <a:pPr marL="542925" lvl="1" indent="-161925">
                  <a:lnSpc>
                    <a:spcPct val="110000"/>
                  </a:lnSpc>
                  <a:spcAft>
                    <a:spcPts val="200"/>
                  </a:spcAft>
                  <a:buClr>
                    <a:srgbClr val="00B0F0"/>
                  </a:buClr>
                  <a:buFont typeface="Arial" panose="020B0604020202020204" pitchFamily="34" charset="0"/>
                  <a:buChar char="•"/>
                </a:pPr>
                <a:endParaRPr lang="en-US" altLang="ko-KR" spc="-100" dirty="0"/>
              </a:p>
            </p:txBody>
          </p:sp>
        </mc:Choice>
        <mc:Fallback xmlns="">
          <p:sp>
            <p:nvSpPr>
              <p:cNvPr id="6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3501" y="711370"/>
                <a:ext cx="8963994" cy="5669958"/>
              </a:xfrm>
              <a:blipFill rotWithShape="1">
                <a:blip r:embed="rId2"/>
                <a:stretch>
                  <a:fillRect t="-538" r="-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36912"/>
            <a:ext cx="3460718" cy="2184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780928"/>
            <a:ext cx="2376264" cy="286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969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 err="1"/>
              <a:t>주기억</a:t>
            </a:r>
            <a:r>
              <a:rPr lang="ko-KR" altLang="en-US" dirty="0"/>
              <a:t> 장치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47675" lvl="1" indent="-28575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en-US" altLang="ko-KR" sz="1800" b="1" spc="-100" dirty="0"/>
              <a:t>DRAM</a:t>
            </a:r>
            <a:r>
              <a:rPr lang="ko-KR" altLang="en-US" sz="1800" b="1" spc="-100" dirty="0"/>
              <a:t>의 메모리 셀 구조 및</a:t>
            </a:r>
            <a:r>
              <a:rPr lang="en-US" altLang="ko-KR" sz="1800" b="1" spc="-100" dirty="0"/>
              <a:t> </a:t>
            </a:r>
            <a:r>
              <a:rPr lang="ko-KR" altLang="en-US" sz="1800" b="1" spc="-100" dirty="0"/>
              <a:t>동작</a:t>
            </a:r>
            <a:r>
              <a:rPr lang="en-US" altLang="ko-KR" sz="1800" b="1" spc="-100" dirty="0"/>
              <a:t> 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spc="-100" dirty="0"/>
              <a:t>MOS </a:t>
            </a:r>
            <a:r>
              <a:rPr lang="ko-KR" altLang="en-US" spc="-100" dirty="0"/>
              <a:t>트랜지스터는 스위치로 동작하며</a:t>
            </a:r>
            <a:r>
              <a:rPr lang="en-US" altLang="ko-KR" spc="-100" dirty="0"/>
              <a:t>, </a:t>
            </a:r>
            <a:r>
              <a:rPr lang="ko-KR" altLang="en-US" spc="-100" dirty="0" err="1"/>
              <a:t>커패시터에</a:t>
            </a:r>
            <a:r>
              <a:rPr lang="ko-KR" altLang="en-US" spc="-100" dirty="0"/>
              <a:t> 저장된 전하의 유무에 따라 정보를 저장한다</a:t>
            </a:r>
            <a:r>
              <a:rPr lang="en-US" altLang="ko-KR" spc="-100" dirty="0"/>
              <a:t>. 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/>
              <a:t>워드선은</a:t>
            </a:r>
            <a:r>
              <a:rPr lang="ko-KR" altLang="en-US" spc="-100" dirty="0"/>
              <a:t> </a:t>
            </a:r>
            <a:r>
              <a:rPr lang="ko-KR" altLang="en-US" spc="-100" dirty="0" err="1"/>
              <a:t>주소선에</a:t>
            </a:r>
            <a:r>
              <a:rPr lang="ko-KR" altLang="en-US" spc="-100" dirty="0"/>
              <a:t> 연결되고</a:t>
            </a:r>
            <a:r>
              <a:rPr lang="en-US" altLang="ko-KR" spc="-100" dirty="0"/>
              <a:t>, </a:t>
            </a:r>
            <a:r>
              <a:rPr lang="ko-KR" altLang="en-US" spc="-100" dirty="0" err="1"/>
              <a:t>비트선은</a:t>
            </a:r>
            <a:r>
              <a:rPr lang="ko-KR" altLang="en-US" spc="-100" dirty="0"/>
              <a:t> </a:t>
            </a:r>
            <a:r>
              <a:rPr lang="ko-KR" altLang="en-US" spc="-100" dirty="0" err="1"/>
              <a:t>데이터선에</a:t>
            </a:r>
            <a:r>
              <a:rPr lang="ko-KR" altLang="en-US" spc="-100" dirty="0"/>
              <a:t> 연결된다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WL</a:t>
            </a:r>
            <a:r>
              <a:rPr lang="en-US" altLang="ko-KR" spc="-100" dirty="0"/>
              <a:t>=1</a:t>
            </a:r>
            <a:r>
              <a:rPr lang="ko-KR" altLang="en-US" spc="-100" dirty="0"/>
              <a:t>이면 </a:t>
            </a:r>
            <a:r>
              <a:rPr lang="en-US" altLang="ko-KR" spc="-100" dirty="0"/>
              <a:t>MOS </a:t>
            </a:r>
            <a:r>
              <a:rPr lang="ko-KR" altLang="en-US" spc="-100" dirty="0"/>
              <a:t>트랜지스터는 </a:t>
            </a:r>
            <a:r>
              <a:rPr lang="en-US" altLang="ko-KR" spc="-100" dirty="0"/>
              <a:t>on</a:t>
            </a:r>
            <a:r>
              <a:rPr lang="ko-KR" altLang="en-US" spc="-100" dirty="0"/>
              <a:t>되는데</a:t>
            </a:r>
            <a:r>
              <a:rPr lang="en-US" altLang="ko-KR" spc="-100" dirty="0"/>
              <a:t>, </a:t>
            </a:r>
            <a:r>
              <a:rPr lang="ko-KR" altLang="en-US" spc="-100" dirty="0"/>
              <a:t>이때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en-US" altLang="ko-KR" spc="-100" dirty="0"/>
              <a:t>=1</a:t>
            </a:r>
            <a:r>
              <a:rPr lang="ko-KR" altLang="en-US" spc="-100" dirty="0"/>
              <a:t>이면 </a:t>
            </a:r>
            <a:r>
              <a:rPr lang="ko-KR" altLang="en-US" spc="-100" dirty="0" err="1"/>
              <a:t>커패시터에는</a:t>
            </a:r>
            <a:r>
              <a:rPr lang="ko-KR" altLang="en-US" spc="-100" dirty="0"/>
              <a:t> 전하가 충전되어 논리 </a:t>
            </a:r>
            <a:r>
              <a:rPr lang="en-US" altLang="ko-KR" spc="-100" dirty="0"/>
              <a:t>1</a:t>
            </a:r>
            <a:r>
              <a:rPr lang="ko-KR" altLang="en-US" spc="-100" dirty="0"/>
              <a:t>이 저장된다</a:t>
            </a:r>
            <a:r>
              <a:rPr lang="en-US" altLang="ko-KR" spc="-100" dirty="0"/>
              <a:t>. </a:t>
            </a:r>
            <a:r>
              <a:rPr lang="ko-KR" altLang="en-US" spc="-100" dirty="0"/>
              <a:t>반면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en-US" altLang="ko-KR" spc="-100" dirty="0"/>
              <a:t>=0</a:t>
            </a:r>
            <a:r>
              <a:rPr lang="ko-KR" altLang="en-US" spc="-100" dirty="0"/>
              <a:t>이면 </a:t>
            </a:r>
            <a:r>
              <a:rPr lang="ko-KR" altLang="en-US" spc="-100" dirty="0" err="1"/>
              <a:t>커패시터에는</a:t>
            </a:r>
            <a:r>
              <a:rPr lang="ko-KR" altLang="en-US" spc="-100" dirty="0"/>
              <a:t> 충전되지 않으므로 논리 </a:t>
            </a:r>
            <a:r>
              <a:rPr lang="en-US" altLang="ko-KR" spc="-100" dirty="0"/>
              <a:t>0</a:t>
            </a:r>
            <a:r>
              <a:rPr lang="ko-KR" altLang="en-US" spc="-100" dirty="0"/>
              <a:t>이 저장된다</a:t>
            </a:r>
            <a:r>
              <a:rPr lang="en-US" altLang="ko-KR" spc="-100" dirty="0"/>
              <a:t>. 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ko-KR" altLang="en-US" spc="-100" dirty="0" err="1"/>
              <a:t>커패시터는</a:t>
            </a:r>
            <a:r>
              <a:rPr lang="ko-KR" altLang="en-US" spc="-100" dirty="0"/>
              <a:t> 방전되므로 </a:t>
            </a:r>
            <a:r>
              <a:rPr lang="en-US" altLang="ko-KR" spc="-100" dirty="0"/>
              <a:t>DRAM</a:t>
            </a:r>
            <a:r>
              <a:rPr lang="ko-KR" altLang="en-US" spc="-100" dirty="0"/>
              <a:t>은 데이터의 저장 상태를 유지하기 위해 주기적으로 재충전</a:t>
            </a:r>
            <a:r>
              <a:rPr lang="en-US" altLang="ko-KR" spc="-100" dirty="0"/>
              <a:t>(refresh)</a:t>
            </a:r>
            <a:r>
              <a:rPr lang="ko-KR" altLang="en-US" spc="-100" dirty="0"/>
              <a:t>해야 한다</a:t>
            </a:r>
            <a:r>
              <a:rPr lang="en-US" altLang="ko-KR" spc="-100" dirty="0"/>
              <a:t>.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pc="-1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691680" y="3173060"/>
            <a:ext cx="2420766" cy="2052432"/>
            <a:chOff x="1691680" y="3173060"/>
            <a:chExt cx="2420766" cy="2052432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3173060"/>
              <a:ext cx="2420766" cy="176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5009302"/>
              <a:ext cx="2220863" cy="216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75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 err="1"/>
              <a:t>주기억</a:t>
            </a:r>
            <a:r>
              <a:rPr lang="ko-KR" altLang="en-US" dirty="0"/>
              <a:t> 장치</a:t>
            </a:r>
          </a:p>
        </p:txBody>
      </p:sp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63501" y="711370"/>
            <a:ext cx="8963994" cy="5669958"/>
          </a:xfrm>
        </p:spPr>
        <p:txBody>
          <a:bodyPr>
            <a:normAutofit/>
          </a:bodyPr>
          <a:lstStyle/>
          <a:p>
            <a:pPr marL="447675" lvl="1" indent="-28575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>
                <a:srgbClr val="2B6278"/>
              </a:buClr>
              <a:buFont typeface="Wingdings" panose="05000000000000000000" pitchFamily="2" charset="2"/>
              <a:buChar char="v"/>
            </a:pPr>
            <a:r>
              <a:rPr lang="en-US" altLang="ko-KR" sz="1800" b="1" spc="-100" dirty="0"/>
              <a:t>SRAM</a:t>
            </a:r>
            <a:r>
              <a:rPr lang="ko-KR" altLang="en-US" sz="1800" b="1" spc="-100" dirty="0"/>
              <a:t>과 </a:t>
            </a:r>
            <a:r>
              <a:rPr lang="en-US" altLang="ko-KR" sz="1800" b="1" spc="-100" dirty="0"/>
              <a:t>DRAM</a:t>
            </a:r>
            <a:r>
              <a:rPr lang="ko-KR" altLang="en-US" sz="1800" b="1" spc="-100" dirty="0"/>
              <a:t>의 특징 비교</a:t>
            </a:r>
            <a:r>
              <a:rPr lang="en-US" altLang="ko-KR" sz="1800" b="1" spc="-100" dirty="0"/>
              <a:t> </a:t>
            </a:r>
          </a:p>
          <a:p>
            <a:pPr marL="542925" lvl="1" indent="-161925">
              <a:lnSpc>
                <a:spcPct val="110000"/>
              </a:lnSpc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altLang="ko-KR" spc="-1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96752"/>
            <a:ext cx="3927157" cy="314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45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 err="1"/>
              <a:t>주기억</a:t>
            </a:r>
            <a:r>
              <a:rPr lang="ko-KR" altLang="en-US" dirty="0"/>
              <a:t> 장치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47738" y="2024187"/>
            <a:ext cx="717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1800" dirty="0">
                <a:solidFill>
                  <a:srgbClr val="00B0F0"/>
                </a:solidFill>
                <a:latin typeface="HY헤드라인M" pitchFamily="18" charset="-127"/>
                <a:ea typeface="HY헤드라인M" pitchFamily="18" charset="-127"/>
              </a:rPr>
              <a:t>풀이 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23528" y="980728"/>
          <a:ext cx="842493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예제 </a:t>
                      </a:r>
                      <a:r>
                        <a:rPr kumimoji="0" lang="en-US" altLang="ko-KR" sz="1800" b="0" dirty="0">
                          <a:solidFill>
                            <a:schemeClr val="bg1"/>
                          </a:solidFill>
                          <a:latin typeface="휴먼모음T" panose="02030504000101010101" pitchFamily="18" charset="-127"/>
                          <a:ea typeface="휴먼모음T" panose="02030504000101010101" pitchFamily="18" charset="-127"/>
                        </a:rPr>
                        <a:t>6-2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spc="-5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내부적으로 </a:t>
                      </a:r>
                      <a:r>
                        <a:rPr lang="en-US" altLang="ko-KR" sz="1800" b="0" spc="-5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1K×1K </a:t>
                      </a:r>
                      <a:r>
                        <a:rPr lang="ko-KR" altLang="en-US" sz="1800" b="0" spc="-50" baseline="0" dirty="0" err="1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정방향</a:t>
                      </a:r>
                      <a:r>
                        <a:rPr lang="ko-KR" altLang="en-US" sz="1800" b="0" spc="-5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 배열로 구성된 </a:t>
                      </a:r>
                      <a:r>
                        <a:rPr lang="en-US" altLang="ko-KR" sz="1800" b="0" spc="-5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1M×1 DRAM</a:t>
                      </a:r>
                      <a:r>
                        <a:rPr lang="ko-KR" altLang="en-US" sz="1800" b="0" spc="-5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에서 충전으로 발생하는 대역폭 손실은 얼마인가</a:t>
                      </a:r>
                      <a:r>
                        <a:rPr lang="en-US" altLang="ko-KR" sz="1800" b="0" spc="-5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? </a:t>
                      </a:r>
                      <a:r>
                        <a:rPr lang="ko-KR" altLang="en-US" sz="1800" b="0" spc="-5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단</a:t>
                      </a:r>
                      <a:r>
                        <a:rPr lang="en-US" altLang="ko-KR" sz="1800" b="0" spc="-5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800" b="0" spc="-5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행 하나를 충전하는 데 </a:t>
                      </a:r>
                      <a:r>
                        <a:rPr lang="en-US" altLang="ko-KR" sz="1800" b="0" spc="-5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100ns</a:t>
                      </a:r>
                      <a:r>
                        <a:rPr lang="ko-KR" altLang="en-US" sz="1800" b="0" spc="-5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가 소요되며</a:t>
                      </a:r>
                      <a:r>
                        <a:rPr lang="en-US" altLang="ko-KR" sz="1800" b="0" spc="-5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800" b="0" spc="-5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데이터 유실을 막기 위해 최소한 </a:t>
                      </a:r>
                      <a:r>
                        <a:rPr lang="en-US" altLang="ko-KR" sz="1800" b="0" spc="-5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10ms</a:t>
                      </a:r>
                      <a:r>
                        <a:rPr lang="ko-KR" altLang="en-US" sz="1800" b="0" spc="-5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마다 재충전해야 한다</a:t>
                      </a:r>
                      <a:r>
                        <a:rPr lang="en-US" altLang="ko-KR" sz="1800" b="0" spc="-50" baseline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휴먼모음T" panose="02030504000101010101" pitchFamily="18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539240" y="3933056"/>
            <a:ext cx="817418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63371" y="3960766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Example</a:t>
            </a:r>
            <a:endParaRPr lang="ko-KR" altLang="en-US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47738" y="2486467"/>
            <a:ext cx="77656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Times New Roman" panose="02020603050405020304" pitchFamily="18" charset="0"/>
                <a:ea typeface="휴먼모음T" panose="02030504000101010101" pitchFamily="18" charset="-127"/>
                <a:cs typeface="Times New Roman" panose="02020603050405020304" pitchFamily="18" charset="0"/>
              </a:rPr>
              <a:t>1K×1K </a:t>
            </a:r>
            <a:r>
              <a:rPr lang="ko-KR" altLang="en-US" sz="1800" dirty="0" err="1">
                <a:latin typeface="Times New Roman" panose="02020603050405020304" pitchFamily="18" charset="0"/>
                <a:ea typeface="휴먼모음T" panose="02030504000101010101" pitchFamily="18" charset="-127"/>
                <a:cs typeface="Times New Roman" panose="02020603050405020304" pitchFamily="18" charset="0"/>
              </a:rPr>
              <a:t>정방향</a:t>
            </a:r>
            <a:r>
              <a:rPr lang="ko-KR" altLang="en-US" sz="1800" dirty="0">
                <a:latin typeface="Times New Roman" panose="02020603050405020304" pitchFamily="18" charset="0"/>
                <a:ea typeface="휴먼모음T" panose="02030504000101010101" pitchFamily="18" charset="-127"/>
                <a:cs typeface="Times New Roman" panose="02020603050405020304" pitchFamily="18" charset="0"/>
              </a:rPr>
              <a:t> 배열이므로 </a:t>
            </a:r>
            <a:r>
              <a:rPr lang="en-US" altLang="ko-KR" sz="1800" dirty="0">
                <a:latin typeface="Times New Roman" panose="02020603050405020304" pitchFamily="18" charset="0"/>
                <a:ea typeface="휴먼모음T" panose="02030504000101010101" pitchFamily="18" charset="-127"/>
                <a:cs typeface="Times New Roman" panose="02020603050405020304" pitchFamily="18" charset="0"/>
              </a:rPr>
              <a:t>1K</a:t>
            </a:r>
            <a:r>
              <a:rPr lang="ko-KR" altLang="en-US" sz="1800" dirty="0">
                <a:latin typeface="Times New Roman" panose="02020603050405020304" pitchFamily="18" charset="0"/>
                <a:ea typeface="휴먼모음T" panose="02030504000101010101" pitchFamily="18" charset="-127"/>
                <a:cs typeface="Times New Roman" panose="02020603050405020304" pitchFamily="18" charset="0"/>
              </a:rPr>
              <a:t>비트로 구성된 열이 </a:t>
            </a:r>
            <a:r>
              <a:rPr lang="en-US" altLang="ko-KR" sz="1800" dirty="0">
                <a:latin typeface="Times New Roman" panose="02020603050405020304" pitchFamily="18" charset="0"/>
                <a:ea typeface="휴먼모음T" panose="02030504000101010101" pitchFamily="18" charset="-127"/>
                <a:cs typeface="Times New Roman" panose="02020603050405020304" pitchFamily="18" charset="0"/>
              </a:rPr>
              <a:t>1K</a:t>
            </a:r>
            <a:r>
              <a:rPr lang="ko-KR" altLang="en-US" sz="1800" dirty="0">
                <a:latin typeface="Times New Roman" panose="02020603050405020304" pitchFamily="18" charset="0"/>
                <a:ea typeface="휴먼모음T" panose="02030504000101010101" pitchFamily="18" charset="-127"/>
                <a:cs typeface="Times New Roman" panose="02020603050405020304" pitchFamily="18" charset="0"/>
              </a:rPr>
              <a:t>개 존재한다</a:t>
            </a:r>
            <a:r>
              <a:rPr lang="en-US" altLang="ko-KR" sz="1800" dirty="0">
                <a:latin typeface="Times New Roman" panose="02020603050405020304" pitchFamily="18" charset="0"/>
                <a:ea typeface="휴먼모음T" panose="0203050400010101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en-US" sz="1800" dirty="0">
                <a:latin typeface="Times New Roman" panose="02020603050405020304" pitchFamily="18" charset="0"/>
                <a:ea typeface="휴먼모음T" panose="02030504000101010101" pitchFamily="18" charset="-127"/>
                <a:cs typeface="Times New Roman" panose="02020603050405020304" pitchFamily="18" charset="0"/>
              </a:rPr>
              <a:t>한 번에 하나의 행을 재충전할 수 있으므로 전체 메모리 배열을 충전하는 데 </a:t>
            </a:r>
            <a:r>
              <a:rPr lang="en-US" altLang="ko-KR" sz="1800" dirty="0">
                <a:latin typeface="Times New Roman" panose="02020603050405020304" pitchFamily="18" charset="0"/>
                <a:ea typeface="휴먼모음T" panose="02030504000101010101" pitchFamily="18" charset="-127"/>
                <a:cs typeface="Times New Roman" panose="02020603050405020304" pitchFamily="18" charset="0"/>
              </a:rPr>
              <a:t>1K×100ns = 0.1ms</a:t>
            </a:r>
            <a:r>
              <a:rPr lang="ko-KR" altLang="en-US" sz="1800" dirty="0">
                <a:latin typeface="Times New Roman" panose="02020603050405020304" pitchFamily="18" charset="0"/>
                <a:ea typeface="휴먼모음T" panose="02030504000101010101" pitchFamily="18" charset="-127"/>
                <a:cs typeface="Times New Roman" panose="02020603050405020304" pitchFamily="18" charset="0"/>
              </a:rPr>
              <a:t>가 걸린다</a:t>
            </a:r>
            <a:r>
              <a:rPr lang="en-US" altLang="ko-KR" sz="1800" dirty="0">
                <a:latin typeface="Times New Roman" panose="02020603050405020304" pitchFamily="18" charset="0"/>
                <a:ea typeface="휴먼모음T" panose="0203050400010101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en-US" sz="1800" dirty="0">
                <a:latin typeface="Times New Roman" panose="02020603050405020304" pitchFamily="18" charset="0"/>
                <a:ea typeface="휴먼모음T" panose="02030504000101010101" pitchFamily="18" charset="-127"/>
                <a:cs typeface="Times New Roman" panose="02020603050405020304" pitchFamily="18" charset="0"/>
              </a:rPr>
              <a:t>따라서 </a:t>
            </a:r>
            <a:r>
              <a:rPr lang="en-US" altLang="ko-KR" sz="1800" dirty="0">
                <a:latin typeface="Times New Roman" panose="02020603050405020304" pitchFamily="18" charset="0"/>
                <a:ea typeface="휴먼모음T" panose="02030504000101010101" pitchFamily="18" charset="-127"/>
                <a:cs typeface="Times New Roman" panose="02020603050405020304" pitchFamily="18" charset="0"/>
              </a:rPr>
              <a:t>10ms</a:t>
            </a:r>
            <a:r>
              <a:rPr lang="ko-KR" altLang="en-US" sz="1800" dirty="0">
                <a:latin typeface="Times New Roman" panose="02020603050405020304" pitchFamily="18" charset="0"/>
                <a:ea typeface="휴먼모음T" panose="02030504000101010101" pitchFamily="18" charset="-127"/>
                <a:cs typeface="Times New Roman" panose="02020603050405020304" pitchFamily="18" charset="0"/>
              </a:rPr>
              <a:t>마다 재충전하기 위해 </a:t>
            </a:r>
            <a:r>
              <a:rPr lang="en-US" altLang="ko-KR" sz="1800" dirty="0">
                <a:latin typeface="Times New Roman" panose="02020603050405020304" pitchFamily="18" charset="0"/>
                <a:ea typeface="휴먼모음T" panose="02030504000101010101" pitchFamily="18" charset="-127"/>
                <a:cs typeface="Times New Roman" panose="02020603050405020304" pitchFamily="18" charset="0"/>
              </a:rPr>
              <a:t>0.1ms</a:t>
            </a:r>
            <a:r>
              <a:rPr lang="ko-KR" altLang="en-US" sz="1800" dirty="0">
                <a:latin typeface="Times New Roman" panose="02020603050405020304" pitchFamily="18" charset="0"/>
                <a:ea typeface="휴먼모음T" panose="02030504000101010101" pitchFamily="18" charset="-127"/>
                <a:cs typeface="Times New Roman" panose="02020603050405020304" pitchFamily="18" charset="0"/>
              </a:rPr>
              <a:t>를 사용해야 하므로 전체 대역폭의 </a:t>
            </a:r>
            <a:r>
              <a:rPr lang="en-US" altLang="ko-KR" sz="1800" dirty="0">
                <a:latin typeface="Times New Roman" panose="02020603050405020304" pitchFamily="18" charset="0"/>
                <a:ea typeface="휴먼모음T" panose="02030504000101010101" pitchFamily="18" charset="-127"/>
                <a:cs typeface="Times New Roman" panose="02020603050405020304" pitchFamily="18" charset="0"/>
              </a:rPr>
              <a:t>1%(=0.1/10)</a:t>
            </a:r>
            <a:r>
              <a:rPr lang="ko-KR" altLang="en-US" sz="1800" dirty="0">
                <a:latin typeface="Times New Roman" panose="02020603050405020304" pitchFamily="18" charset="0"/>
                <a:ea typeface="휴먼모음T" panose="02030504000101010101" pitchFamily="18" charset="-127"/>
                <a:cs typeface="Times New Roman" panose="02020603050405020304" pitchFamily="18" charset="0"/>
              </a:rPr>
              <a:t>만큼 손실이 발생한다</a:t>
            </a:r>
            <a:r>
              <a:rPr lang="en-US" altLang="ko-KR" sz="1800" dirty="0">
                <a:latin typeface="Times New Roman" panose="02020603050405020304" pitchFamily="18" charset="0"/>
                <a:ea typeface="휴먼모음T" panose="0203050400010101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en-US" sz="1800" dirty="0">
                <a:latin typeface="Times New Roman" panose="02020603050405020304" pitchFamily="18" charset="0"/>
                <a:ea typeface="휴먼모음T" panose="02030504000101010101" pitchFamily="18" charset="-127"/>
                <a:cs typeface="Times New Roman" panose="02020603050405020304" pitchFamily="18" charset="0"/>
              </a:rPr>
              <a:t>행의 수가 많아지면 대역폭 손실은 커질 것이다</a:t>
            </a:r>
            <a:r>
              <a:rPr lang="en-US" altLang="ko-KR" sz="1800" dirty="0">
                <a:latin typeface="Times New Roman" panose="02020603050405020304" pitchFamily="18" charset="0"/>
                <a:ea typeface="휴먼모음T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en-US" sz="1800" dirty="0">
              <a:latin typeface="Times New Roman" panose="02020603050405020304" pitchFamily="18" charset="0"/>
              <a:ea typeface="휴먼모음T" panose="02030504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089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34" y="2132856"/>
            <a:ext cx="5462468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 err="1"/>
              <a:t>주기억</a:t>
            </a:r>
            <a:r>
              <a:rPr lang="ko-KR" altLang="en-US" dirty="0"/>
              <a:t> 장치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4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3501" y="692696"/>
                <a:ext cx="8963994" cy="5669958"/>
              </a:xfrm>
            </p:spPr>
            <p:txBody>
              <a:bodyPr/>
              <a:lstStyle/>
              <a:p>
                <a:pPr marL="45085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2B6278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altLang="ko-KR" sz="1800" spc="-100" dirty="0"/>
                  <a:t>SRAM</a:t>
                </a:r>
                <a:r>
                  <a:rPr lang="ko-KR" altLang="en-US" sz="1800" spc="-100" dirty="0"/>
                  <a:t>의 내부 구조와 원리</a:t>
                </a:r>
                <a:r>
                  <a:rPr lang="en-US" altLang="ko-KR" sz="1800" spc="-100" dirty="0"/>
                  <a:t>(4×4 SRAM)</a:t>
                </a:r>
              </a:p>
              <a:p>
                <a:pPr marL="542925" indent="-174625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B0F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ko-KR" sz="1600" b="0" spc="-120" dirty="0"/>
                  <a:t>4</a:t>
                </a:r>
                <a:r>
                  <a:rPr lang="ko-KR" altLang="en-US" sz="1600" b="0" spc="-120" dirty="0"/>
                  <a:t>비트로 이루어진 </a:t>
                </a:r>
                <a:r>
                  <a:rPr lang="en-US" altLang="ko-KR" sz="1600" b="0" spc="-120" dirty="0"/>
                  <a:t>4</a:t>
                </a:r>
                <a:r>
                  <a:rPr lang="ko-KR" altLang="en-US" sz="1600" b="0" spc="-120" dirty="0"/>
                  <a:t>개의 기억 장소들로 구성 </a:t>
                </a:r>
                <a:r>
                  <a:rPr lang="en-US" altLang="ko-KR" sz="1400" b="0" spc="-120" dirty="0"/>
                  <a:t>(</a:t>
                </a:r>
                <a:r>
                  <a:rPr lang="ko-KR" altLang="en-US" sz="1400" b="0" spc="-120" dirty="0"/>
                  <a:t>실재</a:t>
                </a:r>
                <a:r>
                  <a:rPr lang="en-US" altLang="ko-KR" sz="1400" b="0" spc="-120" dirty="0"/>
                  <a:t> </a:t>
                </a:r>
                <a:r>
                  <a:rPr lang="ko-KR" altLang="en-US" sz="1400" b="0" spc="-120" dirty="0"/>
                  <a:t>존재하지 않으며</a:t>
                </a:r>
                <a:r>
                  <a:rPr lang="en-US" altLang="ko-KR" sz="1400" b="0" spc="-120" dirty="0"/>
                  <a:t>, </a:t>
                </a:r>
                <a:r>
                  <a:rPr lang="ko-KR" altLang="en-US" sz="1400" b="0" spc="-120" dirty="0"/>
                  <a:t>설명의 편의상 사용</a:t>
                </a:r>
                <a:r>
                  <a:rPr lang="en-US" altLang="ko-KR" sz="1400" b="0" spc="-120" dirty="0"/>
                  <a:t>)</a:t>
                </a:r>
                <a:endParaRPr lang="ko-KR" altLang="en-US" sz="1600" b="0" spc="-120" dirty="0"/>
              </a:p>
              <a:p>
                <a:pPr marL="542925" indent="-174625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B0F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ko-KR" altLang="en-US" sz="1600" b="0" spc="-120" dirty="0"/>
                  <a:t>주소 비트 수 </a:t>
                </a:r>
                <a:r>
                  <a:rPr lang="en-US" altLang="ko-KR" sz="1600" b="0" spc="-120" dirty="0"/>
                  <a:t>= 2, </a:t>
                </a:r>
                <a:r>
                  <a:rPr lang="ko-KR" altLang="en-US" sz="1600" b="0" spc="-120" dirty="0"/>
                  <a:t>데이터 데이터</a:t>
                </a:r>
                <a:r>
                  <a:rPr lang="en-US" altLang="ko-KR" sz="1600" b="0" spc="-120" dirty="0"/>
                  <a:t> </a:t>
                </a:r>
                <a:r>
                  <a:rPr lang="ko-KR" altLang="en-US" sz="1600" b="0" spc="-120" dirty="0"/>
                  <a:t>입출력 선의 수 </a:t>
                </a:r>
                <a:r>
                  <a:rPr lang="en-US" altLang="ko-KR" sz="1600" b="0" spc="-120" dirty="0"/>
                  <a:t>= 4</a:t>
                </a:r>
              </a:p>
              <a:p>
                <a:pPr marL="542925" indent="-174625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B0F0"/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ko-KR" sz="16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CS</m:t>
                        </m:r>
                      </m:e>
                    </m:acc>
                  </m:oMath>
                </a14:m>
                <a:r>
                  <a:rPr lang="en-US" altLang="ko-KR" sz="1600" b="0" spc="-120" dirty="0"/>
                  <a:t> =0</a:t>
                </a:r>
                <a:r>
                  <a:rPr lang="ko-KR" altLang="en-US" sz="1600" b="0" spc="-120" dirty="0"/>
                  <a:t>이면 주소 입력 </a:t>
                </a:r>
                <a:r>
                  <a:rPr lang="en-US" altLang="ko-KR" sz="16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ko-KR" sz="1600" b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ko-KR" sz="1600" b="0" spc="-120" dirty="0"/>
                  <a:t>, </a:t>
                </a:r>
                <a:r>
                  <a:rPr lang="en-US" altLang="ko-KR" sz="16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ko-KR" sz="1600" b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ko-KR" altLang="en-US" sz="1600" b="0" spc="-120" dirty="0"/>
                  <a:t>값에 따라 워드 </a:t>
                </a:r>
                <a:r>
                  <a:rPr lang="en-US" altLang="ko-KR" sz="1600" b="0" spc="-120" dirty="0"/>
                  <a:t>4</a:t>
                </a:r>
                <a:r>
                  <a:rPr lang="ko-KR" altLang="en-US" sz="1600" b="0" spc="-120" dirty="0"/>
                  <a:t>개 중 하나가 선택된다</a:t>
                </a:r>
                <a:r>
                  <a:rPr lang="en-US" altLang="ko-KR" sz="1600" b="0" spc="-120" dirty="0"/>
                  <a:t>.</a:t>
                </a:r>
              </a:p>
              <a:p>
                <a:pPr marL="542925" indent="-174625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B0F0"/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600" b="0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ko-KR" sz="1600" b="0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/</m:t>
                    </m:r>
                    <m:acc>
                      <m:accPr>
                        <m:chr m:val="̅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ko-KR" sz="16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W</m:t>
                        </m:r>
                      </m:e>
                    </m:acc>
                  </m:oMath>
                </a14:m>
                <a:r>
                  <a:rPr lang="en-US" altLang="ko-KR" sz="1600" b="0" spc="-120" dirty="0"/>
                  <a:t>=1</a:t>
                </a:r>
                <a:r>
                  <a:rPr lang="ko-KR" altLang="en-US" sz="1600" b="0" spc="-120" dirty="0"/>
                  <a:t>이면 읽기</a:t>
                </a:r>
                <a:r>
                  <a:rPr lang="en-US" altLang="ko-KR" sz="1600" b="0" spc="-120" dirty="0"/>
                  <a:t>, 0</a:t>
                </a:r>
                <a:r>
                  <a:rPr lang="ko-KR" altLang="en-US" sz="1600" b="0" spc="-120" dirty="0"/>
                  <a:t>이면 쓰기</a:t>
                </a:r>
                <a:endParaRPr lang="en-US" altLang="ko-KR" sz="1600" b="0" spc="-120" dirty="0"/>
              </a:p>
              <a:p>
                <a:pPr marL="542925" indent="-174625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B0F0"/>
                  </a:buClr>
                  <a:buSzPct val="100000"/>
                  <a:buFont typeface="Arial" panose="020B0604020202020204" pitchFamily="34" charset="0"/>
                  <a:buChar char="•"/>
                </a:pPr>
                <a:endParaRPr lang="en-US" altLang="ko-KR" sz="1600" b="0" spc="-120" dirty="0"/>
              </a:p>
              <a:p>
                <a:pPr marL="45085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2B6278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altLang="ko-KR" sz="1800" spc="-100" dirty="0"/>
              </a:p>
              <a:p>
                <a:pPr marL="45085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2B6278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ko-KR" altLang="en-US" sz="1800" spc="-100" dirty="0"/>
              </a:p>
            </p:txBody>
          </p:sp>
        </mc:Choice>
        <mc:Fallback xmlns="">
          <p:sp>
            <p:nvSpPr>
              <p:cNvPr id="9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3501" y="692696"/>
                <a:ext cx="8963994" cy="5669958"/>
              </a:xfrm>
              <a:blipFill rotWithShape="1">
                <a:blip r:embed="rId3"/>
                <a:stretch>
                  <a:fillRect t="-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430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 </a:t>
            </a:r>
            <a:r>
              <a:rPr lang="ko-KR" altLang="en-US" dirty="0" err="1"/>
              <a:t>주기억</a:t>
            </a:r>
            <a:r>
              <a:rPr lang="ko-KR" altLang="en-US" dirty="0"/>
              <a:t> 장치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4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3501" y="692696"/>
                <a:ext cx="8963994" cy="5669958"/>
              </a:xfrm>
            </p:spPr>
            <p:txBody>
              <a:bodyPr/>
              <a:lstStyle/>
              <a:p>
                <a:pPr marL="45085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2B6278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altLang="ko-KR" sz="1800" spc="-100" dirty="0"/>
                  <a:t>64Kbyte RAM</a:t>
                </a:r>
                <a:r>
                  <a:rPr lang="ko-KR" altLang="en-US" sz="1800" spc="-100" dirty="0"/>
                  <a:t>의 블록도</a:t>
                </a:r>
                <a:endParaRPr lang="en-US" altLang="ko-KR" sz="1800" spc="-100" dirty="0"/>
              </a:p>
              <a:p>
                <a:pPr marL="542925" indent="-174625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B0F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ko-KR" sz="1600" b="0" spc="-120" dirty="0"/>
                  <a:t>64K×8bit</a:t>
                </a:r>
                <a:r>
                  <a:rPr lang="ko-KR" altLang="en-US" sz="1600" b="0" spc="-120" dirty="0"/>
                  <a:t>는 </a:t>
                </a:r>
                <a:r>
                  <a:rPr lang="en-US" altLang="ko-KR" sz="1600" b="0" spc="-120" dirty="0"/>
                  <a:t>8</a:t>
                </a:r>
                <a:r>
                  <a:rPr lang="ko-KR" altLang="en-US" sz="1600" b="0" spc="-120" dirty="0"/>
                  <a:t>비트로 된 기억 장소들이 </a:t>
                </a:r>
                <a:r>
                  <a:rPr lang="en-US" altLang="ko-KR" sz="1600" b="0" spc="-120" dirty="0"/>
                  <a:t>64K(=2</a:t>
                </a:r>
                <a:r>
                  <a:rPr lang="en-US" altLang="ko-KR" sz="1600" b="0" spc="-120" baseline="36000" dirty="0"/>
                  <a:t>16</a:t>
                </a:r>
                <a:r>
                  <a:rPr lang="en-US" altLang="ko-KR" sz="1600" b="0" spc="-120" dirty="0"/>
                  <a:t>)</a:t>
                </a:r>
                <a:r>
                  <a:rPr lang="ko-KR" altLang="en-US" sz="1600" b="0" spc="-120" dirty="0"/>
                  <a:t>개 배열된 경우이므로 </a:t>
                </a:r>
                <a:r>
                  <a:rPr lang="ko-KR" altLang="en-US" sz="1600" b="0" spc="-120" dirty="0" err="1"/>
                  <a:t>주소선은</a:t>
                </a:r>
                <a:r>
                  <a:rPr lang="ko-KR" altLang="en-US" sz="1600" b="0" spc="-120" dirty="0"/>
                  <a:t> </a:t>
                </a:r>
                <a:r>
                  <a:rPr lang="en-US" altLang="ko-KR" sz="1600" b="0" spc="-120" dirty="0"/>
                  <a:t>16</a:t>
                </a:r>
                <a:r>
                  <a:rPr lang="ko-KR" altLang="en-US" sz="1600" b="0" spc="-120" dirty="0"/>
                  <a:t>개 필요하다</a:t>
                </a:r>
                <a:r>
                  <a:rPr lang="en-US" altLang="ko-KR" sz="1600" b="0" spc="-120" dirty="0"/>
                  <a:t>.</a:t>
                </a:r>
              </a:p>
              <a:p>
                <a:pPr marL="542925" indent="-174625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B0F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ko-KR" altLang="en-US" sz="1600" b="0" spc="-120" dirty="0"/>
                  <a:t>데이터</a:t>
                </a:r>
                <a:r>
                  <a:rPr lang="en-US" altLang="ko-KR" sz="1600" b="0" spc="-120" dirty="0"/>
                  <a:t> </a:t>
                </a:r>
                <a:r>
                  <a:rPr lang="ko-KR" altLang="en-US" sz="1600" b="0" spc="-120" dirty="0"/>
                  <a:t>선은 </a:t>
                </a:r>
                <a:r>
                  <a:rPr lang="en-US" altLang="ko-KR" sz="1600" b="0" spc="-120" dirty="0"/>
                  <a:t>8</a:t>
                </a:r>
                <a:r>
                  <a:rPr lang="ko-KR" altLang="en-US" sz="1600" b="0" spc="-120" dirty="0"/>
                  <a:t>개 필요하다</a:t>
                </a:r>
                <a:r>
                  <a:rPr lang="en-US" altLang="ko-KR" sz="1600" b="0" spc="-120" dirty="0"/>
                  <a:t>. </a:t>
                </a:r>
              </a:p>
              <a:p>
                <a:pPr marL="542925" indent="-174625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B0F0"/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ko-KR" sz="1600" b="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CS</m:t>
                        </m:r>
                      </m:e>
                    </m:acc>
                    <m:r>
                      <a:rPr lang="en-US" altLang="ko-KR" sz="1600" b="0" i="1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600" b="0" spc="-120" dirty="0"/>
                  <a:t>=1</a:t>
                </a:r>
                <a:r>
                  <a:rPr lang="ko-KR" altLang="en-US" sz="1600" b="0" spc="-120" dirty="0"/>
                  <a:t>이면 제어 </a:t>
                </a:r>
                <a:r>
                  <a:rPr lang="ko-KR" altLang="en-US" sz="1600" b="0" spc="-120" dirty="0" err="1"/>
                  <a:t>신호선들이나</a:t>
                </a:r>
                <a:r>
                  <a:rPr lang="ko-KR" altLang="en-US" sz="1600" b="0" spc="-120" dirty="0"/>
                  <a:t> </a:t>
                </a:r>
                <a:r>
                  <a:rPr lang="ko-KR" altLang="en-US" sz="1600" b="0" spc="-120" dirty="0" err="1"/>
                  <a:t>입출력선들은</a:t>
                </a:r>
                <a:r>
                  <a:rPr lang="ko-KR" altLang="en-US" sz="1600" b="0" spc="-120" dirty="0"/>
                  <a:t> </a:t>
                </a:r>
                <a:r>
                  <a:rPr lang="ko-KR" altLang="en-US" sz="1600" b="0" spc="-120" dirty="0" err="1"/>
                  <a:t>하이임피던스</a:t>
                </a:r>
                <a:r>
                  <a:rPr lang="ko-KR" altLang="en-US" sz="1600" b="0" spc="-120" dirty="0"/>
                  <a:t> 상태가 된다</a:t>
                </a:r>
                <a:r>
                  <a:rPr lang="en-US" altLang="ko-KR" sz="1600" b="0" spc="-120" dirty="0"/>
                  <a:t>.</a:t>
                </a:r>
              </a:p>
              <a:p>
                <a:pPr marL="45085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2B6278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altLang="ko-KR" sz="1800" spc="-100" dirty="0"/>
              </a:p>
              <a:p>
                <a:pPr marL="45085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2B6278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ko-KR" altLang="en-US" sz="1800" spc="-100" dirty="0"/>
              </a:p>
            </p:txBody>
          </p:sp>
        </mc:Choice>
        <mc:Fallback xmlns="">
          <p:sp>
            <p:nvSpPr>
              <p:cNvPr id="9" name="내용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3501" y="692696"/>
                <a:ext cx="8963994" cy="5669958"/>
              </a:xfrm>
              <a:blipFill rotWithShape="1">
                <a:blip r:embed="rId2"/>
                <a:stretch>
                  <a:fillRect t="-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12562"/>
            <a:ext cx="6971729" cy="20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0133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4231</TotalTime>
  <Words>1190</Words>
  <Application>Microsoft Office PowerPoint</Application>
  <PresentationFormat>화면 슬라이드 쇼(4:3)</PresentationFormat>
  <Paragraphs>122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4" baseType="lpstr">
      <vt:lpstr>HY견고딕</vt:lpstr>
      <vt:lpstr>HY견명조</vt:lpstr>
      <vt:lpstr>HY헤드라인M</vt:lpstr>
      <vt:lpstr>LG Smart UI SemiBold</vt:lpstr>
      <vt:lpstr>돋움</vt:lpstr>
      <vt:lpstr>맑은 고딕</vt:lpstr>
      <vt:lpstr>휴먼모음T</vt:lpstr>
      <vt:lpstr>Arial</vt:lpstr>
      <vt:lpstr>Cambria Math</vt:lpstr>
      <vt:lpstr>Times New Roman</vt:lpstr>
      <vt:lpstr>Verdana</vt:lpstr>
      <vt:lpstr>Wingdings</vt:lpstr>
      <vt:lpstr>1_Office 테마</vt:lpstr>
      <vt:lpstr>PowerPoint 프레젠테이션</vt:lpstr>
      <vt:lpstr>02  주기억 장치</vt:lpstr>
      <vt:lpstr>02  주기억 장치</vt:lpstr>
      <vt:lpstr>02  주기억 장치</vt:lpstr>
      <vt:lpstr>02  주기억 장치</vt:lpstr>
      <vt:lpstr>02  주기억 장치</vt:lpstr>
      <vt:lpstr>02  주기억 장치</vt:lpstr>
      <vt:lpstr>02  주기억 장치</vt:lpstr>
      <vt:lpstr>02  주기억 장치</vt:lpstr>
      <vt:lpstr>02  주기억 장치</vt:lpstr>
      <vt:lpstr>02  주기억 장치</vt:lpstr>
      <vt:lpstr>02  주기억 장치</vt:lpstr>
      <vt:lpstr>02  주기억 장치</vt:lpstr>
      <vt:lpstr>02  주기억 장치</vt:lpstr>
      <vt:lpstr>02  주기억 장치</vt:lpstr>
      <vt:lpstr>02  주기억 장치</vt:lpstr>
      <vt:lpstr>02  주기억 장치</vt:lpstr>
      <vt:lpstr>02  주기억 장치</vt:lpstr>
      <vt:lpstr>03  캐시 기억 장치</vt:lpstr>
      <vt:lpstr>03  캐시 기억 장치</vt:lpstr>
      <vt:lpstr>03  캐시 기억 장치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컴구10주차교재1</dc:title>
  <dc:creator>권기덕</dc:creator>
  <cp:lastModifiedBy>4636</cp:lastModifiedBy>
  <cp:revision>468</cp:revision>
  <dcterms:created xsi:type="dcterms:W3CDTF">2011-01-05T15:14:06Z</dcterms:created>
  <dcterms:modified xsi:type="dcterms:W3CDTF">2022-05-09T12:12:02Z</dcterms:modified>
</cp:coreProperties>
</file>