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</p:sldMasterIdLst>
  <p:notesMasterIdLst>
    <p:notesMasterId r:id="rId28"/>
  </p:notesMasterIdLst>
  <p:handoutMasterIdLst>
    <p:handoutMasterId r:id="rId29"/>
  </p:handoutMasterIdLst>
  <p:sldIdLst>
    <p:sldId id="1026" r:id="rId2"/>
    <p:sldId id="982" r:id="rId3"/>
    <p:sldId id="983" r:id="rId4"/>
    <p:sldId id="984" r:id="rId5"/>
    <p:sldId id="985" r:id="rId6"/>
    <p:sldId id="986" r:id="rId7"/>
    <p:sldId id="987" r:id="rId8"/>
    <p:sldId id="988" r:id="rId9"/>
    <p:sldId id="989" r:id="rId10"/>
    <p:sldId id="990" r:id="rId11"/>
    <p:sldId id="991" r:id="rId12"/>
    <p:sldId id="992" r:id="rId13"/>
    <p:sldId id="993" r:id="rId14"/>
    <p:sldId id="994" r:id="rId15"/>
    <p:sldId id="995" r:id="rId16"/>
    <p:sldId id="996" r:id="rId17"/>
    <p:sldId id="997" r:id="rId18"/>
    <p:sldId id="998" r:id="rId19"/>
    <p:sldId id="999" r:id="rId20"/>
    <p:sldId id="1000" r:id="rId21"/>
    <p:sldId id="1001" r:id="rId22"/>
    <p:sldId id="1002" r:id="rId23"/>
    <p:sldId id="928" r:id="rId24"/>
    <p:sldId id="1003" r:id="rId25"/>
    <p:sldId id="1004" r:id="rId26"/>
    <p:sldId id="1005" r:id="rId27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2B6278"/>
    <a:srgbClr val="008000"/>
    <a:srgbClr val="948A88"/>
    <a:srgbClr val="2A2C50"/>
    <a:srgbClr val="717152"/>
    <a:srgbClr val="86472B"/>
    <a:srgbClr val="E5C9BB"/>
    <a:srgbClr val="AD7842"/>
    <a:srgbClr val="3F2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9" autoAdjust="0"/>
    <p:restoredTop sz="95794" autoAdjust="0"/>
  </p:normalViewPr>
  <p:slideViewPr>
    <p:cSldViewPr>
      <p:cViewPr varScale="1">
        <p:scale>
          <a:sx n="113" d="100"/>
          <a:sy n="113" d="100"/>
        </p:scale>
        <p:origin x="1024" y="8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2022-04-12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-12700" y="-1588"/>
            <a:ext cx="9156700" cy="836613"/>
            <a:chOff x="-12020" y="-1058"/>
            <a:chExt cx="9158620" cy="720000"/>
          </a:xfrm>
          <a:solidFill>
            <a:schemeClr val="accent6">
              <a:lumMod val="75000"/>
            </a:schemeClr>
          </a:solidFill>
        </p:grpSpPr>
        <p:sp>
          <p:nvSpPr>
            <p:cNvPr id="3" name="직사각형 2"/>
            <p:cNvSpPr/>
            <p:nvPr userDrawn="1"/>
          </p:nvSpPr>
          <p:spPr>
            <a:xfrm>
              <a:off x="-12020" y="-1058"/>
              <a:ext cx="915862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178946" y="-1058"/>
              <a:ext cx="8965726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0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3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56366-BFB2-4FDD-A1CA-8BAA0673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6" y="0"/>
            <a:ext cx="9144000" cy="679430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AD00BB1-268B-44F9-A45F-D5E717784CAB}"/>
              </a:ext>
            </a:extLst>
          </p:cNvPr>
          <p:cNvSpPr txBox="1">
            <a:spLocks/>
          </p:cNvSpPr>
          <p:nvPr/>
        </p:nvSpPr>
        <p:spPr>
          <a:xfrm>
            <a:off x="2627784" y="1124744"/>
            <a:ext cx="5976664" cy="129614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6</a:t>
            </a: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주차</a:t>
            </a:r>
            <a:endParaRPr kumimoji="0" lang="en-US" altLang="ko-KR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중앙 처리 장치 </a:t>
            </a:r>
            <a:r>
              <a:rPr kumimoji="0" lang="en-US" altLang="ko-KR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(2)</a:t>
            </a:r>
            <a:endParaRPr kumimoji="0" lang="ko-KR" altLang="en-US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33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인덱스 주소 지정</a:t>
            </a:r>
            <a:r>
              <a:rPr lang="en-US" altLang="ko-KR" b="0" spc="-100" dirty="0"/>
              <a:t>(indexed addressing mode)</a:t>
            </a:r>
          </a:p>
          <a:p>
            <a:pPr marL="452438" indent="-1825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</a:t>
            </a:r>
            <a:r>
              <a:rPr lang="en-US" altLang="ko-KR" sz="1700" b="0" spc="-100" dirty="0"/>
              <a:t>(</a:t>
            </a:r>
            <a:r>
              <a:rPr lang="ko-KR" altLang="en-US" sz="1700" b="0" spc="-100" dirty="0"/>
              <a:t>명시적 또는 암시적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에 일정한 변위를 더해 메모리 주소 참조</a:t>
            </a:r>
            <a:endParaRPr lang="en-US" altLang="ko-KR" sz="1700" b="0" spc="-100" dirty="0"/>
          </a:p>
          <a:p>
            <a:pPr marL="452438" indent="-1825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레지스터가 무엇인지에 따라 여러 주소 지정 방식 가능</a:t>
            </a:r>
            <a:endParaRPr lang="en-US" altLang="ko-KR" sz="1700" b="0" spc="-100" dirty="0"/>
          </a:p>
          <a:p>
            <a:pPr marL="452438" indent="-1825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예 </a:t>
            </a:r>
            <a:r>
              <a:rPr lang="en-US" altLang="ko-KR" sz="1700" b="0" spc="-100" dirty="0"/>
              <a:t>:</a:t>
            </a:r>
            <a:r>
              <a:rPr lang="ko-KR" altLang="en-US" sz="1700" b="0" spc="-100" dirty="0"/>
              <a:t> 인덱스 주소 지정 방식은 인덱스 레지스터가 되고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상대 주소 지정 방식에서는 </a:t>
            </a:r>
            <a:r>
              <a:rPr lang="en-US" altLang="ko-KR" sz="1700" b="0" spc="-100" dirty="0"/>
              <a:t>PC</a:t>
            </a:r>
            <a:r>
              <a:rPr lang="ko-KR" altLang="en-US" sz="1700" b="0" spc="-100" dirty="0"/>
              <a:t>가 특정 레지스터로 지정</a:t>
            </a:r>
            <a:endParaRPr lang="en-US" altLang="ko-KR" sz="1700" b="0" spc="-100" dirty="0"/>
          </a:p>
          <a:p>
            <a:pPr marL="269875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24944"/>
            <a:ext cx="7848600" cy="21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4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프로그램의 알고리즘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단순하며 </a:t>
            </a:r>
            <a:r>
              <a:rPr lang="en-US" altLang="ko-KR" sz="1700" b="0" spc="-100" dirty="0"/>
              <a:t>3</a:t>
            </a:r>
            <a:r>
              <a:rPr lang="ko-KR" altLang="en-US" sz="1700" b="0" spc="-100" dirty="0"/>
              <a:t>개의 레지스터 필요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➊ R1 : A</a:t>
            </a:r>
            <a:r>
              <a:rPr lang="ko-KR" altLang="en-US" b="0" spc="-100" dirty="0"/>
              <a:t>의 누적 합계가 저장된다</a:t>
            </a:r>
            <a:r>
              <a:rPr lang="en-US" altLang="ko-KR" b="0" spc="-100" dirty="0"/>
              <a:t>.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➋ R2 : </a:t>
            </a:r>
            <a:r>
              <a:rPr lang="ko-KR" altLang="en-US" b="0" spc="-100" dirty="0"/>
              <a:t>인덱스 레지스터로 배열의 </a:t>
            </a:r>
            <a:r>
              <a:rPr lang="en-US" altLang="ko-KR" b="0" spc="-100" dirty="0" err="1"/>
              <a:t>i</a:t>
            </a:r>
            <a:r>
              <a:rPr lang="ko-KR" altLang="en-US" b="0" spc="-100" dirty="0" err="1"/>
              <a:t>를</a:t>
            </a:r>
            <a:r>
              <a:rPr lang="ko-KR" altLang="en-US" b="0" spc="-100" dirty="0"/>
              <a:t> 저장한다</a:t>
            </a:r>
            <a:r>
              <a:rPr lang="en-US" altLang="ko-KR" b="0" spc="-100" dirty="0"/>
              <a:t>.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➌ R3 : </a:t>
            </a:r>
            <a:r>
              <a:rPr lang="ko-KR" altLang="en-US" b="0" spc="-100" dirty="0"/>
              <a:t>상수 </a:t>
            </a:r>
            <a:r>
              <a:rPr lang="en-US" altLang="ko-KR" b="0" spc="-100" dirty="0"/>
              <a:t>400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명령어 루프에 </a:t>
            </a:r>
            <a:r>
              <a:rPr lang="en-US" altLang="ko-KR" sz="1700" b="0" spc="-100" dirty="0"/>
              <a:t>4</a:t>
            </a:r>
            <a:r>
              <a:rPr lang="ko-KR" altLang="en-US" sz="1700" b="0" spc="-100" dirty="0"/>
              <a:t>개 실행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소스 값의 계산은 인덱스 주소지정 사용</a:t>
            </a:r>
            <a:endParaRPr lang="en-US" altLang="ko-KR" b="0" spc="-100" dirty="0"/>
          </a:p>
          <a:p>
            <a:pPr marL="590550" lvl="1" indent="-1412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배열 </a:t>
            </a:r>
            <a:r>
              <a:rPr lang="en-US" altLang="ko-KR" b="0" spc="-100" dirty="0"/>
              <a:t>A</a:t>
            </a:r>
            <a:r>
              <a:rPr lang="ko-KR" altLang="en-US" b="0" spc="-100" dirty="0"/>
              <a:t>의 인덱스가 저장된 인덱스 레지스터 </a:t>
            </a:r>
            <a:r>
              <a:rPr lang="en-US" altLang="ko-KR" b="0" spc="-100" dirty="0"/>
              <a:t>R2</a:t>
            </a:r>
            <a:r>
              <a:rPr lang="ko-KR" altLang="en-US" b="0" spc="-100" dirty="0"/>
              <a:t>와 상수</a:t>
            </a:r>
            <a:r>
              <a:rPr lang="en-US" altLang="ko-KR" b="0" spc="-100" dirty="0"/>
              <a:t>(0~400)</a:t>
            </a:r>
            <a:r>
              <a:rPr lang="ko-KR" altLang="en-US" b="0" spc="-100" dirty="0"/>
              <a:t>가 더해져 메모리를 참조</a:t>
            </a:r>
            <a:r>
              <a:rPr lang="en-US" altLang="ko-KR" b="0" spc="-100" dirty="0"/>
              <a:t>(A(R2))</a:t>
            </a:r>
            <a:r>
              <a:rPr lang="ko-KR" altLang="en-US" b="0" spc="-100" dirty="0"/>
              <a:t>하는 데 사용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덧셈 연산은 메모리 이용 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사용자가 볼 수 있는 레지스터에는 저장되지 않음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1" y="4293096"/>
            <a:ext cx="1512168" cy="37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6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R1</a:t>
            </a:r>
            <a:r>
              <a:rPr lang="ko-KR" altLang="en-US" sz="1700" b="0" spc="-100" dirty="0"/>
              <a:t>이 목적지인 레지스터 주소 지정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소스는 </a:t>
            </a:r>
            <a:r>
              <a:rPr lang="en-US" altLang="ko-KR" sz="1700" b="0" spc="-100" dirty="0"/>
              <a:t>R2</a:t>
            </a:r>
            <a:r>
              <a:rPr lang="ko-KR" altLang="en-US" sz="1700" b="0" spc="-100" dirty="0"/>
              <a:t>가 인덱스 레지스터이고</a:t>
            </a:r>
            <a:r>
              <a:rPr lang="en-US" altLang="ko-KR" sz="1700" b="0" spc="-100" dirty="0"/>
              <a:t>, A</a:t>
            </a:r>
            <a:r>
              <a:rPr lang="ko-KR" altLang="en-US" sz="1700" b="0" spc="-100" dirty="0"/>
              <a:t>가 변위인 인덱스 주소 지정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28" y="1628800"/>
            <a:ext cx="6040537" cy="37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6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61950" indent="-2540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상대 주소 지정</a:t>
            </a:r>
            <a:r>
              <a:rPr lang="en-US" altLang="ko-KR" b="0" spc="-100" dirty="0"/>
              <a:t>(relative addressing mode)</a:t>
            </a: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PC </a:t>
            </a:r>
            <a:r>
              <a:rPr lang="ko-KR" altLang="en-US" sz="1700" b="0" spc="-100" dirty="0"/>
              <a:t>레지스터 사용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현재 프로그램 코드가 실행되고 있는 위치에서 앞 또는 뒤로 일정한 변위만큼 떨어진 곳의 데이터 지정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63" y="2492896"/>
            <a:ext cx="6518137" cy="30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61950" indent="-2540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베이스 주소 지정</a:t>
            </a:r>
            <a:r>
              <a:rPr lang="en-US" altLang="ko-KR" b="0" spc="-100" dirty="0"/>
              <a:t>(base addressing mode)</a:t>
            </a: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인텔 프로세서에는 세그먼트 레지스터가 </a:t>
            </a:r>
            <a:r>
              <a:rPr lang="en-US" altLang="ko-KR" sz="1700" b="0" spc="-100" dirty="0"/>
              <a:t>6</a:t>
            </a:r>
            <a:r>
              <a:rPr lang="ko-KR" altLang="en-US" sz="1700" b="0" spc="-100" dirty="0"/>
              <a:t>개 있음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이 중 하나를 베이스 레지스터로 하고 이 레지스터에 변위를 더해 실제 오퍼랜드가 있는 위치를 찾는 방식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SS(stack segment): </a:t>
            </a:r>
            <a:r>
              <a:rPr lang="ko-KR" altLang="en-US" sz="1700" b="0" spc="-100" dirty="0" err="1"/>
              <a:t>스택</a:t>
            </a:r>
            <a:r>
              <a:rPr lang="ko-KR" altLang="en-US" sz="1700" b="0" spc="-100" dirty="0"/>
              <a:t> 데이터가 저장되어 있는 </a:t>
            </a:r>
            <a:r>
              <a:rPr lang="ko-KR" altLang="en-US" sz="1700" b="0" spc="-100" dirty="0" err="1"/>
              <a:t>스택</a:t>
            </a:r>
            <a:r>
              <a:rPr lang="ko-KR" altLang="en-US" sz="1700" b="0" spc="-100" dirty="0"/>
              <a:t> 위치에 대한 포인터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CS(code segment): </a:t>
            </a:r>
            <a:r>
              <a:rPr lang="ko-KR" altLang="en-US" sz="1700" b="0" spc="-100" dirty="0"/>
              <a:t>프로그램 코드가 저장되어 있는 시작 위치에 대한 포인터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DS(data segment): </a:t>
            </a:r>
            <a:r>
              <a:rPr lang="ko-KR" altLang="en-US" sz="1700" b="0" spc="-100" dirty="0"/>
              <a:t>데이터 영역에 대한 시작 포인터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ES, FS, GS: </a:t>
            </a:r>
            <a:r>
              <a:rPr lang="ko-KR" altLang="en-US" sz="1700" b="0" spc="-100" dirty="0"/>
              <a:t>엑스트라 세그먼트</a:t>
            </a:r>
            <a:r>
              <a:rPr lang="en-US" altLang="ko-KR" sz="1700" b="0" spc="-100" dirty="0"/>
              <a:t>(extra segment)</a:t>
            </a:r>
            <a:r>
              <a:rPr lang="ko-KR" altLang="en-US" sz="1700" b="0" spc="-100" dirty="0"/>
              <a:t>에 대한 포인터</a:t>
            </a:r>
            <a:endParaRPr lang="en-US" altLang="ko-KR" sz="1700" b="0" spc="-100" dirty="0"/>
          </a:p>
          <a:p>
            <a:pPr marL="4445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엑스트라 세그먼트는 데이터 세그먼트의 확장 영역</a:t>
            </a:r>
            <a:endParaRPr lang="en-US" altLang="ko-KR" sz="16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</p:spTree>
    <p:extLst>
      <p:ext uri="{BB962C8B-B14F-4D97-AF65-F5344CB8AC3E}">
        <p14:creationId xmlns:p14="http://schemas.microsoft.com/office/powerpoint/2010/main" val="146605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이 레지스터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중 하나를 베이스로 사용하여 실제 오퍼랜드 위치 지정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데이터 세그먼트를 베이스로 사용</a:t>
            </a:r>
            <a:r>
              <a:rPr lang="en-US" altLang="ko-KR" b="0" spc="-100" dirty="0"/>
              <a:t>:</a:t>
            </a:r>
            <a:r>
              <a:rPr lang="ko-KR" altLang="en-US" b="0" spc="-100" dirty="0"/>
              <a:t> 오프셋 </a:t>
            </a:r>
            <a:r>
              <a:rPr lang="en-US" altLang="ko-KR" b="0" spc="-100" dirty="0"/>
              <a:t>200</a:t>
            </a:r>
            <a:r>
              <a:rPr lang="ko-KR" altLang="en-US" b="0" spc="-100" dirty="0"/>
              <a:t>만큼 떨어진 주소 </a:t>
            </a:r>
            <a:r>
              <a:rPr lang="en-US" altLang="ko-KR" b="0" spc="-100" dirty="0"/>
              <a:t>25600</a:t>
            </a:r>
            <a:r>
              <a:rPr lang="ko-KR" altLang="en-US" b="0" spc="-100" dirty="0"/>
              <a:t>에서 오퍼랜드 위치함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46" y="1772817"/>
            <a:ext cx="5862226" cy="28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0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간접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(indirect addressing mode)</a:t>
            </a: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메모리 참조가 두 번 이상 일어나는 경우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데이터를 가져오는 데 많은 시간 소요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프로세서와 </a:t>
            </a:r>
            <a:r>
              <a:rPr lang="ko-KR" altLang="en-US" sz="1700" b="0" spc="-100" dirty="0" err="1"/>
              <a:t>주기억</a:t>
            </a:r>
            <a:r>
              <a:rPr lang="ko-KR" altLang="en-US" sz="1700" b="0" spc="-100" dirty="0"/>
              <a:t> 장치간의 속도 차가 많은 현재의 프로세서의 경우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오퍼랜드를 인출하는 데 오래 걸리므로 전체 프로그램의 수행 시간은 길어짐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현재는 간접 주소 지정을 지원하는 프로세서는 거의 없음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2721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40969"/>
            <a:ext cx="5832648" cy="25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8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pc="-100" dirty="0">
                <a:solidFill>
                  <a:srgbClr val="2B6278"/>
                </a:solidFill>
              </a:rPr>
              <a:t>묵시적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(implied addressing mode)</a:t>
            </a: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오퍼랜드의 소스나 목적지를 명시하지 않음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암묵적으로 그 위치를 알 수 있는 주소 지정 방식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예를 들어 서브루틴에서 호출한 프로그램으로 복귀할 때 사용하는 </a:t>
            </a:r>
            <a:r>
              <a:rPr lang="en-US" altLang="ko-KR" sz="1700" b="0" spc="-100" dirty="0"/>
              <a:t>RET </a:t>
            </a:r>
            <a:r>
              <a:rPr lang="ko-KR" altLang="en-US" sz="1700" b="0" spc="-100" dirty="0"/>
              <a:t>명령</a:t>
            </a:r>
            <a:endParaRPr lang="en-US" altLang="ko-KR" sz="1700" b="0" spc="-100" dirty="0"/>
          </a:p>
          <a:p>
            <a:pPr marL="4445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</a:t>
            </a:r>
            <a:r>
              <a:rPr lang="ko-KR" altLang="en-US" sz="1600" b="0" spc="-100" dirty="0"/>
              <a:t>명령어 뒤에 목적지 주소가 없지만 어디로 복귀할지 자동으로 알 수 있음</a:t>
            </a:r>
            <a:endParaRPr lang="en-US" altLang="ko-KR" sz="1600" b="0" spc="-100" dirty="0"/>
          </a:p>
          <a:p>
            <a:pPr marL="447675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PUSH, POP </a:t>
            </a:r>
            <a:r>
              <a:rPr lang="ko-KR" altLang="en-US" sz="1700" spc="-100" dirty="0"/>
              <a:t>등 </a:t>
            </a:r>
            <a:r>
              <a:rPr lang="ko-KR" altLang="en-US" sz="1700" spc="-100" dirty="0" err="1"/>
              <a:t>스택</a:t>
            </a:r>
            <a:r>
              <a:rPr lang="ko-KR" altLang="en-US" sz="1700" spc="-100" dirty="0"/>
              <a:t> 관련 명령어</a:t>
            </a:r>
            <a:endParaRPr lang="en-US" altLang="ko-KR" sz="1700" spc="-100" dirty="0"/>
          </a:p>
          <a:p>
            <a:pPr marL="4445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</a:t>
            </a:r>
            <a:r>
              <a:rPr lang="ko-KR" altLang="en-US" sz="1600" b="0" spc="-100" dirty="0" err="1"/>
              <a:t>스택이라는</a:t>
            </a:r>
            <a:r>
              <a:rPr lang="ko-KR" altLang="en-US" sz="1600" b="0" spc="-100" dirty="0"/>
              <a:t> 목적지나 소스가 생략</a:t>
            </a:r>
            <a:endParaRPr lang="en-US" altLang="ko-KR" sz="1600" b="0" spc="-100" dirty="0"/>
          </a:p>
          <a:p>
            <a:pPr marL="4445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PUSH R1 : </a:t>
            </a:r>
            <a:r>
              <a:rPr lang="ko-KR" altLang="en-US" sz="1600" b="0" spc="-100" dirty="0"/>
              <a:t>레지스터 </a:t>
            </a:r>
            <a:r>
              <a:rPr lang="en-US" altLang="ko-KR" sz="1600" b="0" spc="-100" dirty="0"/>
              <a:t>R1</a:t>
            </a:r>
            <a:r>
              <a:rPr lang="ko-KR" altLang="en-US" sz="1600" b="0" spc="-100" dirty="0"/>
              <a:t>의 값을 </a:t>
            </a:r>
            <a:r>
              <a:rPr lang="ko-KR" altLang="en-US" sz="1600" b="0" spc="-100" dirty="0" err="1"/>
              <a:t>스택에</a:t>
            </a:r>
            <a:r>
              <a:rPr lang="ko-KR" altLang="en-US" sz="1600" b="0" spc="-100" dirty="0"/>
              <a:t> 저장</a:t>
            </a:r>
            <a:endParaRPr lang="en-US" altLang="ko-KR" sz="1600" b="0" spc="-100" dirty="0"/>
          </a:p>
          <a:p>
            <a:pPr marL="4445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POP : </a:t>
            </a:r>
            <a:r>
              <a:rPr lang="ko-KR" altLang="en-US" sz="1600" b="0" spc="-100" dirty="0" err="1"/>
              <a:t>스택의</a:t>
            </a:r>
            <a:r>
              <a:rPr lang="ko-KR" altLang="en-US" sz="1600" b="0" spc="-100" dirty="0"/>
              <a:t> </a:t>
            </a:r>
            <a:r>
              <a:rPr lang="en-US" altLang="ko-KR" sz="1600" b="0" spc="-100" dirty="0"/>
              <a:t>TOP</a:t>
            </a:r>
            <a:r>
              <a:rPr lang="ko-KR" altLang="en-US" sz="1600" b="0" spc="-100" dirty="0"/>
              <a:t>에 있는 값을 </a:t>
            </a:r>
            <a:r>
              <a:rPr lang="en-US" altLang="ko-KR" sz="1600" b="0" spc="-100" dirty="0"/>
              <a:t>AC</a:t>
            </a:r>
            <a:r>
              <a:rPr lang="ko-KR" altLang="en-US" sz="1600" b="0" spc="-100" dirty="0"/>
              <a:t>로 인출</a:t>
            </a:r>
            <a:endParaRPr lang="en-US" altLang="ko-KR" sz="1600" b="0" spc="-100" dirty="0"/>
          </a:p>
          <a:p>
            <a:pPr marL="542925" lvl="1" indent="-19843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 err="1"/>
              <a:t>누산기를</a:t>
            </a:r>
            <a:r>
              <a:rPr lang="ko-KR" altLang="en-US" sz="1700" spc="-100" dirty="0"/>
              <a:t> 소스나 목적지로 사용하는 경우도 생략 가능</a:t>
            </a:r>
            <a:endParaRPr lang="en-US" altLang="ko-KR" sz="170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0816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7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664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pc="-100" dirty="0">
                <a:solidFill>
                  <a:srgbClr val="2B6278"/>
                </a:solidFill>
              </a:rPr>
              <a:t>코어 </a:t>
            </a:r>
            <a:r>
              <a:rPr lang="en-US" altLang="ko-KR" spc="-100" dirty="0">
                <a:solidFill>
                  <a:srgbClr val="2B6278"/>
                </a:solidFill>
              </a:rPr>
              <a:t>i7</a:t>
            </a:r>
            <a:r>
              <a:rPr lang="ko-KR" altLang="en-US" spc="-100" dirty="0">
                <a:solidFill>
                  <a:srgbClr val="2B6278"/>
                </a:solidFill>
              </a:rPr>
              <a:t>의 주소 지정 방식</a:t>
            </a:r>
            <a:endParaRPr lang="en-US" altLang="ko-KR" b="0" spc="-100" dirty="0">
              <a:solidFill>
                <a:srgbClr val="2B6278"/>
              </a:solidFill>
            </a:endParaRPr>
          </a:p>
          <a:p>
            <a:pPr marL="452438" indent="-1825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20" dirty="0"/>
              <a:t>즉시</a:t>
            </a:r>
            <a:r>
              <a:rPr lang="en-US" altLang="ko-KR" sz="1700" b="0" spc="-120" dirty="0"/>
              <a:t>, </a:t>
            </a:r>
            <a:r>
              <a:rPr lang="ko-KR" altLang="en-US" sz="1700" b="0" spc="-120" dirty="0"/>
              <a:t>직접</a:t>
            </a:r>
            <a:r>
              <a:rPr lang="en-US" altLang="ko-KR" sz="1700" b="0" spc="-120" dirty="0"/>
              <a:t>, </a:t>
            </a:r>
            <a:r>
              <a:rPr lang="ko-KR" altLang="en-US" sz="1700" b="0" spc="-120" dirty="0"/>
              <a:t>레지스터</a:t>
            </a:r>
            <a:r>
              <a:rPr lang="en-US" altLang="ko-KR" sz="1700" b="0" spc="-120" dirty="0"/>
              <a:t>, </a:t>
            </a:r>
            <a:r>
              <a:rPr lang="ko-KR" altLang="en-US" sz="1700" b="0" spc="-120" dirty="0"/>
              <a:t>레지스터 간접</a:t>
            </a:r>
            <a:r>
              <a:rPr lang="en-US" altLang="ko-KR" sz="1700" b="0" spc="-120" dirty="0"/>
              <a:t>, </a:t>
            </a:r>
            <a:r>
              <a:rPr lang="ko-KR" altLang="en-US" sz="1700" b="0" spc="-120" dirty="0"/>
              <a:t>인덱싱 및 배열 요소 주소 지정을 위한 특수 모드가 있음</a:t>
            </a:r>
            <a:endParaRPr lang="en-US" altLang="ko-KR" sz="1700" b="0" spc="-120" dirty="0"/>
          </a:p>
          <a:p>
            <a:pPr marL="452438" indent="-1825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0816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8</a:t>
            </a:r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64909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6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pc="-100" dirty="0">
                <a:solidFill>
                  <a:srgbClr val="2B6278"/>
                </a:solidFill>
              </a:rPr>
              <a:t>실제 프로세서에서 주소 지정 방식</a:t>
            </a:r>
            <a:endParaRPr lang="en-US" altLang="ko-KR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Core i7, ARM </a:t>
            </a:r>
            <a:r>
              <a:rPr lang="ko-KR" altLang="en-US" sz="1700" b="0" spc="-100" dirty="0"/>
              <a:t>및 </a:t>
            </a:r>
            <a:r>
              <a:rPr lang="en-US" altLang="ko-KR" sz="1700" b="0" spc="-100" dirty="0"/>
              <a:t>AVR</a:t>
            </a:r>
            <a:r>
              <a:rPr lang="ko-KR" altLang="en-US" sz="1700" b="0" spc="-100" dirty="0"/>
              <a:t>에서 사용되는 주소 지정 방식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0816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9</a:t>
            </a:r>
            <a:endParaRPr lang="ko-KR" altLang="en-US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7" y="1772817"/>
            <a:ext cx="5196358" cy="33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8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indent="-244475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900" spc="-100" dirty="0"/>
              <a:t>DMA</a:t>
            </a:r>
            <a:r>
              <a:rPr lang="en-US" altLang="ko-KR" sz="1900" b="0" spc="-100" dirty="0"/>
              <a:t>(Direct Memory Access)</a:t>
            </a:r>
            <a:r>
              <a:rPr lang="en-US" altLang="ko-KR" sz="1900" spc="-100" dirty="0"/>
              <a:t> </a:t>
            </a:r>
            <a:r>
              <a:rPr lang="ko-KR" altLang="en-US" sz="1900" spc="-100" dirty="0"/>
              <a:t>입출력</a:t>
            </a:r>
            <a:endParaRPr lang="en-US" altLang="ko-KR" sz="19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버스에 직접 액세스할 수 있는 방법</a:t>
            </a:r>
            <a:r>
              <a:rPr lang="en-US" altLang="ko-KR" sz="1700" spc="-100" dirty="0"/>
              <a:t>:</a:t>
            </a:r>
            <a:r>
              <a:rPr lang="ko-KR" altLang="en-US" sz="1700" spc="-100" dirty="0"/>
              <a:t> 시스템에 </a:t>
            </a:r>
            <a:r>
              <a:rPr lang="en-US" altLang="ko-KR" sz="1700" spc="-100" dirty="0"/>
              <a:t>DMA </a:t>
            </a:r>
            <a:r>
              <a:rPr lang="ko-KR" altLang="en-US" sz="1700" spc="-100" dirty="0"/>
              <a:t>제어기 추가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20" dirty="0"/>
              <a:t>DMA </a:t>
            </a:r>
            <a:r>
              <a:rPr lang="ko-KR" altLang="en-US" sz="1700" spc="-120" dirty="0"/>
              <a:t>칩은 내부에 레지스터 최소 </a:t>
            </a:r>
            <a:r>
              <a:rPr lang="en-US" altLang="ko-KR" sz="1700" spc="-120" dirty="0"/>
              <a:t>4</a:t>
            </a:r>
            <a:r>
              <a:rPr lang="ko-KR" altLang="en-US" sz="1700" spc="-120" dirty="0"/>
              <a:t>개 보유 </a:t>
            </a:r>
            <a:r>
              <a:rPr lang="en-US" altLang="ko-KR" sz="1700" spc="-120" dirty="0"/>
              <a:t>:</a:t>
            </a:r>
            <a:r>
              <a:rPr lang="ko-KR" altLang="en-US" sz="1700" spc="-120" dirty="0"/>
              <a:t> 프로세서에서 실행되는 소프트웨어로 로드 가능</a:t>
            </a:r>
            <a:endParaRPr lang="en-US" altLang="ko-KR" sz="1700" spc="-12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첫 번째는 읽거나 쓸 메모리 주소 포함</a:t>
            </a:r>
            <a:endParaRPr lang="en-US" altLang="ko-KR" sz="1500" spc="-10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두 번째는 얼마나 많은 바이트</a:t>
            </a:r>
            <a:r>
              <a:rPr lang="en-US" altLang="ko-KR" sz="1500" spc="-100" dirty="0"/>
              <a:t>(</a:t>
            </a:r>
            <a:r>
              <a:rPr lang="ko-KR" altLang="en-US" sz="1500" spc="-100" dirty="0"/>
              <a:t>또는 워드</a:t>
            </a:r>
            <a:r>
              <a:rPr lang="en-US" altLang="ko-KR" sz="1500" spc="-100" dirty="0"/>
              <a:t>)</a:t>
            </a:r>
            <a:r>
              <a:rPr lang="ko-KR" altLang="en-US" sz="1500" spc="-100" dirty="0"/>
              <a:t>가 전송되는지 계산</a:t>
            </a:r>
            <a:endParaRPr lang="en-US" altLang="ko-KR" sz="1500" spc="-10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세 번째는 사용할 장치 번호 또는 입출력 공간 주소를 지정</a:t>
            </a:r>
            <a:endParaRPr lang="en-US" altLang="ko-KR" sz="1500" spc="-10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네 번째는 입출력 장치에서 데이터를 읽거나 쓰는 여부를 지정</a:t>
            </a:r>
            <a:endParaRPr lang="en-US" altLang="ko-KR" sz="15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프로세서 입출력의 부담을 크게 덜어 줌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여전히 완전히 자유롭지 못함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디스크 같은 고속 장치가 </a:t>
            </a:r>
            <a:r>
              <a:rPr lang="en-US" altLang="ko-KR" sz="1700" spc="-100" dirty="0"/>
              <a:t>DMA</a:t>
            </a:r>
            <a:r>
              <a:rPr lang="ko-KR" altLang="en-US" sz="1700" spc="-100" dirty="0"/>
              <a:t>로 실행되는 경우 메모리 참조 및 장치 참조를 위한 버스 사이클이 많이 필요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이 사이클 동안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는 대기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입출력 장치는 종종 지연을 용인할 수 없으므로 </a:t>
            </a:r>
            <a:r>
              <a:rPr lang="en-US" altLang="ko-KR" sz="1700" spc="-100" dirty="0"/>
              <a:t>DMA</a:t>
            </a:r>
            <a:r>
              <a:rPr lang="ko-KR" altLang="en-US" sz="1700" spc="-100" dirty="0"/>
              <a:t>는 항상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보다 높은 버스 우선순위를 가짐</a:t>
            </a:r>
            <a:r>
              <a:rPr lang="en-US" altLang="ko-KR" sz="1700" spc="-100" dirty="0"/>
              <a:t>)</a:t>
            </a:r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1" spc="-100" dirty="0">
                <a:solidFill>
                  <a:srgbClr val="00B0F0"/>
                </a:solidFill>
              </a:rPr>
              <a:t>사이클 </a:t>
            </a:r>
            <a:r>
              <a:rPr lang="ko-KR" altLang="en-US" sz="1700" b="1" spc="-100" dirty="0" err="1">
                <a:solidFill>
                  <a:srgbClr val="00B0F0"/>
                </a:solidFill>
              </a:rPr>
              <a:t>스틸링</a:t>
            </a:r>
            <a:r>
              <a:rPr lang="en-US" altLang="ko-KR" sz="1700" spc="-100" dirty="0"/>
              <a:t>(cycle stealing) : DMA </a:t>
            </a:r>
            <a:r>
              <a:rPr lang="ko-KR" altLang="en-US" sz="1700" spc="-100" dirty="0"/>
              <a:t>제어기가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에서 버스 사이클을 제거</a:t>
            </a:r>
            <a:endParaRPr lang="en-US" altLang="ko-KR" sz="170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500" spc="-100" dirty="0"/>
              <a:t>- </a:t>
            </a:r>
            <a:r>
              <a:rPr lang="ko-KR" altLang="en-US" sz="1500" spc="-100" dirty="0"/>
              <a:t>사이클 </a:t>
            </a:r>
            <a:r>
              <a:rPr lang="ko-KR" altLang="en-US" sz="1500" spc="-100" dirty="0" err="1"/>
              <a:t>스틸링으로</a:t>
            </a:r>
            <a:r>
              <a:rPr lang="ko-KR" altLang="en-US" sz="1500" spc="-100" dirty="0"/>
              <a:t> 인한 이득이 인터럽트로 인한 손실 보다 큼</a:t>
            </a:r>
            <a:endParaRPr lang="en-US" altLang="ko-KR" sz="15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3021511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58775" indent="-258763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en-US" altLang="ko-KR" spc="-100" dirty="0"/>
              <a:t>CISC</a:t>
            </a:r>
            <a:r>
              <a:rPr lang="en-US" altLang="ko-KR" b="0" spc="-100" dirty="0"/>
              <a:t>(Complex Instruction Set Computer)</a:t>
            </a:r>
          </a:p>
          <a:p>
            <a:pPr marL="47942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1950</a:t>
            </a:r>
            <a:r>
              <a:rPr lang="ko-KR" altLang="en-US" sz="1800" b="1" spc="-100" dirty="0"/>
              <a:t>년대 초 </a:t>
            </a:r>
            <a:r>
              <a:rPr lang="ko-KR" altLang="en-US" sz="1800" b="1" spc="-100" dirty="0" err="1"/>
              <a:t>모리스</a:t>
            </a:r>
            <a:r>
              <a:rPr lang="ko-KR" altLang="en-US" sz="1800" b="1" spc="-100" dirty="0"/>
              <a:t> </a:t>
            </a:r>
            <a:r>
              <a:rPr lang="ko-KR" altLang="en-US" sz="1800" b="1" spc="-100" dirty="0" err="1"/>
              <a:t>윌크스</a:t>
            </a:r>
            <a:r>
              <a:rPr lang="en-US" altLang="ko-KR" sz="1800" b="1" spc="-100" dirty="0"/>
              <a:t>(M. V. </a:t>
            </a:r>
            <a:r>
              <a:rPr lang="en-US" altLang="ko-KR" sz="1800" b="1" spc="-100" dirty="0" err="1"/>
              <a:t>Willkes</a:t>
            </a:r>
            <a:r>
              <a:rPr lang="en-US" altLang="ko-KR" sz="1800" b="1" spc="-100" dirty="0"/>
              <a:t>)</a:t>
            </a:r>
          </a:p>
          <a:p>
            <a:pPr marL="628650" lvl="1" indent="-19685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제어 장치를 소프트웨어적인 방법</a:t>
            </a:r>
            <a:r>
              <a:rPr lang="en-US" altLang="ko-KR" sz="1700" b="0" spc="-100" dirty="0"/>
              <a:t>(</a:t>
            </a:r>
            <a:r>
              <a:rPr lang="ko-KR" altLang="en-US" sz="1700" b="0" spc="-100" dirty="0"/>
              <a:t>마이크로 프로그래밍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으로 구현</a:t>
            </a:r>
            <a:endParaRPr lang="en-US" altLang="ko-KR" sz="17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당시에는 하드웨어가 아닌  소프트웨어적 구성이 사람의 흥미를 끌었으나 빠르고 저렴한 제어기억 장치가 필요하여 구현의 어려움</a:t>
            </a:r>
            <a:endParaRPr lang="en-US" altLang="ko-KR" sz="1700" b="0" spc="-100" dirty="0"/>
          </a:p>
          <a:p>
            <a:pPr marL="479425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1964</a:t>
            </a:r>
            <a:r>
              <a:rPr lang="ko-KR" altLang="en-US" sz="1800" b="1" spc="-100" dirty="0"/>
              <a:t>년 </a:t>
            </a:r>
            <a:r>
              <a:rPr lang="en-US" altLang="ko-KR" sz="1800" b="1" spc="-100" dirty="0"/>
              <a:t>4</a:t>
            </a:r>
            <a:r>
              <a:rPr lang="ko-KR" altLang="en-US" sz="1800" b="1" spc="-100" dirty="0"/>
              <a:t>월 </a:t>
            </a:r>
            <a:r>
              <a:rPr lang="en-US" altLang="ko-KR" sz="1800" b="1" spc="-100" dirty="0"/>
              <a:t>IBM </a:t>
            </a:r>
            <a:r>
              <a:rPr lang="ko-KR" altLang="en-US" sz="1800" b="1" spc="-100" dirty="0"/>
              <a:t>시스템</a:t>
            </a:r>
            <a:r>
              <a:rPr lang="en-US" altLang="ko-KR" sz="1800" b="1" spc="-100" dirty="0"/>
              <a:t>/360</a:t>
            </a:r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가장 큰 모델을 제외하고 모두 마이크로 프로그래밍 사용</a:t>
            </a:r>
            <a:endParaRPr lang="en-US" altLang="ko-KR" sz="17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CISC(Complex Instruction Set Computer) </a:t>
            </a:r>
            <a:r>
              <a:rPr lang="ko-KR" altLang="en-US" sz="1700" b="0" spc="-100" dirty="0"/>
              <a:t>프로세서의 제어 장치를 구현하는 데 널리 사용</a:t>
            </a:r>
            <a:endParaRPr lang="en-US" altLang="ko-KR" sz="1700" b="0" spc="-100" dirty="0"/>
          </a:p>
          <a:p>
            <a:pPr marL="479425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1970</a:t>
            </a:r>
            <a:r>
              <a:rPr lang="ko-KR" altLang="en-US" sz="1800" b="1" spc="-100" dirty="0"/>
              <a:t>년대 후반</a:t>
            </a:r>
            <a:endParaRPr lang="en-US" altLang="ko-KR" sz="1800" b="1" spc="-100" dirty="0"/>
          </a:p>
          <a:p>
            <a:pPr marL="638175" lvl="2" indent="-2587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</a:pPr>
            <a:r>
              <a:rPr lang="ko-KR" altLang="en-US" sz="1800" spc="-100" dirty="0"/>
              <a:t>명령어가 매우 복잡한 컴퓨터가 연구</a:t>
            </a:r>
            <a:endParaRPr lang="en-US" altLang="ko-KR" sz="1800" spc="-100" dirty="0"/>
          </a:p>
          <a:p>
            <a:pPr marL="638175" lvl="2" indent="-2587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800" spc="-100" dirty="0"/>
              <a:t>인텔 계열 </a:t>
            </a:r>
            <a:r>
              <a:rPr lang="en-US" altLang="ko-KR" sz="1800" spc="-100" dirty="0"/>
              <a:t>: </a:t>
            </a:r>
            <a:r>
              <a:rPr lang="ko-KR" altLang="en-US" sz="1800" spc="-100" dirty="0"/>
              <a:t>계속적인 명령어 추가 </a:t>
            </a:r>
            <a:r>
              <a:rPr lang="en-US" altLang="ko-KR" sz="1800" spc="-100" dirty="0"/>
              <a:t>- </a:t>
            </a:r>
            <a:r>
              <a:rPr lang="ko-KR" altLang="en-US" sz="1800" spc="-100" dirty="0"/>
              <a:t>대표적인 </a:t>
            </a:r>
            <a:r>
              <a:rPr lang="en-US" altLang="ko-KR" sz="1800" spc="-100" dirty="0"/>
              <a:t>CISC </a:t>
            </a:r>
            <a:r>
              <a:rPr lang="ko-KR" altLang="en-US" sz="1800" spc="-100" dirty="0"/>
              <a:t>프로세서</a:t>
            </a:r>
            <a:endParaRPr lang="en-US" altLang="ko-KR" sz="1800" spc="-100" dirty="0"/>
          </a:p>
          <a:p>
            <a:pPr marL="479425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CISC </a:t>
            </a:r>
            <a:r>
              <a:rPr lang="ko-KR" altLang="en-US" sz="1800" b="1" spc="-100" dirty="0"/>
              <a:t>프로세서</a:t>
            </a:r>
            <a:r>
              <a:rPr lang="en-US" altLang="ko-KR" sz="1800" b="1" spc="-100" dirty="0"/>
              <a:t> </a:t>
            </a:r>
          </a:p>
          <a:p>
            <a:pPr marL="628650" lvl="3" indent="-1968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해독기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기계어를 제어 기억 장치에 저장된 마이크로 명령 루틴으로 실행</a:t>
            </a:r>
            <a:endParaRPr lang="en-US" altLang="ko-KR" sz="170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00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58775" indent="-2730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en-US" altLang="ko-KR" spc="-100" dirty="0"/>
              <a:t>RISC</a:t>
            </a:r>
            <a:r>
              <a:rPr lang="en-US" altLang="ko-KR" b="0" spc="-100" dirty="0"/>
              <a:t>(Reduced Instruction Set Computer)</a:t>
            </a:r>
          </a:p>
          <a:p>
            <a:pPr marL="55562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1980</a:t>
            </a:r>
            <a:r>
              <a:rPr lang="ko-KR" altLang="en-US" sz="1800" spc="-100" dirty="0"/>
              <a:t>년 버클리 그룹</a:t>
            </a:r>
            <a:endParaRPr lang="en-US" altLang="ko-KR" sz="1800" spc="-100" dirty="0"/>
          </a:p>
          <a:p>
            <a:pPr marL="628650" indent="-1587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 err="1"/>
              <a:t>데이비드</a:t>
            </a:r>
            <a:r>
              <a:rPr lang="ko-KR" altLang="en-US" sz="1700" b="0" spc="-100" dirty="0"/>
              <a:t> </a:t>
            </a:r>
            <a:r>
              <a:rPr lang="ko-KR" altLang="en-US" sz="1700" b="0" spc="-100" dirty="0" err="1"/>
              <a:t>패터슨</a:t>
            </a:r>
            <a:r>
              <a:rPr lang="en-US" altLang="ko-KR" sz="1700" b="0" spc="-100" dirty="0"/>
              <a:t>(David Patterson) &amp;</a:t>
            </a:r>
            <a:r>
              <a:rPr lang="ko-KR" altLang="en-US" sz="1700" b="0" spc="-100" dirty="0"/>
              <a:t> </a:t>
            </a:r>
            <a:r>
              <a:rPr lang="ko-KR" altLang="en-US" sz="1700" b="0" spc="-100" dirty="0" err="1"/>
              <a:t>카를로</a:t>
            </a:r>
            <a:r>
              <a:rPr lang="ko-KR" altLang="en-US" sz="1700" b="0" spc="-100" dirty="0"/>
              <a:t> </a:t>
            </a:r>
            <a:r>
              <a:rPr lang="ko-KR" altLang="en-US" sz="1700" b="0" spc="-100" dirty="0" err="1"/>
              <a:t>세퀸</a:t>
            </a:r>
            <a:r>
              <a:rPr lang="en-US" altLang="ko-KR" sz="1700" b="0" spc="-100" dirty="0"/>
              <a:t>(Carlo Sequin)</a:t>
            </a:r>
          </a:p>
          <a:p>
            <a:pPr marL="555625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마이크로 명령을 사용하지 않는 </a:t>
            </a:r>
            <a:r>
              <a:rPr lang="en-US" altLang="ko-KR" sz="1800" spc="-100" dirty="0"/>
              <a:t>VLSI CPU </a:t>
            </a:r>
            <a:r>
              <a:rPr lang="ko-KR" altLang="en-US" sz="1800" spc="-100" dirty="0"/>
              <a:t>칩 설계</a:t>
            </a:r>
            <a:endParaRPr lang="en-US" altLang="ko-KR" sz="1800" spc="-100" dirty="0"/>
          </a:p>
          <a:p>
            <a:pPr marL="555625" indent="-285750">
              <a:spcBef>
                <a:spcPts val="600"/>
              </a:spcBef>
              <a:spcAft>
                <a:spcPts val="3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1981</a:t>
            </a:r>
            <a:r>
              <a:rPr lang="ko-KR" altLang="en-US" sz="1800" spc="-100" dirty="0"/>
              <a:t>년 </a:t>
            </a:r>
            <a:r>
              <a:rPr lang="ko-KR" altLang="en-US" sz="1800" spc="-100" dirty="0" err="1"/>
              <a:t>스탠포드</a:t>
            </a:r>
            <a:r>
              <a:rPr lang="ko-KR" altLang="en-US" sz="1800" spc="-100" dirty="0"/>
              <a:t> 대학교</a:t>
            </a:r>
            <a:r>
              <a:rPr lang="en-US" altLang="ko-KR" sz="1800" spc="-100" dirty="0"/>
              <a:t>: </a:t>
            </a:r>
            <a:r>
              <a:rPr lang="ko-KR" altLang="en-US" sz="1800" spc="-100" dirty="0"/>
              <a:t>존 </a:t>
            </a:r>
            <a:r>
              <a:rPr lang="ko-KR" altLang="en-US" sz="1800" spc="-100" dirty="0" err="1"/>
              <a:t>헤네시</a:t>
            </a:r>
            <a:r>
              <a:rPr lang="en-US" altLang="ko-KR" sz="1800" spc="-100" dirty="0"/>
              <a:t>(John Hennessy)</a:t>
            </a:r>
          </a:p>
          <a:p>
            <a:pPr marL="628650" indent="-158750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MIPS</a:t>
            </a:r>
            <a:r>
              <a:rPr lang="ko-KR" altLang="en-US" sz="1700" b="0" spc="-100" dirty="0"/>
              <a:t>라는 다른 칩 설계</a:t>
            </a:r>
            <a:r>
              <a:rPr lang="en-US" altLang="ko-KR" sz="1700" b="0" spc="-100" dirty="0"/>
              <a:t>&amp;</a:t>
            </a:r>
            <a:r>
              <a:rPr lang="ko-KR" altLang="en-US" sz="1700" b="0" spc="-100" dirty="0"/>
              <a:t>제작</a:t>
            </a:r>
            <a:endParaRPr lang="en-US" altLang="ko-KR" sz="1700" b="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SPARC </a:t>
            </a:r>
            <a:r>
              <a:rPr lang="ko-KR" altLang="en-US" sz="1700" b="0" spc="-100" dirty="0"/>
              <a:t>및 </a:t>
            </a:r>
            <a:r>
              <a:rPr lang="en-US" altLang="ko-KR" sz="1700" b="0" spc="-100" dirty="0"/>
              <a:t>MIPS</a:t>
            </a:r>
            <a:r>
              <a:rPr lang="ko-KR" altLang="en-US" sz="1700" b="0" spc="-100" dirty="0"/>
              <a:t>로 각각 발전</a:t>
            </a:r>
            <a:endParaRPr lang="en-US" altLang="ko-KR" sz="1700" b="0" spc="-100" dirty="0"/>
          </a:p>
          <a:p>
            <a:pPr marL="555625" indent="-285750">
              <a:spcBef>
                <a:spcPts val="600"/>
              </a:spcBef>
              <a:spcAft>
                <a:spcPts val="3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기존 제품과 호환할 필요가 없었으므로 시스템 성능을 극대화할 수 있는 새로운 명령어 세트를 자유롭게 선택</a:t>
            </a:r>
            <a:endParaRPr lang="en-US" altLang="ko-KR" sz="180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초기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빠르게 실행할 수 있는 단순 명령이 강조</a:t>
            </a:r>
            <a:endParaRPr lang="en-US" altLang="ko-KR" sz="1700" b="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추후에는 빠르게 실행할 수 있는 명령의 설계가 좋은 성능을 보장한다는 것을 깨달음</a:t>
            </a:r>
            <a:endParaRPr lang="en-US" altLang="ko-KR" sz="1700" b="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하나의 명령어가 실행되는 데 걸리는 시간보다 초당 얼마나 많은 명령어를 시작할 수 있는지가 더 중요함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71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562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RISC</a:t>
            </a:r>
            <a:r>
              <a:rPr lang="ko-KR" altLang="en-US" sz="1800" spc="-100" dirty="0"/>
              <a:t> 설계 당시 특징</a:t>
            </a:r>
            <a:endParaRPr lang="en-US" altLang="ko-KR" sz="1800" spc="-100" dirty="0"/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상대적으로 적은 개수의 명령어</a:t>
            </a:r>
            <a:endParaRPr lang="en-US" altLang="ko-KR" sz="1700" b="0" spc="-100" dirty="0"/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하나의 명령어가 실행되는 데 걸리는 시간보다 초당 얼마나 많은 명령어를 시작할 수 있는지가 더 중요함</a:t>
            </a:r>
            <a:endParaRPr lang="en-US" altLang="ko-KR" sz="1700" b="0" spc="-100" dirty="0"/>
          </a:p>
          <a:p>
            <a:pPr marL="628650" indent="-196850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명령어 개수가 대략 </a:t>
            </a:r>
            <a:r>
              <a:rPr lang="en-US" altLang="ko-KR" sz="1700" b="0" spc="-100" dirty="0"/>
              <a:t>50</a:t>
            </a:r>
            <a:r>
              <a:rPr lang="ko-KR" altLang="en-US" sz="1700" b="0" spc="-100" dirty="0"/>
              <a:t>개</a:t>
            </a:r>
            <a:endParaRPr lang="en-US" altLang="ko-KR" sz="1700" b="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</a:t>
            </a:r>
            <a:r>
              <a:rPr lang="ko-KR" altLang="en-US" sz="1600" b="0" spc="-100" dirty="0"/>
              <a:t>기존 </a:t>
            </a:r>
            <a:r>
              <a:rPr lang="en-US" altLang="ko-KR" sz="1600" b="0" spc="-100" dirty="0"/>
              <a:t>VAX</a:t>
            </a:r>
            <a:r>
              <a:rPr lang="ko-KR" altLang="en-US" sz="1600" b="0" spc="-100" dirty="0"/>
              <a:t>나 대형 </a:t>
            </a:r>
            <a:r>
              <a:rPr lang="en-US" altLang="ko-KR" sz="1600" b="0" spc="-100" dirty="0"/>
              <a:t>IBM </a:t>
            </a:r>
            <a:r>
              <a:rPr lang="ko-KR" altLang="en-US" sz="1600" b="0" spc="-100" dirty="0"/>
              <a:t>메인 프레임의 명령어 개수인 </a:t>
            </a:r>
            <a:r>
              <a:rPr lang="en-US" altLang="ko-KR" sz="1600" b="0" spc="-100" dirty="0"/>
              <a:t>200~300</a:t>
            </a:r>
            <a:r>
              <a:rPr lang="ko-KR" altLang="en-US" sz="1600" b="0" spc="-100" dirty="0"/>
              <a:t>개보다 훨씬 적음</a:t>
            </a:r>
            <a:endParaRPr lang="en-US" altLang="ko-KR" sz="1600" b="0" spc="-100" dirty="0"/>
          </a:p>
          <a:p>
            <a:pPr marL="542925" indent="-2730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VAX, </a:t>
            </a:r>
            <a:r>
              <a:rPr lang="ko-KR" altLang="en-US" sz="1800" spc="-100" dirty="0"/>
              <a:t>인텔</a:t>
            </a:r>
            <a:r>
              <a:rPr lang="en-US" altLang="ko-KR" sz="1800" spc="-100" dirty="0"/>
              <a:t>, </a:t>
            </a:r>
            <a:r>
              <a:rPr lang="ko-KR" altLang="en-US" sz="1800" spc="-100" dirty="0"/>
              <a:t>대형 </a:t>
            </a:r>
            <a:r>
              <a:rPr lang="en-US" altLang="ko-KR" sz="1800" spc="-100" dirty="0"/>
              <a:t>IBM </a:t>
            </a:r>
            <a:r>
              <a:rPr lang="ko-KR" altLang="en-US" sz="1800" spc="-100" dirty="0"/>
              <a:t>메인 프레임에 반기</a:t>
            </a:r>
            <a:endParaRPr lang="en-US" altLang="ko-KR" sz="180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컴퓨터를 설계하는 가장 좋은 방법은 레지스터 </a:t>
            </a:r>
            <a:r>
              <a:rPr lang="en-US" altLang="ko-KR" sz="1700" b="0" spc="-100" dirty="0"/>
              <a:t>2</a:t>
            </a:r>
            <a:r>
              <a:rPr lang="ko-KR" altLang="en-US" sz="1700" b="0" spc="-100" dirty="0"/>
              <a:t>개를 어떻게든 결합하고</a:t>
            </a:r>
            <a:endParaRPr lang="en-US" altLang="ko-KR" sz="1700" b="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명령어를 적게 하여</a:t>
            </a:r>
            <a:endParaRPr lang="en-US" altLang="ko-KR" sz="1700" b="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결과를 레지스터에 다시 저장하는 것</a:t>
            </a:r>
            <a:endParaRPr lang="en-US" altLang="ko-KR" sz="1700" b="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반기의 근거 </a:t>
            </a:r>
            <a:r>
              <a:rPr lang="en-US" altLang="ko-KR" sz="1700" spc="-100" dirty="0"/>
              <a:t>: RISC </a:t>
            </a:r>
            <a:r>
              <a:rPr lang="ko-KR" altLang="en-US" sz="1700" spc="-100" dirty="0"/>
              <a:t>시스템은 선호할 가치가 있음</a:t>
            </a:r>
            <a:endParaRPr lang="en-US" altLang="ko-KR" sz="1700" spc="-100" dirty="0"/>
          </a:p>
          <a:p>
            <a:pPr marL="762000" lvl="2" indent="-12700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CISC</a:t>
            </a:r>
            <a:r>
              <a:rPr lang="ko-KR" altLang="en-US" sz="1600" b="0" spc="-100" dirty="0"/>
              <a:t>가 명령어 </a:t>
            </a:r>
            <a:r>
              <a:rPr lang="en-US" altLang="ko-KR" sz="1600" b="0" spc="-100" dirty="0"/>
              <a:t>1</a:t>
            </a:r>
            <a:r>
              <a:rPr lang="ko-KR" altLang="en-US" sz="1600" b="0" spc="-100" dirty="0"/>
              <a:t>개로 처리하는 일을 </a:t>
            </a:r>
            <a:r>
              <a:rPr lang="en-US" altLang="ko-KR" sz="1600" b="0" spc="-100" dirty="0"/>
              <a:t>RISC</a:t>
            </a:r>
            <a:r>
              <a:rPr lang="ko-KR" altLang="en-US" sz="1600" b="0" spc="-100" dirty="0"/>
              <a:t>는 명령어 </a:t>
            </a:r>
            <a:r>
              <a:rPr lang="en-US" altLang="ko-KR" sz="1600" b="0" spc="-100" dirty="0"/>
              <a:t>4~5</a:t>
            </a:r>
            <a:r>
              <a:rPr lang="ko-KR" altLang="en-US" sz="1600" b="0" spc="-100" dirty="0"/>
              <a:t>개로 처리하더라도 기계어를 마이크로 명령으로 해독하지 않아도 되므로 </a:t>
            </a:r>
            <a:r>
              <a:rPr lang="en-US" altLang="ko-KR" sz="1600" b="0" spc="-100" dirty="0"/>
              <a:t>10</a:t>
            </a:r>
            <a:r>
              <a:rPr lang="ko-KR" altLang="en-US" sz="1600" b="0" spc="-100" dirty="0"/>
              <a:t>배 빠르면 이길 수 있음</a:t>
            </a:r>
            <a:endParaRPr lang="en-US" altLang="ko-KR" sz="1600" b="0" spc="-100" dirty="0"/>
          </a:p>
          <a:p>
            <a:pPr marL="762000" lvl="2" indent="-127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</a:t>
            </a:r>
            <a:r>
              <a:rPr lang="ko-KR" altLang="en-US" sz="1600" b="0" spc="-100" dirty="0" err="1"/>
              <a:t>주기억</a:t>
            </a:r>
            <a:r>
              <a:rPr lang="ko-KR" altLang="en-US" sz="1600" b="0" spc="-100" dirty="0"/>
              <a:t> 장치의 속도가 제어 기억 장치의 속도와 비슷해짐으로써 </a:t>
            </a:r>
            <a:r>
              <a:rPr lang="en-US" altLang="ko-KR" sz="1600" b="0" spc="-100" dirty="0"/>
              <a:t>CISC</a:t>
            </a:r>
            <a:r>
              <a:rPr lang="ko-KR" altLang="en-US" sz="1600" b="0" spc="-100" dirty="0"/>
              <a:t>의 해독으로 인한 손실이 더 커짐</a:t>
            </a:r>
            <a:endParaRPr lang="en-US" altLang="ko-KR" sz="16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69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29" y="1412776"/>
            <a:ext cx="7704856" cy="3492014"/>
          </a:xfrm>
          <a:prstGeom prst="rect">
            <a:avLst/>
          </a:prstGeom>
        </p:spPr>
      </p:pic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562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CISC</a:t>
            </a:r>
            <a:r>
              <a:rPr lang="ko-KR" altLang="en-US" sz="1800" spc="-100" dirty="0"/>
              <a:t>와 </a:t>
            </a:r>
            <a:r>
              <a:rPr lang="en-US" altLang="ko-KR" sz="1800" spc="-100" dirty="0"/>
              <a:t>RISC</a:t>
            </a:r>
            <a:r>
              <a:rPr lang="ko-KR" altLang="en-US" sz="1800" spc="-100" dirty="0"/>
              <a:t> 특징 비교</a:t>
            </a:r>
            <a:endParaRPr lang="en-US" altLang="ko-KR" sz="1800" spc="-100" dirty="0"/>
          </a:p>
        </p:txBody>
      </p:sp>
    </p:spTree>
    <p:extLst>
      <p:ext uri="{BB962C8B-B14F-4D97-AF65-F5344CB8AC3E}">
        <p14:creationId xmlns:p14="http://schemas.microsoft.com/office/powerpoint/2010/main" val="1888945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2450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RISC </a:t>
            </a:r>
            <a:r>
              <a:rPr lang="ko-KR" altLang="en-US" sz="1800" spc="-100" dirty="0"/>
              <a:t>기술의 기능적인 이점에도 </a:t>
            </a:r>
            <a:r>
              <a:rPr lang="en-US" altLang="ko-KR" sz="1800" spc="-100" dirty="0"/>
              <a:t>CISC </a:t>
            </a:r>
            <a:r>
              <a:rPr lang="ko-KR" altLang="en-US" sz="1800" spc="-100" dirty="0"/>
              <a:t>시스템을 무너뜨리지는 못한 이유</a:t>
            </a:r>
            <a:endParaRPr lang="en-US" altLang="ko-KR" sz="1800" spc="-10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30" dirty="0"/>
              <a:t>첫째</a:t>
            </a:r>
            <a:r>
              <a:rPr lang="en-US" altLang="ko-KR" sz="1700" spc="-130" dirty="0"/>
              <a:t>, </a:t>
            </a:r>
            <a:r>
              <a:rPr lang="ko-KR" altLang="en-US" sz="1700" spc="-130" dirty="0"/>
              <a:t>이전 버전과 호환성 문제와 소프트웨어에 수십억 달러를 투자한 인텔 계열 회사들 때문</a:t>
            </a:r>
            <a:endParaRPr lang="en-US" altLang="ko-KR" sz="1700" spc="-130" dirty="0"/>
          </a:p>
          <a:p>
            <a:pPr marL="630238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둘째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인텔이 </a:t>
            </a:r>
            <a:r>
              <a:rPr lang="en-US" altLang="ko-KR" sz="1700" spc="-100" dirty="0"/>
              <a:t>CISC </a:t>
            </a:r>
            <a:r>
              <a:rPr lang="ko-KR" altLang="en-US" sz="1700" spc="-100" dirty="0"/>
              <a:t>아키텍처에도 </a:t>
            </a:r>
            <a:r>
              <a:rPr lang="en-US" altLang="ko-KR" sz="1700" spc="-100" dirty="0"/>
              <a:t>RISC </a:t>
            </a:r>
            <a:r>
              <a:rPr lang="ko-KR" altLang="en-US" sz="1700" spc="-100" dirty="0"/>
              <a:t>아이디어를 사용할 수 있었기 때문</a:t>
            </a:r>
            <a:endParaRPr lang="en-US" altLang="ko-KR" sz="170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인텔 </a:t>
            </a:r>
            <a:r>
              <a:rPr lang="en-US" altLang="ko-KR" sz="1600" spc="-100" dirty="0"/>
              <a:t>CPU</a:t>
            </a:r>
            <a:r>
              <a:rPr lang="ko-KR" altLang="en-US" sz="1600" spc="-100" dirty="0"/>
              <a:t>에는 </a:t>
            </a:r>
            <a:r>
              <a:rPr lang="en-US" altLang="ko-KR" sz="1600" spc="-100" dirty="0"/>
              <a:t>486</a:t>
            </a:r>
            <a:r>
              <a:rPr lang="ko-KR" altLang="en-US" sz="1600" spc="-100" dirty="0"/>
              <a:t>부터 </a:t>
            </a:r>
            <a:r>
              <a:rPr lang="en-US" altLang="ko-KR" sz="1600" spc="-100" dirty="0"/>
              <a:t>RISC </a:t>
            </a:r>
            <a:r>
              <a:rPr lang="ko-KR" altLang="en-US" sz="1600" spc="-100" dirty="0"/>
              <a:t>코어 포함</a:t>
            </a:r>
            <a:endParaRPr lang="en-US" altLang="ko-KR" sz="1600" spc="-100" dirty="0"/>
          </a:p>
          <a:p>
            <a:pPr marL="762000" lvl="2" indent="-12700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RISC </a:t>
            </a:r>
            <a:r>
              <a:rPr lang="ko-KR" altLang="en-US" sz="1600" spc="-100" dirty="0"/>
              <a:t>코어는 단일 </a:t>
            </a:r>
            <a:r>
              <a:rPr lang="en-US" altLang="ko-KR" sz="1600" spc="-100" dirty="0"/>
              <a:t>CISC </a:t>
            </a:r>
            <a:r>
              <a:rPr lang="ko-KR" altLang="en-US" sz="1600" spc="-100" dirty="0"/>
              <a:t>방식으로 복잡한 명령어를 해석하면서 단일 데이터 경로 사이클에서 가장 단순한</a:t>
            </a:r>
            <a:r>
              <a:rPr lang="en-US" altLang="ko-KR" sz="1600" spc="-100" dirty="0"/>
              <a:t>(</a:t>
            </a:r>
            <a:r>
              <a:rPr lang="ko-KR" altLang="en-US" sz="1600" spc="-100" dirty="0"/>
              <a:t>보통 가장 일반적인</a:t>
            </a:r>
            <a:r>
              <a:rPr lang="en-US" altLang="ko-KR" sz="1600" spc="-100" dirty="0"/>
              <a:t>) </a:t>
            </a:r>
            <a:r>
              <a:rPr lang="ko-KR" altLang="en-US" sz="1600" spc="-100" dirty="0"/>
              <a:t>명령어 실행</a:t>
            </a:r>
            <a:endParaRPr lang="en-US" altLang="ko-KR" sz="160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일반 명령어는 빠르지만 일반적이지 않은 명령어는 느림</a:t>
            </a:r>
            <a:endParaRPr lang="en-US" altLang="ko-KR" sz="1600" spc="-100" dirty="0"/>
          </a:p>
          <a:p>
            <a:pPr marL="762000" lvl="2" indent="-127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 err="1"/>
              <a:t>하이브리드</a:t>
            </a:r>
            <a:r>
              <a:rPr lang="ko-KR" altLang="en-US" sz="1600" spc="-100" dirty="0"/>
              <a:t> 방식 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순수한 </a:t>
            </a:r>
            <a:r>
              <a:rPr lang="en-US" altLang="ko-KR" sz="1600" spc="-100" dirty="0"/>
              <a:t>RISC </a:t>
            </a:r>
            <a:r>
              <a:rPr lang="ko-KR" altLang="en-US" sz="1600" spc="-100" dirty="0"/>
              <a:t>설계만큼 빠르지는 않지만 전반적인 성능 향상 </a:t>
            </a:r>
            <a:r>
              <a:rPr lang="en-US" altLang="ko-KR" sz="1600" spc="-100" dirty="0"/>
              <a:t>- </a:t>
            </a:r>
            <a:r>
              <a:rPr lang="ko-KR" altLang="en-US" sz="1600" spc="-100" dirty="0"/>
              <a:t>기존 소프트웨어를 수정하지 않고 실행</a:t>
            </a:r>
            <a:endParaRPr lang="en-US" altLang="ko-KR" sz="1600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CISC</a:t>
            </a:r>
            <a:r>
              <a:rPr lang="ko-KR" altLang="en-US" sz="1700" spc="-100" dirty="0"/>
              <a:t>는 하나의 프로그램에 사용되는 명령어 개수 최소화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명령어 사이클 개수를 희생하는 접근법</a:t>
            </a:r>
            <a:endParaRPr lang="en-US" altLang="ko-KR" sz="1700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RISC</a:t>
            </a:r>
            <a:r>
              <a:rPr lang="ko-KR" altLang="en-US" sz="1700" spc="-100" dirty="0"/>
              <a:t>는 명령어 사이클 개수를 줄이고 프로그램당 명령어 개수에 가치 부여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321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01" y="1268760"/>
            <a:ext cx="7984455" cy="3299954"/>
          </a:xfrm>
          <a:prstGeom prst="rect">
            <a:avLst/>
          </a:prstGeom>
        </p:spPr>
      </p:pic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562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CISC</a:t>
            </a:r>
            <a:r>
              <a:rPr lang="ko-KR" altLang="en-US" sz="1800" spc="-100" dirty="0"/>
              <a:t>와 </a:t>
            </a:r>
            <a:r>
              <a:rPr lang="en-US" altLang="ko-KR" sz="1800" spc="-100" dirty="0"/>
              <a:t>RISC</a:t>
            </a:r>
            <a:r>
              <a:rPr lang="ko-KR" altLang="en-US" sz="1800" spc="-100" dirty="0"/>
              <a:t>의 비교</a:t>
            </a:r>
            <a:endParaRPr lang="en-US" altLang="ko-KR" sz="1800" spc="-100" dirty="0"/>
          </a:p>
        </p:txBody>
      </p:sp>
    </p:spTree>
    <p:extLst>
      <p:ext uri="{BB962C8B-B14F-4D97-AF65-F5344CB8AC3E}">
        <p14:creationId xmlns:p14="http://schemas.microsoft.com/office/powerpoint/2010/main" val="3809142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58775" indent="-2730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현대 컴퓨터 시스템의 주요 설계 원칙</a:t>
            </a: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모든 명령어는 하드웨어가 직접 실행한다</a:t>
            </a:r>
            <a:r>
              <a:rPr lang="en-US" altLang="ko-KR" sz="1700" spc="-100" dirty="0"/>
              <a:t>.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어떤 명령어가 시작되었을 때 최대 효율을 발휘하는가</a:t>
            </a:r>
            <a:r>
              <a:rPr lang="en-US" altLang="ko-KR" sz="1700" spc="-100" dirty="0"/>
              <a:t>?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명령어는 쉽게 해석할 수 있어야 한다</a:t>
            </a:r>
            <a:r>
              <a:rPr lang="en-US" altLang="ko-KR" sz="1700" spc="-100" dirty="0"/>
              <a:t>.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읽기와 쓰기만 메모리를 참조하여야 한다</a:t>
            </a:r>
            <a:r>
              <a:rPr lang="en-US" altLang="ko-KR" sz="1700" spc="-100" dirty="0"/>
              <a:t>.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많은 레지스터를 제공해야 한다</a:t>
            </a:r>
            <a:r>
              <a:rPr lang="en-US" altLang="ko-KR" sz="1700" spc="-100" dirty="0"/>
              <a:t>.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92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즉시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(immediate addressing mode, </a:t>
            </a:r>
            <a:r>
              <a:rPr lang="ko-KR" altLang="en-US" b="0" spc="-100" dirty="0" err="1">
                <a:solidFill>
                  <a:srgbClr val="2B6278"/>
                </a:solidFill>
              </a:rPr>
              <a:t>즉치</a:t>
            </a:r>
            <a:r>
              <a:rPr lang="en-US" altLang="ko-KR" b="0" spc="-100" dirty="0">
                <a:solidFill>
                  <a:srgbClr val="2B6278"/>
                </a:solidFill>
              </a:rPr>
              <a:t> </a:t>
            </a:r>
            <a:r>
              <a:rPr lang="ko-KR" altLang="en-US" b="0" spc="-100" dirty="0">
                <a:solidFill>
                  <a:srgbClr val="2B6278"/>
                </a:solidFill>
              </a:rPr>
              <a:t>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)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오퍼랜드를 지정하는 가장 간단한 방법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명령어 자체에 오퍼랜드를 포함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오퍼랜드가 포함되어 명령어가 인출될 때 오퍼랜드도 자동으로 인출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즉시</a:t>
            </a:r>
            <a:r>
              <a:rPr lang="en-US" altLang="ko-KR" b="0" spc="-100" dirty="0"/>
              <a:t>(</a:t>
            </a:r>
            <a:r>
              <a:rPr lang="ko-KR" altLang="en-US" b="0" spc="-100" dirty="0" err="1"/>
              <a:t>즉치</a:t>
            </a:r>
            <a:r>
              <a:rPr lang="en-US" altLang="ko-KR" b="0" spc="-100" dirty="0"/>
              <a:t>) </a:t>
            </a:r>
            <a:r>
              <a:rPr lang="ko-KR" altLang="en-US" b="0" spc="-100" dirty="0"/>
              <a:t>오퍼랜드 </a:t>
            </a:r>
            <a:r>
              <a:rPr lang="en-US" altLang="ko-KR" b="0" spc="-100" dirty="0"/>
              <a:t>:</a:t>
            </a:r>
            <a:r>
              <a:rPr lang="ko-KR" altLang="en-US" b="0" spc="-100" dirty="0"/>
              <a:t> 즉시 사용 가능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 </a:t>
            </a:r>
            <a:r>
              <a:rPr lang="en-US" altLang="ko-KR" sz="1700" b="0" spc="-100" dirty="0"/>
              <a:t>R1</a:t>
            </a:r>
            <a:r>
              <a:rPr lang="ko-KR" altLang="en-US" sz="1700" b="0" spc="-100" dirty="0"/>
              <a:t>에 상수 </a:t>
            </a:r>
            <a:r>
              <a:rPr lang="en-US" altLang="ko-KR" sz="1700" b="0" spc="-100" dirty="0"/>
              <a:t>4</a:t>
            </a:r>
            <a:r>
              <a:rPr lang="ko-KR" altLang="en-US" sz="1700" b="0" spc="-100" dirty="0"/>
              <a:t>를 저장하는 즉시 주소 지정 명령어의 예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장점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오퍼랜드를 인출을 위한 메모리 참조가 필요 없음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단점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상수만 가능</a:t>
            </a:r>
            <a:r>
              <a:rPr lang="en-US" altLang="ko-KR" sz="1700" b="0" spc="-100" dirty="0"/>
              <a:t>,</a:t>
            </a:r>
            <a:r>
              <a:rPr lang="ko-KR" altLang="en-US" sz="1700" b="0" spc="-100" dirty="0"/>
              <a:t> 상수 값의 크기가 필드 크기로 제한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작은 값의 정수를 지정하는 데 많이 사용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2084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84" y="3212976"/>
            <a:ext cx="368012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12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260" y="3068960"/>
            <a:ext cx="5547116" cy="3655765"/>
          </a:xfrm>
          <a:prstGeom prst="rect">
            <a:avLst/>
          </a:prstGeom>
        </p:spPr>
      </p:pic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직접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(direct addressing mode)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메모리에 위치한 오퍼랜드의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전체 주소 지정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직접 주소 지정도 즉시 주소 지정처럼 사용 제한</a:t>
            </a:r>
            <a:endParaRPr lang="en-US" altLang="ko-KR" sz="17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명령어는 항상 정확히 동일한 메모리 위치 액세스</a:t>
            </a:r>
            <a:endParaRPr lang="en-US" altLang="ko-KR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값이 변할 수는 있지만 위치는 변할 수 없음</a:t>
            </a:r>
            <a:endParaRPr lang="en-US" altLang="ko-KR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 err="1"/>
              <a:t>컴파일할</a:t>
            </a:r>
            <a:r>
              <a:rPr lang="ko-KR" altLang="en-US" b="0" spc="-100" dirty="0"/>
              <a:t> 때 알려진 주소의 전역 변수에 액세스하는 데만 사용 가능</a:t>
            </a:r>
            <a:endParaRPr lang="en-US" altLang="ko-KR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30365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248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레지스터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(register addressing mode)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직접 주소 지정과 개념은 같고 그 위치가 메모리 대신 레지스터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가장 일반적인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주소 지정 방식</a:t>
            </a:r>
            <a:r>
              <a:rPr lang="en-US" altLang="ko-KR" sz="1700" b="0" spc="-100" dirty="0"/>
              <a:t>: 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레지스터는 액세스가 빠르고 주소가 짧기 </a:t>
            </a:r>
            <a:r>
              <a:rPr lang="ko-KR" altLang="en-US" spc="-100" dirty="0"/>
              <a:t>때문</a:t>
            </a:r>
            <a:endParaRPr lang="en-US" altLang="ko-KR" spc="-100" dirty="0"/>
          </a:p>
          <a:p>
            <a:pPr marL="581025" lvl="1" indent="-1317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대부분의 컴파일러는 루프 인덱스처럼 가장 자주 액세스할 변수를 레지스터에 넣기 위해 많은 노력을 기울임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많은 프로세서에서 사용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RISC </a:t>
            </a:r>
            <a:r>
              <a:rPr lang="ko-KR" altLang="en-US" sz="1700" b="0" spc="-100" dirty="0"/>
              <a:t>등에서는 </a:t>
            </a:r>
            <a:r>
              <a:rPr lang="en-US" altLang="ko-KR" sz="1700" b="0" spc="-100" dirty="0"/>
              <a:t>LOAD,</a:t>
            </a:r>
            <a:r>
              <a:rPr lang="ko-KR" altLang="en-US" sz="1700" b="0" spc="-100" dirty="0"/>
              <a:t> </a:t>
            </a:r>
            <a:r>
              <a:rPr lang="en-US" altLang="ko-KR" sz="1700" b="0" spc="-100" dirty="0"/>
              <a:t>STORE </a:t>
            </a:r>
            <a:r>
              <a:rPr lang="ko-KR" altLang="en-US" sz="1700" b="0" spc="-100" dirty="0"/>
              <a:t>명령을 </a:t>
            </a:r>
            <a:br>
              <a:rPr lang="en-US" altLang="ko-KR" sz="1700" b="0" spc="-100" dirty="0"/>
            </a:br>
            <a:r>
              <a:rPr lang="ko-KR" altLang="en-US" sz="1700" b="0" spc="-100" dirty="0"/>
              <a:t>제외하고 대부분의 명령어에서</a:t>
            </a:r>
            <a:br>
              <a:rPr lang="en-US" altLang="ko-KR" sz="1700" b="0" spc="-100" dirty="0"/>
            </a:br>
            <a:r>
              <a:rPr lang="ko-KR" altLang="en-US" sz="1700" b="0" spc="-100" dirty="0"/>
              <a:t>레지스터 주소 지정 방식만 사용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LOAD</a:t>
            </a:r>
            <a:r>
              <a:rPr lang="ko-KR" altLang="en-US" sz="1700" b="0" spc="-100" dirty="0"/>
              <a:t>나 </a:t>
            </a:r>
            <a:r>
              <a:rPr lang="en-US" altLang="ko-KR" sz="1700" b="0" spc="-100" dirty="0"/>
              <a:t>STORE </a:t>
            </a:r>
            <a:r>
              <a:rPr lang="ko-KR" altLang="en-US" sz="1700" b="0" spc="-100" dirty="0"/>
              <a:t>명령어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한 오퍼랜드는 레지스터고</a:t>
            </a:r>
            <a:r>
              <a:rPr lang="en-US" altLang="ko-KR" b="0" spc="-100" dirty="0"/>
              <a:t>, 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ko-KR" altLang="en-US" b="0" spc="-100" dirty="0"/>
              <a:t>   다른 한 오퍼랜드는 메모리 주소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2721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068960"/>
            <a:ext cx="488566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2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레지스터 간접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(register indirect addressing mode)</a:t>
            </a:r>
          </a:p>
          <a:p>
            <a:pPr marL="452438" indent="-182563">
              <a:spcBef>
                <a:spcPts val="60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직접 주소를 명령어에는 포함하지 않음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메모리의 주소는 레지스터에 저장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포인터</a:t>
            </a:r>
            <a:r>
              <a:rPr lang="en-US" altLang="ko-KR" b="0" spc="-100" dirty="0"/>
              <a:t>(pointer)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레지스터 간접 주소 지정의 가장 큰 장점 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명령어에 전체 메모리 주소가 없어도 메모리 참조가능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17694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58244"/>
            <a:ext cx="802034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9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레지스터 </a:t>
            </a:r>
            <a:r>
              <a:rPr lang="en-US" altLang="ko-KR" sz="1800" spc="-100" dirty="0"/>
              <a:t>R1</a:t>
            </a:r>
            <a:r>
              <a:rPr lang="ko-KR" altLang="en-US" sz="1800" spc="-100" dirty="0"/>
              <a:t>에 있는 요소의 합계 계산 예</a:t>
            </a:r>
            <a:endParaRPr lang="en-US" altLang="ko-KR" sz="180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ko-KR" altLang="en-US" b="0" spc="-100" dirty="0"/>
              <a:t>요소가 </a:t>
            </a:r>
            <a:r>
              <a:rPr lang="en-US" altLang="ko-KR" b="0" spc="-100" dirty="0"/>
              <a:t>100</a:t>
            </a:r>
            <a:r>
              <a:rPr lang="ko-KR" altLang="en-US" b="0" spc="-100" dirty="0"/>
              <a:t>개인 </a:t>
            </a:r>
            <a:r>
              <a:rPr lang="en-US" altLang="ko-KR" b="0" spc="-100" dirty="0"/>
              <a:t>1</a:t>
            </a:r>
            <a:r>
              <a:rPr lang="ko-KR" altLang="en-US" b="0" spc="-100" dirty="0"/>
              <a:t>차원 정수 배열의 요소를 단계별로 설명하는 루프를 생각해 보자</a:t>
            </a:r>
            <a:r>
              <a:rPr lang="en-US" altLang="ko-KR" b="0" spc="-100" dirty="0"/>
              <a:t>. </a:t>
            </a:r>
            <a:r>
              <a:rPr lang="ko-KR" altLang="en-US" b="0" spc="-100" dirty="0"/>
              <a:t>루프 외부에서는 </a:t>
            </a:r>
            <a:r>
              <a:rPr lang="en-US" altLang="ko-KR" b="0" spc="-100" dirty="0"/>
              <a:t>R2 </a:t>
            </a:r>
            <a:r>
              <a:rPr lang="ko-KR" altLang="en-US" b="0" spc="-100" dirty="0"/>
              <a:t>같은 다른 레지스터를 배열의 첫 번째 요소를 가리키도록 설정할 수 있으며 다른 레지스터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예를 들어 </a:t>
            </a:r>
            <a:r>
              <a:rPr lang="en-US" altLang="ko-KR" b="0" spc="-100" dirty="0"/>
              <a:t>R3</a:t>
            </a:r>
            <a:r>
              <a:rPr lang="ko-KR" altLang="en-US" b="0" spc="-100" dirty="0"/>
              <a:t>은 배열을 벗어나는 첫 번째 주소를 가리키도록 설정할 수 있다</a:t>
            </a:r>
            <a:r>
              <a:rPr lang="en-US" altLang="ko-KR" b="0" spc="-100" dirty="0"/>
              <a:t>. </a:t>
            </a:r>
            <a:r>
              <a:rPr lang="ko-KR" altLang="en-US" b="0" spc="-100" dirty="0"/>
              <a:t>배열이 </a:t>
            </a:r>
            <a:r>
              <a:rPr lang="en-US" altLang="ko-KR" b="0" spc="-100" dirty="0"/>
              <a:t>4</a:t>
            </a:r>
            <a:r>
              <a:rPr lang="ko-KR" altLang="en-US" b="0" spc="-100" dirty="0"/>
              <a:t>바이트</a:t>
            </a:r>
            <a:r>
              <a:rPr lang="en-US" altLang="ko-KR" b="0" spc="-100" dirty="0"/>
              <a:t>(32</a:t>
            </a:r>
            <a:r>
              <a:rPr lang="ko-KR" altLang="en-US" b="0" spc="-100" dirty="0"/>
              <a:t>비트 정수</a:t>
            </a:r>
            <a:r>
              <a:rPr lang="en-US" altLang="ko-KR" b="0" spc="-100" dirty="0"/>
              <a:t>)</a:t>
            </a:r>
            <a:r>
              <a:rPr lang="ko-KR" altLang="en-US" b="0" spc="-100" dirty="0"/>
              <a:t>인 정수 </a:t>
            </a:r>
            <a:r>
              <a:rPr lang="en-US" altLang="ko-KR" b="0" spc="-100" dirty="0"/>
              <a:t>100</a:t>
            </a:r>
            <a:r>
              <a:rPr lang="ko-KR" altLang="en-US" b="0" spc="-100" dirty="0"/>
              <a:t>개가 있는 경우 배열이 </a:t>
            </a:r>
            <a:r>
              <a:rPr lang="en-US" altLang="ko-KR" b="0" spc="-100" dirty="0"/>
              <a:t>A</a:t>
            </a:r>
            <a:r>
              <a:rPr lang="ko-KR" altLang="en-US" b="0" spc="-100" dirty="0"/>
              <a:t>에서 시작하면 배열을 벗어나는 첫 번째 주소는 </a:t>
            </a:r>
            <a:r>
              <a:rPr lang="en-US" altLang="ko-KR" b="0" spc="-100" dirty="0"/>
              <a:t>A+400</a:t>
            </a:r>
            <a:r>
              <a:rPr lang="ko-KR" altLang="en-US" b="0" spc="-100" dirty="0"/>
              <a:t>이 된다</a:t>
            </a:r>
            <a:r>
              <a:rPr lang="en-US" altLang="ko-KR" b="0" spc="-100" dirty="0"/>
              <a:t>. </a:t>
            </a:r>
            <a:r>
              <a:rPr lang="ko-KR" altLang="en-US" b="0" spc="-100" dirty="0"/>
              <a:t>이 계산을 수행하는 일반적인 어셈블리 코드는 다음과 같다</a:t>
            </a:r>
            <a:r>
              <a:rPr lang="en-US" altLang="ko-KR" b="0" spc="-100" dirty="0"/>
              <a:t>.</a:t>
            </a:r>
          </a:p>
          <a:p>
            <a:pPr marL="450850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여러 주소 지정 방식 사용</a:t>
            </a:r>
            <a:endParaRPr lang="en-US" altLang="ko-KR" sz="18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첫 번째 명령어에서 오퍼랜드</a:t>
            </a:r>
            <a:r>
              <a:rPr lang="en-US" altLang="ko-KR" b="0" spc="-100" dirty="0"/>
              <a:t>(</a:t>
            </a:r>
            <a:r>
              <a:rPr lang="ko-KR" altLang="en-US" b="0" spc="-100" dirty="0"/>
              <a:t>목적지</a:t>
            </a:r>
            <a:r>
              <a:rPr lang="en-US" altLang="ko-KR" b="0" spc="-100" dirty="0"/>
              <a:t>) </a:t>
            </a:r>
            <a:r>
              <a:rPr lang="ko-KR" altLang="en-US" b="0" spc="-100" dirty="0"/>
              <a:t>하나는 레지스터 주소 지정이고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다른 오퍼랜드는 즉시 주소 지정</a:t>
            </a:r>
            <a:r>
              <a:rPr lang="en-US" altLang="ko-KR" b="0" spc="-100" dirty="0"/>
              <a:t>(</a:t>
            </a:r>
            <a:r>
              <a:rPr lang="ko-KR" altLang="en-US" b="0" spc="-100" dirty="0"/>
              <a:t>상수</a:t>
            </a:r>
            <a:r>
              <a:rPr lang="en-US" altLang="ko-KR" b="0" spc="-100" dirty="0"/>
              <a:t>) </a:t>
            </a:r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두 번째 명령어는 </a:t>
            </a:r>
            <a:r>
              <a:rPr lang="en-US" altLang="ko-KR" b="0" spc="-100" dirty="0"/>
              <a:t>A</a:t>
            </a:r>
            <a:r>
              <a:rPr lang="ko-KR" altLang="en-US" b="0" spc="-100" dirty="0"/>
              <a:t>의 주소를 </a:t>
            </a:r>
            <a:r>
              <a:rPr lang="en-US" altLang="ko-KR" b="0" spc="-100" dirty="0"/>
              <a:t>R2</a:t>
            </a:r>
            <a:r>
              <a:rPr lang="ko-KR" altLang="en-US" b="0" spc="-100" dirty="0"/>
              <a:t>에 저장</a:t>
            </a:r>
            <a:endParaRPr lang="en-US" altLang="ko-KR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세 번째 명령어는 배열 </a:t>
            </a:r>
            <a:r>
              <a:rPr lang="en-US" altLang="ko-KR" b="0" spc="-100" dirty="0"/>
              <a:t>A</a:t>
            </a:r>
            <a:r>
              <a:rPr lang="ko-KR" altLang="en-US" b="0" spc="-100" dirty="0"/>
              <a:t>를 벗어나 나타나는 첫 번째 워드 주소</a:t>
            </a:r>
            <a:endParaRPr lang="en-US" altLang="ko-KR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</p:spTree>
    <p:extLst>
      <p:ext uri="{BB962C8B-B14F-4D97-AF65-F5344CB8AC3E}">
        <p14:creationId xmlns:p14="http://schemas.microsoft.com/office/powerpoint/2010/main" val="344910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6029998"/>
          </a:xfrm>
        </p:spPr>
        <p:txBody>
          <a:bodyPr>
            <a:normAutofit/>
          </a:bodyPr>
          <a:lstStyle/>
          <a:p>
            <a:pPr marL="450850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레지스터 </a:t>
            </a:r>
            <a:r>
              <a:rPr lang="en-US" altLang="ko-KR" sz="1800" spc="-100" dirty="0"/>
              <a:t>R1</a:t>
            </a:r>
            <a:r>
              <a:rPr lang="ko-KR" altLang="en-US" sz="1800" spc="-100" dirty="0"/>
              <a:t>에 있는 요소의 합계 계산 예</a:t>
            </a:r>
            <a:endParaRPr lang="en-US" altLang="ko-KR" sz="180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특이한 점 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루프 자체에 메모리 주소가 포함되지 않음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네 번째 명령어 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레지스터 주소 지정과 레지스터 간접 주소 지정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다섯 번째 명령어 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레지스터 주소 지정과 즉시 주소 지정을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여섯 번째 명령어 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둘 다 레지스터 주소 지정</a:t>
            </a:r>
            <a:endParaRPr lang="en-US" altLang="ko-KR" b="0" spc="-100" dirty="0"/>
          </a:p>
          <a:p>
            <a:pPr marL="452438" indent="-182563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BLT(Branch Less Than) : </a:t>
            </a:r>
            <a:r>
              <a:rPr lang="ko-KR" altLang="en-US" sz="1700" b="0" spc="-100" dirty="0"/>
              <a:t>메모리 주소를 사용 가능하지만</a:t>
            </a:r>
            <a:r>
              <a:rPr lang="en-US" altLang="ko-KR" sz="1700" b="0" spc="-100" dirty="0"/>
              <a:t>, BLT </a:t>
            </a:r>
            <a:r>
              <a:rPr lang="ko-KR" altLang="en-US" sz="1700" b="0" spc="-100" dirty="0"/>
              <a:t>명령어 자체에 상대적인 </a:t>
            </a:r>
            <a:r>
              <a:rPr lang="en-US" altLang="ko-KR" sz="1700" b="0" spc="-100" dirty="0"/>
              <a:t>8</a:t>
            </a:r>
            <a:r>
              <a:rPr lang="ko-KR" altLang="en-US" sz="1700" b="0" spc="-100" dirty="0"/>
              <a:t>비트 변위로 분기할 주소를 지정할 때가 많음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메모리 주소의 사용을 완전히 피함으로써 짧고 빠른 루프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가능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994593" cy="20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8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변위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(displacement addressing mode)</a:t>
            </a: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레지스터에 저장된 주소에 변위</a:t>
            </a:r>
            <a:r>
              <a:rPr lang="en-US" altLang="ko-KR" sz="1700" b="0" spc="-100" dirty="0"/>
              <a:t>(offset: </a:t>
            </a:r>
            <a:r>
              <a:rPr lang="ko-KR" altLang="en-US" sz="1700" b="0" spc="-100" dirty="0"/>
              <a:t>오프셋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을 더해 실제 오퍼랜드가 저장된 메모리 위치 지정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레지스터가 무엇인지에 따라 여러 주소 지정 방식 가능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예 </a:t>
            </a:r>
            <a:r>
              <a:rPr lang="en-US" altLang="ko-KR" sz="1700" b="0" spc="-100" dirty="0"/>
              <a:t>:</a:t>
            </a:r>
            <a:r>
              <a:rPr lang="ko-KR" altLang="en-US" sz="1700" b="0" spc="-100" dirty="0"/>
              <a:t> 인덱스 주소 지정 방식은 인덱스 레지스터가 되고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상대 주소 지정 방식에서는 </a:t>
            </a:r>
            <a:r>
              <a:rPr lang="en-US" altLang="ko-KR" sz="1700" b="0" spc="-100" dirty="0"/>
              <a:t>PC</a:t>
            </a:r>
            <a:r>
              <a:rPr lang="ko-KR" altLang="en-US" sz="1700" b="0" spc="-100" dirty="0"/>
              <a:t>가 특정 레지스터로 지정</a:t>
            </a:r>
            <a:endParaRPr lang="en-US" altLang="ko-KR" sz="1700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4626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843964"/>
            <a:ext cx="5572671" cy="37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02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3615</TotalTime>
  <Words>1760</Words>
  <Application>Microsoft Office PowerPoint</Application>
  <PresentationFormat>화면 슬라이드 쇼(4:3)</PresentationFormat>
  <Paragraphs>201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HY견고딕</vt:lpstr>
      <vt:lpstr>HY견명조</vt:lpstr>
      <vt:lpstr>HY헤드라인M</vt:lpstr>
      <vt:lpstr>LG Smart UI SemiBold</vt:lpstr>
      <vt:lpstr>돋움</vt:lpstr>
      <vt:lpstr>맑은 고딕</vt:lpstr>
      <vt:lpstr>Arial</vt:lpstr>
      <vt:lpstr>Verdana</vt:lpstr>
      <vt:lpstr>Wingdings</vt:lpstr>
      <vt:lpstr>1_Office 테마</vt:lpstr>
      <vt:lpstr>PowerPoint 프레젠테이션</vt:lpstr>
      <vt:lpstr>04  컴퓨터 명령어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06  CISC와 RISC</vt:lpstr>
      <vt:lpstr>06  CISC와 RISC</vt:lpstr>
      <vt:lpstr>06  CISC와 RISC</vt:lpstr>
      <vt:lpstr>06  CISC와 RISC</vt:lpstr>
      <vt:lpstr>06  CISC와 RISC</vt:lpstr>
      <vt:lpstr>06  CISC와 RISC</vt:lpstr>
      <vt:lpstr>06  CISC와 RISC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컴구6 중앙처리장치</dc:title>
  <dc:creator>권기덕</dc:creator>
  <cp:lastModifiedBy>4636</cp:lastModifiedBy>
  <cp:revision>454</cp:revision>
  <dcterms:created xsi:type="dcterms:W3CDTF">2011-01-05T15:14:06Z</dcterms:created>
  <dcterms:modified xsi:type="dcterms:W3CDTF">2022-04-12T01:01:40Z</dcterms:modified>
</cp:coreProperties>
</file>