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41"/>
  </p:notesMasterIdLst>
  <p:handoutMasterIdLst>
    <p:handoutMasterId r:id="rId42"/>
  </p:handoutMasterIdLst>
  <p:sldIdLst>
    <p:sldId id="1026" r:id="rId2"/>
    <p:sldId id="1027" r:id="rId3"/>
    <p:sldId id="1011" r:id="rId4"/>
    <p:sldId id="878" r:id="rId5"/>
    <p:sldId id="933" r:id="rId6"/>
    <p:sldId id="934" r:id="rId7"/>
    <p:sldId id="935" r:id="rId8"/>
    <p:sldId id="937" r:id="rId9"/>
    <p:sldId id="939" r:id="rId10"/>
    <p:sldId id="940" r:id="rId11"/>
    <p:sldId id="943" r:id="rId12"/>
    <p:sldId id="925" r:id="rId13"/>
    <p:sldId id="947" r:id="rId14"/>
    <p:sldId id="948" r:id="rId15"/>
    <p:sldId id="949" r:id="rId16"/>
    <p:sldId id="950" r:id="rId17"/>
    <p:sldId id="1006" r:id="rId18"/>
    <p:sldId id="952" r:id="rId19"/>
    <p:sldId id="926" r:id="rId20"/>
    <p:sldId id="953" r:id="rId21"/>
    <p:sldId id="954" r:id="rId22"/>
    <p:sldId id="957" r:id="rId23"/>
    <p:sldId id="958" r:id="rId24"/>
    <p:sldId id="959" r:id="rId25"/>
    <p:sldId id="964" r:id="rId26"/>
    <p:sldId id="965" r:id="rId27"/>
    <p:sldId id="966" r:id="rId28"/>
    <p:sldId id="976" r:id="rId29"/>
    <p:sldId id="975" r:id="rId30"/>
    <p:sldId id="1009" r:id="rId31"/>
    <p:sldId id="971" r:id="rId32"/>
    <p:sldId id="977" r:id="rId33"/>
    <p:sldId id="970" r:id="rId34"/>
    <p:sldId id="969" r:id="rId35"/>
    <p:sldId id="978" r:id="rId36"/>
    <p:sldId id="979" r:id="rId37"/>
    <p:sldId id="980" r:id="rId38"/>
    <p:sldId id="981" r:id="rId39"/>
    <p:sldId id="982" r:id="rId40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2022-04-12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339975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572000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6804025" y="908050"/>
            <a:ext cx="2339975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3000" b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200" b="1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accent6">
                  <a:lumMod val="75000"/>
                </a:schemeClr>
              </a:buClr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69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2022-04-12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  <p:sldLayoutId id="2147484684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0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Chapter 04.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중앙 처리 장치 </a:t>
            </a: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(1)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26448"/>
            <a:ext cx="5870435" cy="6198509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Booth</a:t>
            </a:r>
            <a:r>
              <a:rPr lang="ko-KR" altLang="en-US" sz="1800" spc="-100" dirty="0"/>
              <a:t> </a:t>
            </a:r>
            <a:r>
              <a:rPr lang="en-US" altLang="ko-KR" sz="1800" spc="-100" dirty="0"/>
              <a:t>Algorithm</a:t>
            </a:r>
            <a:endParaRPr lang="ko-KR" altLang="en-US" sz="1800" spc="-100" dirty="0"/>
          </a:p>
        </p:txBody>
      </p:sp>
    </p:spTree>
    <p:extLst>
      <p:ext uri="{BB962C8B-B14F-4D97-AF65-F5344CB8AC3E}">
        <p14:creationId xmlns:p14="http://schemas.microsoft.com/office/powerpoint/2010/main" val="376587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논리 연산과 산술</a:t>
            </a:r>
            <a:r>
              <a:rPr lang="en-US" altLang="ko-KR" spc="-100" dirty="0">
                <a:solidFill>
                  <a:srgbClr val="2B6278"/>
                </a:solidFill>
              </a:rPr>
              <a:t> </a:t>
            </a:r>
            <a:r>
              <a:rPr lang="ko-KR" altLang="en-US" spc="-100" dirty="0">
                <a:solidFill>
                  <a:srgbClr val="2B6278"/>
                </a:solidFill>
              </a:rPr>
              <a:t>시프트 연산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6369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11862" y="1268760"/>
            <a:ext cx="7560840" cy="5184576"/>
            <a:chOff x="537848" y="1084584"/>
            <a:chExt cx="8054340" cy="56942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518" y="4447160"/>
              <a:ext cx="8001000" cy="233172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848" y="1084584"/>
              <a:ext cx="8054340" cy="3489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50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88598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동작</a:t>
            </a:r>
            <a:endParaRPr lang="en-US" altLang="ko-KR" spc="-100" dirty="0">
              <a:solidFill>
                <a:srgbClr val="2B6278"/>
              </a:solidFill>
            </a:endParaRPr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레지스터는 </a:t>
            </a:r>
            <a:r>
              <a:rPr lang="en-US" altLang="ko-KR" sz="1700" b="0" spc="-100" dirty="0"/>
              <a:t>CPU</a:t>
            </a:r>
            <a:r>
              <a:rPr lang="ko-KR" altLang="en-US" sz="1700" b="0" spc="-100" dirty="0"/>
              <a:t>가 사용하는 데이터와 명령어를 신속하게 읽어 오고 저장하고 전송하는 데 사용</a:t>
            </a:r>
            <a:endParaRPr lang="en-US" altLang="ko-KR" sz="1700" b="0" spc="-100" dirty="0"/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레지스터는 메모리 계층의 최상위에 있으며 시스템에서 가장 빠른 메모리</a:t>
            </a:r>
            <a:endParaRPr lang="en-US" altLang="ko-KR" sz="1700" b="0" spc="-100" dirty="0"/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매우 단순한 마이크로프로세서는 </a:t>
            </a:r>
            <a:r>
              <a:rPr lang="ko-KR" altLang="en-US" sz="1700" b="0" spc="-100" dirty="0" err="1"/>
              <a:t>누산기</a:t>
            </a:r>
            <a:r>
              <a:rPr lang="en-US" altLang="ko-KR" sz="1700" b="0" spc="-100" dirty="0"/>
              <a:t>(AC) </a:t>
            </a: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개로만 구성 가능</a:t>
            </a:r>
            <a:endParaRPr lang="en-US" altLang="ko-KR" sz="1700" b="0" spc="-100" dirty="0"/>
          </a:p>
          <a:p>
            <a:pPr marL="452438" indent="-1809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용도에 따른 종류</a:t>
            </a:r>
            <a:endParaRPr lang="en-US" altLang="ko-KR" sz="1700" b="0" spc="-100" dirty="0"/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 err="1">
                <a:solidFill>
                  <a:srgbClr val="00B0F0"/>
                </a:solidFill>
              </a:rPr>
              <a:t>누산기</a:t>
            </a:r>
            <a:r>
              <a:rPr lang="en-US" altLang="ko-KR" sz="1700" spc="-100" dirty="0"/>
              <a:t>(Accumulator, AC)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프로그램</a:t>
            </a:r>
            <a:r>
              <a:rPr lang="ko-KR" altLang="en-US" sz="1700" spc="-100" dirty="0"/>
              <a:t> 카운터</a:t>
            </a:r>
            <a:r>
              <a:rPr lang="en-US" altLang="ko-KR" sz="1700" spc="-100" dirty="0"/>
              <a:t>(Program Counter, PC)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명령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(Instruction Register, IR)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인덱스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(Index Register, IX)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 err="1">
                <a:solidFill>
                  <a:srgbClr val="00B0F0"/>
                </a:solidFill>
              </a:rPr>
              <a:t>스택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포인터</a:t>
            </a:r>
            <a:r>
              <a:rPr lang="en-US" altLang="ko-KR" sz="1700" spc="-100" dirty="0"/>
              <a:t>(Stack Pointer, SP)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메모리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데이터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(Memory Data Register : MDR, Memory Buffer Register : MBR) </a:t>
            </a:r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  <a:buNone/>
            </a:pPr>
            <a:r>
              <a:rPr lang="en-US" altLang="ko-KR" sz="1700" spc="-100" dirty="0">
                <a:solidFill>
                  <a:srgbClr val="00B0F0"/>
                </a:solidFill>
              </a:rPr>
              <a:t>- </a:t>
            </a:r>
            <a:r>
              <a:rPr lang="ko-KR" altLang="en-US" sz="1700" spc="-100" dirty="0">
                <a:solidFill>
                  <a:srgbClr val="00B0F0"/>
                </a:solidFill>
              </a:rPr>
              <a:t>메모리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주소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레지스터</a:t>
            </a:r>
            <a:r>
              <a:rPr lang="en-US" altLang="ko-KR" sz="1700" spc="-100" dirty="0"/>
              <a:t>(Memory Address Register, MAR)</a:t>
            </a:r>
          </a:p>
          <a:p>
            <a:pPr marL="452438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데이터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범용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 레지스터는 보통 </a:t>
            </a:r>
            <a:r>
              <a:rPr lang="en-US" altLang="ko-KR" sz="1700" b="0" spc="-100" dirty="0"/>
              <a:t>8~32</a:t>
            </a:r>
            <a:r>
              <a:rPr lang="ko-KR" altLang="en-US" sz="1700" b="0" spc="-100" dirty="0"/>
              <a:t>개 정도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많으면 </a:t>
            </a:r>
            <a:r>
              <a:rPr lang="en-US" altLang="ko-KR" sz="1700" b="0" spc="-100" dirty="0"/>
              <a:t>128</a:t>
            </a:r>
            <a:r>
              <a:rPr lang="ko-KR" altLang="en-US" sz="1700" b="0" spc="-100" dirty="0"/>
              <a:t>개 이상인 경우도 있음</a:t>
            </a:r>
            <a:endParaRPr lang="en-US" altLang="ko-KR" sz="1700" b="0" spc="-100" dirty="0"/>
          </a:p>
          <a:p>
            <a:pPr marL="452438" indent="-1714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특수 레지스터는 </a:t>
            </a:r>
            <a:r>
              <a:rPr lang="en-US" altLang="ko-KR" sz="1700" b="0" spc="-100" dirty="0"/>
              <a:t>8~16</a:t>
            </a:r>
            <a:r>
              <a:rPr lang="ko-KR" altLang="en-US" sz="1700" b="0" spc="-100" dirty="0"/>
              <a:t>개 정도</a:t>
            </a:r>
            <a:endParaRPr lang="en-US" altLang="ko-KR" sz="1700" b="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6470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22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레지스터 동작 개념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8017239" cy="50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종류</a:t>
            </a:r>
            <a:endParaRPr lang="en-US" altLang="ko-KR" spc="-100" dirty="0">
              <a:solidFill>
                <a:srgbClr val="2B6278"/>
              </a:solidFill>
            </a:endParaRPr>
          </a:p>
          <a:p>
            <a:pPr marL="557213" indent="-285750">
              <a:spcBef>
                <a:spcPts val="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메모리 주소 레지스터</a:t>
            </a:r>
            <a:r>
              <a:rPr lang="en-US" altLang="ko-KR" sz="1800" b="0" spc="-100" dirty="0"/>
              <a:t>(Memory Address Register, MAR)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가 읽고 쓰기 위한 데이터의 메모리 주소 저장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메모리에 데이터를 저장하거나 읽을 때 필요한 메모리 위치의 주소를 </a:t>
            </a:r>
            <a:r>
              <a:rPr lang="en-US" altLang="ko-KR" spc="-100" dirty="0"/>
              <a:t>MAR</a:t>
            </a:r>
            <a:r>
              <a:rPr lang="ko-KR" altLang="en-US" spc="-100" dirty="0"/>
              <a:t>로 전송</a:t>
            </a:r>
            <a:endParaRPr lang="en-US" altLang="ko-KR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메모리 버퍼 레지스터</a:t>
            </a:r>
            <a:r>
              <a:rPr lang="en-US" altLang="ko-KR" sz="1800" b="0" spc="-100" dirty="0"/>
              <a:t>(Memory Buffer Register, MBR, MDR)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메모리에서 데이터를 읽거나 메모리에 저장될 명령의 데이터를 일시적</a:t>
            </a:r>
            <a:r>
              <a:rPr lang="en-US" altLang="ko-KR" spc="-100" dirty="0"/>
              <a:t> </a:t>
            </a:r>
            <a:r>
              <a:rPr lang="ko-KR" altLang="en-US" spc="-100" dirty="0"/>
              <a:t>저장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명령어 내용은 명령 레지스터로 전송되고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 내용은 </a:t>
            </a:r>
            <a:r>
              <a:rPr lang="ko-KR" altLang="en-US" spc="-100" dirty="0" err="1"/>
              <a:t>누산기</a:t>
            </a:r>
            <a:r>
              <a:rPr lang="ko-KR" altLang="en-US" spc="-100" dirty="0"/>
              <a:t> 또는 </a:t>
            </a:r>
            <a:r>
              <a:rPr lang="en-US" altLang="ko-KR" spc="-100" dirty="0"/>
              <a:t>I/O </a:t>
            </a:r>
            <a:r>
              <a:rPr lang="ko-KR" altLang="en-US" spc="-100" dirty="0"/>
              <a:t>레지스터로 전송</a:t>
            </a:r>
            <a:endParaRPr lang="en-US" altLang="ko-KR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입출력 주소 레지스터</a:t>
            </a:r>
            <a:r>
              <a:rPr lang="en-US" altLang="ko-KR" sz="1800" b="0" spc="-100" dirty="0"/>
              <a:t>(I/O Address Register, I/O AR)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특정 </a:t>
            </a:r>
            <a:r>
              <a:rPr lang="en-US" altLang="ko-KR" b="0" spc="-100" dirty="0"/>
              <a:t>I/O </a:t>
            </a:r>
            <a:r>
              <a:rPr lang="ko-KR" altLang="en-US" b="0" spc="-100" dirty="0"/>
              <a:t>장치의 주소를 지정하는 데 사용</a:t>
            </a:r>
            <a:endParaRPr lang="en-US" altLang="ko-KR" b="0" spc="-100" dirty="0"/>
          </a:p>
          <a:p>
            <a:pPr marL="557213" indent="-285750">
              <a:spcBef>
                <a:spcPts val="1200"/>
              </a:spcBef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입출력 버퍼 레지스터</a:t>
            </a:r>
            <a:r>
              <a:rPr lang="en-US" altLang="ko-KR" sz="1800" b="0" spc="-100" dirty="0"/>
              <a:t>(I/O Buffer Register, I/O BR)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0" spc="-100" dirty="0"/>
              <a:t>I/O </a:t>
            </a:r>
            <a:r>
              <a:rPr lang="ko-KR" altLang="en-US" b="0" spc="-100" dirty="0"/>
              <a:t>모듈과 프로세서 간에 데이터를 교환하는 데 사용</a:t>
            </a:r>
            <a:endParaRPr lang="en-US" altLang="ko-KR" b="0" spc="-1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80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885982"/>
          </a:xfrm>
        </p:spPr>
        <p:txBody>
          <a:bodyPr>
            <a:normAutofit/>
          </a:bodyPr>
          <a:lstStyle/>
          <a:p>
            <a:pPr marL="557213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프로그램 카운터</a:t>
            </a:r>
            <a:r>
              <a:rPr lang="en-US" altLang="ko-KR" sz="1800" b="0" spc="-100" dirty="0"/>
              <a:t>(PC)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20" dirty="0"/>
              <a:t>명령 포인터 레지스터라고도 하며</a:t>
            </a:r>
            <a:r>
              <a:rPr lang="en-US" altLang="ko-KR" b="0" spc="-120" dirty="0"/>
              <a:t>, </a:t>
            </a:r>
            <a:r>
              <a:rPr lang="ko-KR" altLang="en-US" b="0" spc="-120" dirty="0"/>
              <a:t>실행을 위해 인출</a:t>
            </a:r>
            <a:r>
              <a:rPr lang="en-US" altLang="ko-KR" b="0" spc="-120" dirty="0"/>
              <a:t>(fetch)</a:t>
            </a:r>
            <a:r>
              <a:rPr lang="ko-KR" altLang="en-US" b="0" spc="-120" dirty="0"/>
              <a:t>할 다음 명령의 주소를 저장하는데 사용</a:t>
            </a:r>
            <a:endParaRPr lang="en-US" altLang="ko-KR" b="0" spc="-12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명령어가 인출되면 </a:t>
            </a:r>
            <a:r>
              <a:rPr lang="en-US" altLang="ko-KR" b="0" spc="-100" dirty="0"/>
              <a:t>PC </a:t>
            </a:r>
            <a:r>
              <a:rPr lang="ko-KR" altLang="en-US" b="0" spc="-100" dirty="0"/>
              <a:t>값이 단위 길이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명령 크기</a:t>
            </a:r>
            <a:r>
              <a:rPr lang="en-US" altLang="ko-KR" b="0" spc="-100" dirty="0"/>
              <a:t>)</a:t>
            </a:r>
            <a:r>
              <a:rPr lang="ko-KR" altLang="en-US" b="0" spc="-100" dirty="0"/>
              <a:t>만큼 증가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항상 가져올 다음 명령의 주소 유지</a:t>
            </a:r>
            <a:endParaRPr lang="en-US" altLang="ko-KR" b="0" spc="-100" dirty="0"/>
          </a:p>
          <a:p>
            <a:pPr marL="557213" indent="-2857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명령 레지스터</a:t>
            </a:r>
            <a:r>
              <a:rPr lang="en-US" altLang="ko-KR" sz="1800" b="0" spc="-100" dirty="0"/>
              <a:t>(Instruction Register, IR)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 err="1"/>
              <a:t>주기억</a:t>
            </a:r>
            <a:r>
              <a:rPr lang="ko-KR" altLang="en-US" b="0" spc="-100" dirty="0"/>
              <a:t> 장치에서 인출한 명령어 저장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제어 장치는 </a:t>
            </a:r>
            <a:r>
              <a:rPr lang="en-US" altLang="ko-KR" b="0" spc="-100" dirty="0"/>
              <a:t>IR</a:t>
            </a:r>
            <a:r>
              <a:rPr lang="ko-KR" altLang="en-US" b="0" spc="-100" dirty="0"/>
              <a:t>에서 명령어를 읽어 와서 해독하고 명령을 수행하기 위해 컴퓨터의 각 장치에 제어신호 전송</a:t>
            </a:r>
          </a:p>
          <a:p>
            <a:pPr marL="557213" indent="-2857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>
                <a:solidFill>
                  <a:srgbClr val="00B0F0"/>
                </a:solidFill>
              </a:rPr>
              <a:t>누산기</a:t>
            </a:r>
            <a:r>
              <a:rPr lang="en-US" altLang="ko-KR" sz="1800" b="0" spc="-100" dirty="0"/>
              <a:t>(</a:t>
            </a:r>
            <a:r>
              <a:rPr lang="en-US" altLang="ko-KR" sz="1800" b="0" spc="-100" dirty="0" err="1"/>
              <a:t>ACcumulator</a:t>
            </a:r>
            <a:r>
              <a:rPr lang="en-US" altLang="ko-KR" sz="1800" b="0" spc="-100" dirty="0"/>
              <a:t> register, AC)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0" spc="-100" dirty="0"/>
              <a:t>ALU </a:t>
            </a:r>
            <a:r>
              <a:rPr lang="ko-KR" altLang="en-US" b="0" spc="-100" dirty="0"/>
              <a:t>내부에 위치하며</a:t>
            </a:r>
            <a:r>
              <a:rPr lang="en-US" altLang="ko-KR" b="0" spc="-100" dirty="0"/>
              <a:t>, ALU</a:t>
            </a:r>
            <a:r>
              <a:rPr lang="ko-KR" altLang="en-US" b="0" spc="-100" dirty="0"/>
              <a:t>의 산술 연산과 논리 연산 과정에 사용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20" dirty="0"/>
              <a:t>제어 장치는 </a:t>
            </a:r>
            <a:r>
              <a:rPr lang="ko-KR" altLang="en-US" b="0" spc="-120" dirty="0" err="1"/>
              <a:t>주기억</a:t>
            </a:r>
            <a:r>
              <a:rPr lang="ko-KR" altLang="en-US" b="0" spc="-120" dirty="0"/>
              <a:t> 장치에서 인출된 데이터 값을 산술 연산 또는 논리 연산을 위해 </a:t>
            </a:r>
            <a:r>
              <a:rPr lang="ko-KR" altLang="en-US" b="0" spc="-120" dirty="0" err="1"/>
              <a:t>누산기에</a:t>
            </a:r>
            <a:r>
              <a:rPr lang="ko-KR" altLang="en-US" b="0" spc="-120" dirty="0"/>
              <a:t> 저장</a:t>
            </a:r>
            <a:endParaRPr lang="en-US" altLang="ko-KR" b="0" spc="-12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이 레지스터는 연산할 초기 데이터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중간 결과 및 최종 연산 결과 저장</a:t>
            </a:r>
            <a:endParaRPr lang="en-US" altLang="ko-KR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b="0" spc="-100" dirty="0"/>
              <a:t>최종 결과는 목적지 레지스터나 </a:t>
            </a:r>
            <a:r>
              <a:rPr lang="en-US" altLang="ko-KR" b="0" spc="-100" dirty="0"/>
              <a:t>MBR</a:t>
            </a:r>
            <a:r>
              <a:rPr lang="ko-KR" altLang="en-US" b="0" spc="-100" dirty="0"/>
              <a:t>을 이용하여 </a:t>
            </a:r>
            <a:r>
              <a:rPr lang="ko-KR" altLang="en-US" b="0" spc="-100" dirty="0" err="1"/>
              <a:t>주기억</a:t>
            </a:r>
            <a:r>
              <a:rPr lang="ko-KR" altLang="en-US" b="0" spc="-100" dirty="0"/>
              <a:t> 장치로 전송</a:t>
            </a:r>
            <a:endParaRPr lang="en-US" altLang="ko-KR" b="0" spc="-100" dirty="0"/>
          </a:p>
        </p:txBody>
      </p:sp>
    </p:spTree>
    <p:extLst>
      <p:ext uri="{BB962C8B-B14F-4D97-AF65-F5344CB8AC3E}">
        <p14:creationId xmlns:p14="http://schemas.microsoft.com/office/powerpoint/2010/main" val="42179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>
                <a:solidFill>
                  <a:srgbClr val="00B0F0"/>
                </a:solidFill>
              </a:rPr>
              <a:t>스택</a:t>
            </a:r>
            <a:r>
              <a:rPr lang="ko-KR" altLang="en-US" sz="1800" spc="-100" dirty="0">
                <a:solidFill>
                  <a:srgbClr val="00B0F0"/>
                </a:solidFill>
              </a:rPr>
              <a:t> 제어 레지스터</a:t>
            </a:r>
            <a:r>
              <a:rPr lang="en-US" altLang="ko-KR" sz="1800" b="0" spc="-100" dirty="0"/>
              <a:t>(Stack</a:t>
            </a:r>
            <a:r>
              <a:rPr lang="ko-KR" altLang="en-US" sz="1800" b="0" spc="-100" dirty="0"/>
              <a:t> </a:t>
            </a:r>
            <a:r>
              <a:rPr lang="en-US" altLang="ko-KR" sz="1800" b="0" spc="-100" dirty="0"/>
              <a:t>Control Register, Stack Pointer)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메모리의</a:t>
            </a:r>
            <a:r>
              <a:rPr lang="en-US" altLang="ko-KR" spc="-100" dirty="0"/>
              <a:t> </a:t>
            </a:r>
            <a:r>
              <a:rPr lang="ko-KR" altLang="en-US" spc="-100" dirty="0"/>
              <a:t>한 블록이며</a:t>
            </a:r>
            <a:r>
              <a:rPr lang="en-US" altLang="ko-KR" spc="-100" dirty="0"/>
              <a:t>, </a:t>
            </a:r>
            <a:r>
              <a:rPr lang="ko-KR" altLang="en-US" spc="-100" dirty="0"/>
              <a:t>데이터는 </a:t>
            </a:r>
            <a:r>
              <a:rPr lang="ko-KR" altLang="en-US" spc="-100" dirty="0" err="1"/>
              <a:t>후입</a:t>
            </a:r>
            <a:r>
              <a:rPr lang="ko-KR" altLang="en-US" spc="-100" dirty="0"/>
              <a:t> 선출</a:t>
            </a:r>
            <a:r>
              <a:rPr lang="en-US" altLang="ko-KR" spc="-100" dirty="0"/>
              <a:t>(Last In-First Out, LIFO)</a:t>
            </a:r>
            <a:r>
              <a:rPr lang="ko-KR" altLang="en-US" spc="-100" dirty="0"/>
              <a:t>로 검색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메모리 </a:t>
            </a:r>
            <a:r>
              <a:rPr lang="ko-KR" altLang="en-US" spc="-100" dirty="0" err="1"/>
              <a:t>스택을</a:t>
            </a:r>
            <a:r>
              <a:rPr lang="ko-KR" altLang="en-US" spc="-100" dirty="0"/>
              <a:t> 관리하는 데 사용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크기는 </a:t>
            </a:r>
            <a:r>
              <a:rPr lang="en-US" altLang="ko-KR" spc="-100" dirty="0"/>
              <a:t>2 </a:t>
            </a:r>
            <a:r>
              <a:rPr lang="ko-KR" altLang="en-US" spc="-100" dirty="0"/>
              <a:t>또는 </a:t>
            </a:r>
            <a:r>
              <a:rPr lang="en-US" altLang="ko-KR" spc="-100" dirty="0"/>
              <a:t>4</a:t>
            </a:r>
            <a:r>
              <a:rPr lang="ko-KR" altLang="en-US" spc="-100" dirty="0"/>
              <a:t>바이트</a:t>
            </a:r>
            <a:endParaRPr lang="en-US" altLang="ko-KR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플래그 레지스터</a:t>
            </a:r>
            <a:r>
              <a:rPr lang="en-US" altLang="ko-KR" sz="1800" b="0" spc="-100" dirty="0"/>
              <a:t>(Flag Register, FR)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가 작동하는 동안 특정 조건의 발생을 표시하는 데 사용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1</a:t>
            </a:r>
            <a:r>
              <a:rPr lang="ko-KR" altLang="en-US" spc="-100" dirty="0"/>
              <a:t>바이트 또는 </a:t>
            </a:r>
            <a:r>
              <a:rPr lang="en-US" altLang="ko-KR" spc="-100" dirty="0"/>
              <a:t>2</a:t>
            </a:r>
            <a:r>
              <a:rPr lang="ko-KR" altLang="en-US" spc="-100" dirty="0"/>
              <a:t>바이트인 특수 목적 레지스터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예를 들어 산술 연산 또는 비교 결과로 제로 값이 </a:t>
            </a:r>
            <a:r>
              <a:rPr lang="ko-KR" altLang="en-US" spc="-100" dirty="0" err="1"/>
              <a:t>누산기에</a:t>
            </a:r>
            <a:r>
              <a:rPr lang="ko-KR" altLang="en-US" spc="-100" dirty="0"/>
              <a:t> 입력되면 제로 플래그를 </a:t>
            </a:r>
            <a:r>
              <a:rPr lang="en-US" altLang="ko-KR" spc="-100" dirty="0"/>
              <a:t>1</a:t>
            </a:r>
            <a:r>
              <a:rPr lang="ko-KR" altLang="en-US" spc="-100" dirty="0"/>
              <a:t>로 설정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상태 레지스터</a:t>
            </a:r>
            <a:r>
              <a:rPr lang="en-US" altLang="ko-KR" spc="-100" dirty="0"/>
              <a:t>(Status Register, SR), </a:t>
            </a:r>
            <a:r>
              <a:rPr lang="ko-KR" altLang="en-US" spc="-100" dirty="0"/>
              <a:t>프로그램 상태 워드</a:t>
            </a:r>
            <a:r>
              <a:rPr lang="en-US" altLang="ko-KR" spc="-100" dirty="0"/>
              <a:t>(Program Status Word, PSW)</a:t>
            </a:r>
            <a:r>
              <a:rPr lang="ko-KR" altLang="en-US" spc="-100" dirty="0"/>
              <a:t>라고도 함</a:t>
            </a:r>
            <a:endParaRPr lang="ko-KR" altLang="en-US" b="0" spc="-100" dirty="0"/>
          </a:p>
          <a:p>
            <a:pPr marL="557213" indent="-285750">
              <a:spcBef>
                <a:spcPts val="12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>
                <a:solidFill>
                  <a:srgbClr val="00B0F0"/>
                </a:solidFill>
              </a:rPr>
              <a:t>데이터 레지스터</a:t>
            </a:r>
            <a:r>
              <a:rPr lang="en-US" altLang="ko-KR" sz="1800" b="0" spc="-100" dirty="0"/>
              <a:t>(Data Register, </a:t>
            </a:r>
            <a:r>
              <a:rPr lang="ko-KR" altLang="en-US" sz="1800" b="0" spc="-100" dirty="0"/>
              <a:t>범용 레지스터</a:t>
            </a:r>
            <a:r>
              <a:rPr lang="en-US" altLang="ko-KR" sz="1800" b="0" spc="-100" dirty="0"/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CPU</a:t>
            </a:r>
            <a:r>
              <a:rPr lang="ko-KR" altLang="en-US" spc="-100" dirty="0"/>
              <a:t>내의 데이터를 일시적으로 저장하기 위한 레지스터</a:t>
            </a:r>
            <a:endParaRPr lang="en-US" altLang="ko-KR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고정 소수</a:t>
            </a:r>
            <a:r>
              <a:rPr lang="en-US" altLang="ko-KR" spc="-100" dirty="0"/>
              <a:t>, </a:t>
            </a:r>
            <a:r>
              <a:rPr lang="ko-KR" altLang="en-US" spc="-100" dirty="0"/>
              <a:t>부동 소수로 구분하여 따로 저장하는 경우도 있으며</a:t>
            </a:r>
            <a:r>
              <a:rPr lang="en-US" altLang="ko-KR" spc="-100" dirty="0"/>
              <a:t>, 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어떤 프로세서는 상수 </a:t>
            </a:r>
            <a:r>
              <a:rPr lang="en-US" altLang="ko-KR" spc="-100" dirty="0"/>
              <a:t>0 </a:t>
            </a:r>
            <a:r>
              <a:rPr lang="ko-KR" altLang="en-US" spc="-100" dirty="0"/>
              <a:t>또는 </a:t>
            </a:r>
            <a:r>
              <a:rPr lang="en-US" altLang="ko-KR" spc="-100" dirty="0"/>
              <a:t>1</a:t>
            </a:r>
            <a:r>
              <a:rPr lang="ko-KR" altLang="en-US" spc="-100" dirty="0"/>
              <a:t>을 저장할 수 있도록 하는 레지스터도 있다</a:t>
            </a:r>
            <a:r>
              <a:rPr lang="en-US" altLang="ko-KR" spc="-100" dirty="0"/>
              <a:t>.</a:t>
            </a:r>
            <a:endParaRPr lang="en-US" altLang="ko-KR" b="0" spc="-100" dirty="0"/>
          </a:p>
        </p:txBody>
      </p:sp>
    </p:spTree>
    <p:extLst>
      <p:ext uri="{BB962C8B-B14F-4D97-AF65-F5344CB8AC3E}">
        <p14:creationId xmlns:p14="http://schemas.microsoft.com/office/powerpoint/2010/main" val="129917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레지스터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  </a:t>
            </a:r>
            <a:r>
              <a:rPr lang="ko-KR" altLang="en-US" spc="-100" dirty="0">
                <a:solidFill>
                  <a:srgbClr val="2B6278"/>
                </a:solidFill>
              </a:rPr>
              <a:t>레지스터 전송</a:t>
            </a:r>
            <a:r>
              <a:rPr lang="en-US" altLang="ko-KR" spc="-100" dirty="0">
                <a:solidFill>
                  <a:srgbClr val="2B6278"/>
                </a:solidFill>
              </a:rPr>
              <a:t>(LOAD, STORE, MOVE </a:t>
            </a:r>
            <a:r>
              <a:rPr lang="ko-KR" altLang="en-US" spc="-100" dirty="0">
                <a:solidFill>
                  <a:srgbClr val="2B6278"/>
                </a:solidFill>
              </a:rPr>
              <a:t>명령 등</a:t>
            </a:r>
            <a:r>
              <a:rPr lang="en-US" altLang="ko-KR" spc="-100" dirty="0">
                <a:solidFill>
                  <a:srgbClr val="2B6278"/>
                </a:solidFill>
              </a:rPr>
              <a:t>)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3</a:t>
            </a:r>
            <a:r>
              <a:rPr lang="ko-KR" altLang="en-US" sz="1700" spc="-100" dirty="0"/>
              <a:t>가지 레지스터 전송 명령 </a:t>
            </a:r>
            <a:r>
              <a:rPr lang="en-US" altLang="ko-KR" sz="1700" spc="-100" dirty="0"/>
              <a:t>: LOAD, STORE, MOVE 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인텔 프로세서는 이 세 가지를 </a:t>
            </a:r>
            <a:r>
              <a:rPr lang="en-US" altLang="ko-KR" sz="1700" spc="-100" dirty="0"/>
              <a:t>MOVE </a:t>
            </a:r>
            <a:r>
              <a:rPr lang="ko-KR" altLang="en-US" sz="1700" spc="-100" dirty="0"/>
              <a:t>명령으로 모두 처리한다</a:t>
            </a:r>
            <a:r>
              <a:rPr lang="en-US" altLang="ko-KR" sz="1700" spc="-100" dirty="0"/>
              <a:t>.</a:t>
            </a:r>
          </a:p>
          <a:p>
            <a:pPr marL="631826" lvl="1" indent="-180975">
              <a:lnSpc>
                <a:spcPct val="120000"/>
              </a:lnSpc>
              <a:spcBef>
                <a:spcPts val="4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z="1700" spc="-100" dirty="0"/>
              <a:t>MOVE </a:t>
            </a:r>
            <a:r>
              <a:rPr lang="ko-KR" altLang="en-US" sz="1700" spc="-100" dirty="0"/>
              <a:t>명령어를 사용하여 데이터 교환이나</a:t>
            </a:r>
            <a:r>
              <a:rPr lang="en-US" altLang="ko-KR" sz="1700" spc="-100" dirty="0"/>
              <a:t> </a:t>
            </a:r>
            <a:r>
              <a:rPr lang="ko-KR" altLang="en-US" sz="1700" spc="-100" dirty="0" err="1"/>
              <a:t>데이터형</a:t>
            </a:r>
            <a:r>
              <a:rPr lang="ko-KR" altLang="en-US" sz="1700" spc="-100" dirty="0"/>
              <a:t> 변환이 가능하다</a:t>
            </a:r>
            <a:r>
              <a:rPr lang="en-US" altLang="ko-KR" sz="1700" spc="-100" dirty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04731"/>
              </p:ext>
            </p:extLst>
          </p:nvPr>
        </p:nvGraphicFramePr>
        <p:xfrm>
          <a:off x="827584" y="1740416"/>
          <a:ext cx="65527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1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장치에서 레지스터로 데이터를 읽음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spc="-100" baseline="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</a:t>
                      </a:r>
                      <a:r>
                        <a:rPr lang="ko-KR" altLang="en-US" sz="1600" b="0" spc="-100" baseline="0" dirty="0" err="1">
                          <a:solidFill>
                            <a:schemeClr val="tx1"/>
                          </a:solidFill>
                        </a:rPr>
                        <a:t>주기억</a:t>
                      </a: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 장치로 데이터를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b="0" i="0" u="none" strike="noStrike" kern="1200" spc="-1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</a:t>
                      </a:r>
                      <a:endParaRPr lang="ko-KR" altLang="en-US" sz="1700" b="0" spc="-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Clr>
                          <a:srgbClr val="00B0F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spc="-100" baseline="0" dirty="0">
                          <a:solidFill>
                            <a:schemeClr val="tx1"/>
                          </a:solidFill>
                        </a:rPr>
                        <a:t>레지스터에서 레지스터로 데이터를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0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82795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형식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097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코드</a:t>
            </a:r>
            <a:r>
              <a:rPr lang="en-US" altLang="ko-KR" sz="1700" b="0" spc="-100" dirty="0"/>
              <a:t>(opcode), </a:t>
            </a:r>
            <a:r>
              <a:rPr lang="ko-KR" altLang="en-US" sz="1700" b="0" spc="-100" dirty="0"/>
              <a:t>오퍼랜드</a:t>
            </a:r>
            <a:r>
              <a:rPr lang="en-US" altLang="ko-KR" sz="1700" b="0" spc="-100" dirty="0"/>
              <a:t>(operand), </a:t>
            </a:r>
            <a:r>
              <a:rPr lang="ko-KR" altLang="en-US" sz="1700" b="0" spc="-100" dirty="0" err="1"/>
              <a:t>피연산자</a:t>
            </a:r>
            <a:r>
              <a:rPr lang="ko-KR" altLang="en-US" sz="1700" b="0" spc="-100" dirty="0"/>
              <a:t> 위치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연산 결과의 저장 위치 등 여러 가지 정보로 구성</a:t>
            </a:r>
            <a:endParaRPr lang="en-US" altLang="ko-KR" sz="1700" b="0" spc="-100" dirty="0"/>
          </a:p>
          <a:p>
            <a:pPr marL="542925" indent="-254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0-</a:t>
            </a:r>
            <a:r>
              <a:rPr lang="ko-KR" altLang="en-US" sz="1800" spc="-100" dirty="0"/>
              <a:t>주소 명령어</a:t>
            </a:r>
            <a:endParaRPr lang="en-US" altLang="ko-KR" sz="1700" b="0" spc="-100" dirty="0"/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연산에 필요한 오퍼랜드 및 결과의 저장 장소가 묵시적으로 지정된 경우 </a:t>
            </a:r>
            <a:r>
              <a:rPr lang="en-US" altLang="ko-KR" sz="1700" spc="-100" dirty="0"/>
              <a:t>: </a:t>
            </a:r>
            <a:r>
              <a:rPr lang="ko-KR" altLang="en-US" sz="1700" spc="-100" dirty="0" err="1"/>
              <a:t>스택</a:t>
            </a:r>
            <a:r>
              <a:rPr lang="en-US" altLang="ko-KR" sz="1700" spc="-100" dirty="0"/>
              <a:t>(stack)</a:t>
            </a:r>
            <a:r>
              <a:rPr lang="ko-KR" altLang="en-US" sz="1700" spc="-100" dirty="0"/>
              <a:t>을 갖는 구조</a:t>
            </a:r>
            <a:r>
              <a:rPr lang="en-US" altLang="ko-KR" sz="1700" spc="-100" dirty="0"/>
              <a:t>(PUSH, POP) </a:t>
            </a:r>
          </a:p>
          <a:p>
            <a:pPr marL="631826" lvl="1" indent="-18097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스택</a:t>
            </a:r>
            <a:r>
              <a:rPr lang="ko-KR" altLang="en-US" sz="1700" b="0" spc="-100" dirty="0"/>
              <a:t> 구조 컴퓨터에서 수식 계산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역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표현</a:t>
            </a:r>
            <a:r>
              <a:rPr lang="en-US" altLang="ko-KR" sz="1700" spc="-100" dirty="0"/>
              <a:t> (reverse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polish)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74229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769175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89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1-</a:t>
            </a:r>
            <a:r>
              <a:rPr lang="ko-KR" altLang="en-US" sz="1800" spc="-100" dirty="0"/>
              <a:t>주소 명령어 </a:t>
            </a:r>
            <a:endParaRPr lang="en-US" altLang="ko-KR" sz="1800" spc="-100" dirty="0"/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대상이 되는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 중 하나만 표현하고 나머지 하나는 묵시적으로 지정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 err="1"/>
              <a:t>누산기</a:t>
            </a:r>
            <a:r>
              <a:rPr lang="en-US" altLang="ko-KR" sz="1700" b="0" spc="-100" dirty="0"/>
              <a:t>(AC)</a:t>
            </a:r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기억 장치 내의 데이터와 </a:t>
            </a:r>
            <a:r>
              <a:rPr lang="en-US" altLang="ko-KR" sz="1700" b="0" spc="-100" dirty="0"/>
              <a:t>AC </a:t>
            </a:r>
            <a:r>
              <a:rPr lang="ko-KR" altLang="en-US" sz="1700" b="0" spc="-100" dirty="0"/>
              <a:t>내의 데이터로 연산</a:t>
            </a:r>
            <a:endParaRPr lang="en-US" altLang="ko-KR" sz="1700" b="0" spc="-100" dirty="0"/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결과는 </a:t>
            </a:r>
            <a:r>
              <a:rPr lang="en-US" altLang="ko-KR" sz="1700" b="0" spc="-100" dirty="0"/>
              <a:t>AC</a:t>
            </a:r>
            <a:r>
              <a:rPr lang="ko-KR" altLang="en-US" sz="1700" b="0" spc="-100" dirty="0"/>
              <a:t>에 저장</a:t>
            </a:r>
            <a:endParaRPr lang="en-US" altLang="ko-KR" sz="1700" b="0" spc="-100" dirty="0"/>
          </a:p>
          <a:p>
            <a:pPr marL="542925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다음은 기억 장치 </a:t>
            </a:r>
            <a:r>
              <a:rPr lang="en-US" altLang="ko-KR" sz="1700" b="0" spc="-100" dirty="0"/>
              <a:t>X</a:t>
            </a:r>
            <a:r>
              <a:rPr lang="ko-KR" altLang="en-US" sz="1700" b="0" spc="-100" dirty="0"/>
              <a:t>번지의 내용과 </a:t>
            </a:r>
            <a:r>
              <a:rPr lang="ko-KR" altLang="en-US" sz="1700" b="0" spc="-100" dirty="0" err="1"/>
              <a:t>누산기의</a:t>
            </a:r>
            <a:r>
              <a:rPr lang="ko-KR" altLang="en-US" sz="1700" b="0" spc="-100" dirty="0"/>
              <a:t> 내용을 더하여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결과를 다시 </a:t>
            </a:r>
            <a:r>
              <a:rPr lang="ko-KR" altLang="en-US" sz="1700" b="0" spc="-100" dirty="0" err="1"/>
              <a:t>누산기에</a:t>
            </a:r>
            <a:r>
              <a:rPr lang="ko-KR" altLang="en-US" sz="1700" b="0" spc="-100" dirty="0"/>
              <a:t> 저장</a:t>
            </a:r>
            <a:endParaRPr lang="en-US" altLang="ko-KR" sz="1700" b="0" spc="-100" dirty="0"/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800" b="0" spc="-100" dirty="0"/>
              <a:t>     ADD X	 ; AC ← AC + M[X]</a:t>
            </a:r>
          </a:p>
          <a:p>
            <a:pPr marL="542925" lvl="1" indent="-204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오퍼랜드 필드의 모든 비트가 주소 지정에 사용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보다 넓은 영역의 주소 지정</a:t>
            </a:r>
            <a:endParaRPr lang="en-US" altLang="ko-KR" sz="1700" spc="-100" dirty="0"/>
          </a:p>
          <a:p>
            <a:pPr marL="542925" lvl="1" indent="-2047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명령워드 </a:t>
            </a:r>
            <a:r>
              <a:rPr lang="en-US" altLang="ko-KR" sz="1700" spc="-100" dirty="0"/>
              <a:t>: 16</a:t>
            </a:r>
            <a:r>
              <a:rPr lang="ko-KR" altLang="en-US" sz="1700" spc="-100" dirty="0"/>
              <a:t>비트</a:t>
            </a:r>
            <a:r>
              <a:rPr lang="en-US" altLang="ko-KR" sz="1700" spc="-100" dirty="0"/>
              <a:t>, Opcode: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5</a:t>
            </a:r>
            <a:r>
              <a:rPr lang="ko-KR" altLang="en-US" sz="1700" spc="-100" dirty="0"/>
              <a:t>비트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오퍼랜드</a:t>
            </a:r>
            <a:r>
              <a:rPr lang="en-US" altLang="ko-KR" sz="1700" spc="-100" dirty="0"/>
              <a:t>(</a:t>
            </a:r>
            <a:r>
              <a:rPr lang="en-US" altLang="ko-KR" sz="1700" spc="-100" dirty="0" err="1"/>
              <a:t>addr</a:t>
            </a:r>
            <a:r>
              <a:rPr lang="en-US" altLang="ko-KR" sz="1700" spc="-100" dirty="0"/>
              <a:t>): 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11</a:t>
            </a:r>
            <a:r>
              <a:rPr lang="ko-KR" altLang="en-US" sz="1700" spc="-100" dirty="0"/>
              <a:t>비트 </a:t>
            </a:r>
            <a:r>
              <a:rPr lang="en-US" altLang="ko-KR" sz="1700" spc="-100" dirty="0">
                <a:sym typeface="Wingdings" panose="05000000000000000000" pitchFamily="2" charset="2"/>
              </a:rPr>
              <a:t></a:t>
            </a:r>
            <a:r>
              <a:rPr lang="en-US" altLang="ko-KR" sz="1700" spc="-100" dirty="0"/>
              <a:t> 32(=2</a:t>
            </a:r>
            <a:r>
              <a:rPr lang="en-US" altLang="ko-KR" sz="1700" spc="-100" baseline="30000" dirty="0"/>
              <a:t>5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가지의 연산 가능</a:t>
            </a:r>
            <a:r>
              <a:rPr lang="en-US" altLang="ko-KR" sz="1700" spc="-100" dirty="0"/>
              <a:t>, 2048(=2</a:t>
            </a:r>
            <a:r>
              <a:rPr lang="en-US" altLang="ko-KR" sz="1700" spc="-100" baseline="30000" dirty="0"/>
              <a:t>11</a:t>
            </a:r>
            <a:r>
              <a:rPr lang="en-US" altLang="ko-KR" sz="1700" spc="-100" dirty="0"/>
              <a:t>)</a:t>
            </a:r>
            <a:r>
              <a:rPr lang="ko-KR" altLang="en-US" sz="1700" spc="-100" dirty="0"/>
              <a:t>개 주소 지정 가능</a:t>
            </a:r>
            <a:endParaRPr lang="en-US" altLang="ko-KR" sz="1700" b="0" spc="-100" dirty="0"/>
          </a:p>
        </p:txBody>
      </p:sp>
      <p:sp>
        <p:nvSpPr>
          <p:cNvPr id="2" name="TextBox 1"/>
          <p:cNvSpPr txBox="1"/>
          <p:nvPr/>
        </p:nvSpPr>
        <p:spPr>
          <a:xfrm>
            <a:off x="2647798" y="4556703"/>
            <a:ext cx="2920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7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4094" y="4571836"/>
            <a:ext cx="399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7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50000" b="60863"/>
          <a:stretch/>
        </p:blipFill>
        <p:spPr>
          <a:xfrm>
            <a:off x="2195736" y="4837222"/>
            <a:ext cx="4572000" cy="1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C14F-B1ED-4D09-8318-97368E75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Searching for Trend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F38D1-4852-4050-A85E-E7AB714FC5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3660" marR="71120" indent="0" algn="just" fontAlgn="base" latinLnBrk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인공신경망을 구성하고 학습시키는 과정을 돕는 </a:t>
            </a:r>
            <a:r>
              <a:rPr lang="ko-KR" altLang="en-US" sz="1600" kern="0" spc="0" dirty="0">
                <a:solidFill>
                  <a:srgbClr val="FF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인공신경망 개발 프레임워크</a:t>
            </a:r>
            <a:endParaRPr lang="en-US" altLang="ko-KR" sz="1600" kern="0" spc="0" dirty="0">
              <a:solidFill>
                <a:srgbClr val="FF0000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3660" marR="71120" indent="0" algn="just" fontAlgn="base" latinLnBrk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수많은 데이터를 쉽게 모델에</a:t>
            </a:r>
            <a:r>
              <a:rPr lang="ko-KR" altLang="en-US" sz="1600" kern="0" spc="-32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입력할 수 있도록 하는 데이터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로더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모듈과 인공신경망을 구현할 때 자주 쓰이는 연산들을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API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형태로 제공하여 연구자가 쉽게 모델을 작성할 수 있게</a:t>
            </a:r>
            <a:r>
              <a:rPr lang="ko-KR" altLang="en-US" sz="1600" kern="0" spc="-32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도우며 특히 병렬화에 대한 선행 지식이 없는 연구자도 높은 연산성능을 학습과정에 이용할 수 있도록 자동적인 병렬화 기능을 제공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Google</a:t>
            </a:r>
            <a:r>
              <a:rPr lang="ko-KR" altLang="en-US" sz="1600" kern="0" spc="33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</a:t>
            </a:r>
            <a:r>
              <a:rPr lang="ko-KR" altLang="en-US" sz="1600" kern="0" spc="33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kern="0" spc="0" dirty="0" err="1">
                <a:solidFill>
                  <a:srgbClr val="FF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Tensorflow</a:t>
            </a:r>
            <a:r>
              <a:rPr lang="ko-KR" altLang="en-US" sz="1600" kern="0" spc="33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Facebook</a:t>
            </a:r>
            <a:r>
              <a:rPr lang="ko-KR" altLang="en-US" sz="1600" kern="0" spc="-7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</a:t>
            </a:r>
            <a:r>
              <a:rPr lang="ko-KR" altLang="en-US" sz="1600" kern="0" spc="1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kern="0" spc="0" dirty="0" err="1">
                <a:solidFill>
                  <a:srgbClr val="FF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PyTorch</a:t>
            </a:r>
            <a:r>
              <a:rPr lang="ko-KR" altLang="en-US" sz="1600" kern="0" spc="-8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</a:t>
            </a:r>
            <a:r>
              <a:rPr lang="ko-KR" altLang="en-US" sz="1600" kern="0" spc="10" dirty="0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대부분 </a:t>
            </a:r>
            <a:r>
              <a:rPr lang="ko-KR" altLang="en-US" sz="1600" kern="0" spc="10" dirty="0" err="1">
                <a:solidFill>
                  <a:srgbClr val="000000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사용중</a:t>
            </a:r>
            <a:endParaRPr lang="en-US" altLang="ko-KR" sz="1600" kern="0" spc="10" dirty="0">
              <a:solidFill>
                <a:srgbClr val="000000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3660" marR="71120" indent="0" algn="just" fontAlgn="base" latinLnBrk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3660" marR="71120" indent="0" algn="just" fontAlgn="base" latinLnBrk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(NLP)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처리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분야 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kern="0" dirty="0" err="1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워드임베딩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kern="0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여러분들의 인간들이 서로 말하고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듣고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쓰고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문서로 작성하는 일반적으로 사용하는 언어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 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(Natural language)</a:t>
            </a: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 처리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(NLP)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자연어를 컴퓨터가 이해하고 데이터화해서 처리하는 방법을 연구하는 것</a:t>
            </a:r>
            <a:endParaRPr lang="en-US" altLang="ko-KR" sz="1600" kern="0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보편적으로 사용되고 있으면서 간편하고 쉽게 접근할 수 있는 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워드 </a:t>
            </a:r>
            <a:r>
              <a:rPr lang="ko-KR" altLang="en-US" sz="1600" kern="0" dirty="0" err="1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임베딩</a:t>
            </a:r>
            <a:r>
              <a:rPr lang="ko-KR" altLang="en-US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(Word embedding)</a:t>
            </a:r>
          </a:p>
          <a:p>
            <a:pPr marL="93662" indent="0" algn="l"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2013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년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구글의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미코로프는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word2vec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워드 </a:t>
            </a:r>
            <a:r>
              <a:rPr lang="ko-KR" altLang="en-US" sz="1600" kern="0" dirty="0" err="1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임베딩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모델 발표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93662" indent="0" algn="l"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단어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(word)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벡터로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(to vector) </a:t>
            </a:r>
            <a:r>
              <a:rPr lang="ko-KR" altLang="en-US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변환시켜주는 모델</a:t>
            </a:r>
            <a:r>
              <a:rPr lang="en-US" altLang="ko-KR" sz="1600" kern="0" dirty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93662" indent="0">
              <a:buNone/>
            </a:pPr>
            <a:endParaRPr lang="ko-KR" altLang="en-US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84DA0C-3E1C-4323-B021-BEC92123A4F3}"/>
              </a:ext>
            </a:extLst>
          </p:cNvPr>
          <p:cNvCxnSpPr/>
          <p:nvPr/>
        </p:nvCxnSpPr>
        <p:spPr>
          <a:xfrm flipV="1">
            <a:off x="7452320" y="4797152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302A51-0BA1-4D6D-B309-E93A4D0E6F02}"/>
              </a:ext>
            </a:extLst>
          </p:cNvPr>
          <p:cNvCxnSpPr/>
          <p:nvPr/>
        </p:nvCxnSpPr>
        <p:spPr>
          <a:xfrm flipH="1">
            <a:off x="6444208" y="5733256"/>
            <a:ext cx="1008112" cy="7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2663C7-791E-4E23-B1E3-5F094E7C7F76}"/>
              </a:ext>
            </a:extLst>
          </p:cNvPr>
          <p:cNvCxnSpPr/>
          <p:nvPr/>
        </p:nvCxnSpPr>
        <p:spPr>
          <a:xfrm>
            <a:off x="7452320" y="5733256"/>
            <a:ext cx="122413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58433C-D25A-4765-AF21-9F0611015D3A}"/>
              </a:ext>
            </a:extLst>
          </p:cNvPr>
          <p:cNvSpPr txBox="1"/>
          <p:nvPr/>
        </p:nvSpPr>
        <p:spPr>
          <a:xfrm>
            <a:off x="6444326" y="5366824"/>
            <a:ext cx="936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권기덕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38D3F-836F-4217-A1B3-3C8BC7ACFFB3}"/>
              </a:ext>
            </a:extLst>
          </p:cNvPr>
          <p:cNvSpPr txBox="1"/>
          <p:nvPr/>
        </p:nvSpPr>
        <p:spPr>
          <a:xfrm>
            <a:off x="7123637" y="5998283"/>
            <a:ext cx="10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인공지능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85EA7-E51E-4521-ABBC-23D5B33A0A11}"/>
              </a:ext>
            </a:extLst>
          </p:cNvPr>
          <p:cNvSpPr txBox="1"/>
          <p:nvPr/>
        </p:nvSpPr>
        <p:spPr>
          <a:xfrm>
            <a:off x="7539464" y="5157192"/>
            <a:ext cx="10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컴퓨터구조</a:t>
            </a:r>
          </a:p>
        </p:txBody>
      </p:sp>
    </p:spTree>
    <p:extLst>
      <p:ext uri="{BB962C8B-B14F-4D97-AF65-F5344CB8AC3E}">
        <p14:creationId xmlns:p14="http://schemas.microsoft.com/office/powerpoint/2010/main" val="73503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2-</a:t>
            </a:r>
            <a:r>
              <a:rPr lang="ko-KR" altLang="en-US" sz="1800" spc="-100" dirty="0"/>
              <a:t>주소 명령어</a:t>
            </a:r>
            <a:endParaRPr lang="en-US" altLang="ko-KR" sz="180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연산에 필요한 두 오퍼랜드 중 하나가 결과 값 저장</a:t>
            </a:r>
            <a:endParaRPr lang="en-US" altLang="ko-KR" sz="1700" b="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과 </a:t>
            </a:r>
            <a:r>
              <a:rPr lang="en-US" altLang="ko-KR" sz="1700" b="0" spc="-100" dirty="0"/>
              <a:t>R2</a:t>
            </a:r>
            <a:r>
              <a:rPr lang="ko-KR" altLang="en-US" sz="1700" b="0" spc="-100" dirty="0"/>
              <a:t>의 내용을 더하고 그 결과를 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저장</a:t>
            </a:r>
            <a:endParaRPr lang="en-US" altLang="ko-KR" sz="1700" b="0" spc="-100" dirty="0"/>
          </a:p>
          <a:p>
            <a:pPr marL="542925" indent="-168275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R1 </a:t>
            </a:r>
            <a:r>
              <a:rPr lang="ko-KR" altLang="en-US" sz="1700" b="0" spc="-100" dirty="0"/>
              <a:t>레지스터의 기존 내용은 지워짐</a:t>
            </a:r>
            <a:endParaRPr lang="en-US" altLang="ko-KR" sz="1700" b="0" spc="-100" dirty="0"/>
          </a:p>
          <a:p>
            <a:pPr marL="450851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800" b="0" spc="-100" dirty="0"/>
              <a:t>   ADD R1, R2 		; R1 ← R1 + R2</a:t>
            </a:r>
          </a:p>
          <a:p>
            <a:pPr marL="452438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sz="1900" b="0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569" r="52362" b="14696"/>
          <a:stretch/>
        </p:blipFill>
        <p:spPr>
          <a:xfrm>
            <a:off x="1907704" y="2852936"/>
            <a:ext cx="435597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610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3-</a:t>
            </a:r>
            <a:r>
              <a:rPr lang="ko-KR" altLang="en-US" sz="1800" spc="-100" dirty="0"/>
              <a:t>주소 명령어</a:t>
            </a:r>
            <a:endParaRPr lang="en-US" altLang="ko-KR" sz="180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연산에 필요한 오퍼랜드 </a:t>
            </a:r>
            <a:r>
              <a:rPr lang="en-US" altLang="ko-KR" sz="1700" b="0" spc="-100" dirty="0"/>
              <a:t>2</a:t>
            </a:r>
            <a:r>
              <a:rPr lang="ko-KR" altLang="en-US" sz="1700" b="0" spc="-100" dirty="0"/>
              <a:t>개와 결과 값의 저장 장소가 모두 다름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레지스터 </a:t>
            </a:r>
            <a:r>
              <a:rPr lang="en-US" altLang="ko-KR" sz="1700" b="0" spc="-100" dirty="0"/>
              <a:t>R2</a:t>
            </a:r>
            <a:r>
              <a:rPr lang="ko-KR" altLang="en-US" sz="1700" b="0" spc="-100" dirty="0"/>
              <a:t>와 </a:t>
            </a:r>
            <a:r>
              <a:rPr lang="en-US" altLang="ko-KR" sz="1700" b="0" spc="-100" dirty="0"/>
              <a:t>R3</a:t>
            </a:r>
            <a:r>
              <a:rPr lang="ko-KR" altLang="en-US" sz="1700" b="0" spc="-100" dirty="0"/>
              <a:t>의 내용을 더하고 그 결과 값을 레지스터 </a:t>
            </a:r>
            <a:r>
              <a:rPr lang="en-US" altLang="ko-KR" sz="1700" b="0" spc="-100" dirty="0"/>
              <a:t>R1</a:t>
            </a:r>
            <a:r>
              <a:rPr lang="ko-KR" altLang="en-US" sz="1700" b="0" spc="-100" dirty="0"/>
              <a:t>에 저장하는 명령어다</a:t>
            </a:r>
            <a:r>
              <a:rPr lang="en-US" altLang="ko-KR" sz="1700" b="0" spc="-100" dirty="0"/>
              <a:t>.</a:t>
            </a:r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연산 후에도 입력 데이터 보존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프로그램이 짧아짐</a:t>
            </a:r>
            <a:endParaRPr lang="en-US" altLang="ko-KR" sz="1700" b="0" spc="-100" dirty="0"/>
          </a:p>
          <a:p>
            <a:pPr marL="628650" indent="-196850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명령어 해독 과정이 복잡해짐</a:t>
            </a:r>
            <a:endParaRPr lang="en-US" altLang="ko-KR" sz="1700" b="0" spc="-100" dirty="0"/>
          </a:p>
          <a:p>
            <a:pPr marL="457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pt-BR" altLang="ko-KR" sz="1800" spc="-100" dirty="0"/>
              <a:t>   ADD R1, R2, R3 	; R1 ← R2 + R3</a:t>
            </a:r>
            <a:endParaRPr lang="en-US" altLang="ko-KR" sz="1800" b="0" spc="-1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0000" t="46166" b="15815"/>
          <a:stretch/>
        </p:blipFill>
        <p:spPr>
          <a:xfrm>
            <a:off x="1835696" y="4293096"/>
            <a:ext cx="4572000" cy="1008112"/>
          </a:xfrm>
          <a:prstGeom prst="rect">
            <a:avLst/>
          </a:prstGeom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122208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82795"/>
            <a:ext cx="8963994" cy="58139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400" spc="-100" dirty="0">
                <a:solidFill>
                  <a:srgbClr val="2B6278"/>
                </a:solidFill>
              </a:rPr>
              <a:t>      </a:t>
            </a:r>
            <a:r>
              <a:rPr lang="ko-KR" altLang="en-US" sz="2400" spc="-100" dirty="0">
                <a:solidFill>
                  <a:srgbClr val="2B6278"/>
                </a:solidFill>
              </a:rPr>
              <a:t>명령어 형식 설계 기준명령어 형식</a:t>
            </a:r>
            <a:endParaRPr lang="en-US" altLang="ko-KR" sz="2400" b="0" spc="-100" dirty="0">
              <a:solidFill>
                <a:srgbClr val="2B6278"/>
              </a:solidFill>
            </a:endParaRPr>
          </a:p>
          <a:p>
            <a:pPr marL="542925" indent="-271463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첫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명령어 길이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메모리 공간 차지 비율 감소</a:t>
            </a:r>
            <a:endParaRPr lang="en-US" altLang="ko-KR" sz="1800" spc="-100" dirty="0"/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명령어 길이를 최소화하려면 명령어 해독과 실행 시간에 비중을 둠</a:t>
            </a:r>
            <a:endParaRPr lang="en-US" altLang="ko-KR" sz="1800" spc="-100" dirty="0"/>
          </a:p>
          <a:p>
            <a:pPr marL="622300" lvl="1" indent="-171450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spc="-100" dirty="0"/>
              <a:t>짧은 명령어는 더 빠른 프로세서를 의미</a:t>
            </a:r>
            <a:r>
              <a:rPr lang="en-US" altLang="ko-KR" sz="1800" spc="-100" dirty="0"/>
              <a:t>: </a:t>
            </a:r>
            <a:r>
              <a:rPr lang="ko-KR" altLang="en-US" sz="1800" spc="-100" dirty="0"/>
              <a:t>최신 프로세서는 동시에 여러 개의 명령을 실행하므로 </a:t>
            </a:r>
            <a:r>
              <a:rPr lang="ko-KR" altLang="en-US" sz="1800" spc="-100" dirty="0" err="1"/>
              <a:t>클록</a:t>
            </a:r>
            <a:r>
              <a:rPr lang="ko-KR" altLang="en-US" sz="1800" spc="-100" dirty="0"/>
              <a:t> 주기당 명령어를 여러 개 가져오는 것이 중요</a:t>
            </a:r>
            <a:endParaRPr lang="en-US" altLang="ko-KR" sz="1800" spc="-100" dirty="0"/>
          </a:p>
          <a:p>
            <a:pPr marL="542925" indent="-2730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두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명령어 형식의 공간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3038">
              <a:lnSpc>
                <a:spcPct val="14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b="0" i="1" spc="-100" baseline="3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 b="0" spc="-100" dirty="0"/>
              <a:t>개를 연산하는 시스템에서 모든 명령어가 </a:t>
            </a:r>
            <a:r>
              <a:rPr lang="en-US" altLang="ko-KR" sz="1800" b="0" i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800" b="0" spc="-100" dirty="0"/>
              <a:t>비트보다 </a:t>
            </a:r>
            <a:r>
              <a:rPr lang="ko-KR" altLang="en-US" sz="1800" spc="-100" dirty="0"/>
              <a:t>크다</a:t>
            </a:r>
            <a:r>
              <a:rPr lang="en-US" altLang="ko-KR" sz="1800" spc="-100" dirty="0"/>
              <a:t>.</a:t>
            </a:r>
          </a:p>
          <a:p>
            <a:pPr marL="622300" lvl="1" indent="-173038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향후 명령어 세트에 추가할 수 있도록 </a:t>
            </a:r>
            <a:r>
              <a:rPr lang="en-US" altLang="ko-KR" sz="1800" b="0" spc="-100" dirty="0"/>
              <a:t>opcode</a:t>
            </a:r>
            <a:r>
              <a:rPr lang="ko-KR" altLang="en-US" sz="1800" b="0" spc="-100" dirty="0"/>
              <a:t>를 위한 공간을 남겨 두지 않음</a:t>
            </a:r>
            <a:endParaRPr lang="en-US" altLang="ko-KR" sz="1800" b="0" spc="-100" dirty="0"/>
          </a:p>
          <a:p>
            <a:pPr marL="542925" indent="-274638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900" b="0" spc="-100" dirty="0">
                <a:solidFill>
                  <a:srgbClr val="00B0F0"/>
                </a:solidFill>
              </a:rPr>
              <a:t>세 번째 설계 기준 </a:t>
            </a:r>
            <a:r>
              <a:rPr lang="en-US" altLang="ko-KR" sz="1900" b="0" spc="-100" dirty="0">
                <a:solidFill>
                  <a:srgbClr val="00B0F0"/>
                </a:solidFill>
              </a:rPr>
              <a:t>: </a:t>
            </a:r>
            <a:r>
              <a:rPr lang="ko-KR" altLang="en-US" sz="1900" b="0" spc="-100" dirty="0">
                <a:solidFill>
                  <a:srgbClr val="00B0F0"/>
                </a:solidFill>
              </a:rPr>
              <a:t>주소 필드의 비트 수</a:t>
            </a:r>
            <a:endParaRPr lang="en-US" altLang="ko-KR" sz="1900" b="0" spc="-100" dirty="0">
              <a:solidFill>
                <a:srgbClr val="00B0F0"/>
              </a:solidFill>
            </a:endParaRPr>
          </a:p>
          <a:p>
            <a:pPr marL="622300" lvl="1" indent="-17462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spc="-100" dirty="0"/>
              <a:t>8</a:t>
            </a:r>
            <a:r>
              <a:rPr lang="ko-KR" altLang="en-US" sz="1800" b="0" spc="-100" dirty="0"/>
              <a:t>비트 문자를 사용하고</a:t>
            </a:r>
            <a:r>
              <a:rPr lang="en-US" altLang="ko-KR" sz="1800" b="0" spc="-100" dirty="0"/>
              <a:t>,</a:t>
            </a:r>
            <a:r>
              <a:rPr lang="ko-KR" altLang="en-US" sz="1800" b="0" spc="-100" dirty="0"/>
              <a:t> </a:t>
            </a:r>
            <a:r>
              <a:rPr lang="ko-KR" altLang="en-US" sz="1800" b="0" spc="-100" dirty="0" err="1"/>
              <a:t>주기억</a:t>
            </a:r>
            <a:r>
              <a:rPr lang="ko-KR" altLang="en-US" sz="1800" b="0" spc="-100" dirty="0"/>
              <a:t> 장치가 </a:t>
            </a:r>
            <a:r>
              <a:rPr lang="en-US" altLang="ko-KR" sz="1800" b="0" spc="-100" dirty="0"/>
              <a:t>2</a:t>
            </a:r>
            <a:r>
              <a:rPr lang="en-US" altLang="ko-KR" sz="1800" b="0" spc="-100" baseline="30000" dirty="0"/>
              <a:t>32</a:t>
            </a:r>
            <a:r>
              <a:rPr lang="ko-KR" altLang="en-US" sz="1800" b="0" spc="-100" dirty="0"/>
              <a:t>개</a:t>
            </a:r>
            <a:endParaRPr lang="en-US" altLang="ko-KR" sz="1800" b="0" spc="-100" dirty="0"/>
          </a:p>
          <a:p>
            <a:pPr marL="622300" lvl="1" indent="-174625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800" b="0" spc="-100" dirty="0"/>
              <a:t>메모리의 기본 단위</a:t>
            </a:r>
            <a:endParaRPr lang="en-US" altLang="ko-KR" sz="1800" b="0" spc="-100" dirty="0"/>
          </a:p>
          <a:p>
            <a:pPr marL="633412" lvl="2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- 4</a:t>
            </a:r>
            <a:r>
              <a:rPr lang="ko-KR" altLang="en-US" sz="1600" b="0" spc="-100" dirty="0"/>
              <a:t>바이트</a:t>
            </a:r>
            <a:r>
              <a:rPr lang="en-US" altLang="ko-KR" sz="1600" b="0" spc="-100" dirty="0"/>
              <a:t>(32</a:t>
            </a:r>
            <a:r>
              <a:rPr lang="ko-KR" altLang="en-US" sz="1600" b="0" spc="-100" dirty="0"/>
              <a:t>비트</a:t>
            </a:r>
            <a:r>
              <a:rPr lang="en-US" altLang="ko-KR" sz="1600" b="0" spc="-100" dirty="0"/>
              <a:t>)</a:t>
            </a:r>
            <a:r>
              <a:rPr lang="ko-KR" altLang="en-US" sz="1600" b="0" spc="-100" dirty="0"/>
              <a:t>로 해야 한다고 주장하는 팀 </a:t>
            </a:r>
            <a:r>
              <a:rPr lang="en-US" altLang="ko-KR" sz="1600" b="0" spc="-100" dirty="0"/>
              <a:t>: </a:t>
            </a:r>
            <a:r>
              <a:rPr lang="en-US" altLang="ko-KR" sz="1600" spc="-100" dirty="0"/>
              <a:t>0, 1, 2, 3, ..., 4,294,967,295</a:t>
            </a:r>
            <a:r>
              <a:rPr lang="ko-KR" altLang="en-US" sz="1600" spc="-100" dirty="0"/>
              <a:t>인 </a:t>
            </a:r>
            <a:r>
              <a:rPr lang="en-US" altLang="ko-KR" sz="1600" spc="-100" dirty="0"/>
              <a:t>2</a:t>
            </a:r>
            <a:r>
              <a:rPr lang="en-US" altLang="ko-KR" sz="1600" spc="-100" baseline="30000" dirty="0"/>
              <a:t>32</a:t>
            </a:r>
            <a:r>
              <a:rPr lang="ko-KR" altLang="en-US" sz="1600" b="1" spc="-100" dirty="0"/>
              <a:t>바이트</a:t>
            </a:r>
            <a:r>
              <a:rPr lang="ko-KR" altLang="en-US" sz="1600" spc="-100" dirty="0"/>
              <a:t> 메모리 제안</a:t>
            </a:r>
            <a:endParaRPr lang="en-US" altLang="ko-KR" sz="1600" b="0" spc="-100" dirty="0"/>
          </a:p>
          <a:p>
            <a:pPr marL="633412" lvl="2" indent="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- 30</a:t>
            </a:r>
            <a:r>
              <a:rPr lang="ko-KR" altLang="en-US" sz="1600" b="0" spc="-100" dirty="0"/>
              <a:t>비트로 해야 한다고 주장하는 팀</a:t>
            </a:r>
            <a:r>
              <a:rPr lang="en-US" altLang="ko-KR" sz="1600" b="0" spc="-100" dirty="0"/>
              <a:t>: 0, 1, 2, 3, ...,1,073,741,823</a:t>
            </a:r>
            <a:r>
              <a:rPr lang="ko-KR" altLang="en-US" sz="1600" b="0" spc="-100" dirty="0"/>
              <a:t>인 </a:t>
            </a:r>
            <a:r>
              <a:rPr lang="en-US" altLang="ko-KR" sz="1600" b="0" spc="-100" dirty="0"/>
              <a:t>2</a:t>
            </a:r>
            <a:r>
              <a:rPr lang="en-US" altLang="ko-KR" sz="1600" b="0" spc="-100" baseline="30000" dirty="0"/>
              <a:t>30</a:t>
            </a:r>
            <a:r>
              <a:rPr lang="ko-KR" altLang="en-US" sz="1600" b="1" spc="-100" dirty="0"/>
              <a:t>워드</a:t>
            </a:r>
            <a:r>
              <a:rPr lang="ko-KR" altLang="en-US" sz="1600" b="0" spc="-100" dirty="0"/>
              <a:t> 메모리 제안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82188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99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320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확장 </a:t>
            </a:r>
            <a:r>
              <a:rPr lang="en-US" altLang="ko-KR" sz="2200" spc="-100" dirty="0">
                <a:solidFill>
                  <a:srgbClr val="2B6278"/>
                </a:solidFill>
              </a:rPr>
              <a:t>opcode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555625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8</a:t>
            </a:r>
            <a:r>
              <a:rPr lang="ko-KR" altLang="en-US" sz="1800" b="0" spc="-100" dirty="0"/>
              <a:t>비트 연산 코드와 </a:t>
            </a:r>
            <a:r>
              <a:rPr lang="en-US" altLang="ko-KR" sz="1800" b="0" spc="-100" dirty="0"/>
              <a:t>24</a:t>
            </a:r>
            <a:r>
              <a:rPr lang="ko-KR" altLang="en-US" sz="1800" b="0" spc="-100" dirty="0"/>
              <a:t>비트 주소를 가진 </a:t>
            </a:r>
            <a:r>
              <a:rPr lang="en-US" altLang="ko-KR" sz="1800" b="0" spc="-100" dirty="0"/>
              <a:t>32</a:t>
            </a:r>
            <a:r>
              <a:rPr lang="ko-KR" altLang="en-US" sz="1800" b="0" spc="-100" dirty="0"/>
              <a:t>비트 명령어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이 명령어는 연산 </a:t>
            </a:r>
            <a:r>
              <a:rPr lang="en-US" altLang="ko-KR" b="0" spc="-100" dirty="0"/>
              <a:t>2</a:t>
            </a:r>
            <a:r>
              <a:rPr lang="en-US" altLang="ko-KR" b="0" spc="-100" baseline="30000" dirty="0"/>
              <a:t>8</a:t>
            </a:r>
            <a:r>
              <a:rPr lang="en-US" altLang="ko-KR" b="0" spc="-100" dirty="0"/>
              <a:t>(=256)</a:t>
            </a:r>
            <a:r>
              <a:rPr lang="ko-KR" altLang="en-US" b="0" spc="-100" dirty="0"/>
              <a:t>개와 주소 지정 </a:t>
            </a:r>
            <a:r>
              <a:rPr lang="en-US" altLang="ko-KR" b="0" spc="-100" dirty="0"/>
              <a:t>2</a:t>
            </a:r>
            <a:r>
              <a:rPr lang="en-US" altLang="ko-KR" b="0" spc="-100" baseline="30000" dirty="0"/>
              <a:t>24</a:t>
            </a:r>
            <a:r>
              <a:rPr lang="en-US" altLang="ko-KR" b="0" spc="-100" dirty="0"/>
              <a:t>(=16M)</a:t>
            </a:r>
            <a:r>
              <a:rPr lang="ko-KR" altLang="en-US" b="0" spc="-100" dirty="0"/>
              <a:t>개 메모리</a:t>
            </a:r>
            <a:endParaRPr lang="en-US" altLang="ko-KR" b="0" spc="-100" dirty="0"/>
          </a:p>
          <a:p>
            <a:pPr marL="555625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7</a:t>
            </a:r>
            <a:r>
              <a:rPr lang="ko-KR" altLang="en-US" sz="1800" b="0" spc="-100" dirty="0"/>
              <a:t>비트 연산 코드와 </a:t>
            </a:r>
            <a:r>
              <a:rPr lang="en-US" altLang="ko-KR" sz="1800" b="0" spc="-100" dirty="0"/>
              <a:t>25</a:t>
            </a:r>
            <a:r>
              <a:rPr lang="ko-KR" altLang="en-US" sz="1800" b="0" spc="-100" dirty="0"/>
              <a:t>비트 주소를 가진 </a:t>
            </a:r>
            <a:r>
              <a:rPr lang="en-US" altLang="ko-KR" sz="1800" b="0" spc="-100" dirty="0"/>
              <a:t>32</a:t>
            </a:r>
            <a:r>
              <a:rPr lang="ko-KR" altLang="en-US" sz="1800" b="0" spc="-100" dirty="0"/>
              <a:t>비트 명령어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 개수는 절반인 </a:t>
            </a:r>
            <a:r>
              <a:rPr lang="en-US" altLang="ko-KR" b="0" spc="-100" dirty="0"/>
              <a:t>128</a:t>
            </a:r>
            <a:r>
              <a:rPr lang="ko-KR" altLang="en-US" b="0" spc="-100" dirty="0"/>
              <a:t>개이지만 메모</a:t>
            </a:r>
            <a:r>
              <a:rPr lang="ko-KR" altLang="en-US" spc="-100" dirty="0"/>
              <a:t>리는 </a:t>
            </a:r>
            <a:r>
              <a:rPr lang="en-US" altLang="ko-KR" spc="-100" dirty="0"/>
              <a:t>2</a:t>
            </a:r>
            <a:r>
              <a:rPr lang="ko-KR" altLang="en-US" spc="-100" dirty="0"/>
              <a:t>배인 </a:t>
            </a:r>
            <a:r>
              <a:rPr lang="en-US" altLang="ko-KR" spc="-100" dirty="0"/>
              <a:t>2</a:t>
            </a:r>
            <a:r>
              <a:rPr lang="en-US" altLang="ko-KR" spc="-100" baseline="30000" dirty="0"/>
              <a:t>25</a:t>
            </a:r>
            <a:r>
              <a:rPr lang="en-US" altLang="ko-KR" spc="-100" dirty="0"/>
              <a:t>(=32M)</a:t>
            </a:r>
            <a:r>
              <a:rPr lang="ko-KR" altLang="en-US" spc="-100" dirty="0"/>
              <a:t>개</a:t>
            </a:r>
            <a:endParaRPr lang="en-US" altLang="ko-KR" spc="-100" dirty="0"/>
          </a:p>
          <a:p>
            <a:pPr marL="555625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b="0" spc="-100" dirty="0"/>
              <a:t>9</a:t>
            </a:r>
            <a:r>
              <a:rPr lang="ko-KR" altLang="en-US" sz="1800" b="0" spc="-100" dirty="0"/>
              <a:t>비트 연산 코드와 </a:t>
            </a:r>
            <a:r>
              <a:rPr lang="en-US" altLang="ko-KR" sz="1800" b="0" spc="-100" dirty="0"/>
              <a:t>23</a:t>
            </a:r>
            <a:r>
              <a:rPr lang="ko-KR" altLang="en-US" sz="1800" b="0" spc="-100" dirty="0"/>
              <a:t>비트 주소일 때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명령어 개수는 </a:t>
            </a:r>
            <a:r>
              <a:rPr lang="en-US" altLang="ko-KR" b="0" spc="-100" dirty="0"/>
              <a:t>2</a:t>
            </a:r>
            <a:r>
              <a:rPr lang="ko-KR" altLang="en-US" b="0" spc="-100" dirty="0"/>
              <a:t>배</a:t>
            </a:r>
            <a:r>
              <a:rPr lang="en-US" altLang="ko-KR" b="0" spc="-100" dirty="0"/>
              <a:t>(256), </a:t>
            </a:r>
            <a:r>
              <a:rPr lang="ko-KR" altLang="en-US" b="0" spc="-100" dirty="0"/>
              <a:t>주소는 절반인 </a:t>
            </a:r>
            <a:r>
              <a:rPr lang="en-US" altLang="ko-KR" spc="-100" dirty="0"/>
              <a:t>2</a:t>
            </a:r>
            <a:r>
              <a:rPr lang="en-US" altLang="ko-KR" spc="-100" baseline="30000" dirty="0"/>
              <a:t>23</a:t>
            </a:r>
            <a:r>
              <a:rPr lang="en-US" altLang="ko-KR" spc="-100" dirty="0"/>
              <a:t>(=8M)</a:t>
            </a:r>
            <a:r>
              <a:rPr lang="ko-KR" altLang="en-US" spc="-100" dirty="0"/>
              <a:t>개 메모리</a:t>
            </a:r>
            <a:endParaRPr lang="en-US" altLang="ko-KR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8378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89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indent="-273050"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명령어 길이 </a:t>
            </a:r>
            <a:r>
              <a:rPr lang="en-US" altLang="ko-KR" sz="1800" b="0" spc="-100" dirty="0"/>
              <a:t>16</a:t>
            </a:r>
            <a:r>
              <a:rPr lang="ko-KR" altLang="en-US" sz="1800" b="0" spc="-100" dirty="0"/>
              <a:t>비트</a:t>
            </a:r>
            <a:r>
              <a:rPr lang="en-US" altLang="ko-KR" sz="1800" b="0" spc="-100" dirty="0"/>
              <a:t>, </a:t>
            </a:r>
            <a:r>
              <a:rPr lang="ko-KR" altLang="en-US" sz="1800" b="0" spc="-100" dirty="0"/>
              <a:t>오퍼랜드 </a:t>
            </a:r>
            <a:r>
              <a:rPr lang="en-US" altLang="ko-KR" sz="1800" b="0" spc="-100" dirty="0"/>
              <a:t>4</a:t>
            </a:r>
            <a:r>
              <a:rPr lang="ko-KR" altLang="en-US" sz="1800" b="0" spc="-100" dirty="0"/>
              <a:t>비트 시스템</a:t>
            </a:r>
            <a:endParaRPr lang="en-US" altLang="ko-KR" sz="18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00" dirty="0"/>
              <a:t>모든 산술 연산이 레지스터</a:t>
            </a:r>
            <a:r>
              <a:rPr lang="en-US" altLang="ko-KR" b="0" spc="-100" dirty="0"/>
              <a:t>(</a:t>
            </a:r>
            <a:r>
              <a:rPr lang="ko-KR" altLang="en-US" b="0" spc="-100" dirty="0"/>
              <a:t>따라서 </a:t>
            </a:r>
            <a:r>
              <a:rPr lang="en-US" altLang="ko-KR" b="0" spc="-100" dirty="0"/>
              <a:t>4</a:t>
            </a:r>
            <a:r>
              <a:rPr lang="ko-KR" altLang="en-US" b="0" spc="-100" dirty="0"/>
              <a:t>비트 레지스터 주소</a:t>
            </a:r>
            <a:r>
              <a:rPr lang="en-US" altLang="ko-KR" b="0" spc="-100" dirty="0"/>
              <a:t>) 16</a:t>
            </a:r>
            <a:r>
              <a:rPr lang="ko-KR" altLang="en-US" b="0" spc="-100" dirty="0"/>
              <a:t>개에서 수행되는 시스템</a:t>
            </a:r>
            <a:endParaRPr lang="en-US" altLang="ko-KR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b="0" spc="-140" dirty="0"/>
              <a:t>한 가지 설계 방법은 </a:t>
            </a:r>
            <a:r>
              <a:rPr lang="en-US" altLang="ko-KR" b="0" spc="-140" dirty="0"/>
              <a:t>4</a:t>
            </a:r>
            <a:r>
              <a:rPr lang="ko-KR" altLang="en-US" b="0" spc="-140" dirty="0"/>
              <a:t>비트 연산 코드와 오퍼랜드가 </a:t>
            </a:r>
            <a:r>
              <a:rPr lang="en-US" altLang="ko-KR" b="0" spc="-140" dirty="0"/>
              <a:t>3</a:t>
            </a:r>
            <a:r>
              <a:rPr lang="ko-KR" altLang="en-US" b="0" spc="-140" dirty="0"/>
              <a:t>개 있는 </a:t>
            </a:r>
            <a:r>
              <a:rPr lang="en-US" altLang="ko-KR" b="0" spc="-140" dirty="0"/>
              <a:t>3-</a:t>
            </a:r>
            <a:r>
              <a:rPr lang="ko-KR" altLang="en-US" b="0" spc="-140" dirty="0"/>
              <a:t>주소 명령어를 </a:t>
            </a:r>
            <a:r>
              <a:rPr lang="en-US" altLang="ko-KR" b="0" spc="-140" dirty="0"/>
              <a:t>16</a:t>
            </a:r>
            <a:r>
              <a:rPr lang="ko-KR" altLang="en-US" b="0" spc="-140" dirty="0"/>
              <a:t>개 가지는 것</a:t>
            </a:r>
            <a:endParaRPr lang="en-US" altLang="ko-KR" b="0" spc="-14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76973"/>
            <a:ext cx="6903880" cy="15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0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73646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코어 </a:t>
            </a:r>
            <a:r>
              <a:rPr lang="en-US" altLang="ko-KR" sz="2200" spc="-100" dirty="0">
                <a:solidFill>
                  <a:srgbClr val="2B6278"/>
                </a:solidFill>
              </a:rPr>
              <a:t>i7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형식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코어 </a:t>
            </a:r>
            <a:r>
              <a:rPr lang="en-US" altLang="ko-KR" sz="1700" b="0" spc="-100" dirty="0"/>
              <a:t>i7 </a:t>
            </a:r>
            <a:r>
              <a:rPr lang="ko-KR" altLang="en-US" sz="1700" b="0" spc="-100" dirty="0"/>
              <a:t>명령어 형식은</a:t>
            </a:r>
            <a:r>
              <a:rPr lang="en-US" altLang="ko-KR" sz="1700" b="0" spc="-100" dirty="0"/>
              <a:t> </a:t>
            </a:r>
            <a:r>
              <a:rPr lang="ko-KR" altLang="en-US" sz="1700" b="0" spc="-100" dirty="0"/>
              <a:t>매우 복잡하고 불규칙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가변 길이 필드가 최대 </a:t>
            </a:r>
            <a:r>
              <a:rPr lang="en-US" altLang="ko-KR" sz="1700" b="0" spc="-100" dirty="0"/>
              <a:t>6</a:t>
            </a:r>
            <a:r>
              <a:rPr lang="ko-KR" altLang="en-US" sz="1700" b="0" spc="-100" dirty="0"/>
              <a:t>개 있으며 그 중 </a:t>
            </a:r>
            <a:r>
              <a:rPr lang="en-US" altLang="ko-KR" sz="1700" b="0" spc="-100" dirty="0"/>
              <a:t>5</a:t>
            </a:r>
            <a:r>
              <a:rPr lang="ko-KR" altLang="en-US" sz="1700" b="0" spc="-100" dirty="0"/>
              <a:t>개는 선택적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CPU </a:t>
            </a:r>
            <a:r>
              <a:rPr lang="ko-KR" altLang="en-US" sz="1700" b="0" spc="-100" dirty="0"/>
              <a:t>구조가 여러 세대에 걸쳐 발전했고 초기의 잘못된 선택 때문</a:t>
            </a:r>
            <a:endParaRPr lang="en-US" altLang="ko-KR" sz="1700" b="0" spc="-100" dirty="0"/>
          </a:p>
          <a:p>
            <a:pPr marL="452438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이전 버전과 호환성 고려로 되돌릴 수 없는 결과 발생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64736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2" y="3140968"/>
            <a:ext cx="6754378" cy="36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5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ko-KR" sz="2200" spc="-100" dirty="0">
                <a:solidFill>
                  <a:srgbClr val="2B6278"/>
                </a:solidFill>
              </a:rPr>
              <a:t>      </a:t>
            </a:r>
            <a:r>
              <a:rPr lang="ko-KR" altLang="en-US" sz="2200" spc="-100" dirty="0">
                <a:solidFill>
                  <a:srgbClr val="2B6278"/>
                </a:solidFill>
              </a:rPr>
              <a:t>명령어 종류</a:t>
            </a:r>
            <a:endParaRPr lang="en-US" altLang="ko-KR" sz="2200" b="0" spc="-100" dirty="0">
              <a:solidFill>
                <a:srgbClr val="2B6278"/>
              </a:solidFill>
            </a:endParaRPr>
          </a:p>
          <a:p>
            <a:pPr marL="612775" indent="-3429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"/>
            </a:pPr>
            <a:r>
              <a:rPr lang="en-US" altLang="ko-KR" spc="-100" dirty="0"/>
              <a:t>ISA</a:t>
            </a:r>
            <a:r>
              <a:rPr lang="en-US" altLang="ko-KR" b="0" spc="-100" dirty="0"/>
              <a:t>(Instruction Set Architecture) </a:t>
            </a:r>
            <a:r>
              <a:rPr lang="ko-KR" altLang="en-US" b="0" spc="-100" dirty="0"/>
              <a:t>컴퓨터의 명령어 </a:t>
            </a:r>
            <a:r>
              <a:rPr lang="en-US" altLang="ko-KR" b="0" spc="-100" dirty="0"/>
              <a:t>: 6</a:t>
            </a:r>
            <a:r>
              <a:rPr lang="ko-KR" altLang="en-US" b="0" spc="-100" dirty="0"/>
              <a:t>개의 그룹</a:t>
            </a:r>
            <a:endParaRPr lang="en-US" altLang="ko-KR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컴퓨터에는 이전 모델과 호환성을 위해 추가된 몇 가지 특이한 명령어</a:t>
            </a:r>
            <a:endParaRPr lang="en-US" altLang="ko-KR" sz="1700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설계자의 좋은 아이디어 추가</a:t>
            </a:r>
            <a:endParaRPr lang="en-US" altLang="ko-KR" sz="1700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기관에서 비용을 지불하고 명령어 추가</a:t>
            </a:r>
            <a:endParaRPr lang="en-US" altLang="ko-KR" sz="1700" b="0" spc="-100" dirty="0"/>
          </a:p>
          <a:p>
            <a:pPr marL="631826" lvl="1" indent="-182563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데이터 이동 명령</a:t>
            </a:r>
            <a:endParaRPr lang="en-US" altLang="ko-KR" sz="1700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en-US" altLang="ko-KR" sz="1700" b="0" dirty="0"/>
              <a:t>2</a:t>
            </a:r>
            <a:r>
              <a:rPr lang="ko-KR" altLang="en-US" sz="1700" b="0" dirty="0"/>
              <a:t>항 연산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 err="1"/>
              <a:t>단항</a:t>
            </a:r>
            <a:r>
              <a:rPr lang="ko-KR" altLang="en-US" sz="1700" b="0" dirty="0"/>
              <a:t> 연산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/>
              <a:t>비교와 조건 분기 명령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/>
              <a:t>프로시저 호출 명령</a:t>
            </a:r>
            <a:endParaRPr lang="en-US" altLang="ko-KR" sz="1700" b="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dirty="0"/>
              <a:t>루프 제어 명령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848" y="798644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61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indent="-2730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데이터 이동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기본이 되는 작업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원본과 동일한 새로운 객체를 만드는 복사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원래 위치에 그대로 두고 다른 장소에 복사본 생성</a:t>
            </a:r>
            <a:endParaRPr lang="en-US" altLang="ko-KR" sz="1700" b="0" spc="-100" dirty="0"/>
          </a:p>
          <a:p>
            <a:pPr marL="612775" indent="-34290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0" spc="-100" dirty="0"/>
              <a:t>데이터를 복사하는 이유</a:t>
            </a:r>
            <a:endParaRPr lang="en-US" altLang="ko-KR" sz="1800" b="0" spc="-100" dirty="0"/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변수에 값 할당 </a:t>
            </a:r>
            <a:r>
              <a:rPr lang="en-US" altLang="ko-KR" sz="1700" b="0" spc="-100" dirty="0"/>
              <a:t>: A=B</a:t>
            </a:r>
            <a:r>
              <a:rPr lang="ko-KR" altLang="en-US" sz="1700" b="0" spc="-100" dirty="0"/>
              <a:t>는 메모리 주소 </a:t>
            </a:r>
            <a:r>
              <a:rPr lang="en-US" altLang="ko-KR" sz="1700" b="0" spc="-100" dirty="0"/>
              <a:t>B</a:t>
            </a:r>
            <a:r>
              <a:rPr lang="ko-KR" altLang="en-US" sz="1700" b="0" spc="-100" dirty="0"/>
              <a:t>의 값</a:t>
            </a:r>
            <a:r>
              <a:rPr lang="en-US" altLang="ko-KR" sz="1700" b="0" spc="-100" dirty="0"/>
              <a:t>(</a:t>
            </a:r>
            <a:r>
              <a:rPr lang="ko-KR" altLang="en-US" sz="1700" b="0" spc="-100" dirty="0"/>
              <a:t>데이터</a:t>
            </a:r>
            <a:r>
              <a:rPr lang="en-US" altLang="ko-KR" sz="1700" b="0" spc="-100" dirty="0"/>
              <a:t>)</a:t>
            </a:r>
            <a:r>
              <a:rPr lang="ko-KR" altLang="en-US" sz="1700" b="0" spc="-100" dirty="0"/>
              <a:t>을 </a:t>
            </a:r>
            <a:r>
              <a:rPr lang="en-US" altLang="ko-KR" sz="1700" b="0" spc="-100" dirty="0"/>
              <a:t>A </a:t>
            </a:r>
            <a:r>
              <a:rPr lang="ko-KR" altLang="en-US" sz="1700" b="0" spc="-100" dirty="0"/>
              <a:t>장소로 복사한다는 의미다</a:t>
            </a:r>
            <a:r>
              <a:rPr lang="en-US" altLang="ko-KR" sz="1700" b="0" spc="-100" dirty="0"/>
              <a:t>. </a:t>
            </a:r>
          </a:p>
          <a:p>
            <a:pPr marL="714375" lvl="1" indent="-2651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700" b="0" spc="-100" dirty="0"/>
              <a:t>데이터의 효율적인 액세스 및 사용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메모리와 레지스터 간에 데이터를 이동하여 프로그램 실행을 효율적으로 수행하기 위해서다</a:t>
            </a:r>
            <a:r>
              <a:rPr lang="en-US" altLang="ko-KR" sz="1700" b="0" spc="-100" dirty="0"/>
              <a:t>. </a:t>
            </a:r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LOAD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메모리에서 레지스터로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STORE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레지스터에서 메모리로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MOVE </a:t>
            </a:r>
            <a:r>
              <a:rPr lang="ko-KR" altLang="en-US" sz="1600" b="0" spc="-100" dirty="0"/>
              <a:t>명령 </a:t>
            </a:r>
            <a:r>
              <a:rPr lang="en-US" altLang="ko-KR" sz="1600" b="0" spc="-100" dirty="0"/>
              <a:t>: </a:t>
            </a:r>
            <a:r>
              <a:rPr lang="ko-KR" altLang="en-US" sz="1600" b="0" spc="-100" dirty="0"/>
              <a:t>하나의 레지스터에서 다른 레지스터로 이동</a:t>
            </a:r>
            <a:endParaRPr lang="en-US" altLang="ko-KR" sz="1600" b="0" spc="-100" dirty="0"/>
          </a:p>
          <a:p>
            <a:pPr marL="7112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ko-KR" altLang="en-US" sz="1600" b="0" spc="-100" dirty="0"/>
              <a:t>단</a:t>
            </a:r>
            <a:r>
              <a:rPr lang="en-US" altLang="ko-KR" sz="1600" b="0" spc="-100" dirty="0"/>
              <a:t>,</a:t>
            </a:r>
            <a:r>
              <a:rPr lang="ko-KR" altLang="en-US" sz="1600" b="0" spc="-100" dirty="0"/>
              <a:t> 메모리 간 이동은 일반적으로 사용하지 않음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2350945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음수를 </a:t>
            </a:r>
            <a:r>
              <a:rPr lang="ko-KR" altLang="en-US" sz="1800" b="1" spc="-100" dirty="0" err="1"/>
              <a:t>시프트하면</a:t>
            </a:r>
            <a:r>
              <a:rPr lang="ko-KR" altLang="en-US" sz="1800" b="1" spc="-100" dirty="0"/>
              <a:t> 다른 결과가 됨</a:t>
            </a:r>
            <a:endParaRPr lang="en-US" altLang="ko-KR" sz="1800" b="1" spc="-100" dirty="0"/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spc="-1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의 </a:t>
            </a:r>
            <a:r>
              <a:rPr lang="en-US" altLang="ko-KR" sz="1700" spc="-100" dirty="0"/>
              <a:t>2</a:t>
            </a:r>
            <a:r>
              <a:rPr lang="ko-KR" altLang="en-US" sz="1700" spc="-100" dirty="0"/>
              <a:t>의 보수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부호 확장을 사용하여 오른쪽으로 </a:t>
            </a:r>
            <a:r>
              <a:rPr lang="en-US" altLang="ko-KR" sz="1700" spc="-100" dirty="0"/>
              <a:t>6</a:t>
            </a:r>
            <a:r>
              <a:rPr lang="ko-KR" altLang="en-US" sz="1700" spc="-100" dirty="0"/>
              <a:t>비트 </a:t>
            </a:r>
            <a:r>
              <a:rPr lang="ko-KR" altLang="en-US" sz="1700" spc="-100" dirty="0" err="1"/>
              <a:t>시프트하면</a:t>
            </a:r>
            <a:r>
              <a:rPr lang="ko-KR" altLang="en-US" sz="1700" spc="-100" dirty="0"/>
              <a:t> 그대로 </a:t>
            </a:r>
            <a:r>
              <a:rPr lang="en-US" altLang="ko-KR" sz="1700" spc="-1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700" spc="-100" dirty="0"/>
              <a:t>1</a:t>
            </a:r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808037" lvl="2" indent="-173038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endParaRPr lang="en-US" altLang="ko-KR" spc="-100" dirty="0"/>
          </a:p>
          <a:p>
            <a:pPr marL="920749" lvl="2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en-US" altLang="ko-KR" sz="1700" spc="-1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700" spc="-100" dirty="0"/>
              <a:t>1</a:t>
            </a:r>
            <a:r>
              <a:rPr lang="ko-KR" altLang="en-US" sz="1700" spc="-100" dirty="0"/>
              <a:t>은 더 이상 오른쪽으로 </a:t>
            </a:r>
            <a:r>
              <a:rPr lang="ko-KR" altLang="en-US" sz="1700" spc="-100" dirty="0" err="1"/>
              <a:t>시트프할</a:t>
            </a:r>
            <a:r>
              <a:rPr lang="ko-KR" altLang="en-US" sz="1700" spc="-100" dirty="0"/>
              <a:t> 수 없음</a:t>
            </a:r>
            <a:endParaRPr lang="en-US" altLang="ko-KR" sz="1700" spc="-100" dirty="0"/>
          </a:p>
          <a:p>
            <a:pPr marL="920749" lvl="2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</a:pPr>
            <a:r>
              <a:rPr lang="ko-KR" altLang="en-US" sz="1700" spc="-100" dirty="0"/>
              <a:t>왼쪽 시프트는 한 비트씩 이동할 때마다 </a:t>
            </a:r>
            <a:r>
              <a:rPr lang="en-US" altLang="ko-KR" sz="1700" spc="-100" dirty="0"/>
              <a:t>2</a:t>
            </a:r>
            <a:r>
              <a:rPr lang="ko-KR" altLang="en-US" sz="1700" spc="-100" dirty="0"/>
              <a:t>를 곱한 결과</a:t>
            </a:r>
            <a:endParaRPr lang="en-US" altLang="ko-KR" sz="170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8800"/>
            <a:ext cx="7982272" cy="7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31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회전 연산은 워드의 모든 비트 테스트할 경우</a:t>
            </a:r>
            <a:endParaRPr lang="en-US" altLang="ko-KR" sz="1800" b="1" spc="-1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dirty="0"/>
              <a:t>한 번에 </a:t>
            </a:r>
            <a:r>
              <a:rPr lang="en-US" altLang="ko-KR" sz="1700" dirty="0"/>
              <a:t>1</a:t>
            </a:r>
            <a:r>
              <a:rPr lang="ko-KR" altLang="en-US" sz="1700" dirty="0"/>
              <a:t>비트씩 워드를 회전하면 각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</a:t>
            </a:r>
            <a:r>
              <a:rPr lang="en-US" altLang="ko-KR" sz="1700" dirty="0"/>
              <a:t>MSB</a:t>
            </a:r>
            <a:r>
              <a:rPr lang="ko-KR" altLang="en-US" sz="1700" dirty="0"/>
              <a:t>에 순서대로 배치하여 쉽게 테스트 가능</a:t>
            </a:r>
            <a:endParaRPr lang="en-US" altLang="ko-KR" sz="17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dirty="0"/>
              <a:t>모든 비트가 테스트된 후에는 워드가 원래 값으로 복원</a:t>
            </a:r>
            <a:endParaRPr lang="en-US" altLang="ko-KR" sz="17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700" dirty="0"/>
              <a:t>또는 레지스터 값을 직렬화할 때도 유용함</a:t>
            </a:r>
            <a:endParaRPr lang="en-US" altLang="ko-KR" sz="1700" dirty="0"/>
          </a:p>
          <a:p>
            <a:pPr marL="808037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endParaRPr lang="en-US" altLang="ko-KR" dirty="0"/>
          </a:p>
          <a:p>
            <a:pPr marL="542925" lvl="1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다른 </a:t>
            </a:r>
            <a:r>
              <a:rPr lang="ko-KR" altLang="en-US" sz="1800" b="1" spc="-100" dirty="0" err="1"/>
              <a:t>단항</a:t>
            </a:r>
            <a:r>
              <a:rPr lang="ko-KR" altLang="en-US" sz="1800" b="1" spc="-100" dirty="0"/>
              <a:t> 연산은 </a:t>
            </a:r>
            <a:r>
              <a:rPr lang="en-US" altLang="ko-KR" sz="1800" b="1" spc="-100" dirty="0"/>
              <a:t>INC(1 </a:t>
            </a:r>
            <a:r>
              <a:rPr lang="ko-KR" altLang="en-US" sz="1800" b="1" spc="-100" dirty="0"/>
              <a:t>증가</a:t>
            </a:r>
            <a:r>
              <a:rPr lang="en-US" altLang="ko-KR" sz="1800" b="1" spc="-100" dirty="0"/>
              <a:t>), DEC(1 </a:t>
            </a:r>
            <a:r>
              <a:rPr lang="ko-KR" altLang="en-US" sz="1800" b="1" spc="-100" dirty="0"/>
              <a:t>감소</a:t>
            </a:r>
            <a:r>
              <a:rPr lang="en-US" altLang="ko-KR" sz="1800" b="1" spc="-100" dirty="0"/>
              <a:t>), NEG(2</a:t>
            </a:r>
            <a:r>
              <a:rPr lang="ko-KR" altLang="en-US" sz="1800" b="1" spc="-100" dirty="0"/>
              <a:t>의 보수</a:t>
            </a:r>
            <a:r>
              <a:rPr lang="en-US" altLang="ko-KR" sz="1800" b="1" spc="-100" dirty="0"/>
              <a:t>), NOT(</a:t>
            </a:r>
            <a:r>
              <a:rPr lang="ko-KR" altLang="en-US" sz="1800" b="1" spc="-100" dirty="0"/>
              <a:t>비트 반전</a:t>
            </a:r>
            <a:r>
              <a:rPr lang="en-US" altLang="ko-KR" sz="1800" b="1" spc="-100" dirty="0"/>
              <a:t>) </a:t>
            </a:r>
            <a:r>
              <a:rPr lang="ko-KR" altLang="en-US" sz="1800" b="1" spc="-100" dirty="0"/>
              <a:t>등</a:t>
            </a:r>
            <a:endParaRPr lang="en-US" altLang="ko-KR" sz="1800" b="1" spc="-1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en-US" altLang="ko-KR" sz="1700" dirty="0"/>
              <a:t>NEG</a:t>
            </a:r>
            <a:r>
              <a:rPr lang="ko-KR" altLang="en-US" sz="1700" dirty="0"/>
              <a:t>는 </a:t>
            </a:r>
            <a:r>
              <a:rPr lang="ko-KR" altLang="en-US" sz="1700" dirty="0" err="1"/>
              <a:t>비트를</a:t>
            </a:r>
            <a:r>
              <a:rPr lang="ko-KR" altLang="en-US" sz="1700" dirty="0"/>
              <a:t> 반전한 후 </a:t>
            </a:r>
            <a:r>
              <a:rPr lang="en-US" altLang="ko-KR" sz="1700" dirty="0"/>
              <a:t>1</a:t>
            </a:r>
            <a:r>
              <a:rPr lang="ko-KR" altLang="en-US" sz="1700" dirty="0"/>
              <a:t>을 더한 </a:t>
            </a:r>
            <a:r>
              <a:rPr lang="en-US" altLang="ko-KR" sz="1700" dirty="0"/>
              <a:t>2</a:t>
            </a:r>
            <a:r>
              <a:rPr lang="ko-KR" altLang="en-US" sz="1700" dirty="0"/>
              <a:t>의 보수</a:t>
            </a:r>
            <a:endParaRPr lang="en-US" altLang="ko-KR" sz="1700" dirty="0"/>
          </a:p>
          <a:p>
            <a:pPr marL="625475" lvl="2" indent="-17462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en-US" altLang="ko-KR" sz="1700" dirty="0"/>
              <a:t>NOT</a:t>
            </a:r>
            <a:r>
              <a:rPr lang="ko-KR" altLang="en-US" sz="1700" dirty="0"/>
              <a:t>은 단순한 비트 반전으로 </a:t>
            </a:r>
            <a:r>
              <a:rPr lang="en-US" altLang="ko-KR" sz="1700" dirty="0"/>
              <a:t>1</a:t>
            </a:r>
            <a:r>
              <a:rPr lang="ko-KR" altLang="en-US" sz="1700" dirty="0"/>
              <a:t>의 보수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95675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에 대한 복습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451" y="1412776"/>
            <a:ext cx="8599022" cy="5112568"/>
          </a:xfrm>
        </p:spPr>
        <p:txBody>
          <a:bodyPr>
            <a:normAutofit lnSpcReduction="10000"/>
          </a:bodyPr>
          <a:lstStyle/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pc="-100" dirty="0"/>
              <a:t> </a:t>
            </a:r>
            <a:r>
              <a:rPr lang="ko-KR" altLang="en-US" spc="-100" dirty="0"/>
              <a:t>논리 게이트의 동작 원리와 </a:t>
            </a:r>
            <a:r>
              <a:rPr lang="ko-KR" altLang="en-US" spc="-100" dirty="0" err="1"/>
              <a:t>진리표</a:t>
            </a:r>
            <a:r>
              <a:rPr lang="en-US" altLang="ko-KR" spc="-100" dirty="0"/>
              <a:t>, </a:t>
            </a:r>
            <a:r>
              <a:rPr lang="ko-KR" altLang="en-US" spc="-100" dirty="0"/>
              <a:t>게이트 기호를 이해하고 이를 활용</a:t>
            </a:r>
            <a:r>
              <a:rPr lang="en-US" altLang="ko-KR" spc="-100" dirty="0"/>
              <a:t>. </a:t>
            </a: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z="1800" spc="-100" dirty="0"/>
              <a:t>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곱의 합과 </a:t>
            </a:r>
            <a:r>
              <a:rPr lang="ko-KR" altLang="en-US" b="1" spc="-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최소항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합의 곱과 </a:t>
            </a:r>
            <a:r>
              <a:rPr lang="ko-KR" altLang="en-US" b="1" spc="-1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최대항의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개념을 이해하고 이를 활용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pc="-100" dirty="0"/>
              <a:t> </a:t>
            </a:r>
            <a:r>
              <a:rPr lang="ko-KR" altLang="en-US" spc="-100" dirty="0"/>
              <a:t>다양한 순서</a:t>
            </a:r>
            <a:r>
              <a:rPr lang="en-US" altLang="ko-KR" spc="-100" dirty="0"/>
              <a:t>,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조합 논리 회로의 동작 원리를 이해하고 응용 회로 설계</a:t>
            </a:r>
            <a:endParaRPr lang="en-US" altLang="ko-KR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spc="-100" dirty="0"/>
              <a:t> </a:t>
            </a:r>
            <a:r>
              <a:rPr lang="ko-KR" altLang="en-US" spc="-100" dirty="0"/>
              <a:t>컴퓨터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프로세서의 기본 구조와 명령 실행 과정을 이해한다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• ALU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구조를 이해하고 프로세서에서의 산술 및 논리 연산을 학습한다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•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프로세서 내의 레지스터의 종류와 용도를 이해한다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참고사항 </a:t>
            </a:r>
            <a:endParaRPr lang="en-US" altLang="ko-KR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논리 게이트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불 대수 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 why? </a:t>
            </a:r>
            <a:r>
              <a:rPr lang="ko-KR" altLang="en-US" b="1" spc="-100" dirty="0" err="1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회로설계의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 목표는 최대한 단순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간단하게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, IC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수량을 적게</a:t>
            </a: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…</a:t>
            </a:r>
            <a:endParaRPr lang="ko-KR" altLang="en-US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조합 논리 회로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04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순서 논리 회로</a:t>
            </a:r>
          </a:p>
          <a:p>
            <a:pPr marL="357188" lvl="1" indent="0">
              <a:buNone/>
            </a:pPr>
            <a:r>
              <a:rPr lang="en-US" altLang="ko-KR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05 </a:t>
            </a:r>
            <a:r>
              <a:rPr lang="ko-KR" altLang="en-US" b="1" spc="-1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집적 회로</a:t>
            </a:r>
          </a:p>
          <a:p>
            <a:pPr marL="357188" lvl="1" indent="0">
              <a:buNone/>
            </a:pPr>
            <a:endParaRPr lang="en-US" altLang="ko-KR" b="1" spc="-1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112712" indent="-285750">
              <a:buClr>
                <a:srgbClr val="0070C0"/>
              </a:buClr>
              <a:buFont typeface="Wingdings" panose="05000000000000000000" pitchFamily="2" charset="2"/>
              <a:buChar char=""/>
              <a:defRPr/>
            </a:pPr>
            <a:endParaRPr lang="ko-KR" altLang="en-US" sz="1800" spc="-100" dirty="0"/>
          </a:p>
        </p:txBody>
      </p:sp>
    </p:spTree>
    <p:extLst>
      <p:ext uri="{BB962C8B-B14F-4D97-AF65-F5344CB8AC3E}">
        <p14:creationId xmlns:p14="http://schemas.microsoft.com/office/powerpoint/2010/main" val="372080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ko-KR" altLang="en-US" dirty="0" err="1"/>
              <a:t>본강</a:t>
            </a:r>
            <a:r>
              <a:rPr lang="ko-KR" altLang="en-US" dirty="0"/>
              <a:t> 들어가기 </a:t>
            </a:r>
          </a:p>
        </p:txBody>
      </p:sp>
      <p:sp>
        <p:nvSpPr>
          <p:cNvPr id="5" name="내용 개체 틀 27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sz="2200" dirty="0"/>
              <a:t>학습목표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 프로세서의 기본 구조와 명령 실행 과정을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ALU </a:t>
            </a:r>
            <a:r>
              <a:rPr lang="ko-KR" altLang="en-US" sz="1800" spc="-100" dirty="0"/>
              <a:t>구조를 이해하고 프로세서에서의 산술 및 논리 연산을 학습한다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프로세서 내의 레지스터의 종류와 용도를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프로세서 명령어 형식의 종류를 구분하고 명령의 동작을 이해한다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•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명령의 주소 지정 방식을 이해하고 동작 원리를 학습한다</a:t>
            </a:r>
            <a:r>
              <a:rPr lang="en-US" altLang="ko-KR" sz="1800" spc="-100" dirty="0"/>
              <a:t>.</a:t>
            </a:r>
          </a:p>
          <a:p>
            <a:pPr marL="357188" lvl="1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ko-KR" altLang="en-US" sz="2200" dirty="0"/>
              <a:t>내용 </a:t>
            </a:r>
            <a:endParaRPr lang="en-US" altLang="ko-KR" sz="22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01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프로세서 구성과 동작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02 </a:t>
            </a:r>
            <a:r>
              <a:rPr lang="ko-KR" altLang="en-US" sz="1800" spc="-100" dirty="0"/>
              <a:t>산술 논리 연산 장치</a:t>
            </a:r>
            <a:endParaRPr lang="en-US" altLang="ko-KR" sz="1800" spc="-100" dirty="0"/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03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레지스터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04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컴퓨터 명령어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05</a:t>
            </a:r>
            <a:r>
              <a:rPr lang="en-US" altLang="ko-KR" sz="1800" spc="-100" dirty="0"/>
              <a:t> </a:t>
            </a:r>
            <a:r>
              <a:rPr lang="ko-KR" altLang="en-US" sz="1800" spc="-100" dirty="0"/>
              <a:t>주소 지정 방식</a:t>
            </a:r>
          </a:p>
          <a:p>
            <a:pPr marL="357188" lvl="1" indent="0">
              <a:buNone/>
            </a:pPr>
            <a:r>
              <a:rPr lang="en-US" altLang="ko-KR" sz="1800" spc="-100" dirty="0">
                <a:solidFill>
                  <a:srgbClr val="00B0F0"/>
                </a:solidFill>
              </a:rPr>
              <a:t>06 </a:t>
            </a:r>
            <a:r>
              <a:rPr lang="en-US" altLang="ko-KR" sz="1800" spc="-100" dirty="0"/>
              <a:t>CISC</a:t>
            </a:r>
            <a:r>
              <a:rPr lang="ko-KR" altLang="en-US" sz="1800" spc="-100" dirty="0"/>
              <a:t>와 </a:t>
            </a:r>
            <a:r>
              <a:rPr lang="en-US" altLang="ko-KR" sz="1800" spc="-100" dirty="0"/>
              <a:t>RISC</a:t>
            </a:r>
            <a:endParaRPr lang="ko-KR" altLang="en-US" sz="1800" spc="-100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0704" y="3314328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8803704" y="278092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21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비교와 조건 분기 명령</a:t>
            </a:r>
            <a:endParaRPr lang="en-US" altLang="ko-KR" spc="-100" dirty="0"/>
          </a:p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조건이 충족되면 특정 메모리 주소로 분기</a:t>
            </a:r>
            <a:endParaRPr lang="en-US" altLang="ko-KR" sz="18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검사에 사용되는 일반적인 방법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특정 비트가 </a:t>
            </a:r>
            <a:r>
              <a:rPr lang="en-US" altLang="ko-KR" sz="1700" b="0" spc="-100" dirty="0"/>
              <a:t>0</a:t>
            </a:r>
            <a:r>
              <a:rPr lang="ko-KR" altLang="en-US" sz="1700" b="0" spc="-100" dirty="0"/>
              <a:t>인지 확인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음수인지 알아보기 위해 부호 비트 검사 </a:t>
            </a:r>
            <a:r>
              <a:rPr lang="en-US" altLang="ko-KR" sz="1700" b="0" spc="-100" dirty="0"/>
              <a:t>: 1</a:t>
            </a:r>
            <a:r>
              <a:rPr lang="ko-KR" altLang="en-US" sz="1700" b="0" spc="-100" dirty="0"/>
              <a:t>이면 분기</a:t>
            </a:r>
            <a:endParaRPr lang="en-US" altLang="ko-KR" sz="1700" b="0" spc="-100" dirty="0"/>
          </a:p>
          <a:p>
            <a:pPr marL="614363" indent="-34290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상태 코드 비트</a:t>
            </a:r>
            <a:endParaRPr lang="en-US" altLang="ko-KR" sz="1800" spc="-100" dirty="0"/>
          </a:p>
          <a:p>
            <a:pPr marL="628650" indent="-166688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조건 표시</a:t>
            </a:r>
            <a:endParaRPr lang="en-US" altLang="ko-KR" sz="1700" b="0" spc="-100" dirty="0"/>
          </a:p>
          <a:p>
            <a:pPr marL="557213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 err="1"/>
              <a:t>오버플로</a:t>
            </a:r>
            <a:r>
              <a:rPr lang="ko-KR" altLang="en-US" sz="1800" spc="-100" dirty="0"/>
              <a:t> 비트</a:t>
            </a:r>
            <a:r>
              <a:rPr lang="en-US" altLang="ko-KR" sz="1800" spc="-100" dirty="0"/>
              <a:t>: </a:t>
            </a:r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산술 연산의 결과 데이터가 표현 범위를 벗어났을 때 </a:t>
            </a: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로 설정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오버플로</a:t>
            </a:r>
            <a:r>
              <a:rPr lang="ko-KR" altLang="en-US" sz="1700" b="0" spc="-100" dirty="0"/>
              <a:t> 발생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에러 루틴 및 수정 조치</a:t>
            </a:r>
            <a:endParaRPr lang="en-US" altLang="ko-KR" sz="1700" b="0" spc="-100" dirty="0"/>
          </a:p>
          <a:p>
            <a:pPr marL="557213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캐리 비트</a:t>
            </a:r>
            <a:endParaRPr lang="en-US" altLang="ko-KR" sz="1800" spc="-100" dirty="0"/>
          </a:p>
          <a:p>
            <a:pPr marL="628650" indent="-204788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맨 왼쪽 비트에서 데이터가 넘칠 때 세트</a:t>
            </a:r>
            <a:endParaRPr lang="en-US" altLang="ko-KR" sz="1700" b="0" spc="-100" dirty="0"/>
          </a:p>
          <a:p>
            <a:pPr marL="628650" indent="-204788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가장 왼쪽 비트의 </a:t>
            </a:r>
            <a:r>
              <a:rPr lang="ko-KR" altLang="en-US" sz="1700" b="0" spc="-100" dirty="0" err="1"/>
              <a:t>캐리는</a:t>
            </a:r>
            <a:r>
              <a:rPr lang="ko-KR" altLang="en-US" sz="1700" b="0" spc="-100" dirty="0"/>
              <a:t> 정상 연산에서도 발생하므로 </a:t>
            </a:r>
            <a:r>
              <a:rPr lang="ko-KR" altLang="en-US" sz="1700" b="0" spc="-100" dirty="0" err="1"/>
              <a:t>오버플로와</a:t>
            </a:r>
            <a:r>
              <a:rPr lang="ko-KR" altLang="en-US" sz="1700" b="0" spc="-100" dirty="0"/>
              <a:t> 혼동하면 안됨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40" dirty="0"/>
              <a:t>다중 비트 연산</a:t>
            </a:r>
            <a:r>
              <a:rPr lang="en-US" altLang="ko-KR" sz="1700" b="0" spc="-140" dirty="0"/>
              <a:t>: </a:t>
            </a:r>
            <a:r>
              <a:rPr lang="ko-KR" altLang="en-US" sz="1700" b="0" spc="-140" dirty="0"/>
              <a:t>정수가 워드 </a:t>
            </a:r>
            <a:r>
              <a:rPr lang="en-US" altLang="ko-KR" sz="1700" b="0" spc="-140" dirty="0"/>
              <a:t>2</a:t>
            </a:r>
            <a:r>
              <a:rPr lang="ko-KR" altLang="en-US" sz="1700" b="0" spc="-140" dirty="0"/>
              <a:t>개 이상으로 표현되는 경우 연산을 수행하려면 캐리 비트 점검</a:t>
            </a:r>
            <a:endParaRPr lang="en-US" altLang="ko-KR" sz="1700" b="0" spc="-14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1793463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557213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800" spc="-100" dirty="0"/>
              <a:t>0</a:t>
            </a:r>
            <a:r>
              <a:rPr lang="ko-KR" altLang="en-US" sz="1800" spc="-100" dirty="0"/>
              <a:t> 검사</a:t>
            </a:r>
            <a:endParaRPr lang="en-US" altLang="ko-KR" sz="18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루프 및 기타 여러 용도 유용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1</a:t>
            </a:r>
            <a:r>
              <a:rPr lang="ko-KR" altLang="en-US" sz="1700" b="0" spc="-100" dirty="0"/>
              <a:t>이 하나라도 들어 있는지를 나타내는 </a:t>
            </a:r>
            <a:r>
              <a:rPr lang="ko-KR" altLang="en-US" sz="1700" b="0" spc="-100" dirty="0" err="1"/>
              <a:t>비트를</a:t>
            </a:r>
            <a:r>
              <a:rPr lang="ko-KR" altLang="en-US" sz="1700" b="0" spc="-100" dirty="0"/>
              <a:t> 제공하기 위해 </a:t>
            </a:r>
            <a:r>
              <a:rPr lang="en-US" altLang="ko-KR" sz="1700" b="0" spc="-100" dirty="0"/>
              <a:t>OR </a:t>
            </a:r>
            <a:r>
              <a:rPr lang="ko-KR" altLang="en-US" sz="1700" b="0" spc="-100" dirty="0"/>
              <a:t>회로를 사용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Z </a:t>
            </a:r>
            <a:r>
              <a:rPr lang="ko-KR" altLang="en-US" sz="1700" b="0" spc="-100" dirty="0"/>
              <a:t>비트는 </a:t>
            </a:r>
            <a:r>
              <a:rPr lang="en-US" altLang="ko-KR" sz="1700" b="0" spc="-100" dirty="0"/>
              <a:t>ALU</a:t>
            </a:r>
            <a:r>
              <a:rPr lang="ko-KR" altLang="en-US" sz="1700" b="0" spc="-100" dirty="0"/>
              <a:t>의 모든 출력 </a:t>
            </a:r>
            <a:r>
              <a:rPr lang="ko-KR" altLang="en-US" sz="1700" b="0" spc="-100" dirty="0" err="1"/>
              <a:t>비트를</a:t>
            </a:r>
            <a:r>
              <a:rPr lang="ko-KR" altLang="en-US" sz="1700" b="0" spc="-100" dirty="0"/>
              <a:t> </a:t>
            </a:r>
            <a:r>
              <a:rPr lang="en-US" altLang="ko-KR" sz="1700" b="0" spc="-100" dirty="0"/>
              <a:t>OR</a:t>
            </a:r>
            <a:r>
              <a:rPr lang="ko-KR" altLang="en-US" sz="1700" b="0" spc="-100" dirty="0"/>
              <a:t>한 후 반전</a:t>
            </a:r>
            <a:endParaRPr lang="en-US" altLang="ko-KR" sz="1700" b="0" spc="-100" dirty="0"/>
          </a:p>
          <a:p>
            <a:pPr marL="557213" indent="-285750">
              <a:spcBef>
                <a:spcPts val="60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두 수의 비교</a:t>
            </a:r>
            <a:endParaRPr lang="en-US" altLang="ko-KR" sz="18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두 워드나 문자 비교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같은지</a:t>
            </a:r>
            <a:r>
              <a:rPr lang="en-US" altLang="ko-KR" sz="1700" b="0" spc="-100" dirty="0"/>
              <a:t>, </a:t>
            </a:r>
            <a:r>
              <a:rPr lang="ko-KR" altLang="en-US" sz="1700" b="0" spc="-100" dirty="0"/>
              <a:t>아닌지 또는 그렇지 않은 경우 어떤 단어가 더 큰지 확인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정렬</a:t>
            </a:r>
            <a:r>
              <a:rPr lang="en-US" altLang="ko-KR" sz="1700" b="0" spc="-100" dirty="0"/>
              <a:t>(sorting)</a:t>
            </a:r>
            <a:r>
              <a:rPr lang="ko-KR" altLang="en-US" sz="1700" b="0" spc="-100" dirty="0"/>
              <a:t>할 때 중요</a:t>
            </a:r>
            <a:endParaRPr lang="en-US" altLang="ko-KR" sz="1700" b="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주소 </a:t>
            </a:r>
            <a:r>
              <a:rPr lang="en-US" altLang="ko-KR" sz="1700" b="0" spc="-100" dirty="0"/>
              <a:t>3</a:t>
            </a:r>
            <a:r>
              <a:rPr lang="ko-KR" altLang="en-US" sz="1700" b="0" spc="-100" dirty="0"/>
              <a:t>개 필요 </a:t>
            </a:r>
            <a:r>
              <a:rPr lang="en-US" altLang="ko-KR" sz="1700" b="0" spc="-100" dirty="0"/>
              <a:t>: 2</a:t>
            </a:r>
            <a:r>
              <a:rPr lang="ko-KR" altLang="en-US" sz="1700" b="0" spc="-100" dirty="0"/>
              <a:t>개는 데이터 항목</a:t>
            </a:r>
            <a:r>
              <a:rPr lang="en-US" altLang="ko-KR" sz="1700" b="0" spc="-100" dirty="0"/>
              <a:t>, 1</a:t>
            </a:r>
            <a:r>
              <a:rPr lang="ko-KR" altLang="en-US" sz="1700" b="0" spc="-100" dirty="0"/>
              <a:t>개는 조건이 참일 경우 분기할 주소</a:t>
            </a: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두 정수가 같은지 비교하려면 </a:t>
            </a:r>
            <a:r>
              <a:rPr lang="en-US" altLang="ko-KR" sz="1700" spc="-100" dirty="0"/>
              <a:t>XOR</a:t>
            </a:r>
            <a:r>
              <a:rPr lang="ko-KR" altLang="en-US" sz="1700" spc="-100" dirty="0"/>
              <a:t> 사용</a:t>
            </a: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어떤 수가 큰지 작은지를 비교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뺄셈을 사용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가능하지만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아주 큰 양수와 음수를 비교할 때 두 수를 뺄셈하면 그 결과는 </a:t>
            </a:r>
            <a:r>
              <a:rPr lang="ko-KR" altLang="en-US" sz="1700" spc="-100" dirty="0" err="1"/>
              <a:t>오버플로됨</a:t>
            </a:r>
            <a:endParaRPr lang="en-US" altLang="ko-KR" sz="1700" spc="-100" dirty="0"/>
          </a:p>
          <a:p>
            <a:pPr marL="631826" lvl="1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비교 명령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테스트 충족 여부 결정 및 </a:t>
            </a:r>
            <a:r>
              <a:rPr lang="ko-KR" altLang="en-US" sz="1700" spc="-100" dirty="0" err="1"/>
              <a:t>오버플로가</a:t>
            </a:r>
            <a:r>
              <a:rPr lang="ko-KR" altLang="en-US" sz="1700" spc="-100" dirty="0"/>
              <a:t> 발생하지 않는 정확한 답 반환 해야 함</a:t>
            </a:r>
            <a:endParaRPr lang="en-US" altLang="ko-KR" sz="17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589380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프로시저 호출</a:t>
            </a:r>
            <a:r>
              <a:rPr lang="en-US" altLang="ko-KR" spc="-100" dirty="0"/>
              <a:t>(procedure call)</a:t>
            </a:r>
            <a:r>
              <a:rPr lang="ko-KR" altLang="en-US" spc="-100" dirty="0"/>
              <a:t>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특정 작업을 수행하는 명령 그룹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프로그램 내 어디서든 호출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어셈블리에서는 서브루틴</a:t>
            </a:r>
            <a:r>
              <a:rPr lang="en-US" altLang="ko-KR" sz="1700" b="0" spc="-100" dirty="0"/>
              <a:t>(subroutine), C </a:t>
            </a:r>
            <a:r>
              <a:rPr lang="ko-KR" altLang="en-US" sz="1700" b="0" spc="-100" dirty="0"/>
              <a:t>언어에서는 함수</a:t>
            </a:r>
            <a:r>
              <a:rPr lang="en-US" altLang="ko-KR" sz="1700" b="0" spc="-100" dirty="0"/>
              <a:t>(function), </a:t>
            </a:r>
            <a:r>
              <a:rPr lang="ko-KR" altLang="en-US" sz="1700" b="0" spc="-100" dirty="0"/>
              <a:t>자바에서는 </a:t>
            </a:r>
            <a:r>
              <a:rPr lang="ko-KR" altLang="en-US" sz="1700" b="0" spc="-100" dirty="0" err="1"/>
              <a:t>메서드</a:t>
            </a:r>
            <a:r>
              <a:rPr lang="en-US" altLang="ko-KR" sz="1700" b="0" spc="-100" dirty="0"/>
              <a:t>(method)</a:t>
            </a:r>
            <a:r>
              <a:rPr lang="ko-KR" altLang="en-US" sz="1700" b="0" spc="-100" dirty="0"/>
              <a:t>라고 함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프로시저가 작업을 완료하면 호출 명령 바로 다음 명령으로 복귀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복귀 주소를 프로시저에 전송하거나 복귀할 때 찾을 수 있도록 어딘가에 저장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복귀 주소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메모리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레지스터</a:t>
            </a:r>
            <a:r>
              <a:rPr lang="en-US" altLang="ko-KR" b="0" spc="-100" dirty="0"/>
              <a:t>, </a:t>
            </a:r>
            <a:r>
              <a:rPr lang="ko-KR" altLang="en-US" b="0" spc="-100" dirty="0" err="1"/>
              <a:t>스택</a:t>
            </a:r>
            <a:r>
              <a:rPr lang="ko-KR" altLang="en-US" b="0" spc="-100" dirty="0"/>
              <a:t> 세 군데에 배치 가능</a:t>
            </a:r>
            <a:endParaRPr lang="en-US" altLang="ko-KR" b="0" spc="-100" dirty="0"/>
          </a:p>
          <a:p>
            <a:pPr marL="600075" lvl="1" indent="-1508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프로시저는 여러 번 호출 가능하므로 프로시저 여러 개가 직접 또는 간접적으로 다중 호출되어도 프로그램이 정상 순서로 수행되어야 함</a:t>
            </a:r>
            <a:endParaRPr lang="en-US" altLang="ko-KR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프로시저를 반복할 경우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복귀 </a:t>
            </a:r>
            <a:r>
              <a:rPr lang="ko-KR" altLang="en-US" spc="-100" dirty="0"/>
              <a:t>주소를 호출할 때마다 다른 위치에 두어야 함</a:t>
            </a:r>
            <a:endParaRPr lang="en-US" altLang="ko-KR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프로시저 호출 명령이 복귀 주소와 함께하는 가장 좋은 방법은 </a:t>
            </a:r>
            <a:r>
              <a:rPr lang="ko-KR" altLang="en-US" spc="-100" dirty="0" err="1"/>
              <a:t>스택</a:t>
            </a:r>
            <a:endParaRPr lang="en-US" altLang="ko-KR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프로시저가 끝나면 </a:t>
            </a:r>
            <a:r>
              <a:rPr lang="ko-KR" altLang="en-US" sz="1500" spc="-100" dirty="0" err="1"/>
              <a:t>스택에서</a:t>
            </a:r>
            <a:r>
              <a:rPr lang="ko-KR" altLang="en-US" sz="1500" spc="-100" dirty="0"/>
              <a:t> 반환 주소를 꺼내 프로그램 카운터</a:t>
            </a:r>
            <a:r>
              <a:rPr lang="en-US" altLang="ko-KR" sz="1500" spc="-100" dirty="0"/>
              <a:t> </a:t>
            </a:r>
            <a:r>
              <a:rPr lang="ko-KR" altLang="en-US" sz="1500" spc="-100" dirty="0"/>
              <a:t>저장</a:t>
            </a:r>
            <a:endParaRPr lang="en-US" altLang="ko-KR" sz="1500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프로시저가 자기 자신 호출 기능 </a:t>
            </a:r>
            <a:r>
              <a:rPr lang="en-US" altLang="ko-KR" sz="1500" spc="-100" dirty="0"/>
              <a:t>:</a:t>
            </a:r>
            <a:r>
              <a:rPr lang="ko-KR" altLang="en-US" sz="1500" spc="-100" dirty="0"/>
              <a:t> 재귀</a:t>
            </a:r>
            <a:r>
              <a:rPr lang="en-US" altLang="ko-KR" sz="1500" spc="-100" dirty="0"/>
              <a:t>(recursion), </a:t>
            </a:r>
            <a:r>
              <a:rPr lang="ko-KR" altLang="en-US" sz="1500" spc="-100" dirty="0" err="1"/>
              <a:t>스택을</a:t>
            </a:r>
            <a:r>
              <a:rPr lang="ko-KR" altLang="en-US" sz="1500" spc="-100" dirty="0"/>
              <a:t> 사용하면 재귀 기능 정상 동작</a:t>
            </a:r>
            <a:endParaRPr lang="en-US" altLang="ko-KR" sz="1500" spc="-100" dirty="0"/>
          </a:p>
          <a:p>
            <a:pPr marL="817563" lvl="2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</a:pPr>
            <a:r>
              <a:rPr lang="ko-KR" altLang="en-US" sz="1500" spc="-100" dirty="0"/>
              <a:t>복귀 주소는 이전 복귀 주소가 파손되지 않도록 자동 저장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2562074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루프 제어 명령</a:t>
            </a:r>
            <a:endParaRPr lang="en-US" altLang="ko-KR" spc="-100" dirty="0"/>
          </a:p>
          <a:p>
            <a:pPr marL="538163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명령 그룹을 정해진 횟수만큼 실행해야 하는 경우</a:t>
            </a:r>
            <a:endParaRPr lang="en-US" altLang="ko-KR" sz="1700" b="0" spc="-100" dirty="0"/>
          </a:p>
          <a:p>
            <a:pPr marL="538163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루프</a:t>
            </a:r>
            <a:r>
              <a:rPr lang="en-US" altLang="ko-KR" sz="1700" b="0" spc="-100" dirty="0"/>
              <a:t>(loop)</a:t>
            </a:r>
            <a:r>
              <a:rPr lang="ko-KR" altLang="en-US" sz="1700" b="0" spc="-100" dirty="0"/>
              <a:t>를 통해 매번 일정하게 증가 시 또는 감소시키는 카운터 소유</a:t>
            </a:r>
            <a:endParaRPr lang="en-US" altLang="ko-KR" sz="1700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루프를 반복할 때마다 종료 조건을 만족하는지 검사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보통 루프 밖에서 카운터를 초기화한 후 루프 코드 실행 시작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루프의 마지막 명령에서 카운터 업데이트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종료 조건을 아직 만족하지 않으면 루프의 첫 번째 명령으로 분기</a:t>
            </a:r>
            <a:endParaRPr lang="en-US" altLang="ko-KR" b="0" spc="-100" dirty="0"/>
          </a:p>
          <a:p>
            <a:pPr marL="54451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반면 종료 조건이 만족되면 루프 종료</a:t>
            </a:r>
            <a:r>
              <a:rPr lang="en-US" altLang="ko-KR" b="0" spc="-100" dirty="0"/>
              <a:t>, </a:t>
            </a:r>
            <a:r>
              <a:rPr lang="ko-KR" altLang="en-US" b="0" spc="-100" dirty="0"/>
              <a:t>루프를 벗어난 첫 번째 명령이 실행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415615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루프 제어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종점 테스트</a:t>
            </a:r>
            <a:r>
              <a:rPr lang="en-US" altLang="ko-KR" sz="1700" b="0" spc="-100" dirty="0"/>
              <a:t>(test-at-the-end </a:t>
            </a:r>
            <a:r>
              <a:rPr lang="ko-KR" altLang="en-US" sz="1700" b="0" spc="-100" dirty="0"/>
              <a:t>또는 </a:t>
            </a:r>
            <a:r>
              <a:rPr lang="en-US" altLang="ko-KR" sz="1700" b="0" spc="-100" dirty="0"/>
              <a:t>post-test)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조건이 루프의 끝에서 이루어지므로 루프가 무조건 한 번 이상 실행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종료 검사를 사전에 수행하도록 루프 구성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루프의 시작 시점에서 검사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처음부터 조건 만족 </a:t>
            </a:r>
            <a:r>
              <a:rPr lang="en-US" altLang="ko-KR" b="0" spc="-100" dirty="0"/>
              <a:t>: </a:t>
            </a:r>
            <a:r>
              <a:rPr lang="ko-KR" altLang="en-US" b="0" spc="-100" dirty="0"/>
              <a:t>루프에 포함된 내용을 한 번도 실행하지 않음</a:t>
            </a:r>
            <a:endParaRPr lang="en-US" altLang="ko-KR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b="0" spc="-100" dirty="0"/>
              <a:t>C </a:t>
            </a:r>
            <a:r>
              <a:rPr lang="ko-KR" altLang="en-US" sz="1700" b="0" spc="-100" dirty="0"/>
              <a:t>언어의 </a:t>
            </a:r>
            <a:r>
              <a:rPr lang="en-US" altLang="ko-KR" sz="1700" b="0" spc="-100" dirty="0"/>
              <a:t>for </a:t>
            </a:r>
            <a:r>
              <a:rPr lang="ko-KR" altLang="en-US" sz="1700" b="0" spc="-100" dirty="0"/>
              <a:t>처럼 정해진 횟수만큼 반복 루프 가능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모든 루프는 한 가지로 표현 가능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b="0" spc="-100" dirty="0"/>
              <a:t>- </a:t>
            </a:r>
            <a:r>
              <a:rPr lang="ko-KR" altLang="en-US" b="0" spc="-100" dirty="0"/>
              <a:t>용도에 맞는 형태로 사용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15889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34290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q"/>
            </a:pPr>
            <a:r>
              <a:rPr lang="ko-KR" altLang="en-US" spc="-100" dirty="0"/>
              <a:t>입출력 명령</a:t>
            </a:r>
            <a:endParaRPr lang="en-US" altLang="ko-KR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입출력 장치 다양한 만큼 입출력 명령도 다양</a:t>
            </a:r>
            <a:endParaRPr lang="en-US" altLang="ko-KR" sz="1700" b="0" spc="-100" dirty="0"/>
          </a:p>
          <a:p>
            <a:pPr marL="452438" indent="-182563"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개인용 컴퓨터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세 가지 입출력 방식 사용</a:t>
            </a:r>
            <a:endParaRPr lang="en-US" altLang="ko-KR" sz="1700" b="0" spc="-100" dirty="0"/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프로그래밍에 의한 입출력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</a:t>
            </a:r>
            <a:r>
              <a:rPr lang="ko-KR" altLang="en-US" spc="-100" dirty="0"/>
              <a:t>인터럽트 구동</a:t>
            </a:r>
            <a:r>
              <a:rPr lang="en-US" altLang="ko-KR" spc="-100" dirty="0"/>
              <a:t>interrupt-driven </a:t>
            </a:r>
            <a:r>
              <a:rPr lang="ko-KR" altLang="en-US" spc="-100" dirty="0"/>
              <a:t>입출력</a:t>
            </a:r>
          </a:p>
          <a:p>
            <a:pPr marL="449263" lvl="1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pc="-100" dirty="0"/>
              <a:t>- DMA </a:t>
            </a:r>
            <a:r>
              <a:rPr lang="ko-KR" altLang="en-US" spc="-100" dirty="0"/>
              <a:t>입출력</a:t>
            </a:r>
            <a:endParaRPr lang="en-US" altLang="ko-KR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90178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프로그래밍에 의한 입출력</a:t>
            </a:r>
            <a:endParaRPr lang="en-US" altLang="ko-KR" sz="18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가장 단순함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 err="1"/>
              <a:t>임베디드</a:t>
            </a:r>
            <a:r>
              <a:rPr lang="ko-KR" altLang="en-US" sz="1700" b="0" spc="-100" dirty="0"/>
              <a:t> 시스템 또는 실시간 시스템 같은 </a:t>
            </a:r>
            <a:r>
              <a:rPr lang="ko-KR" altLang="en-US" sz="1700" b="0" spc="-100" dirty="0" err="1"/>
              <a:t>저사양</a:t>
            </a:r>
            <a:r>
              <a:rPr lang="ko-KR" altLang="en-US" sz="1700" b="0" spc="-100" dirty="0"/>
              <a:t> 마이크로프로세서에서 일반적으로 사용</a:t>
            </a:r>
            <a:endParaRPr lang="en-US" altLang="ko-KR" sz="1700" b="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0" spc="-100" dirty="0"/>
              <a:t>주요 단점 </a:t>
            </a:r>
            <a:r>
              <a:rPr lang="en-US" altLang="ko-KR" sz="1700" b="0" spc="-100" dirty="0"/>
              <a:t>: </a:t>
            </a:r>
            <a:r>
              <a:rPr lang="ko-KR" altLang="en-US" sz="1700" b="0" spc="-100" dirty="0"/>
              <a:t>장치가 준비되기를 기다리는 긴 시간을 </a:t>
            </a:r>
            <a:r>
              <a:rPr lang="en-US" altLang="ko-KR" sz="1700" b="0" spc="-100" dirty="0"/>
              <a:t>CPU</a:t>
            </a:r>
            <a:r>
              <a:rPr lang="ko-KR" altLang="en-US" sz="1700" b="0" spc="-100" dirty="0"/>
              <a:t>가 낭비하게 됨</a:t>
            </a:r>
            <a:endParaRPr lang="en-US" altLang="ko-KR" sz="17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</a:t>
            </a:r>
            <a:r>
              <a:rPr lang="ko-KR" altLang="en-US" sz="1600" b="0" spc="-100" dirty="0"/>
              <a:t>사용 대기</a:t>
            </a:r>
            <a:r>
              <a:rPr lang="en-US" altLang="ko-KR" sz="1600" b="0" spc="-100" dirty="0"/>
              <a:t>(busy waiting)</a:t>
            </a:r>
            <a:r>
              <a:rPr lang="ko-KR" altLang="en-US" sz="1600" b="0" spc="-100" dirty="0"/>
              <a:t>라 함</a:t>
            </a:r>
            <a:endParaRPr lang="en-US" altLang="ko-KR" sz="16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b="0" spc="-100" dirty="0"/>
              <a:t>- CPU</a:t>
            </a:r>
            <a:r>
              <a:rPr lang="ko-KR" altLang="en-US" sz="1600" b="0" spc="-100" dirty="0"/>
              <a:t>가 할 일이 하나밖에 없다면 문제되지 않음</a:t>
            </a:r>
            <a:endParaRPr lang="en-US" altLang="ko-KR" sz="1600" b="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단</a:t>
            </a:r>
            <a:r>
              <a:rPr lang="en-US" altLang="ko-KR" sz="1600" spc="-100" dirty="0"/>
              <a:t>,</a:t>
            </a:r>
            <a:r>
              <a:rPr lang="en-US" altLang="ko-KR" sz="1600" b="0" spc="-100" dirty="0"/>
              <a:t> </a:t>
            </a:r>
            <a:r>
              <a:rPr lang="ko-KR" altLang="en-US" sz="1600" b="0" spc="-100" dirty="0"/>
              <a:t>여러 개의 이벤트 동시 </a:t>
            </a:r>
            <a:r>
              <a:rPr lang="ko-KR" altLang="en-US" sz="1600" b="0" spc="-100" dirty="0" err="1"/>
              <a:t>모니터링할</a:t>
            </a:r>
            <a:r>
              <a:rPr lang="ko-KR" altLang="en-US" sz="1600" b="0" spc="-100" dirty="0"/>
              <a:t> 경우 낭비되므로 다른 입출력 방법이 적용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95407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50850" indent="-285750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spc="-100" dirty="0"/>
              <a:t>인터럽트 구동 입출력</a:t>
            </a:r>
            <a:endParaRPr lang="en-US" altLang="ko-KR" sz="18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프로세서가 입출력 장치에 작업을 지시하고 완료되면 인터럽트를 생성하도록 명령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장치 레지스터에 인터럽트 활성화 </a:t>
            </a:r>
            <a:r>
              <a:rPr lang="ko-KR" altLang="en-US" sz="1700" spc="-100" dirty="0" err="1"/>
              <a:t>비트를</a:t>
            </a:r>
            <a:r>
              <a:rPr lang="ko-KR" altLang="en-US" sz="1700" spc="-100" dirty="0"/>
              <a:t> 설정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입출력이 완료되면 하드웨어가 신호를 제공하도록 요청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프로그래밍 입출력보다 개선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완벽하지 않음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전송된 모든 문자에 인터럽트가 필요하므로 처리 비용이 많이 듦</a:t>
            </a:r>
            <a:endParaRPr lang="en-US" altLang="ko-KR" sz="16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/>
              <a:t>인터럽트의 많은 부분을 제거하는 방법이 요구됨</a:t>
            </a:r>
            <a:endParaRPr lang="en-US" altLang="ko-KR" sz="16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2396210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indent="-244475">
              <a:spcBef>
                <a:spcPts val="0"/>
              </a:spcBef>
              <a:spcAft>
                <a:spcPts val="6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sz="1900" spc="-100" dirty="0"/>
              <a:t>DMA</a:t>
            </a:r>
            <a:r>
              <a:rPr lang="en-US" altLang="ko-KR" sz="1900" b="0" spc="-100" dirty="0"/>
              <a:t>(Direct Memory Access)</a:t>
            </a:r>
            <a:r>
              <a:rPr lang="en-US" altLang="ko-KR" sz="1900" spc="-100" dirty="0"/>
              <a:t> </a:t>
            </a:r>
            <a:r>
              <a:rPr lang="ko-KR" altLang="en-US" sz="1900" spc="-100" dirty="0"/>
              <a:t>입출력</a:t>
            </a:r>
            <a:endParaRPr lang="en-US" altLang="ko-KR" sz="19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버스에 직접 액세스할 수 있는 방법</a:t>
            </a:r>
            <a:r>
              <a:rPr lang="en-US" altLang="ko-KR" sz="1700" spc="-100" dirty="0"/>
              <a:t>:</a:t>
            </a:r>
            <a:r>
              <a:rPr lang="ko-KR" altLang="en-US" sz="1700" spc="-100" dirty="0"/>
              <a:t> 시스템에 </a:t>
            </a:r>
            <a:r>
              <a:rPr lang="en-US" altLang="ko-KR" sz="1700" spc="-100" dirty="0"/>
              <a:t>DMA </a:t>
            </a:r>
            <a:r>
              <a:rPr lang="ko-KR" altLang="en-US" sz="1700" spc="-100" dirty="0"/>
              <a:t>제어기 추가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700" spc="-120" dirty="0"/>
              <a:t>DMA </a:t>
            </a:r>
            <a:r>
              <a:rPr lang="ko-KR" altLang="en-US" sz="1700" spc="-120" dirty="0"/>
              <a:t>칩은 내부에 레지스터 최소 </a:t>
            </a:r>
            <a:r>
              <a:rPr lang="en-US" altLang="ko-KR" sz="1700" spc="-120" dirty="0"/>
              <a:t>4</a:t>
            </a:r>
            <a:r>
              <a:rPr lang="ko-KR" altLang="en-US" sz="1700" spc="-120" dirty="0"/>
              <a:t>개 보유 </a:t>
            </a:r>
            <a:r>
              <a:rPr lang="en-US" altLang="ko-KR" sz="1700" spc="-120" dirty="0"/>
              <a:t>:</a:t>
            </a:r>
            <a:r>
              <a:rPr lang="ko-KR" altLang="en-US" sz="1700" spc="-120" dirty="0"/>
              <a:t> 프로세서에서 실행되는 소프트웨어로 로드 가능</a:t>
            </a:r>
            <a:endParaRPr lang="en-US" altLang="ko-KR" sz="1700" spc="-12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첫 번째는 읽거나 쓸 메모리 주소 포함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두 번째는 얼마나 많은 바이트</a:t>
            </a:r>
            <a:r>
              <a:rPr lang="en-US" altLang="ko-KR" sz="1500" spc="-100" dirty="0"/>
              <a:t>(</a:t>
            </a:r>
            <a:r>
              <a:rPr lang="ko-KR" altLang="en-US" sz="1500" spc="-100" dirty="0"/>
              <a:t>또는 워드</a:t>
            </a:r>
            <a:r>
              <a:rPr lang="en-US" altLang="ko-KR" sz="1500" spc="-100" dirty="0"/>
              <a:t>)</a:t>
            </a:r>
            <a:r>
              <a:rPr lang="ko-KR" altLang="en-US" sz="1500" spc="-100" dirty="0"/>
              <a:t>가 전송되는지 계산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세 번째는 사용할 장치 번호 또는 입출력 공간 주소를 지정</a:t>
            </a:r>
            <a:endParaRPr lang="en-US" altLang="ko-KR" sz="1500" spc="-100" dirty="0"/>
          </a:p>
          <a:p>
            <a:pPr marL="803275" lvl="2" indent="-1682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B0F0"/>
              </a:buClr>
              <a:buSzPct val="100000"/>
              <a:buFont typeface="+mj-lt"/>
              <a:buAutoNum type="arabicPeriod"/>
            </a:pPr>
            <a:r>
              <a:rPr lang="ko-KR" altLang="en-US" sz="1500" spc="-100" dirty="0"/>
              <a:t> 네 번째는 입출력 장치에서 데이터를 읽거나 쓰는 여부를 지정</a:t>
            </a:r>
            <a:endParaRPr lang="en-US" altLang="ko-KR" sz="15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프로세서 입출력의 부담을 크게 덜어 줌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여전히 완전히 자유롭지 못함</a:t>
            </a:r>
            <a:endParaRPr lang="en-US" altLang="ko-KR" sz="1700" spc="-100" dirty="0"/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spc="-100" dirty="0"/>
              <a:t>디스크 같은 고속 장치가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로 실행되는 경우 메모리 참조 및 장치 참조를 위한 버스 사이클이 많이 필요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이 사이클 동안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는 대기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입출력 장치는 종종 지연을 용인할 수 없으므로 </a:t>
            </a:r>
            <a:r>
              <a:rPr lang="en-US" altLang="ko-KR" sz="1700" spc="-100" dirty="0"/>
              <a:t>DMA</a:t>
            </a:r>
            <a:r>
              <a:rPr lang="ko-KR" altLang="en-US" sz="1700" spc="-100" dirty="0"/>
              <a:t>는 항상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보다 높은 버스 우선순위를 가짐</a:t>
            </a:r>
            <a:r>
              <a:rPr lang="en-US" altLang="ko-KR" sz="1700" spc="-100" dirty="0"/>
              <a:t>)</a:t>
            </a:r>
          </a:p>
          <a:p>
            <a:pPr marL="631826" lvl="1" indent="-1825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700" b="1" spc="-100" dirty="0">
                <a:solidFill>
                  <a:srgbClr val="00B0F0"/>
                </a:solidFill>
              </a:rPr>
              <a:t>사이클 </a:t>
            </a:r>
            <a:r>
              <a:rPr lang="ko-KR" altLang="en-US" sz="1700" b="1" spc="-100" dirty="0" err="1">
                <a:solidFill>
                  <a:srgbClr val="00B0F0"/>
                </a:solidFill>
              </a:rPr>
              <a:t>스틸링</a:t>
            </a:r>
            <a:r>
              <a:rPr lang="en-US" altLang="ko-KR" sz="1700" spc="-100" dirty="0"/>
              <a:t>(cycle stealing) : DMA </a:t>
            </a:r>
            <a:r>
              <a:rPr lang="ko-KR" altLang="en-US" sz="1700" spc="-100" dirty="0"/>
              <a:t>제어기가 </a:t>
            </a:r>
            <a:r>
              <a:rPr lang="en-US" altLang="ko-KR" sz="1700" spc="-100" dirty="0"/>
              <a:t>CPU</a:t>
            </a:r>
            <a:r>
              <a:rPr lang="ko-KR" altLang="en-US" sz="1700" spc="-100" dirty="0"/>
              <a:t>에서 버스 사이클을 제거</a:t>
            </a:r>
            <a:endParaRPr lang="en-US" altLang="ko-KR" sz="1700" spc="-100" dirty="0"/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B0F0"/>
              </a:buClr>
              <a:buSzPct val="100000"/>
              <a:buNone/>
            </a:pPr>
            <a:r>
              <a:rPr lang="en-US" altLang="ko-KR" sz="1500" spc="-100" dirty="0"/>
              <a:t>- </a:t>
            </a:r>
            <a:r>
              <a:rPr lang="ko-KR" altLang="en-US" sz="1500" spc="-100" dirty="0"/>
              <a:t>사이클 </a:t>
            </a:r>
            <a:r>
              <a:rPr lang="ko-KR" altLang="en-US" sz="1500" spc="-100" dirty="0" err="1"/>
              <a:t>스틸링으로</a:t>
            </a:r>
            <a:r>
              <a:rPr lang="ko-KR" altLang="en-US" sz="1500" spc="-100" dirty="0"/>
              <a:t> 인한 이득이 인터럽트로 인한 손실 보다 큼</a:t>
            </a:r>
            <a:endParaRPr lang="en-US" altLang="ko-KR" sz="1500" b="0" spc="-100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 </a:t>
            </a:r>
            <a:r>
              <a:rPr lang="ko-KR" altLang="en-US" dirty="0"/>
              <a:t>컴퓨터 명령어</a:t>
            </a:r>
          </a:p>
        </p:txBody>
      </p:sp>
    </p:spTree>
    <p:extLst>
      <p:ext uri="{BB962C8B-B14F-4D97-AF65-F5344CB8AC3E}">
        <p14:creationId xmlns:p14="http://schemas.microsoft.com/office/powerpoint/2010/main" val="30215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/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컴퓨터 기본 구조와 프로세서</a:t>
            </a:r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컴퓨터의 </a:t>
            </a:r>
            <a:r>
              <a:rPr lang="en-US" altLang="ko-KR" sz="1700" spc="-100" dirty="0">
                <a:solidFill>
                  <a:srgbClr val="00B0F0"/>
                </a:solidFill>
              </a:rPr>
              <a:t>3</a:t>
            </a:r>
            <a:r>
              <a:rPr lang="ko-KR" altLang="en-US" sz="1700" spc="-100" dirty="0">
                <a:solidFill>
                  <a:srgbClr val="00B0F0"/>
                </a:solidFill>
              </a:rPr>
              <a:t>가지 핵심 장치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프로세서</a:t>
            </a:r>
            <a:r>
              <a:rPr lang="en-US" altLang="ko-KR" sz="1700" spc="-100" dirty="0"/>
              <a:t>(Processor, CPU), </a:t>
            </a:r>
            <a:r>
              <a:rPr lang="ko-KR" altLang="en-US" sz="1700" spc="-100" dirty="0"/>
              <a:t>메모리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입출력장치</a:t>
            </a:r>
            <a:endParaRPr lang="en-US" altLang="ko-KR" sz="1700" spc="-100" dirty="0"/>
          </a:p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버스</a:t>
            </a:r>
            <a:r>
              <a:rPr lang="en-US" altLang="ko-KR" sz="1700" spc="-100" dirty="0">
                <a:solidFill>
                  <a:srgbClr val="00B0F0"/>
                </a:solidFill>
              </a:rPr>
              <a:t>(Bus)</a:t>
            </a:r>
            <a:r>
              <a:rPr lang="ko-KR" altLang="en-US" sz="1700" spc="-100" dirty="0">
                <a:solidFill>
                  <a:srgbClr val="00B0F0"/>
                </a:solidFill>
              </a:rPr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장치간에 주소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데이터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제어 신호를 전송하기 위한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연결 통로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연결선</a:t>
            </a:r>
            <a:r>
              <a:rPr lang="en-US" altLang="ko-KR" sz="1700" spc="-100" dirty="0"/>
              <a:t>)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5"/>
            <a:ext cx="6624736" cy="2281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48" y="4941168"/>
            <a:ext cx="8498616" cy="193899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: Central Processing Unit =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중앙처리장치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사람의 두뇌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판단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동작을 제어하고 명령을 실행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중앙처리장치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①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②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(±×÷,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크다 작다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참과 거짓 판단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③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레지스터 의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부분으로 구성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47675" lvl="1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버스</a:t>
            </a:r>
            <a:r>
              <a:rPr lang="en-US" altLang="ko-KR" sz="1700" spc="-100" dirty="0">
                <a:solidFill>
                  <a:srgbClr val="00B0F0"/>
                </a:solidFill>
              </a:rPr>
              <a:t>(Bus)</a:t>
            </a:r>
            <a:r>
              <a:rPr lang="ko-KR" altLang="en-US" sz="1700" spc="-100" dirty="0">
                <a:solidFill>
                  <a:srgbClr val="00B0F0"/>
                </a:solidFill>
              </a:rPr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장치간에 주소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데이터</a:t>
            </a:r>
            <a:r>
              <a:rPr lang="en-US" altLang="ko-KR" sz="1700" spc="-100" dirty="0"/>
              <a:t>, </a:t>
            </a:r>
            <a:r>
              <a:rPr lang="ko-KR" altLang="en-US" sz="1700" spc="-100" dirty="0"/>
              <a:t>제어 신호를 전송하기 위한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연결 통로</a:t>
            </a:r>
            <a:r>
              <a:rPr lang="en-US" altLang="ko-KR" sz="1700" spc="-100" dirty="0"/>
              <a:t>(</a:t>
            </a:r>
            <a:r>
              <a:rPr lang="ko-KR" altLang="en-US" sz="1700" spc="-100" dirty="0"/>
              <a:t>연결선</a:t>
            </a:r>
            <a:r>
              <a:rPr lang="en-US" altLang="ko-KR" sz="1700" spc="-100" dirty="0"/>
              <a:t>)</a:t>
            </a:r>
          </a:p>
          <a:p>
            <a:pPr marL="454024" lvl="2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>
                <a:solidFill>
                  <a:srgbClr val="00B0F0"/>
                </a:solidFill>
              </a:rPr>
              <a:t>내부버스</a:t>
            </a:r>
            <a:r>
              <a:rPr lang="en-US" altLang="ko-KR" sz="1600" spc="-100" dirty="0"/>
              <a:t>(internal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bus) : </a:t>
            </a:r>
            <a:r>
              <a:rPr lang="ko-KR" altLang="en-US" sz="1600" spc="-100" dirty="0"/>
              <a:t>프로세서 내부의 장치 연결</a:t>
            </a:r>
            <a:endParaRPr lang="en-US" altLang="ko-KR" sz="1600" spc="-100" dirty="0"/>
          </a:p>
          <a:p>
            <a:pPr marL="454024" lvl="2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ko-KR" sz="1600" spc="-100" dirty="0"/>
              <a:t>- </a:t>
            </a:r>
            <a:r>
              <a:rPr lang="ko-KR" altLang="en-US" sz="1600" spc="-100" dirty="0">
                <a:solidFill>
                  <a:srgbClr val="00B0F0"/>
                </a:solidFill>
              </a:rPr>
              <a:t>시스템 버스</a:t>
            </a:r>
            <a:r>
              <a:rPr lang="en-US" altLang="ko-KR" sz="1600" spc="-100" dirty="0"/>
              <a:t>(system bus) : </a:t>
            </a:r>
            <a:r>
              <a:rPr lang="ko-KR" altLang="en-US" sz="1600" spc="-100" dirty="0"/>
              <a:t>핵심 장치 및 주변장치 연결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5715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8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프로세서 구성 요소</a:t>
            </a:r>
          </a:p>
          <a:p>
            <a:pPr marL="554037" lvl="1" indent="-285750">
              <a:lnSpc>
                <a:spcPct val="150000"/>
              </a:lnSpc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프로세서 </a:t>
            </a:r>
            <a:r>
              <a:rPr lang="en-US" altLang="ko-KR" sz="1800" b="1" spc="-100" dirty="0"/>
              <a:t>3</a:t>
            </a:r>
            <a:r>
              <a:rPr lang="ko-KR" altLang="en-US" sz="1800" b="1" spc="-100" dirty="0"/>
              <a:t>가지 구성 필수 구성요소</a:t>
            </a:r>
            <a:endParaRPr lang="en-US" altLang="ko-KR" sz="18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산술 논리 연산 장치</a:t>
            </a:r>
            <a:r>
              <a:rPr lang="en-US" altLang="ko-KR" sz="1700" spc="-100" dirty="0"/>
              <a:t>(Arithmetic Logic Unit, ALU) : </a:t>
            </a:r>
            <a:r>
              <a:rPr lang="ko-KR" altLang="en-US" sz="1700" spc="-100" dirty="0"/>
              <a:t>산술 및 논리 연산 등 기본 연산을 수행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제어 장치 </a:t>
            </a:r>
            <a:r>
              <a:rPr lang="en-US" altLang="ko-KR" sz="1700" spc="-100" dirty="0"/>
              <a:t>(Control Unit, CU)</a:t>
            </a:r>
            <a:r>
              <a:rPr lang="ko-KR" altLang="en-US" sz="1700" spc="-100" dirty="0"/>
              <a:t> </a:t>
            </a:r>
            <a:r>
              <a:rPr lang="en-US" altLang="ko-KR" sz="1700" spc="-100" dirty="0"/>
              <a:t>: </a:t>
            </a:r>
            <a:r>
              <a:rPr lang="ko-KR" altLang="en-US" sz="1700" spc="-100" dirty="0"/>
              <a:t>메모리에서 명령어를 가져와 해독하고 실행에 필요한 장치들을 제어하는 신호를 발생</a:t>
            </a:r>
            <a:endParaRPr lang="en-US" altLang="ko-KR" sz="1700" spc="-100" dirty="0"/>
          </a:p>
          <a:p>
            <a:pPr marL="633412" lvl="2" indent="-179388">
              <a:lnSpc>
                <a:spcPct val="120000"/>
              </a:lnSpc>
              <a:spcBef>
                <a:spcPts val="6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>
                <a:solidFill>
                  <a:srgbClr val="00B0F0"/>
                </a:solidFill>
              </a:rPr>
              <a:t>레지스터 세트</a:t>
            </a:r>
            <a:r>
              <a:rPr lang="en-US" altLang="ko-KR" sz="1700" spc="-100" dirty="0"/>
              <a:t>(register set) : </a:t>
            </a:r>
            <a:r>
              <a:rPr lang="ko-KR" altLang="en-US" sz="1700" spc="-100" dirty="0"/>
              <a:t>프로세서 내에 존재하는 용량은 작지만 매우 빠른 메모리</a:t>
            </a:r>
            <a:r>
              <a:rPr lang="en-US" altLang="ko-KR" sz="1700" spc="-100" dirty="0"/>
              <a:t>, ALU</a:t>
            </a:r>
            <a:r>
              <a:rPr lang="ko-KR" altLang="en-US" sz="1700" spc="-100" dirty="0"/>
              <a:t>의 연산과 관련된 데이터를 일시 저장하거나 특정 제어 정보 저장</a:t>
            </a:r>
            <a:endParaRPr lang="en-US" altLang="ko-KR" sz="1700" spc="-100" dirty="0"/>
          </a:p>
          <a:p>
            <a:pPr marL="454024" lvl="2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ko-KR" sz="1700" spc="-100" dirty="0"/>
              <a:t>    - </a:t>
            </a:r>
            <a:r>
              <a:rPr lang="ko-KR" altLang="en-US" sz="1700" spc="-100" dirty="0"/>
              <a:t>목적에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따라 특수 레지스터와</a:t>
            </a:r>
            <a:r>
              <a:rPr lang="en-US" altLang="ko-KR" sz="1700" spc="-100" dirty="0"/>
              <a:t> </a:t>
            </a:r>
            <a:r>
              <a:rPr lang="ko-KR" altLang="en-US" sz="1700" spc="-100" dirty="0"/>
              <a:t>범용 레지스터로 분류</a:t>
            </a:r>
            <a:endParaRPr lang="en-US" altLang="ko-KR" sz="1700" spc="-100" dirty="0"/>
          </a:p>
          <a:p>
            <a:pPr marL="628650" lvl="1" indent="-179388">
              <a:lnSpc>
                <a:spcPct val="120000"/>
              </a:lnSpc>
              <a:spcBef>
                <a:spcPts val="1200"/>
              </a:spcBef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현재는 </a:t>
            </a:r>
            <a:r>
              <a:rPr lang="ko-KR" altLang="en-US" sz="1700" spc="-100" dirty="0" err="1"/>
              <a:t>온칩</a:t>
            </a:r>
            <a:r>
              <a:rPr lang="ko-KR" altLang="en-US" sz="1700" spc="-100" dirty="0"/>
              <a:t> 캐시</a:t>
            </a:r>
            <a:r>
              <a:rPr lang="en-US" altLang="ko-KR" sz="1700" spc="-100" dirty="0"/>
              <a:t>(on-chip cache), </a:t>
            </a:r>
            <a:r>
              <a:rPr lang="ko-KR" altLang="en-US" sz="1700" spc="-100" dirty="0"/>
              <a:t>비디오 컨트롤러</a:t>
            </a:r>
            <a:r>
              <a:rPr lang="en-US" altLang="ko-KR" sz="1700" spc="-100" dirty="0"/>
              <a:t>(video controller), </a:t>
            </a:r>
            <a:r>
              <a:rPr lang="ko-KR" altLang="en-US" sz="1700" spc="-100" dirty="0"/>
              <a:t>실수보조연산 프로세서</a:t>
            </a:r>
            <a:r>
              <a:rPr lang="en-US" altLang="ko-KR" sz="1700" spc="-100" dirty="0"/>
              <a:t>(FPU) </a:t>
            </a:r>
            <a:r>
              <a:rPr lang="ko-KR" altLang="en-US" sz="1700" spc="-100" dirty="0"/>
              <a:t>등 다양한 장치 포함</a:t>
            </a:r>
            <a:endParaRPr lang="en-US" altLang="ko-KR" sz="1700" spc="-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56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12" y="1300036"/>
            <a:ext cx="5843492" cy="436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ko-KR" altLang="en-US" spc="-100" dirty="0">
                <a:solidFill>
                  <a:srgbClr val="2B6278"/>
                </a:solidFill>
              </a:rPr>
              <a:t>     프로세서 기본 구조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레지스터 세트</a:t>
            </a:r>
            <a:r>
              <a:rPr lang="en-US" altLang="ko-KR" spc="-100" dirty="0"/>
              <a:t>(</a:t>
            </a:r>
            <a:r>
              <a:rPr lang="ko-KR" altLang="en-US" spc="-100" dirty="0"/>
              <a:t>일반적으로 </a:t>
            </a:r>
            <a:r>
              <a:rPr lang="en-US" altLang="ko-KR" spc="-100" dirty="0"/>
              <a:t>1~32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ALU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en-US" altLang="ko-KR" spc="-100" dirty="0"/>
              <a:t>CU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pc="-100" dirty="0"/>
              <a:t>이들 장치를 연결하는</a:t>
            </a:r>
            <a:endParaRPr lang="en-US" altLang="ko-KR" spc="-100" dirty="0"/>
          </a:p>
          <a:p>
            <a:pPr marL="268287" lvl="1" indent="0">
              <a:lnSpc>
                <a:spcPct val="110000"/>
              </a:lnSpc>
              <a:buClr>
                <a:srgbClr val="00B0F0"/>
              </a:buClr>
              <a:buNone/>
            </a:pPr>
            <a:r>
              <a:rPr lang="en-US" altLang="ko-KR" spc="-100" dirty="0"/>
              <a:t>  </a:t>
            </a:r>
            <a:r>
              <a:rPr lang="ko-KR" altLang="en-US" spc="-100" dirty="0"/>
              <a:t> 버스로 구성</a:t>
            </a:r>
          </a:p>
          <a:p>
            <a:pPr marL="447675" lvl="1" indent="-179388">
              <a:lnSpc>
                <a:spcPct val="11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endParaRPr lang="ko-KR" altLang="en-US" spc="-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73" y="5684887"/>
            <a:ext cx="6993731" cy="101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0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 </a:t>
            </a:r>
            <a:r>
              <a:rPr lang="ko-KR" altLang="en-US" dirty="0"/>
              <a:t>프로세서 구성과 동작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프로세서 명령 실행</a:t>
            </a:r>
          </a:p>
          <a:p>
            <a:pPr marL="447675" lvl="1" indent="-179388">
              <a:lnSpc>
                <a:spcPct val="150000"/>
              </a:lnSpc>
              <a:buClr>
                <a:srgbClr val="00B0F0"/>
              </a:buClr>
              <a:buFont typeface="맑은 고딕" panose="020B0503020000020004" pitchFamily="50" charset="-127"/>
              <a:buChar char="•"/>
            </a:pPr>
            <a:r>
              <a:rPr lang="ko-KR" altLang="en-US" sz="1700" spc="-100" dirty="0"/>
              <a:t>프로세서는 각 명령을 더 작은 </a:t>
            </a:r>
            <a:r>
              <a:rPr lang="ko-KR" altLang="en-US" sz="1700" spc="-100" dirty="0">
                <a:solidFill>
                  <a:srgbClr val="00B0F0"/>
                </a:solidFill>
              </a:rPr>
              <a:t>마이크로</a:t>
            </a:r>
            <a:r>
              <a:rPr lang="ko-KR" altLang="en-US" sz="1700" spc="-100" dirty="0"/>
              <a:t> </a:t>
            </a:r>
            <a:r>
              <a:rPr lang="ko-KR" altLang="en-US" sz="1700" spc="-100" dirty="0">
                <a:solidFill>
                  <a:srgbClr val="00B0F0"/>
                </a:solidFill>
              </a:rPr>
              <a:t>명령</a:t>
            </a:r>
            <a:r>
              <a:rPr lang="en-US" altLang="ko-KR" sz="1700" spc="-100" dirty="0"/>
              <a:t>(microinstruction)</a:t>
            </a:r>
            <a:r>
              <a:rPr lang="ko-KR" altLang="en-US" sz="1700" spc="-100" dirty="0"/>
              <a:t>들로 나누어 실행</a:t>
            </a:r>
            <a:endParaRPr lang="en-US" altLang="ko-KR" sz="1700" spc="-100" dirty="0"/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1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다음에 실행할 명령어를 메모리에서 읽어 명령 레지스터</a:t>
            </a:r>
            <a:r>
              <a:rPr lang="en-US" altLang="ko-KR" sz="1600" spc="-100" dirty="0"/>
              <a:t>(IR)</a:t>
            </a:r>
            <a:r>
              <a:rPr lang="ko-KR" altLang="en-US" sz="1600" spc="-100" dirty="0"/>
              <a:t>로 가져온다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2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프로그램 카운터</a:t>
            </a:r>
            <a:r>
              <a:rPr lang="en-US" altLang="ko-KR" sz="1600" spc="-100" dirty="0"/>
              <a:t>(PC)</a:t>
            </a:r>
            <a:r>
              <a:rPr lang="ko-KR" altLang="en-US" sz="1600" spc="-100" dirty="0"/>
              <a:t>는 그 다음 명령어의 주소로 변경된다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3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방금 가져온 명령어를 해독</a:t>
            </a:r>
            <a:r>
              <a:rPr lang="en-US" altLang="ko-KR" sz="1600" spc="-100" dirty="0"/>
              <a:t>(decode)</a:t>
            </a:r>
            <a:r>
              <a:rPr lang="ko-KR" altLang="en-US" sz="1600" spc="-100" dirty="0"/>
              <a:t>하고 유형을 결정한다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4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명령어가 메모리에 있는 데이터를 사용하는 경우 그 위치를 결정한다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5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필요한 경우 데이터를 레지스터로 가져온다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6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ko-KR" altLang="en-US" sz="1600" spc="-100" dirty="0"/>
              <a:t>명령어를 실행한다</a:t>
            </a:r>
            <a:r>
              <a:rPr lang="en-US" altLang="ko-KR" sz="1600" spc="-100" dirty="0"/>
              <a:t>.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ko-KR" sz="1600" b="1" spc="-100" dirty="0">
                <a:solidFill>
                  <a:srgbClr val="00B0F0"/>
                </a:solidFill>
              </a:rPr>
              <a:t>7</a:t>
            </a:r>
            <a:r>
              <a:rPr lang="ko-KR" altLang="en-US" sz="1600" b="1" spc="-100" dirty="0">
                <a:solidFill>
                  <a:srgbClr val="00B0F0"/>
                </a:solidFill>
              </a:rPr>
              <a:t>단계 </a:t>
            </a:r>
            <a:r>
              <a:rPr lang="en-US" altLang="ko-KR" sz="1600" spc="-100" dirty="0"/>
              <a:t>1</a:t>
            </a:r>
            <a:r>
              <a:rPr lang="ko-KR" altLang="en-US" sz="1600" spc="-100" dirty="0"/>
              <a:t>단계로 이동하여 다음 명령어 실행을 시작한다</a:t>
            </a:r>
            <a:r>
              <a:rPr lang="en-US" altLang="ko-KR" sz="1600" spc="-100" dirty="0"/>
              <a:t>.</a:t>
            </a:r>
          </a:p>
          <a:p>
            <a:pPr marL="452438" lvl="1" indent="-185738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700" spc="-150" dirty="0"/>
              <a:t>이 단계를 요약하면 </a:t>
            </a:r>
            <a:r>
              <a:rPr lang="ko-KR" altLang="en-US" sz="1700" spc="-150" dirty="0">
                <a:solidFill>
                  <a:srgbClr val="00B0F0"/>
                </a:solidFill>
              </a:rPr>
              <a:t>인출</a:t>
            </a:r>
            <a:r>
              <a:rPr lang="en-US" altLang="ko-KR" sz="1700" spc="-150" dirty="0"/>
              <a:t>(fetch)-</a:t>
            </a:r>
            <a:r>
              <a:rPr lang="ko-KR" altLang="en-US" sz="1700" spc="-150" dirty="0">
                <a:solidFill>
                  <a:srgbClr val="00B0F0"/>
                </a:solidFill>
              </a:rPr>
              <a:t>해독</a:t>
            </a:r>
            <a:r>
              <a:rPr lang="en-US" altLang="ko-KR" sz="1700" spc="-150" dirty="0"/>
              <a:t>(decode)-</a:t>
            </a:r>
            <a:r>
              <a:rPr lang="ko-KR" altLang="en-US" sz="1700" spc="-150" dirty="0">
                <a:solidFill>
                  <a:srgbClr val="00B0F0"/>
                </a:solidFill>
              </a:rPr>
              <a:t>실행</a:t>
            </a:r>
            <a:r>
              <a:rPr lang="en-US" altLang="ko-KR" sz="1700" spc="-150" dirty="0"/>
              <a:t>(execute) </a:t>
            </a:r>
            <a:r>
              <a:rPr lang="ko-KR" altLang="en-US" sz="1700" spc="-150" dirty="0"/>
              <a:t>사이클로 구성 </a:t>
            </a:r>
            <a:r>
              <a:rPr lang="en-US" altLang="ko-KR" sz="1700" spc="-150" dirty="0"/>
              <a:t>– </a:t>
            </a:r>
            <a:r>
              <a:rPr lang="ko-KR" altLang="en-US" sz="1700" spc="-150" dirty="0"/>
              <a:t>주 사이클</a:t>
            </a:r>
            <a:r>
              <a:rPr lang="en-US" altLang="ko-KR" sz="1700" spc="-150" dirty="0"/>
              <a:t>(main</a:t>
            </a:r>
            <a:r>
              <a:rPr lang="ko-KR" altLang="en-US" sz="1700" spc="-150" dirty="0"/>
              <a:t> </a:t>
            </a:r>
            <a:r>
              <a:rPr lang="en-US" altLang="ko-KR" sz="1700" spc="-150" dirty="0"/>
              <a:t>cycle)</a:t>
            </a:r>
          </a:p>
          <a:p>
            <a:pPr marL="454024" lvl="2" indent="0">
              <a:lnSpc>
                <a:spcPct val="150000"/>
              </a:lnSpc>
              <a:buClr>
                <a:srgbClr val="00B0F0"/>
              </a:buClr>
              <a:buNone/>
            </a:pPr>
            <a:endParaRPr lang="ko-KR" altLang="en-US" spc="-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4464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4437112"/>
            <a:ext cx="66247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8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/>
              <a:t>산술 논리 연산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93662" indent="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None/>
            </a:pPr>
            <a:r>
              <a:rPr lang="en-US" altLang="ko-KR" spc="-100" dirty="0">
                <a:solidFill>
                  <a:srgbClr val="2B6278"/>
                </a:solidFill>
              </a:rPr>
              <a:t>     </a:t>
            </a:r>
            <a:r>
              <a:rPr lang="ko-KR" altLang="en-US" spc="-100" dirty="0">
                <a:solidFill>
                  <a:srgbClr val="2B6278"/>
                </a:solidFill>
              </a:rPr>
              <a:t>산술</a:t>
            </a:r>
            <a:r>
              <a:rPr lang="en-US" altLang="ko-KR" spc="-100" dirty="0">
                <a:solidFill>
                  <a:srgbClr val="2B6278"/>
                </a:solidFill>
              </a:rPr>
              <a:t> </a:t>
            </a:r>
            <a:r>
              <a:rPr lang="ko-KR" altLang="en-US" spc="-100" dirty="0">
                <a:solidFill>
                  <a:srgbClr val="2B6278"/>
                </a:solidFill>
              </a:rPr>
              <a:t>연산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49848" y="763690"/>
            <a:ext cx="288000" cy="288000"/>
          </a:xfrm>
          <a:prstGeom prst="roundRect">
            <a:avLst/>
          </a:prstGeom>
          <a:solidFill>
            <a:srgbClr val="2B6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97" y="1196752"/>
            <a:ext cx="538835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3531</TotalTime>
  <Words>3069</Words>
  <Application>Microsoft Office PowerPoint</Application>
  <PresentationFormat>화면 슬라이드 쇼(4:3)</PresentationFormat>
  <Paragraphs>368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5" baseType="lpstr">
      <vt:lpstr>HY견고딕</vt:lpstr>
      <vt:lpstr>HY견명조</vt:lpstr>
      <vt:lpstr>HY헤드라인M</vt:lpstr>
      <vt:lpstr>LG Smart UI Bold</vt:lpstr>
      <vt:lpstr>LG Smart UI Regular</vt:lpstr>
      <vt:lpstr>LG Smart UI SemiBold</vt:lpstr>
      <vt:lpstr>굴림</vt:lpstr>
      <vt:lpstr>나눔고딕</vt:lpstr>
      <vt:lpstr>돋움</vt:lpstr>
      <vt:lpstr>맑은 고딕</vt:lpstr>
      <vt:lpstr>휴먼모음T</vt:lpstr>
      <vt:lpstr>Arial</vt:lpstr>
      <vt:lpstr>Times New Roman</vt:lpstr>
      <vt:lpstr>Verdana</vt:lpstr>
      <vt:lpstr>Wingdings</vt:lpstr>
      <vt:lpstr>1_Office 테마</vt:lpstr>
      <vt:lpstr>PowerPoint 프레젠테이션</vt:lpstr>
      <vt:lpstr>Searching for Trend</vt:lpstr>
      <vt:lpstr>5주차 에 대한 복습 </vt:lpstr>
      <vt:lpstr>01  프로세서 구성과 동작</vt:lpstr>
      <vt:lpstr>01  프로세서 구성과 동작</vt:lpstr>
      <vt:lpstr>01  프로세서 구성과 동작</vt:lpstr>
      <vt:lpstr>01  프로세서 구성과 동작</vt:lpstr>
      <vt:lpstr>01  프로세서 구성과 동작</vt:lpstr>
      <vt:lpstr>02  산술 논리 연산 장치</vt:lpstr>
      <vt:lpstr>02  산술 논리 연산 장치</vt:lpstr>
      <vt:lpstr>02  산술 논리 연산 장치</vt:lpstr>
      <vt:lpstr>03  레지스터</vt:lpstr>
      <vt:lpstr>03  레지스터</vt:lpstr>
      <vt:lpstr>03  레지스터</vt:lpstr>
      <vt:lpstr>03  레지스터</vt:lpstr>
      <vt:lpstr>03  레지스터</vt:lpstr>
      <vt:lpstr>03  레지스터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6주차 본강 들어가기 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  <vt:lpstr>04  컴퓨터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컴구6 중앙처리장치1</dc:title>
  <dc:creator>권기덕</dc:creator>
  <cp:lastModifiedBy>4636</cp:lastModifiedBy>
  <cp:revision>454</cp:revision>
  <dcterms:created xsi:type="dcterms:W3CDTF">2011-01-05T15:14:06Z</dcterms:created>
  <dcterms:modified xsi:type="dcterms:W3CDTF">2022-04-12T01:02:25Z</dcterms:modified>
</cp:coreProperties>
</file>