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75" r:id="rId1"/>
  </p:sldMasterIdLst>
  <p:notesMasterIdLst>
    <p:notesMasterId r:id="rId38"/>
  </p:notesMasterIdLst>
  <p:handoutMasterIdLst>
    <p:handoutMasterId r:id="rId39"/>
  </p:handoutMasterIdLst>
  <p:sldIdLst>
    <p:sldId id="1046" r:id="rId2"/>
    <p:sldId id="1043" r:id="rId3"/>
    <p:sldId id="1044" r:id="rId4"/>
    <p:sldId id="1045" r:id="rId5"/>
    <p:sldId id="1011" r:id="rId6"/>
    <p:sldId id="1012" r:id="rId7"/>
    <p:sldId id="1013" r:id="rId8"/>
    <p:sldId id="1014" r:id="rId9"/>
    <p:sldId id="1015" r:id="rId10"/>
    <p:sldId id="1016" r:id="rId11"/>
    <p:sldId id="1017" r:id="rId12"/>
    <p:sldId id="1018" r:id="rId13"/>
    <p:sldId id="1019" r:id="rId14"/>
    <p:sldId id="1020" r:id="rId15"/>
    <p:sldId id="1021" r:id="rId16"/>
    <p:sldId id="1022" r:id="rId17"/>
    <p:sldId id="1023" r:id="rId18"/>
    <p:sldId id="1024" r:id="rId19"/>
    <p:sldId id="1025" r:id="rId20"/>
    <p:sldId id="1026" r:id="rId21"/>
    <p:sldId id="1027" r:id="rId22"/>
    <p:sldId id="1028" r:id="rId23"/>
    <p:sldId id="1029" r:id="rId24"/>
    <p:sldId id="1030" r:id="rId25"/>
    <p:sldId id="1031" r:id="rId26"/>
    <p:sldId id="1032" r:id="rId27"/>
    <p:sldId id="1033" r:id="rId28"/>
    <p:sldId id="1034" r:id="rId29"/>
    <p:sldId id="1035" r:id="rId30"/>
    <p:sldId id="1036" r:id="rId31"/>
    <p:sldId id="1037" r:id="rId32"/>
    <p:sldId id="1038" r:id="rId33"/>
    <p:sldId id="1039" r:id="rId34"/>
    <p:sldId id="1040" r:id="rId35"/>
    <p:sldId id="1041" r:id="rId36"/>
    <p:sldId id="1042" r:id="rId37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2B6278"/>
    <a:srgbClr val="008000"/>
    <a:srgbClr val="948A88"/>
    <a:srgbClr val="2A2C50"/>
    <a:srgbClr val="717152"/>
    <a:srgbClr val="86472B"/>
    <a:srgbClr val="E5C9BB"/>
    <a:srgbClr val="AD7842"/>
    <a:srgbClr val="3F2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9" autoAdjust="0"/>
    <p:restoredTop sz="95794" autoAdjust="0"/>
  </p:normalViewPr>
  <p:slideViewPr>
    <p:cSldViewPr>
      <p:cViewPr varScale="1">
        <p:scale>
          <a:sx n="113" d="100"/>
          <a:sy n="113" d="100"/>
        </p:scale>
        <p:origin x="1024" y="88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2022-04-18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000" u="none">
                <a:ea typeface="맑은 고딕" pitchFamily="50" charset="-127"/>
              </a:rPr>
              <a:t>.</a:t>
            </a: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72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bg>
      <p:bgPr>
        <a:solidFill>
          <a:srgbClr val="948A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51520" y="404664"/>
            <a:ext cx="4752528" cy="4777264"/>
            <a:chOff x="683568" y="451416"/>
            <a:chExt cx="4752528" cy="4777264"/>
          </a:xfrm>
        </p:grpSpPr>
        <p:pic>
          <p:nvPicPr>
            <p:cNvPr id="16" name="그림 15"/>
            <p:cNvPicPr>
              <a:picLocks noChangeAspect="1"/>
            </p:cNvPicPr>
            <p:nvPr userDrawn="1"/>
          </p:nvPicPr>
          <p:blipFill rotWithShape="1">
            <a:blip r:embed="rId2"/>
            <a:srcRect t="8890" b="7767"/>
            <a:stretch/>
          </p:blipFill>
          <p:spPr>
            <a:xfrm>
              <a:off x="683568" y="548680"/>
              <a:ext cx="4496543" cy="4680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 userDrawn="1"/>
          </p:nvSpPr>
          <p:spPr>
            <a:xfrm>
              <a:off x="4355976" y="451416"/>
              <a:ext cx="1080120" cy="720080"/>
            </a:xfrm>
            <a:prstGeom prst="rect">
              <a:avLst/>
            </a:prstGeom>
            <a:solidFill>
              <a:srgbClr val="948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제목 13"/>
          <p:cNvSpPr>
            <a:spLocks noGrp="1"/>
          </p:cNvSpPr>
          <p:nvPr>
            <p:ph type="title"/>
          </p:nvPr>
        </p:nvSpPr>
        <p:spPr>
          <a:xfrm>
            <a:off x="3635896" y="4797152"/>
            <a:ext cx="5328592" cy="1824936"/>
          </a:xfrm>
        </p:spPr>
        <p:txBody>
          <a:bodyPr>
            <a:noAutofit/>
          </a:bodyPr>
          <a:lstStyle>
            <a:lvl1pPr algn="ctr">
              <a:defRPr sz="4800" b="0">
                <a:solidFill>
                  <a:srgbClr val="2A2C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77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948A88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/83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5612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32738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/83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2312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528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/83</a:t>
            </a:r>
          </a:p>
        </p:txBody>
      </p:sp>
    </p:spTree>
    <p:extLst>
      <p:ext uri="{BB962C8B-B14F-4D97-AF65-F5344CB8AC3E}">
        <p14:creationId xmlns:p14="http://schemas.microsoft.com/office/powerpoint/2010/main" val="287563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/>
          </p:cNvGrpSpPr>
          <p:nvPr userDrawn="1"/>
        </p:nvGrpSpPr>
        <p:grpSpPr bwMode="auto">
          <a:xfrm>
            <a:off x="-12700" y="-1588"/>
            <a:ext cx="9156700" cy="836613"/>
            <a:chOff x="-12020" y="-1058"/>
            <a:chExt cx="9158620" cy="720000"/>
          </a:xfrm>
          <a:solidFill>
            <a:schemeClr val="accent6">
              <a:lumMod val="75000"/>
            </a:schemeClr>
          </a:solidFill>
        </p:grpSpPr>
        <p:sp>
          <p:nvSpPr>
            <p:cNvPr id="3" name="직사각형 2"/>
            <p:cNvSpPr/>
            <p:nvPr userDrawn="1"/>
          </p:nvSpPr>
          <p:spPr>
            <a:xfrm>
              <a:off x="-12020" y="-1058"/>
              <a:ext cx="9158620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178946" y="-1058"/>
              <a:ext cx="8965726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179388" y="6388100"/>
            <a:ext cx="504825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latin typeface="+mn-lt"/>
                <a:ea typeface="+mn-ea"/>
              </a:defRPr>
            </a:lvl1pPr>
          </a:lstStyle>
          <a:p>
            <a:pPr>
              <a:defRPr/>
            </a:pPr>
            <a:fld id="{D23916F6-585A-4A9A-BCE4-41D17507ECD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777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2022-04-18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6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6" r:id="rId1"/>
    <p:sldLayoutId id="2147484677" r:id="rId2"/>
    <p:sldLayoutId id="2147484678" r:id="rId3"/>
    <p:sldLayoutId id="2147484679" r:id="rId4"/>
    <p:sldLayoutId id="2147484680" r:id="rId5"/>
    <p:sldLayoutId id="2147484681" r:id="rId6"/>
    <p:sldLayoutId id="2147484683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156366-BFB2-4FDD-A1CA-8BAA0673F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36" y="0"/>
            <a:ext cx="9144000" cy="6794303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0AD00BB1-268B-44F9-A45F-D5E717784CAB}"/>
              </a:ext>
            </a:extLst>
          </p:cNvPr>
          <p:cNvSpPr txBox="1">
            <a:spLocks/>
          </p:cNvSpPr>
          <p:nvPr/>
        </p:nvSpPr>
        <p:spPr>
          <a:xfrm>
            <a:off x="2627784" y="1124744"/>
            <a:ext cx="5976664" cy="1296144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36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7</a:t>
            </a:r>
            <a:r>
              <a:rPr kumimoji="0" lang="ko-KR" altLang="en-US" sz="36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주차</a:t>
            </a:r>
            <a:endParaRPr kumimoji="0" lang="en-US" altLang="ko-KR" sz="36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fontAlgn="auto">
              <a:spcAft>
                <a:spcPts val="0"/>
              </a:spcAft>
            </a:pPr>
            <a:r>
              <a:rPr kumimoji="0" lang="ko-KR" altLang="en-US" sz="36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제어 장치 </a:t>
            </a:r>
            <a:r>
              <a:rPr kumimoji="0" lang="en-US" altLang="ko-KR" sz="36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(2)</a:t>
            </a:r>
            <a:endParaRPr kumimoji="0" lang="ko-KR" altLang="en-US" sz="36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2339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472" y="3679473"/>
            <a:ext cx="4860776" cy="29178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4"/>
              <p:cNvSpPr txBox="1">
                <a:spLocks/>
              </p:cNvSpPr>
              <p:nvPr/>
            </p:nvSpPr>
            <p:spPr>
              <a:xfrm>
                <a:off x="63501" y="692696"/>
                <a:ext cx="8963994" cy="56699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55600" indent="-261938" algn="l" defTabSz="914400" rtl="0" eaLnBrk="1" latin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5">
                      <a:lumMod val="50000"/>
                    </a:schemeClr>
                  </a:buClr>
                  <a:buSzPct val="130000"/>
                  <a:buFont typeface="Wingdings" panose="05000000000000000000" pitchFamily="2" charset="2"/>
                  <a:buChar char="§"/>
                  <a:defRPr sz="2000" b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534988" indent="-177800" algn="l" defTabSz="914400" rtl="0" eaLnBrk="1" latinLnBrk="1" hangingPunct="1">
                  <a:lnSpc>
                    <a:spcPct val="130000"/>
                  </a:lnSpc>
                  <a:spcBef>
                    <a:spcPct val="20000"/>
                  </a:spcBef>
                  <a:buClr>
                    <a:schemeClr val="accent5">
                      <a:lumMod val="50000"/>
                    </a:schemeClr>
                  </a:buClr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720725" indent="-185738" algn="l" defTabSz="914400" rtl="0" eaLnBrk="1" latinLnBrk="1" hangingPunct="1">
                  <a:lnSpc>
                    <a:spcPct val="130000"/>
                  </a:lnSpc>
                  <a:spcBef>
                    <a:spcPct val="20000"/>
                  </a:spcBef>
                  <a:buClr>
                    <a:schemeClr val="accent5">
                      <a:lumMod val="50000"/>
                    </a:schemeClr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898525" indent="-177800" algn="l" defTabSz="914400" rtl="0" eaLnBrk="1" latinLnBrk="1" hangingPunct="1">
                  <a:lnSpc>
                    <a:spcPct val="130000"/>
                  </a:lnSpc>
                  <a:spcBef>
                    <a:spcPct val="20000"/>
                  </a:spcBef>
                  <a:buClr>
                    <a:schemeClr val="accent5">
                      <a:lumMod val="50000"/>
                    </a:schemeClr>
                  </a:buClr>
                  <a:buFont typeface="맑은 고딕" panose="020B0503020000020004" pitchFamily="50" charset="-127"/>
                  <a:buChar char="-"/>
                  <a:defRPr sz="12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4pPr>
                <a:lvl5pPr marL="1077913" indent="-179388" algn="l" defTabSz="914400" rtl="0" eaLnBrk="1" latin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5">
                      <a:lumMod val="50000"/>
                    </a:schemeClr>
                  </a:buClr>
                  <a:buFont typeface="Arial" panose="020B0604020202020204" pitchFamily="34" charset="0"/>
                  <a:buChar char="»"/>
                  <a:defRPr sz="10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1950" lvl="1" indent="-276225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2B6278"/>
                  </a:buClr>
                  <a:buFont typeface="Wingdings" panose="05000000000000000000" pitchFamily="2" charset="2"/>
                  <a:buChar char=""/>
                </a:pPr>
                <a:r>
                  <a:rPr lang="ko-KR" altLang="en-US" sz="2000" b="1" spc="-100" dirty="0"/>
                  <a:t>수직적 마이크로 프로그램</a:t>
                </a:r>
              </a:p>
              <a:p>
                <a:pPr marL="447675" lvl="1" indent="-179388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B0F0"/>
                  </a:buClr>
                  <a:buFont typeface="맑은 고딕" panose="020B0503020000020004" pitchFamily="50" charset="-127"/>
                  <a:buChar char="•"/>
                </a:pPr>
                <a:r>
                  <a:rPr kumimoji="0" lang="ko-KR" altLang="en-US" sz="1700" spc="-100" dirty="0"/>
                  <a:t>수직적 마이크로 프로그램에서는 제어 신호가 </a:t>
                </a:r>
                <a:r>
                  <a:rPr kumimoji="0" lang="ko-KR" altLang="en-US" sz="1700" spc="-100" dirty="0" err="1"/>
                  <a:t>인코딩된</a:t>
                </a:r>
                <a:r>
                  <a:rPr kumimoji="0" lang="ko-KR" altLang="en-US" sz="1700" spc="-100" dirty="0"/>
                  <a:t> </a:t>
                </a:r>
                <a:r>
                  <a:rPr kumimoji="0" lang="en-US" altLang="ko-KR" sz="1700" spc="-100" dirty="0"/>
                  <a:t>2</a:t>
                </a:r>
                <a:r>
                  <a:rPr kumimoji="0" lang="ko-KR" altLang="en-US" sz="1700" spc="-100" dirty="0"/>
                  <a:t>진 형식으로 표시</a:t>
                </a:r>
                <a:endParaRPr kumimoji="0" lang="en-US" altLang="ko-KR" sz="1700" spc="-100" dirty="0"/>
              </a:p>
              <a:p>
                <a:pPr marL="447675" lvl="1" indent="-179388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B0F0"/>
                  </a:buClr>
                  <a:buFont typeface="맑은 고딕" panose="020B0503020000020004" pitchFamily="50" charset="-127"/>
                  <a:buChar char="•"/>
                </a:pPr>
                <a:r>
                  <a:rPr kumimoji="0" lang="en-US" altLang="ko-KR" sz="1700" i="1" spc="-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kumimoji="0" lang="ko-KR" altLang="en-US" sz="1700" spc="-100" dirty="0"/>
                  <a:t>개 제어 신호가 필요할 경우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kumimoji="0" lang="ko-KR" altLang="en-US" sz="1700" i="1" spc="-1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kumimoji="0" lang="en-US" altLang="ko-KR" sz="1700" i="1" spc="-10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kumimoji="0" lang="en-US" altLang="ko-KR" sz="1700" i="1" spc="-10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altLang="ko-KR" sz="1700" i="0" spc="-10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kumimoji="0" lang="en-US" altLang="ko-KR" sz="1700" b="0" i="1" spc="-1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kumimoji="0" lang="en-US" altLang="ko-KR" sz="1700" b="0" i="1" spc="-10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kumimoji="0" lang="ko-KR" altLang="en-US" sz="1700" spc="-100" dirty="0"/>
                  <a:t>비트 필요</a:t>
                </a:r>
                <a:endParaRPr kumimoji="0" lang="en-US" altLang="ko-KR" sz="1700" spc="-100" dirty="0"/>
              </a:p>
              <a:p>
                <a:pPr marL="447675" lvl="1" indent="-179388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Clr>
                    <a:srgbClr val="00B0F0"/>
                  </a:buClr>
                  <a:buFont typeface="맑은 고딕" panose="020B0503020000020004" pitchFamily="50" charset="-127"/>
                  <a:buChar char="•"/>
                </a:pPr>
                <a:r>
                  <a:rPr kumimoji="0" lang="ko-KR" altLang="en-US" sz="1700" spc="-100" dirty="0"/>
                  <a:t>수직적 마이크로 프로그램의</a:t>
                </a:r>
                <a:r>
                  <a:rPr kumimoji="0" lang="en-US" altLang="ko-KR" sz="1700" spc="-100" dirty="0"/>
                  <a:t> </a:t>
                </a:r>
                <a:r>
                  <a:rPr kumimoji="0" lang="ko-KR" altLang="en-US" sz="1700" spc="-100" dirty="0"/>
                  <a:t>특징</a:t>
                </a:r>
                <a:endParaRPr kumimoji="0" lang="en-US" altLang="ko-KR" sz="1700" spc="-100" dirty="0"/>
              </a:p>
              <a:p>
                <a:pPr marL="454024" lvl="2" indent="0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Clr>
                    <a:srgbClr val="00B0F0"/>
                  </a:buClr>
                  <a:buNone/>
                </a:pPr>
                <a:r>
                  <a:rPr kumimoji="0" lang="en-US" altLang="ko-KR" sz="1500" spc="-100" dirty="0"/>
                  <a:t>- </a:t>
                </a:r>
                <a:r>
                  <a:rPr kumimoji="0" lang="ko-KR" altLang="en-US" sz="1500" spc="-100" dirty="0"/>
                  <a:t>제어 워드가 더 짧다</a:t>
                </a:r>
                <a:r>
                  <a:rPr kumimoji="0" lang="en-US" altLang="ko-KR" sz="1500" spc="-100" dirty="0"/>
                  <a:t>.</a:t>
                </a:r>
              </a:p>
              <a:p>
                <a:pPr marL="454024" lvl="2" indent="0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Clr>
                    <a:srgbClr val="00B0F0"/>
                  </a:buClr>
                  <a:buNone/>
                </a:pPr>
                <a:r>
                  <a:rPr kumimoji="0" lang="en-US" altLang="ko-KR" sz="1500" spc="-100" dirty="0"/>
                  <a:t>- </a:t>
                </a:r>
                <a:r>
                  <a:rPr kumimoji="0" lang="ko-KR" altLang="en-US" sz="1500" spc="-100" dirty="0"/>
                  <a:t>유연하므로 새로운 제어 신호를 추가하기 용이</a:t>
                </a:r>
                <a:endParaRPr kumimoji="0" lang="en-US" altLang="ko-KR" sz="1500" spc="-100" dirty="0"/>
              </a:p>
              <a:p>
                <a:pPr marL="454024" lvl="2" indent="0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Clr>
                    <a:srgbClr val="00B0F0"/>
                  </a:buClr>
                  <a:buNone/>
                </a:pPr>
                <a:r>
                  <a:rPr kumimoji="0" lang="en-US" altLang="ko-KR" sz="1500" spc="-100" dirty="0"/>
                  <a:t>- </a:t>
                </a:r>
                <a:r>
                  <a:rPr kumimoji="0" lang="ko-KR" altLang="en-US" sz="1500" spc="-100" dirty="0"/>
                  <a:t>낮은 수준의 병렬화 허용</a:t>
                </a:r>
                <a:endParaRPr kumimoji="0" lang="en-US" altLang="ko-KR" sz="1500" spc="-100" dirty="0"/>
              </a:p>
              <a:p>
                <a:pPr marL="454024" lvl="2" indent="0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Clr>
                    <a:srgbClr val="00B0F0"/>
                  </a:buClr>
                  <a:buNone/>
                </a:pPr>
                <a:r>
                  <a:rPr kumimoji="0" lang="en-US" altLang="ko-KR" sz="1500" spc="-100" dirty="0"/>
                  <a:t>- </a:t>
                </a:r>
                <a:r>
                  <a:rPr kumimoji="0" lang="ko-KR" altLang="en-US" sz="1500" spc="-100" dirty="0"/>
                  <a:t>제어 신호를 생성하는 추가적인 하드웨어 필요 </a:t>
                </a:r>
                <a:r>
                  <a:rPr kumimoji="0" lang="ko-KR" altLang="en-US" sz="1500" spc="-100" dirty="0">
                    <a:sym typeface="Wingdings"/>
                  </a:rPr>
                  <a:t> </a:t>
                </a:r>
                <a:r>
                  <a:rPr kumimoji="0" lang="ko-KR" altLang="en-US" sz="1500" spc="-100" dirty="0"/>
                  <a:t>수평적 마이크로 프로그래밍보다 느림</a:t>
                </a:r>
                <a:endParaRPr kumimoji="0" lang="en-US" altLang="ko-KR" sz="1500" spc="-100" dirty="0"/>
              </a:p>
            </p:txBody>
          </p:sp>
        </mc:Choice>
        <mc:Fallback xmlns="">
          <p:sp>
            <p:nvSpPr>
              <p:cNvPr id="8" name="내용 개체 틀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1" y="692696"/>
                <a:ext cx="8963994" cy="5669958"/>
              </a:xfrm>
              <a:prstGeom prst="rect">
                <a:avLst/>
              </a:prstGeom>
              <a:blipFill rotWithShape="1">
                <a:blip r:embed="rId3"/>
                <a:stretch>
                  <a:fillRect t="-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제어 장치의 종류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612D51-E70A-4461-A4F7-C3A1FEE1E2FE}"/>
              </a:ext>
            </a:extLst>
          </p:cNvPr>
          <p:cNvSpPr/>
          <p:nvPr/>
        </p:nvSpPr>
        <p:spPr>
          <a:xfrm>
            <a:off x="323529" y="1916831"/>
            <a:ext cx="7632848" cy="15963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79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2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ko-KR" altLang="en-US" sz="2200" spc="-100" dirty="0"/>
              <a:t>     하드와이어 제어와 마이크로 프로그램 제어 비교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제어 장치의 종류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51520" y="756109"/>
            <a:ext cx="360040" cy="36004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4</a:t>
            </a:r>
            <a:endParaRPr lang="ko-KR" altLang="en-US" b="1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7" y="1397513"/>
            <a:ext cx="8198965" cy="412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7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2925" indent="-173038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800" b="0" spc="-100" dirty="0"/>
              <a:t>하드와이어 제어와 마이크로 프로그램 제어를 적절히 혼용하여 </a:t>
            </a:r>
            <a:r>
              <a:rPr kumimoji="0" lang="en-US" altLang="ko-KR" sz="1800" b="0" spc="-100" dirty="0"/>
              <a:t>hybrid </a:t>
            </a:r>
            <a:r>
              <a:rPr kumimoji="0" lang="ko-KR" altLang="en-US" sz="1800" b="0" spc="-100" dirty="0"/>
              <a:t>제어 장치 구성</a:t>
            </a:r>
            <a:endParaRPr kumimoji="0" lang="en-US" altLang="ko-KR" sz="1800" b="0" spc="-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제어 장치의 종류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340768"/>
            <a:ext cx="5533729" cy="467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72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명령어 사이클</a:t>
            </a:r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lvl="1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"/>
            </a:pPr>
            <a:r>
              <a:rPr lang="ko-KR" altLang="en-US" sz="2000" b="1" spc="-100" dirty="0"/>
              <a:t>명령어 사이클</a:t>
            </a:r>
          </a:p>
          <a:p>
            <a:pPr marL="447675" lvl="1" indent="-179388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kumimoji="0" lang="ko-KR" altLang="en-US" sz="1700" b="1" spc="-100" dirty="0">
                <a:solidFill>
                  <a:srgbClr val="00B0F0"/>
                </a:solidFill>
              </a:rPr>
              <a:t>명령어 인출 </a:t>
            </a:r>
            <a:r>
              <a:rPr kumimoji="0" lang="en-US" altLang="ko-KR" sz="1700" spc="-100" dirty="0">
                <a:sym typeface="Wingdings" panose="05000000000000000000" pitchFamily="2" charset="2"/>
              </a:rPr>
              <a:t></a:t>
            </a:r>
            <a:r>
              <a:rPr kumimoji="0" lang="en-US" altLang="ko-KR" sz="1700" spc="-100" dirty="0"/>
              <a:t> </a:t>
            </a:r>
            <a:r>
              <a:rPr kumimoji="0" lang="ko-KR" altLang="en-US" sz="1700" b="1" spc="-100" dirty="0">
                <a:solidFill>
                  <a:srgbClr val="00B0F0"/>
                </a:solidFill>
              </a:rPr>
              <a:t>명령어</a:t>
            </a:r>
            <a:r>
              <a:rPr kumimoji="0" lang="ko-KR" altLang="en-US" sz="1700" spc="-100" dirty="0">
                <a:solidFill>
                  <a:srgbClr val="00B0F0"/>
                </a:solidFill>
              </a:rPr>
              <a:t> </a:t>
            </a:r>
            <a:r>
              <a:rPr kumimoji="0" lang="ko-KR" altLang="en-US" sz="1700" b="1" spc="-100" dirty="0">
                <a:solidFill>
                  <a:srgbClr val="00B0F0"/>
                </a:solidFill>
              </a:rPr>
              <a:t>해독</a:t>
            </a:r>
            <a:r>
              <a:rPr kumimoji="0" lang="ko-KR" altLang="en-US" sz="1700" spc="-100" dirty="0">
                <a:solidFill>
                  <a:srgbClr val="00B0F0"/>
                </a:solidFill>
              </a:rPr>
              <a:t> </a:t>
            </a:r>
            <a:r>
              <a:rPr kumimoji="0" lang="en-US" altLang="ko-KR" sz="1700" spc="-100" dirty="0">
                <a:sym typeface="Wingdings" panose="05000000000000000000" pitchFamily="2" charset="2"/>
              </a:rPr>
              <a:t></a:t>
            </a:r>
            <a:r>
              <a:rPr kumimoji="0" lang="en-US" altLang="ko-KR" sz="1700" spc="-100" dirty="0"/>
              <a:t> </a:t>
            </a:r>
            <a:r>
              <a:rPr kumimoji="0" lang="ko-KR" altLang="en-US" sz="1700" b="1" spc="-100" dirty="0">
                <a:solidFill>
                  <a:srgbClr val="00B0F0"/>
                </a:solidFill>
              </a:rPr>
              <a:t>명령어</a:t>
            </a:r>
            <a:r>
              <a:rPr kumimoji="0" lang="ko-KR" altLang="en-US" sz="1700" spc="-100" dirty="0">
                <a:solidFill>
                  <a:srgbClr val="00B0F0"/>
                </a:solidFill>
              </a:rPr>
              <a:t> </a:t>
            </a:r>
            <a:r>
              <a:rPr kumimoji="0" lang="ko-KR" altLang="en-US" sz="1700" b="1" spc="-100" dirty="0">
                <a:solidFill>
                  <a:srgbClr val="00B0F0"/>
                </a:solidFill>
              </a:rPr>
              <a:t>실행</a:t>
            </a:r>
            <a:r>
              <a:rPr kumimoji="0" lang="ko-KR" altLang="en-US" sz="1700" spc="-100" dirty="0">
                <a:solidFill>
                  <a:srgbClr val="00B0F0"/>
                </a:solidFill>
              </a:rPr>
              <a:t> </a:t>
            </a:r>
            <a:r>
              <a:rPr kumimoji="0" lang="ko-KR" altLang="en-US" sz="1700" spc="-100" dirty="0"/>
              <a:t>사이클로 진행</a:t>
            </a:r>
            <a:endParaRPr kumimoji="0" lang="en-US" altLang="ko-KR" sz="1700" spc="-100" dirty="0"/>
          </a:p>
          <a:p>
            <a:pPr marL="447675" lvl="1" indent="-179388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kumimoji="0" lang="ko-KR" altLang="en-US" sz="17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명령어 사이클</a:t>
            </a:r>
            <a:r>
              <a:rPr kumimoji="0" lang="en-US" altLang="ko-KR" sz="17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ko-KR" altLang="en-US" sz="17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데이터 경로</a:t>
            </a:r>
            <a:r>
              <a:rPr kumimoji="0" lang="en-US" altLang="ko-KR" sz="17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(data-path) </a:t>
            </a:r>
            <a:r>
              <a:rPr kumimoji="0" lang="ko-KR" altLang="en-US" sz="17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사이클이라고도 함</a:t>
            </a:r>
            <a:endParaRPr kumimoji="0" lang="en-US" altLang="ko-KR" sz="1700" spc="-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-179388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kumimoji="0" lang="ko-KR" altLang="en-US" sz="17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인터럽트 사이클</a:t>
            </a:r>
            <a:endParaRPr kumimoji="0" lang="en-US" altLang="ko-KR" sz="1700" spc="-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4024" lvl="2" indent="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인터럽트 사이클은 매 명령어 사이클이 끝나고 인터럽트 유무를 점검</a:t>
            </a:r>
            <a:endParaRPr kumimoji="0" lang="en-US" altLang="ko-KR" sz="1600" spc="-100" dirty="0"/>
          </a:p>
          <a:p>
            <a:pPr marL="454024" lvl="2" indent="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인터럽트가 있으면 인터럽트 처리 루틴 실행</a:t>
            </a:r>
            <a:endParaRPr kumimoji="0" lang="en-US" altLang="ko-KR" sz="1600" spc="-100" dirty="0"/>
          </a:p>
          <a:p>
            <a:pPr marL="633412" lvl="2" indent="-179388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kumimoji="0" lang="en-US" altLang="ko-KR" spc="-1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068959"/>
            <a:ext cx="6444208" cy="36896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614B2C0-C5A8-4B16-A020-95023DAC24BA}"/>
              </a:ext>
            </a:extLst>
          </p:cNvPr>
          <p:cNvSpPr/>
          <p:nvPr/>
        </p:nvSpPr>
        <p:spPr>
          <a:xfrm>
            <a:off x="251521" y="1124744"/>
            <a:ext cx="583264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314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명령어 사이클</a:t>
            </a:r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lvl="1" indent="-276225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"/>
            </a:pPr>
            <a:r>
              <a:rPr lang="ko-KR" altLang="en-US" sz="2000" b="1" spc="-100" dirty="0"/>
              <a:t>명령어 사이클</a:t>
            </a:r>
            <a:r>
              <a:rPr lang="en-US" altLang="ko-KR" sz="2000" b="1" spc="-100" dirty="0"/>
              <a:t>(</a:t>
            </a:r>
            <a:r>
              <a:rPr lang="ko-KR" altLang="en-US" sz="2000" b="1" spc="-100" dirty="0"/>
              <a:t>계속</a:t>
            </a:r>
            <a:r>
              <a:rPr lang="en-US" altLang="ko-KR" sz="2000" b="1" spc="-100" dirty="0"/>
              <a:t>)</a:t>
            </a:r>
            <a:endParaRPr lang="ko-KR" altLang="en-US" sz="2000" b="1" spc="-100" dirty="0"/>
          </a:p>
          <a:p>
            <a:pPr marL="447675" lvl="1" indent="-179388" fontAlgn="auto">
              <a:lnSpc>
                <a:spcPts val="23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kumimoji="0" lang="ko-KR" altLang="en-US" sz="1700" spc="-100" dirty="0"/>
              <a:t>하나의 기계어 명령 </a:t>
            </a:r>
            <a:r>
              <a:rPr kumimoji="0" lang="en-US" altLang="ko-KR" sz="1700" spc="-100" dirty="0"/>
              <a:t>: </a:t>
            </a:r>
            <a:r>
              <a:rPr kumimoji="0" lang="ko-KR" altLang="en-US" sz="1700" spc="-100" dirty="0"/>
              <a:t>일련의 마이크로 명령으로 구성된 명령어 사이클을 이루어 실행</a:t>
            </a:r>
            <a:endParaRPr kumimoji="0" lang="en-US" altLang="ko-KR" sz="1700" spc="-100" dirty="0"/>
          </a:p>
          <a:p>
            <a:pPr marL="447675" lvl="1" indent="-179388" fontAlgn="auto">
              <a:lnSpc>
                <a:spcPts val="23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kumimoji="0" lang="ko-KR" altLang="en-US" sz="1700" spc="-100" dirty="0"/>
              <a:t>각 명령어 사이클은 여러 개의 작은 단위로 구성</a:t>
            </a:r>
            <a:endParaRPr kumimoji="0" lang="en-US" altLang="ko-KR" sz="1700" spc="-100" dirty="0"/>
          </a:p>
          <a:p>
            <a:pPr marL="452437" lvl="2" indent="0" fontAlgn="auto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None/>
            </a:pP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명령어 인출</a:t>
            </a:r>
            <a:r>
              <a:rPr kumimoji="0" lang="en-US" altLang="ko-KR" sz="1600" spc="-100" dirty="0"/>
              <a:t>, </a:t>
            </a:r>
            <a:r>
              <a:rPr kumimoji="0" lang="ko-KR" altLang="en-US" sz="1600" spc="-100" dirty="0"/>
              <a:t>명령어 해독</a:t>
            </a:r>
            <a:r>
              <a:rPr kumimoji="0" lang="en-US" altLang="ko-KR" sz="1600" spc="-100" dirty="0"/>
              <a:t>, </a:t>
            </a:r>
            <a:r>
              <a:rPr kumimoji="0" lang="ko-KR" altLang="en-US" sz="1600" spc="-100" dirty="0"/>
              <a:t>명령어 실행</a:t>
            </a:r>
            <a:r>
              <a:rPr kumimoji="0" lang="en-US" altLang="ko-KR" sz="1600" spc="-100" dirty="0"/>
              <a:t>, </a:t>
            </a:r>
            <a:r>
              <a:rPr kumimoji="0" lang="ko-KR" altLang="en-US" sz="1600" spc="-100" dirty="0"/>
              <a:t>인터럽트로 구별</a:t>
            </a:r>
            <a:endParaRPr kumimoji="0" lang="en-US" altLang="ko-KR" sz="1600" spc="-100" dirty="0"/>
          </a:p>
          <a:p>
            <a:pPr marL="447675" lvl="1" indent="-179388" fontAlgn="auto">
              <a:lnSpc>
                <a:spcPts val="23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kumimoji="0" lang="ko-KR" altLang="en-US" sz="1700" spc="-100" dirty="0"/>
              <a:t>제어 장치를 설계하려면 더 작은 단위의 마이크로 연산으로 분할</a:t>
            </a:r>
            <a:r>
              <a:rPr kumimoji="0" lang="en-US" altLang="ko-KR" sz="1700" spc="-100" dirty="0"/>
              <a:t>(</a:t>
            </a:r>
            <a:r>
              <a:rPr kumimoji="0" lang="ko-KR" altLang="en-US" sz="1700" spc="-100" dirty="0"/>
              <a:t>그림 </a:t>
            </a:r>
            <a:r>
              <a:rPr kumimoji="0" lang="en-US" altLang="ko-KR" sz="1700" spc="-100" dirty="0"/>
              <a:t>5-8)</a:t>
            </a:r>
          </a:p>
          <a:p>
            <a:pPr marL="581025" lvl="2" indent="-128588" fontAlgn="auto">
              <a:lnSpc>
                <a:spcPts val="23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각 명령은 더 짧은 하위 사이클</a:t>
            </a:r>
            <a:r>
              <a:rPr kumimoji="0" lang="en-US" altLang="ko-KR" sz="1600" spc="-100" dirty="0"/>
              <a:t>(</a:t>
            </a:r>
            <a:r>
              <a:rPr kumimoji="0" lang="ko-KR" altLang="en-US" sz="1600" spc="-100" dirty="0"/>
              <a:t>예 </a:t>
            </a:r>
            <a:r>
              <a:rPr kumimoji="0" lang="en-US" altLang="ko-KR" sz="1600" spc="-100" dirty="0"/>
              <a:t>: </a:t>
            </a:r>
            <a:r>
              <a:rPr kumimoji="0" lang="ko-KR" altLang="en-US" sz="1600" spc="-100" dirty="0"/>
              <a:t>명령어 인출</a:t>
            </a:r>
            <a:r>
              <a:rPr kumimoji="0" lang="en-US" altLang="ko-KR" sz="1600" spc="-100" dirty="0"/>
              <a:t>, </a:t>
            </a:r>
            <a:r>
              <a:rPr kumimoji="0" lang="ko-KR" altLang="en-US" sz="1600" spc="-100" dirty="0"/>
              <a:t>명령어 해독</a:t>
            </a:r>
            <a:r>
              <a:rPr kumimoji="0" lang="en-US" altLang="ko-KR" sz="1600" spc="-100" dirty="0"/>
              <a:t>, </a:t>
            </a:r>
            <a:r>
              <a:rPr kumimoji="0" lang="ko-KR" altLang="en-US" sz="1600" spc="-100" dirty="0"/>
              <a:t>명령어 실행</a:t>
            </a:r>
            <a:r>
              <a:rPr kumimoji="0" lang="en-US" altLang="ko-KR" sz="1600" spc="-100" dirty="0"/>
              <a:t>, </a:t>
            </a:r>
            <a:r>
              <a:rPr kumimoji="0" lang="ko-KR" altLang="en-US" sz="1600" spc="-100" dirty="0"/>
              <a:t>인터럽트</a:t>
            </a:r>
            <a:r>
              <a:rPr kumimoji="0" lang="en-US" altLang="ko-KR" sz="1600" spc="-100" dirty="0"/>
              <a:t>)</a:t>
            </a:r>
            <a:r>
              <a:rPr kumimoji="0" lang="ko-KR" altLang="en-US" sz="1600" spc="-100" dirty="0"/>
              <a:t>로 구성된 명령 주기 동안 실행</a:t>
            </a:r>
            <a:endParaRPr kumimoji="0" lang="en-US" altLang="ko-KR" sz="1600" spc="-100" dirty="0"/>
          </a:p>
          <a:p>
            <a:pPr marL="454024" lvl="2" indent="0" fontAlgn="auto">
              <a:lnSpc>
                <a:spcPts val="23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각 하위 사이클은 하나 이상의 마이크로 연산을 가짐</a:t>
            </a:r>
            <a:endParaRPr kumimoji="0" lang="en-US" altLang="ko-KR" sz="1600" spc="-100" dirty="0"/>
          </a:p>
          <a:p>
            <a:pPr marL="454024" lvl="2" indent="0" fontAlgn="auto">
              <a:lnSpc>
                <a:spcPts val="23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마이크로 연산은 프로세서의 가장 작은 동작</a:t>
            </a:r>
            <a:endParaRPr kumimoji="0" lang="en-US" altLang="ko-KR" sz="1600" spc="-100" dirty="0"/>
          </a:p>
        </p:txBody>
      </p:sp>
    </p:spTree>
    <p:extLst>
      <p:ext uri="{BB962C8B-B14F-4D97-AF65-F5344CB8AC3E}">
        <p14:creationId xmlns:p14="http://schemas.microsoft.com/office/powerpoint/2010/main" val="1154234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명령어 사이클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명령어 사이클 흐름도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598613"/>
            <a:ext cx="3849195" cy="614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31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2" indent="0" fontAlgn="auto">
              <a:spcBef>
                <a:spcPts val="0"/>
              </a:spcBef>
              <a:spcAft>
                <a:spcPts val="1200"/>
              </a:spcAft>
              <a:buClr>
                <a:srgbClr val="2B6278"/>
              </a:buClr>
              <a:buSzPct val="100000"/>
              <a:buNone/>
            </a:pPr>
            <a:r>
              <a:rPr kumimoji="0" lang="ko-KR" altLang="en-US" sz="2200" spc="-100" dirty="0"/>
              <a:t>     명령어 인출 사이클</a:t>
            </a:r>
            <a:r>
              <a:rPr kumimoji="0" lang="en-US" altLang="ko-KR" sz="2200" spc="-100" dirty="0"/>
              <a:t>: instruction fetch</a:t>
            </a:r>
          </a:p>
          <a:p>
            <a:pPr marL="447675" indent="-180975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명령어 인출</a:t>
            </a:r>
            <a:r>
              <a:rPr kumimoji="0" lang="en-US" altLang="ko-KR" sz="1700" b="0" spc="-100" dirty="0"/>
              <a:t> </a:t>
            </a:r>
            <a:r>
              <a:rPr kumimoji="0" lang="ko-KR" altLang="en-US" sz="1700" b="0" spc="-100" dirty="0"/>
              <a:t>사이클은 모든 명령어 실행의 첫 번째 단계</a:t>
            </a:r>
            <a:endParaRPr kumimoji="0" lang="en-US" altLang="ko-KR" sz="1700" b="0" spc="-100" dirty="0"/>
          </a:p>
          <a:p>
            <a:pPr marL="447675" indent="-180975" fontAlgn="auto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다음에 실행할 명령어를 </a:t>
            </a:r>
            <a:r>
              <a:rPr kumimoji="0" lang="ko-KR" altLang="en-US" sz="1700" b="0" spc="-100" dirty="0" err="1"/>
              <a:t>주기억</a:t>
            </a:r>
            <a:r>
              <a:rPr kumimoji="0" lang="ko-KR" altLang="en-US" sz="1700" b="0" spc="-100" dirty="0"/>
              <a:t> 장치에서 읽어 오는 과정</a:t>
            </a:r>
            <a:endParaRPr kumimoji="0" lang="en-US" altLang="ko-KR" sz="1700" b="0" spc="-100" dirty="0"/>
          </a:p>
          <a:p>
            <a:pPr marL="446088" lvl="1" indent="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kumimoji="0"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ko-KR" spc="-100" dirty="0"/>
              <a:t> : </a:t>
            </a:r>
            <a:r>
              <a:rPr kumimoji="0" lang="en-US" altLang="ko-KR" b="0" spc="-100" dirty="0"/>
              <a:t>PC </a:t>
            </a:r>
            <a:r>
              <a:rPr kumimoji="0" lang="en-US" altLang="ko-KR" b="0" spc="-100" dirty="0">
                <a:sym typeface="Wingdings" panose="05000000000000000000" pitchFamily="2" charset="2"/>
              </a:rPr>
              <a:t></a:t>
            </a:r>
            <a:r>
              <a:rPr kumimoji="0" lang="ko-KR" altLang="en-US" b="0" spc="-100" dirty="0"/>
              <a:t> </a:t>
            </a:r>
            <a:r>
              <a:rPr kumimoji="0" lang="en-US" altLang="ko-KR" b="0" spc="-100" dirty="0"/>
              <a:t>MAR </a:t>
            </a:r>
            <a:r>
              <a:rPr kumimoji="0" lang="en-US" altLang="ko-KR" b="0" spc="-100" dirty="0">
                <a:sym typeface="Wingdings" panose="05000000000000000000" pitchFamily="2" charset="2"/>
              </a:rPr>
              <a:t> </a:t>
            </a:r>
            <a:r>
              <a:rPr kumimoji="0" lang="ko-KR" altLang="en-US" b="0" spc="-100" dirty="0">
                <a:sym typeface="Wingdings" panose="05000000000000000000" pitchFamily="2" charset="2"/>
              </a:rPr>
              <a:t>주소</a:t>
            </a:r>
            <a:r>
              <a:rPr kumimoji="0" lang="en-US" altLang="ko-KR" b="0" spc="-100" dirty="0">
                <a:sym typeface="Wingdings" panose="05000000000000000000" pitchFamily="2" charset="2"/>
              </a:rPr>
              <a:t> </a:t>
            </a:r>
            <a:r>
              <a:rPr kumimoji="0" lang="ko-KR" altLang="en-US" b="0" spc="-100" dirty="0">
                <a:sym typeface="Wingdings" panose="05000000000000000000" pitchFamily="2" charset="2"/>
              </a:rPr>
              <a:t>버스</a:t>
            </a:r>
            <a:endParaRPr kumimoji="0" lang="en-US" altLang="ko-KR" b="0" spc="-100" dirty="0">
              <a:sym typeface="Wingdings" panose="05000000000000000000" pitchFamily="2" charset="2"/>
            </a:endParaRPr>
          </a:p>
          <a:p>
            <a:pPr marL="446088" lvl="1" indent="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kumimoji="0"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ko-KR" spc="-100" dirty="0"/>
              <a:t> :</a:t>
            </a:r>
            <a:r>
              <a:rPr kumimoji="0" lang="ko-KR" altLang="en-US" b="0" spc="-100" dirty="0">
                <a:sym typeface="Wingdings" panose="05000000000000000000" pitchFamily="2" charset="2"/>
              </a:rPr>
              <a:t> </a:t>
            </a:r>
            <a:r>
              <a:rPr kumimoji="0" lang="en-US" altLang="ko-KR" b="0" spc="-100" dirty="0"/>
              <a:t>M[MAR] </a:t>
            </a:r>
            <a:r>
              <a:rPr kumimoji="0" lang="en-US" altLang="ko-KR" b="0" spc="-100" dirty="0">
                <a:sym typeface="Wingdings" panose="05000000000000000000" pitchFamily="2" charset="2"/>
              </a:rPr>
              <a:t> </a:t>
            </a:r>
            <a:r>
              <a:rPr kumimoji="0" lang="ko-KR" altLang="en-US" b="0" spc="-100" dirty="0"/>
              <a:t>데이터 버스 </a:t>
            </a:r>
            <a:r>
              <a:rPr kumimoji="0" lang="en-US" altLang="ko-KR" b="0" spc="-100" dirty="0">
                <a:sym typeface="Wingdings" panose="05000000000000000000" pitchFamily="2" charset="2"/>
              </a:rPr>
              <a:t> MBR</a:t>
            </a:r>
          </a:p>
          <a:p>
            <a:pPr marL="446088" lvl="1" indent="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kumimoji="0"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ko-KR" spc="-100" dirty="0"/>
              <a:t> :</a:t>
            </a:r>
            <a:r>
              <a:rPr kumimoji="0" lang="en-US" altLang="ko-KR" b="0" spc="-100" dirty="0">
                <a:sym typeface="Wingdings" panose="05000000000000000000" pitchFamily="2" charset="2"/>
              </a:rPr>
              <a:t> MBR  </a:t>
            </a:r>
            <a:r>
              <a:rPr kumimoji="0" lang="ko-KR" altLang="en-US" b="0" spc="-100" dirty="0"/>
              <a:t>명령 레지스터</a:t>
            </a:r>
            <a:r>
              <a:rPr kumimoji="0" lang="en-US" altLang="ko-KR" b="0" spc="-100" dirty="0"/>
              <a:t>(IR)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명령어 사이클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51520" y="775159"/>
            <a:ext cx="360040" cy="36004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1</a:t>
            </a:r>
            <a:endParaRPr lang="ko-KR" altLang="en-US" b="1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996952"/>
            <a:ext cx="6588224" cy="375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77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명령어 인출 사이클이 진행되는 동안 프로세서의 레지스터 변화 과정</a:t>
            </a:r>
            <a:endParaRPr kumimoji="0" lang="en-US" altLang="ko-KR" sz="1700" b="0" spc="-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명령어 사이클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24744"/>
            <a:ext cx="8316416" cy="22231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731035"/>
            <a:ext cx="3596432" cy="118391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679503" y="3822139"/>
            <a:ext cx="3492897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kumimoji="0" lang="ko-KR" altLang="en-US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 </a:t>
            </a:r>
            <a:r>
              <a:rPr kumimoji="0" lang="en-US" altLang="ko-KR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명령어의 크기</a:t>
            </a:r>
            <a:endParaRPr kumimoji="0" lang="en-US" altLang="ko-KR" sz="16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kumimoji="0" lang="ko-KR" altLang="en-US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바이트 단위 주소 지정이고</a:t>
            </a:r>
            <a:r>
              <a:rPr kumimoji="0" lang="en-US" altLang="ko-KR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명령어의 기본 크기가 2 바이트라면 I는 2가 됨</a:t>
            </a:r>
          </a:p>
        </p:txBody>
      </p:sp>
    </p:spTree>
    <p:extLst>
      <p:ext uri="{BB962C8B-B14F-4D97-AF65-F5344CB8AC3E}">
        <p14:creationId xmlns:p14="http://schemas.microsoft.com/office/powerpoint/2010/main" val="3326523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180975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마이크로 연산 </a:t>
            </a:r>
            <a:r>
              <a:rPr kumimoji="0" lang="en-US" altLang="ko-KR" sz="1700" b="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← (PC) + I</a:t>
            </a:r>
            <a:r>
              <a:rPr kumimoji="0" lang="ko-KR" altLang="en-US" sz="1700" b="0" spc="-100" dirty="0"/>
              <a:t>는 </a:t>
            </a:r>
            <a:r>
              <a:rPr kumimoji="0" lang="en-US" altLang="ko-KR" sz="17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ko-KR" sz="17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ko-KR" sz="1700" b="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ko-KR" sz="17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ko-KR" sz="17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ko-KR" sz="1700" b="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ko-KR" altLang="en-US" sz="1700" b="0" spc="-100" dirty="0"/>
              <a:t>중 어느 것과도 출동이 발생하지 않으므로 둘 중 어디에서 실행되어도 무관</a:t>
            </a:r>
            <a:endParaRPr kumimoji="0" lang="en-US" altLang="ko-KR" sz="1600" b="0" spc="-100" dirty="0"/>
          </a:p>
          <a:p>
            <a:pPr marL="447675" indent="-180975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마이크로 연산을 그룹으로 묶을 때는 다음 두 가지 간단한 규칙을 따라야 한다</a:t>
            </a:r>
            <a:r>
              <a:rPr kumimoji="0" lang="en-US" altLang="ko-KR" sz="1700" b="0" spc="-100" dirty="0"/>
              <a:t>.</a:t>
            </a:r>
          </a:p>
          <a:p>
            <a:pPr marL="446088" lvl="1" indent="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kumimoji="0" lang="en-US" altLang="ko-KR" b="0" spc="-100" dirty="0"/>
              <a:t>➊ </a:t>
            </a:r>
            <a:r>
              <a:rPr kumimoji="0" lang="ko-KR" altLang="en-US" b="0" spc="-100" dirty="0"/>
              <a:t>연산의 순서 준수</a:t>
            </a:r>
            <a:endParaRPr kumimoji="0" lang="en-US" altLang="ko-KR" b="0" spc="-100" dirty="0"/>
          </a:p>
          <a:p>
            <a:pPr marL="712788" lvl="1" indent="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kumimoji="0" lang="en-US" altLang="ko-KR" b="0" spc="-100" dirty="0"/>
              <a:t>(MAR ← (PC))</a:t>
            </a:r>
            <a:r>
              <a:rPr kumimoji="0" lang="ko-KR" altLang="en-US" b="0" spc="-100" dirty="0"/>
              <a:t>는 반드시 </a:t>
            </a:r>
            <a:r>
              <a:rPr kumimoji="0" lang="en-US" altLang="ko-KR" b="0" spc="-100" dirty="0"/>
              <a:t>MAR</a:t>
            </a:r>
            <a:r>
              <a:rPr kumimoji="0" lang="ko-KR" altLang="en-US" b="0" spc="-100" dirty="0"/>
              <a:t>의 주소를 사용하기 때문에 </a:t>
            </a:r>
            <a:r>
              <a:rPr kumimoji="0" lang="en-US" altLang="ko-KR" b="0" spc="-100" dirty="0"/>
              <a:t>(MBR ← </a:t>
            </a:r>
            <a:r>
              <a:rPr kumimoji="0" lang="ko-KR" altLang="en-US" b="0" spc="-100" dirty="0" err="1"/>
              <a:t>주기억</a:t>
            </a:r>
            <a:r>
              <a:rPr kumimoji="0" lang="ko-KR" altLang="en-US" b="0" spc="-100" dirty="0"/>
              <a:t> 장치</a:t>
            </a:r>
            <a:r>
              <a:rPr kumimoji="0" lang="en-US" altLang="ko-KR" b="0" spc="-100" dirty="0"/>
              <a:t>) </a:t>
            </a:r>
            <a:r>
              <a:rPr kumimoji="0" lang="ko-KR" altLang="en-US" b="0" spc="-100" dirty="0"/>
              <a:t>앞에 와야 함</a:t>
            </a:r>
            <a:endParaRPr kumimoji="0" lang="en-US" altLang="ko-KR" b="0" spc="-100" dirty="0"/>
          </a:p>
          <a:p>
            <a:pPr marL="446088" lvl="1" indent="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kumimoji="0" lang="en-US" altLang="ko-KR" b="0" spc="-100" dirty="0"/>
              <a:t>➋ </a:t>
            </a:r>
            <a:r>
              <a:rPr kumimoji="0" lang="ko-KR" altLang="en-US" b="0" spc="-100" dirty="0"/>
              <a:t>충돌을 피해야 함</a:t>
            </a:r>
            <a:endParaRPr kumimoji="0" lang="en-US" altLang="ko-KR" b="0" spc="-100" dirty="0"/>
          </a:p>
          <a:p>
            <a:pPr marL="712788" lvl="1" indent="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kumimoji="0" lang="ko-KR" altLang="en-US" b="0" spc="-100" dirty="0"/>
              <a:t>동시에 동일한 레지스터에서 읽고 쓰려고 해서는 안 됨</a:t>
            </a:r>
            <a:endParaRPr kumimoji="0" lang="en-US" altLang="ko-KR" b="0" spc="-100" dirty="0"/>
          </a:p>
          <a:p>
            <a:pPr marL="712788" lvl="1" indent="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kumimoji="0" lang="ko-KR" altLang="en-US" b="0" spc="-100" dirty="0"/>
              <a:t>예</a:t>
            </a:r>
            <a:r>
              <a:rPr kumimoji="0" lang="en-US" altLang="ko-KR" b="0" spc="-100" dirty="0"/>
              <a:t>: </a:t>
            </a:r>
            <a:r>
              <a:rPr kumimoji="0" lang="ko-KR" altLang="en-US" b="0" spc="-100" dirty="0"/>
              <a:t>마이크로 연산 </a:t>
            </a:r>
            <a:r>
              <a:rPr kumimoji="0" lang="en-US" altLang="ko-KR" b="0" spc="-100" dirty="0"/>
              <a:t>(MBR ← </a:t>
            </a:r>
            <a:r>
              <a:rPr kumimoji="0" lang="ko-KR" altLang="en-US" b="0" spc="-100" dirty="0" err="1"/>
              <a:t>주기억</a:t>
            </a:r>
            <a:r>
              <a:rPr kumimoji="0" lang="ko-KR" altLang="en-US" b="0" spc="-100" dirty="0"/>
              <a:t> 장치</a:t>
            </a:r>
            <a:r>
              <a:rPr kumimoji="0" lang="en-US" altLang="ko-KR" b="0" spc="-100" dirty="0"/>
              <a:t>)</a:t>
            </a:r>
            <a:r>
              <a:rPr kumimoji="0" lang="ko-KR" altLang="en-US" b="0" spc="-100" dirty="0"/>
              <a:t>와 </a:t>
            </a:r>
            <a:r>
              <a:rPr kumimoji="0" lang="en-US" altLang="ko-KR" b="0" spc="-100" dirty="0"/>
              <a:t>(IR ← MBR)</a:t>
            </a:r>
            <a:r>
              <a:rPr kumimoji="0" lang="ko-KR" altLang="en-US" b="0" spc="-100" dirty="0"/>
              <a:t>은 동시에 실행되지 않아야 함</a:t>
            </a:r>
            <a:endParaRPr kumimoji="0" lang="en-US" altLang="ko-KR" b="0" spc="-100" dirty="0"/>
          </a:p>
          <a:p>
            <a:pPr marL="447675" lvl="1" indent="-1809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kumimoji="0" lang="en-US" altLang="ko-KR" spc="-100" dirty="0"/>
          </a:p>
          <a:p>
            <a:pPr marL="447675" lvl="1" indent="-1809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/>
              <a:t>마이크로 연산 중 하나가 덧셈 연산 수행 </a:t>
            </a:r>
            <a:r>
              <a:rPr kumimoji="0" lang="en-US" altLang="ko-KR" sz="1700" spc="-100" dirty="0"/>
              <a:t>: ALU</a:t>
            </a:r>
            <a:r>
              <a:rPr kumimoji="0" lang="ko-KR" altLang="en-US" sz="1700" spc="-100" dirty="0"/>
              <a:t>의 기능과 프로세서 구조에 따라 덧셈 마이크로 연산을 </a:t>
            </a:r>
            <a:r>
              <a:rPr kumimoji="0" lang="en-US" altLang="ko-KR" sz="1700" spc="-100" dirty="0"/>
              <a:t>ALU</a:t>
            </a:r>
            <a:r>
              <a:rPr kumimoji="0" lang="ko-KR" altLang="en-US" sz="1700" spc="-100" dirty="0"/>
              <a:t>가 수행할 수도 있음</a:t>
            </a:r>
            <a:endParaRPr kumimoji="0" lang="en-US" altLang="ko-KR" sz="1700" spc="-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명령어 사이클</a:t>
            </a:r>
          </a:p>
        </p:txBody>
      </p:sp>
    </p:spTree>
    <p:extLst>
      <p:ext uri="{BB962C8B-B14F-4D97-AF65-F5344CB8AC3E}">
        <p14:creationId xmlns:p14="http://schemas.microsoft.com/office/powerpoint/2010/main" val="2859579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903" y="2276872"/>
            <a:ext cx="6470433" cy="3672408"/>
          </a:xfrm>
          <a:prstGeom prst="rect">
            <a:avLst/>
          </a:prstGeom>
        </p:spPr>
      </p:pic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2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ko-KR" altLang="en-US" sz="2200" spc="-100" dirty="0"/>
              <a:t>     명령어 해독 사이클</a:t>
            </a:r>
            <a:r>
              <a:rPr kumimoji="0" lang="en-US" altLang="ko-KR" sz="2200" spc="-100" dirty="0"/>
              <a:t>: instruction decode</a:t>
            </a:r>
          </a:p>
          <a:p>
            <a:pPr marL="447675" indent="-180975" fontAlgn="auto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명령어 해독 사이클 </a:t>
            </a:r>
            <a:r>
              <a:rPr kumimoji="0" lang="en-US" altLang="ko-KR" sz="1700" b="0" spc="-100" dirty="0"/>
              <a:t>: </a:t>
            </a:r>
            <a:r>
              <a:rPr kumimoji="0" lang="ko-KR" altLang="en-US" sz="1700" b="0" spc="-100" dirty="0"/>
              <a:t> 명령 레지스터</a:t>
            </a:r>
            <a:r>
              <a:rPr kumimoji="0" lang="en-US" altLang="ko-KR" sz="1700" b="0" spc="-100" dirty="0"/>
              <a:t>IR</a:t>
            </a:r>
            <a:r>
              <a:rPr kumimoji="0" lang="ko-KR" altLang="en-US" sz="1700" b="0" spc="-100" dirty="0"/>
              <a:t>의 내용 중 </a:t>
            </a:r>
            <a:r>
              <a:rPr kumimoji="0" lang="en-US" altLang="ko-KR" sz="1700" b="0" spc="-100" dirty="0"/>
              <a:t>opcode</a:t>
            </a:r>
            <a:r>
              <a:rPr kumimoji="0" lang="ko-KR" altLang="en-US" sz="1700" b="0" spc="-100" dirty="0"/>
              <a:t>만 해독기로 전달</a:t>
            </a:r>
            <a:endParaRPr kumimoji="0" lang="en-US" altLang="ko-KR" sz="1700" b="0" spc="-100" dirty="0"/>
          </a:p>
          <a:p>
            <a:pPr marL="447675" indent="-180975" fontAlgn="auto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해독기는 제어 기억 장치에서 명령 연산에 해당되는 마이크로 루틴을 찾아 해독</a:t>
            </a:r>
            <a:endParaRPr kumimoji="0" lang="en-US" altLang="ko-KR" sz="1700" b="0" spc="-100" dirty="0"/>
          </a:p>
          <a:p>
            <a:pPr marL="447675" indent="-180975" fontAlgn="auto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해독된 명령어에 대한 후속 마이크로 연산 발생</a:t>
            </a:r>
            <a:endParaRPr kumimoji="0" lang="en-US" altLang="ko-KR" sz="1700" b="0" spc="-100" dirty="0"/>
          </a:p>
          <a:p>
            <a:pPr marL="447675" indent="-180975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kumimoji="0" lang="en-US" altLang="ko-KR" spc="-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명령어 사이클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51520" y="746584"/>
            <a:ext cx="360040" cy="36004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2</a:t>
            </a:r>
            <a:endParaRPr lang="ko-KR" altLang="en-US" b="1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876" y="6008293"/>
            <a:ext cx="6435962" cy="70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8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856494"/>
            <a:ext cx="7925657" cy="367240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제어 장치의 종류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제어 하드웨어는 </a:t>
            </a:r>
            <a:r>
              <a:rPr lang="ko-KR" altLang="en-US" sz="1700" b="1" spc="-100" dirty="0">
                <a:solidFill>
                  <a:srgbClr val="00B0F0"/>
                </a:solidFill>
              </a:rPr>
              <a:t>상태 기계</a:t>
            </a:r>
            <a:r>
              <a:rPr lang="en-US" altLang="ko-KR" sz="1700" spc="-100" dirty="0"/>
              <a:t>(state machine)</a:t>
            </a:r>
            <a:r>
              <a:rPr lang="ko-KR" altLang="en-US" sz="1700" spc="-100" dirty="0"/>
              <a:t>처럼 </a:t>
            </a:r>
            <a:r>
              <a:rPr lang="ko-KR" altLang="en-US" sz="1700" spc="-100" dirty="0" err="1"/>
              <a:t>클록</a:t>
            </a:r>
            <a:r>
              <a:rPr lang="ko-KR" altLang="en-US" sz="1700" spc="-100" dirty="0"/>
              <a:t> 사이클이 진행됨에 따라 상태가 변함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명령 레지스터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상태 코드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외부 입력 등에 따라 다르게 변함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프로그래밍 가능한 논리 배열</a:t>
            </a:r>
            <a:r>
              <a:rPr lang="en-US" altLang="ko-KR" sz="1700" spc="-100" dirty="0"/>
              <a:t>(PLA)</a:t>
            </a:r>
            <a:r>
              <a:rPr lang="ko-KR" altLang="en-US" sz="1700" spc="-100" dirty="0"/>
              <a:t>과 유사한 방식으로 구성</a:t>
            </a:r>
            <a:endParaRPr lang="en-US" altLang="ko-KR" sz="1700" spc="-100" dirty="0"/>
          </a:p>
          <a:p>
            <a:pPr marL="449263" lvl="3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논리식으로 설계한 고정된 논리 회로에 의해 제어 신호 생성</a:t>
            </a:r>
            <a:endParaRPr lang="en-US" altLang="ko-KR" sz="1600" spc="-100" dirty="0"/>
          </a:p>
          <a:p>
            <a:pPr marL="449263" lvl="3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하드와이어 제어 장치는 마이크로 프로그램 제어 장치보다 빠름</a:t>
            </a:r>
            <a:endParaRPr lang="en-US" altLang="ko-KR" sz="1600" spc="-100" dirty="0"/>
          </a:p>
          <a:p>
            <a:pPr marL="449263" lvl="3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고속으로 작동</a:t>
            </a:r>
          </a:p>
        </p:txBody>
      </p:sp>
    </p:spTree>
    <p:extLst>
      <p:ext uri="{BB962C8B-B14F-4D97-AF65-F5344CB8AC3E}">
        <p14:creationId xmlns:p14="http://schemas.microsoft.com/office/powerpoint/2010/main" val="4200895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790" y="2309890"/>
            <a:ext cx="5999584" cy="3533283"/>
          </a:xfrm>
          <a:prstGeom prst="rect">
            <a:avLst/>
          </a:prstGeom>
        </p:spPr>
      </p:pic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2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ko-KR" altLang="en-US" sz="2200" spc="-100" dirty="0"/>
              <a:t>     명령어 실행 사이클</a:t>
            </a:r>
            <a:r>
              <a:rPr kumimoji="0" lang="en-US" altLang="ko-KR" sz="2200" spc="-100" dirty="0"/>
              <a:t>: instruction execute</a:t>
            </a:r>
          </a:p>
          <a:p>
            <a:pPr marL="44767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명령어 실행 사이클</a:t>
            </a:r>
            <a:r>
              <a:rPr kumimoji="0" lang="en-US" altLang="ko-KR" sz="1700" b="0" spc="-100" dirty="0"/>
              <a:t>: </a:t>
            </a:r>
            <a:r>
              <a:rPr kumimoji="0" lang="ko-KR" altLang="en-US" sz="1700" b="0" spc="-100" dirty="0"/>
              <a:t>해독된 명령어 실행 사이클</a:t>
            </a:r>
            <a:endParaRPr kumimoji="0" lang="en-US" altLang="ko-KR" sz="1700" b="0" spc="-100" dirty="0"/>
          </a:p>
          <a:p>
            <a:pPr marL="44767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예</a:t>
            </a:r>
            <a:r>
              <a:rPr kumimoji="0" lang="en-US" altLang="ko-KR" sz="1700" b="0" spc="-100" dirty="0"/>
              <a:t>: </a:t>
            </a:r>
            <a:r>
              <a:rPr kumimoji="0" lang="ko-KR" altLang="en-US" sz="1700" b="0" spc="-100" dirty="0"/>
              <a:t>데이터를 읽어서 레지스터 </a:t>
            </a:r>
            <a:r>
              <a:rPr kumimoji="0" lang="en-US" altLang="ko-KR" sz="1700" b="0" spc="-100" dirty="0"/>
              <a:t>R1</a:t>
            </a:r>
            <a:r>
              <a:rPr kumimoji="0" lang="ko-KR" altLang="en-US" sz="1700" b="0" spc="-100" dirty="0"/>
              <a:t>에 저장하는 명령어 실행 사이클</a:t>
            </a:r>
            <a:endParaRPr kumimoji="0" lang="en-US" altLang="ko-KR" sz="1700" b="0" spc="-100" dirty="0"/>
          </a:p>
          <a:p>
            <a:pPr marL="446088" lvl="1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kumimoji="0" lang="en-US" altLang="ko-KR" b="0" spc="-100" dirty="0"/>
              <a:t>- IR : operand</a:t>
            </a:r>
            <a:r>
              <a:rPr kumimoji="0" lang="en-US" altLang="ko-KR" spc="-100" dirty="0"/>
              <a:t> </a:t>
            </a:r>
            <a:r>
              <a:rPr kumimoji="0" lang="en-US" altLang="ko-KR" spc="-100" dirty="0">
                <a:sym typeface="Wingdings" panose="05000000000000000000" pitchFamily="2" charset="2"/>
              </a:rPr>
              <a:t> MAR  </a:t>
            </a:r>
            <a:r>
              <a:rPr kumimoji="0" lang="ko-KR" altLang="en-US" spc="-100" dirty="0">
                <a:sym typeface="Wingdings" panose="05000000000000000000" pitchFamily="2" charset="2"/>
              </a:rPr>
              <a:t>주소 버스</a:t>
            </a:r>
            <a:endParaRPr kumimoji="0" lang="en-US" altLang="ko-KR" spc="-100" dirty="0">
              <a:sym typeface="Wingdings" panose="05000000000000000000" pitchFamily="2" charset="2"/>
            </a:endParaRPr>
          </a:p>
          <a:p>
            <a:pPr marL="446088" lvl="1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kumimoji="0" lang="en-US" altLang="ko-KR" b="0" spc="-100" dirty="0">
                <a:sym typeface="Wingdings" panose="05000000000000000000" pitchFamily="2" charset="2"/>
              </a:rPr>
              <a:t>- M[MAR]  MBR  </a:t>
            </a:r>
            <a:r>
              <a:rPr kumimoji="0" lang="ko-KR" altLang="en-US" b="0" spc="-100" dirty="0">
                <a:sym typeface="Wingdings" panose="05000000000000000000" pitchFamily="2" charset="2"/>
              </a:rPr>
              <a:t>데이터 버스</a:t>
            </a:r>
            <a:endParaRPr kumimoji="0" lang="en-US" altLang="ko-KR" b="0" spc="-100" dirty="0">
              <a:sym typeface="Wingdings" panose="05000000000000000000" pitchFamily="2" charset="2"/>
            </a:endParaRPr>
          </a:p>
          <a:p>
            <a:pPr marL="446088" lvl="1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kumimoji="0" lang="en-US" altLang="ko-KR" spc="-100" dirty="0">
                <a:sym typeface="Wingdings" panose="05000000000000000000" pitchFamily="2" charset="2"/>
              </a:rPr>
              <a:t>- MBR  R1</a:t>
            </a:r>
            <a:endParaRPr kumimoji="0" lang="en-US" altLang="ko-KR" b="0" spc="-100" dirty="0"/>
          </a:p>
          <a:p>
            <a:pPr marL="44767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kumimoji="0" lang="en-US" altLang="ko-KR" spc="-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명령어 사이클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51520" y="746584"/>
            <a:ext cx="360040" cy="36004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3</a:t>
            </a:r>
            <a:endParaRPr lang="ko-KR" altLang="en-US" b="1" dirty="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394" y="5865130"/>
            <a:ext cx="4922229" cy="99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01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명령어 사이클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658412"/>
            <a:ext cx="8963994" cy="5669958"/>
          </a:xfrm>
        </p:spPr>
        <p:txBody>
          <a:bodyPr>
            <a:normAutofit/>
          </a:bodyPr>
          <a:lstStyle/>
          <a:p>
            <a:pPr marL="44767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명령어 인출 사이클이 진행되는 동안 프로세서의 레지스터 변화 과정</a:t>
            </a:r>
            <a:endParaRPr lang="en-US" altLang="ko-KR" sz="1700" b="0" spc="-1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8316416" cy="27214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5912" y="3499915"/>
            <a:ext cx="33342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ko-KR" altLang="en-US" sz="14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1742712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명령어 실행 사이클은 명령어 세트의 개수만큼 아주 다양하게 존재</a:t>
            </a:r>
            <a:endParaRPr kumimoji="0" lang="en-US" altLang="ko-KR" sz="1700" b="0" spc="-100" dirty="0"/>
          </a:p>
          <a:p>
            <a:pPr marL="44767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명령 인출과정은 동일</a:t>
            </a:r>
            <a:endParaRPr kumimoji="0" lang="en-US" altLang="ko-KR" sz="1700" b="0" spc="-100" dirty="0"/>
          </a:p>
          <a:p>
            <a:pPr marL="44767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레지스터 </a:t>
            </a:r>
            <a:r>
              <a:rPr kumimoji="0" lang="en-US" altLang="ko-KR" sz="1700" b="0" spc="-100" dirty="0"/>
              <a:t>R1</a:t>
            </a:r>
            <a:r>
              <a:rPr kumimoji="0" lang="ko-KR" altLang="en-US" sz="1700" b="0" spc="-100" dirty="0"/>
              <a:t>의 데이터와 메모리 </a:t>
            </a:r>
            <a:r>
              <a:rPr kumimoji="0" lang="en-US" altLang="ko-KR" sz="1700" b="0" spc="-100" dirty="0"/>
              <a:t>X</a:t>
            </a:r>
            <a:r>
              <a:rPr kumimoji="0" lang="ko-KR" altLang="en-US" sz="1700" b="0" spc="-100" dirty="0"/>
              <a:t>번지의 데이터를 </a:t>
            </a:r>
            <a:r>
              <a:rPr kumimoji="0" lang="en-US" altLang="ko-KR" sz="1700" b="0" spc="-100" dirty="0"/>
              <a:t>ALU</a:t>
            </a:r>
            <a:r>
              <a:rPr kumimoji="0" lang="ko-KR" altLang="en-US" sz="1700" b="0" spc="-100" dirty="0"/>
              <a:t>에서 더해 다시 </a:t>
            </a:r>
            <a:r>
              <a:rPr kumimoji="0" lang="en-US" altLang="ko-KR" sz="1700" b="0" spc="-100" dirty="0"/>
              <a:t>R1</a:t>
            </a:r>
            <a:r>
              <a:rPr kumimoji="0" lang="ko-KR" altLang="en-US" sz="1700" b="0" spc="-100" dirty="0"/>
              <a:t>에 저장</a:t>
            </a:r>
            <a:endParaRPr kumimoji="0" lang="en-US" altLang="ko-KR" sz="1700" b="0" spc="-100" dirty="0"/>
          </a:p>
          <a:p>
            <a:pPr marL="541338" lvl="1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kumimoji="0" lang="en-US" altLang="ko-KR" sz="1800" b="1" dirty="0"/>
              <a:t>ADD R1, X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명령어 사이클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844824"/>
            <a:ext cx="2088232" cy="107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60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kumimoji="0" lang="en-US" altLang="ko-KR" spc="-100" dirty="0"/>
              <a:t> LOAD(1), ADD(5), STORE(2) 3</a:t>
            </a:r>
            <a:r>
              <a:rPr kumimoji="0" lang="ko-KR" altLang="en-US" spc="-100" dirty="0"/>
              <a:t>개의 명령이 실행되는 과정</a:t>
            </a:r>
            <a:endParaRPr kumimoji="0" lang="en-US" altLang="ko-KR" spc="-100" dirty="0"/>
          </a:p>
          <a:p>
            <a:pPr marL="44767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en-US" altLang="ko-KR" sz="1700" b="0" spc="-100" dirty="0"/>
              <a:t>CPU</a:t>
            </a:r>
            <a:r>
              <a:rPr kumimoji="0" lang="ko-KR" altLang="en-US" sz="1700" b="0" spc="-100" dirty="0"/>
              <a:t>내의 </a:t>
            </a:r>
            <a:r>
              <a:rPr kumimoji="0" lang="en-US" altLang="ko-KR" sz="1700" b="0" spc="-100" dirty="0"/>
              <a:t>PC, R1, IR </a:t>
            </a:r>
            <a:r>
              <a:rPr kumimoji="0" lang="ko-KR" altLang="en-US" sz="1700" b="0" spc="-100" dirty="0"/>
              <a:t>등의 레지스터 내용 변화 주목</a:t>
            </a:r>
            <a:endParaRPr kumimoji="0" lang="en-US" altLang="ko-KR" sz="1700" b="0" spc="-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명령어 사이클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36776"/>
          <a:stretch/>
        </p:blipFill>
        <p:spPr>
          <a:xfrm>
            <a:off x="1187624" y="1628800"/>
            <a:ext cx="733425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19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명령어 사이클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62855"/>
          <a:stretch/>
        </p:blipFill>
        <p:spPr>
          <a:xfrm>
            <a:off x="1115616" y="1412776"/>
            <a:ext cx="7334250" cy="258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01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kumimoji="0" lang="en-US" altLang="ko-KR" spc="-100" dirty="0"/>
              <a:t> </a:t>
            </a:r>
            <a:r>
              <a:rPr kumimoji="0" lang="ko-KR" altLang="en-US" spc="-100" dirty="0"/>
              <a:t>예</a:t>
            </a:r>
            <a:r>
              <a:rPr kumimoji="0" lang="en-US" altLang="ko-KR" spc="-100" dirty="0"/>
              <a:t>: ISZ(Increment and Skip if Zero)</a:t>
            </a:r>
          </a:p>
          <a:p>
            <a:pPr marL="44767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en-US" altLang="ko-KR" sz="1700" b="0" spc="-100" dirty="0"/>
              <a:t>X </a:t>
            </a:r>
            <a:r>
              <a:rPr kumimoji="0" lang="ko-KR" altLang="en-US" sz="1700" b="0" spc="-100" dirty="0"/>
              <a:t>값을 </a:t>
            </a:r>
            <a:r>
              <a:rPr kumimoji="0" lang="en-US" altLang="ko-KR" sz="1700" b="0" spc="-100" dirty="0"/>
              <a:t>1 </a:t>
            </a:r>
            <a:r>
              <a:rPr kumimoji="0" lang="ko-KR" altLang="en-US" sz="1700" b="0" spc="-100" dirty="0"/>
              <a:t>증가시키고 그 결과가 </a:t>
            </a:r>
            <a:r>
              <a:rPr kumimoji="0" lang="en-US" altLang="ko-KR" sz="1700" b="0" spc="-100" dirty="0"/>
              <a:t>0</a:t>
            </a:r>
            <a:r>
              <a:rPr kumimoji="0" lang="ko-KR" altLang="en-US" sz="1700" b="0" spc="-100" dirty="0"/>
              <a:t>이면 바로 다음 명령을 건너뜀</a:t>
            </a:r>
            <a:endParaRPr kumimoji="0" lang="en-US" altLang="ko-KR" sz="1700" b="0" spc="-100" dirty="0"/>
          </a:p>
          <a:p>
            <a:pPr marL="542925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kumimoji="0" lang="en-US" altLang="ko-KR" sz="1800" dirty="0"/>
              <a:t>ISZ X</a:t>
            </a:r>
          </a:p>
          <a:p>
            <a:pPr marL="266700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endParaRPr kumimoji="0" lang="en-US" altLang="ko-KR" sz="1600" b="0" spc="-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명령어 사이클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4292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29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kumimoji="0" lang="en-US" altLang="ko-KR" spc="-100" dirty="0"/>
              <a:t> </a:t>
            </a:r>
            <a:r>
              <a:rPr kumimoji="0" lang="ko-KR" altLang="en-US" spc="-100" dirty="0"/>
              <a:t>예</a:t>
            </a:r>
            <a:r>
              <a:rPr kumimoji="0" lang="en-US" altLang="ko-KR" spc="-100" dirty="0"/>
              <a:t>: BSA(Branch-and-Save-Address)</a:t>
            </a:r>
          </a:p>
          <a:p>
            <a:pPr marL="447675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kumimoji="0" lang="en-US" altLang="ko-KR" sz="1800" spc="-100" dirty="0"/>
              <a:t>BSA X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명령어 사이클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124744"/>
            <a:ext cx="3333750" cy="1152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88" y="2564904"/>
            <a:ext cx="77438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32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kumimoji="0" lang="en-US" altLang="ko-KR" spc="-100" dirty="0"/>
              <a:t> </a:t>
            </a:r>
            <a:r>
              <a:rPr kumimoji="0" lang="ko-KR" altLang="en-US" spc="-100" dirty="0"/>
              <a:t>예</a:t>
            </a:r>
            <a:r>
              <a:rPr kumimoji="0" lang="en-US" altLang="ko-KR" spc="-100" dirty="0"/>
              <a:t>: RET(return)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명령어 사이클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692696"/>
            <a:ext cx="2038350" cy="1543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23" y="2552654"/>
            <a:ext cx="76771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61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kumimoji="0" lang="ko-KR" altLang="en-US" spc="-100" dirty="0"/>
              <a:t>중첩 서브루틴이나 다중 서브루틴인 경우</a:t>
            </a:r>
            <a:endParaRPr kumimoji="0" lang="en-US" altLang="ko-KR" spc="-100" dirty="0"/>
          </a:p>
          <a:p>
            <a:pPr lvl="1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매 서브루틴 호출마다 </a:t>
            </a:r>
            <a:r>
              <a:rPr kumimoji="0" lang="ko-KR" altLang="en-US" sz="1700" b="0" spc="-100" dirty="0" err="1"/>
              <a:t>스택에</a:t>
            </a:r>
            <a:r>
              <a:rPr kumimoji="0" lang="ko-KR" altLang="en-US" sz="1700" b="0" spc="-100" dirty="0"/>
              <a:t> 복귀할 주소</a:t>
            </a:r>
            <a:r>
              <a:rPr kumimoji="0" lang="en-US" altLang="ko-KR" sz="1700" b="0" spc="-100" dirty="0"/>
              <a:t>(PC)</a:t>
            </a:r>
            <a:r>
              <a:rPr kumimoji="0" lang="ko-KR" altLang="en-US" sz="1700" b="0" spc="-100" dirty="0"/>
              <a:t>를 저장하고</a:t>
            </a:r>
            <a:r>
              <a:rPr kumimoji="0" lang="en-US" altLang="ko-KR" sz="1700" b="0" spc="-100" dirty="0"/>
              <a:t>,</a:t>
            </a:r>
          </a:p>
          <a:p>
            <a:pPr lvl="1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복귀할 때는 </a:t>
            </a:r>
            <a:r>
              <a:rPr kumimoji="0" lang="ko-KR" altLang="en-US" sz="1700" b="0" spc="-100" dirty="0" err="1"/>
              <a:t>스택</a:t>
            </a:r>
            <a:r>
              <a:rPr kumimoji="0" lang="ko-KR" altLang="en-US" sz="1700" b="0" spc="-100" dirty="0"/>
              <a:t> 값을 꺼내어 </a:t>
            </a:r>
            <a:r>
              <a:rPr kumimoji="0" lang="en-US" altLang="ko-KR" sz="1700" b="0" spc="-100" dirty="0"/>
              <a:t>PC</a:t>
            </a:r>
            <a:r>
              <a:rPr kumimoji="0" lang="ko-KR" altLang="en-US" sz="1700" b="0" spc="-100" dirty="0"/>
              <a:t>로 가져온다</a:t>
            </a:r>
            <a:r>
              <a:rPr kumimoji="0" lang="en-US" altLang="ko-KR" sz="1700" b="0" spc="-10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명령어 사이클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223" y="1916832"/>
            <a:ext cx="59245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30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kumimoji="0" lang="ko-KR" altLang="en-US" spc="-100" dirty="0"/>
              <a:t> 다중 서브루틴 예에서</a:t>
            </a:r>
            <a:r>
              <a:rPr kumimoji="0" lang="en-US" altLang="ko-KR" spc="-100" dirty="0"/>
              <a:t> </a:t>
            </a:r>
            <a:r>
              <a:rPr kumimoji="0" lang="ko-KR" altLang="en-US" spc="-100" dirty="0"/>
              <a:t>레지스터 변화</a:t>
            </a:r>
            <a:endParaRPr kumimoji="0" lang="en-US" altLang="ko-KR" spc="-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명령어 사이클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97" y="1196752"/>
            <a:ext cx="76866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8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제어 장치의 종류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명령어 실행을 위한 제어 신호는 명령어 실행 사이클 전 구간에서 끊임없이 생성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인출 초기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새 명령이 제어 장치에 도착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명령어 해독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새 명령 실행과 관련된 첫 번째 상태 시작</a:t>
            </a:r>
            <a:endParaRPr lang="en-US" altLang="ko-KR" sz="1700" spc="-100" dirty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컴퓨터의 플래그 및 상태 정보가 변경되지 않은 상태로 유지되는 한 지속</a:t>
            </a:r>
            <a:endParaRPr lang="en-US" altLang="ko-KR" sz="1600" spc="-100" dirty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이들 신호 중 어떤 것이라도 변경이 일어나면 제어 장치 상태도 변경이 일어남</a:t>
            </a:r>
            <a:endParaRPr lang="en-US" altLang="ko-KR" sz="16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제어 신호 발생 회로에 대해 각각의 새 입력이 생성</a:t>
            </a:r>
            <a:endParaRPr lang="en-US" altLang="ko-KR" sz="1700" spc="-100" dirty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30" dirty="0"/>
              <a:t>외부 신호가 나타날 때</a:t>
            </a:r>
            <a:r>
              <a:rPr lang="en-US" altLang="ko-KR" sz="1600" spc="-130" dirty="0"/>
              <a:t>(</a:t>
            </a:r>
            <a:r>
              <a:rPr lang="ko-KR" altLang="en-US" sz="1600" spc="-130" dirty="0"/>
              <a:t>예</a:t>
            </a:r>
            <a:r>
              <a:rPr lang="en-US" altLang="ko-KR" sz="1600" spc="-130" dirty="0"/>
              <a:t>: </a:t>
            </a:r>
            <a:r>
              <a:rPr lang="ko-KR" altLang="en-US" sz="1600" spc="-130" dirty="0"/>
              <a:t>인터럽트</a:t>
            </a:r>
            <a:r>
              <a:rPr lang="en-US" altLang="ko-KR" sz="1600" spc="-130" dirty="0"/>
              <a:t>) </a:t>
            </a:r>
            <a:r>
              <a:rPr lang="ko-KR" altLang="en-US" sz="1600" spc="-130" dirty="0"/>
              <a:t>외부 신호에 대한 반응</a:t>
            </a:r>
            <a:r>
              <a:rPr lang="en-US" altLang="ko-KR" sz="1600" spc="-130" dirty="0"/>
              <a:t>(</a:t>
            </a:r>
            <a:r>
              <a:rPr lang="ko-KR" altLang="en-US" sz="1600" spc="-130" dirty="0"/>
              <a:t>예</a:t>
            </a:r>
            <a:r>
              <a:rPr lang="en-US" altLang="ko-KR" sz="1600" spc="-130" dirty="0"/>
              <a:t>: </a:t>
            </a:r>
            <a:r>
              <a:rPr lang="ko-KR" altLang="en-US" sz="1600" spc="-130" dirty="0"/>
              <a:t>인터럽트 처리</a:t>
            </a:r>
            <a:r>
              <a:rPr lang="en-US" altLang="ko-KR" sz="1600" spc="-130" dirty="0"/>
              <a:t>)</a:t>
            </a:r>
            <a:r>
              <a:rPr lang="ko-KR" altLang="en-US" sz="1600" spc="-130" dirty="0"/>
              <a:t>과 관련된 상태가 됨</a:t>
            </a:r>
            <a:endParaRPr lang="en-US" altLang="ko-KR" sz="1600" spc="-130" dirty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컴퓨터의 플래그와 상태 변수 값은 명령어 실행 주기에 적합한 상태를 선택하는 데 사용</a:t>
            </a:r>
            <a:endParaRPr lang="en-US" altLang="ko-KR" sz="16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사이클의 마지막 상태 </a:t>
            </a:r>
            <a:r>
              <a:rPr lang="en-US" altLang="ko-KR" sz="1700" spc="-100" dirty="0"/>
              <a:t>:</a:t>
            </a:r>
            <a:r>
              <a:rPr lang="ko-KR" altLang="en-US" sz="1700" spc="-100" dirty="0"/>
              <a:t> 프로그램의 다음 명령을 가져오기 시작하는 제어 상태</a:t>
            </a:r>
            <a:endParaRPr lang="en-US" altLang="ko-KR" sz="1700" spc="-100" dirty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프로그램 카운터의 내용을 </a:t>
            </a:r>
            <a:r>
              <a:rPr lang="en-US" altLang="ko-KR" sz="1600" spc="-100" dirty="0"/>
              <a:t>MAR</a:t>
            </a:r>
            <a:r>
              <a:rPr lang="ko-KR" altLang="en-US" sz="1600" spc="-100" dirty="0"/>
              <a:t>로 보내고 </a:t>
            </a:r>
            <a:endParaRPr lang="en-US" altLang="ko-KR" sz="1600" spc="-100" dirty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컴퓨터의 명령 레지스터에 대한 명령어를 읽음</a:t>
            </a:r>
            <a:endParaRPr lang="en-US" altLang="ko-KR" sz="1600" spc="-100" dirty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프로그램 실행 종료 명령 </a:t>
            </a:r>
            <a:r>
              <a:rPr lang="en-US" altLang="ko-KR" sz="1600" spc="-100" dirty="0"/>
              <a:t>: </a:t>
            </a:r>
            <a:r>
              <a:rPr lang="ko-KR" altLang="en-US" sz="1600" spc="-100" dirty="0"/>
              <a:t>운영체제 상태로 돌아감</a:t>
            </a:r>
          </a:p>
        </p:txBody>
      </p:sp>
    </p:spTree>
    <p:extLst>
      <p:ext uri="{BB962C8B-B14F-4D97-AF65-F5344CB8AC3E}">
        <p14:creationId xmlns:p14="http://schemas.microsoft.com/office/powerpoint/2010/main" val="632006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2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ko-KR" altLang="en-US" sz="2200" spc="-100" dirty="0"/>
              <a:t>     인터럽트 사이클</a:t>
            </a:r>
            <a:r>
              <a:rPr kumimoji="0" lang="en-US" altLang="ko-KR" sz="2200" spc="-100" dirty="0"/>
              <a:t>: interrupt</a:t>
            </a:r>
          </a:p>
          <a:p>
            <a:pPr marL="447675" indent="-180975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실행 주기가 완료되면 인터럽트가 발생했는지 여부 점검</a:t>
            </a:r>
            <a:endParaRPr kumimoji="0" lang="en-US" altLang="ko-KR" sz="1700" b="0" spc="-100" dirty="0"/>
          </a:p>
          <a:p>
            <a:pPr marL="447675" indent="-180975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인터럽트가 발생했다면 인터럽트 사이클 실행</a:t>
            </a:r>
            <a:endParaRPr kumimoji="0" lang="en-US" altLang="ko-KR" sz="1700" b="0" spc="-100" dirty="0"/>
          </a:p>
          <a:p>
            <a:pPr marL="447675" indent="-180975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인터럽트 사이클은 통상적으로 다음과 같다</a:t>
            </a:r>
            <a:r>
              <a:rPr kumimoji="0" lang="en-US" altLang="ko-KR" sz="1700" b="0" spc="-10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명령어 사이클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51520" y="765634"/>
            <a:ext cx="360040" cy="36004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4</a:t>
            </a:r>
            <a:endParaRPr lang="ko-KR" altLang="en-US" b="1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492896"/>
            <a:ext cx="44291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83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621" y="1497285"/>
            <a:ext cx="4200525" cy="5133975"/>
          </a:xfrm>
          <a:prstGeom prst="rect">
            <a:avLst/>
          </a:prstGeom>
        </p:spPr>
      </p:pic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2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ko-KR" altLang="en-US" sz="2200" spc="-100" dirty="0"/>
              <a:t>     명령어 사이클</a:t>
            </a:r>
            <a:endParaRPr kumimoji="0" lang="en-US" altLang="ko-KR" sz="2200" spc="-100" dirty="0"/>
          </a:p>
          <a:p>
            <a:pPr marL="44767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항상 명령어 인출</a:t>
            </a:r>
            <a:r>
              <a:rPr kumimoji="0" lang="en-US" altLang="ko-KR" sz="1700" b="0" spc="-100" dirty="0"/>
              <a:t>, </a:t>
            </a:r>
            <a:r>
              <a:rPr kumimoji="0" lang="ko-KR" altLang="en-US" sz="1700" b="0" spc="-100" dirty="0"/>
              <a:t>명령어 해독</a:t>
            </a:r>
            <a:r>
              <a:rPr kumimoji="0" lang="en-US" altLang="ko-KR" sz="1700" b="0" spc="-100" dirty="0"/>
              <a:t>, </a:t>
            </a:r>
            <a:r>
              <a:rPr kumimoji="0" lang="ko-KR" altLang="en-US" sz="1700" b="0" spc="-100" dirty="0"/>
              <a:t>명령어 실행 사이클 순서로 실행</a:t>
            </a:r>
            <a:endParaRPr kumimoji="0" lang="en-US" altLang="ko-KR" sz="1700" b="0" spc="-100" dirty="0"/>
          </a:p>
          <a:p>
            <a:pPr marL="44767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인터럽트 사이클은 항상 명령어 실행이 끝난 후</a:t>
            </a:r>
            <a:br>
              <a:rPr kumimoji="0" lang="en-US" altLang="ko-KR" sz="1700" b="0" spc="-100" dirty="0"/>
            </a:br>
            <a:r>
              <a:rPr kumimoji="0" lang="ko-KR" altLang="en-US" sz="1700" b="0" spc="-100" dirty="0"/>
              <a:t>인터럽트가 있으면 실행하고</a:t>
            </a:r>
            <a:r>
              <a:rPr kumimoji="0" lang="en-US" altLang="ko-KR" sz="1700" b="0" spc="-100" dirty="0"/>
              <a:t>,</a:t>
            </a:r>
            <a:br>
              <a:rPr kumimoji="0" lang="en-US" altLang="ko-KR" sz="1700" b="0" spc="-100" dirty="0"/>
            </a:br>
            <a:r>
              <a:rPr kumimoji="0" lang="ko-KR" altLang="en-US" sz="1700" b="0" spc="-100" dirty="0"/>
              <a:t>그렇지 않으면 다음 명령어 인출 사이클로 진행</a:t>
            </a:r>
            <a:endParaRPr kumimoji="0" lang="en-US" altLang="ko-KR" sz="1700" b="0" spc="-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명령어 사이클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51520" y="756109"/>
            <a:ext cx="360040" cy="36004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5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8474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kumimoji="0" lang="ko-KR" altLang="en-US" spc="-100" dirty="0"/>
              <a:t>제어 장치의 특성</a:t>
            </a:r>
            <a:endParaRPr kumimoji="0" lang="en-US" altLang="ko-KR" spc="-100" dirty="0"/>
          </a:p>
          <a:p>
            <a:pPr marL="266700" indent="0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kumimoji="0" lang="en-US" altLang="ko-KR" sz="1700" b="0" spc="-100" dirty="0"/>
              <a:t>➊ </a:t>
            </a:r>
            <a:r>
              <a:rPr kumimoji="0" lang="ko-KR" altLang="en-US" sz="1700" b="0" spc="-100" dirty="0"/>
              <a:t>프로세서의 기본 장치 정의</a:t>
            </a:r>
            <a:endParaRPr kumimoji="0" lang="en-US" altLang="ko-KR" sz="1700" b="0" spc="-100" dirty="0"/>
          </a:p>
          <a:p>
            <a:pPr marL="266700" indent="0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kumimoji="0" lang="en-US" altLang="ko-KR" sz="1700" b="0" spc="-100" dirty="0"/>
              <a:t>➋ </a:t>
            </a:r>
            <a:r>
              <a:rPr kumimoji="0" lang="ko-KR" altLang="en-US" sz="1700" b="0" spc="-100" dirty="0"/>
              <a:t>프로세서가 수행하는 마이크로 연산 나열</a:t>
            </a:r>
            <a:endParaRPr kumimoji="0" lang="en-US" altLang="ko-KR" sz="1700" b="0" spc="-100" dirty="0"/>
          </a:p>
          <a:p>
            <a:pPr marL="266700" indent="0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kumimoji="0" lang="en-US" altLang="ko-KR" sz="1700" b="0" spc="-100" dirty="0"/>
              <a:t>➌ </a:t>
            </a:r>
            <a:r>
              <a:rPr kumimoji="0" lang="ko-KR" altLang="en-US" sz="1700" b="0" spc="-100" dirty="0"/>
              <a:t>마이크로 연산을 할 수 있도록 제어 장치가 수행해야 할 기능 결정</a:t>
            </a:r>
            <a:endParaRPr kumimoji="0" lang="en-US" altLang="ko-KR" sz="1700" b="0" spc="-100" dirty="0"/>
          </a:p>
          <a:p>
            <a:pPr marL="266700" indent="0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endParaRPr kumimoji="0" lang="en-US" altLang="ko-KR" sz="1600" b="0" spc="-100" dirty="0"/>
          </a:p>
          <a:p>
            <a:pPr marL="542925" indent="-28575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kumimoji="0" lang="ko-KR" altLang="en-US" sz="1800" spc="-100" dirty="0"/>
              <a:t>모든 마이크로 연산은 다음 범주 중 하나임</a:t>
            </a:r>
            <a:endParaRPr kumimoji="0" lang="en-US" altLang="ko-KR" sz="1800" spc="-100" dirty="0"/>
          </a:p>
          <a:p>
            <a:pPr marL="628650" indent="-200025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한 레지스터에서 다른 레지스터로 데이터 전송</a:t>
            </a:r>
          </a:p>
          <a:p>
            <a:pPr marL="628650" indent="-200025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레지스터에서 외부 인터페이스</a:t>
            </a:r>
            <a:r>
              <a:rPr kumimoji="0" lang="en-US" altLang="ko-KR" sz="1700" b="0" spc="-100" dirty="0"/>
              <a:t>(</a:t>
            </a:r>
            <a:r>
              <a:rPr kumimoji="0" lang="ko-KR" altLang="en-US" sz="1700" b="0" spc="-100" dirty="0"/>
              <a:t>예 </a:t>
            </a:r>
            <a:r>
              <a:rPr kumimoji="0" lang="en-US" altLang="ko-KR" sz="1700" b="0" spc="-100" dirty="0"/>
              <a:t>: </a:t>
            </a:r>
            <a:r>
              <a:rPr kumimoji="0" lang="ko-KR" altLang="en-US" sz="1700" b="0" spc="-100" dirty="0"/>
              <a:t>시스템 버스</a:t>
            </a:r>
            <a:r>
              <a:rPr kumimoji="0" lang="en-US" altLang="ko-KR" sz="1700" b="0" spc="-100" dirty="0"/>
              <a:t>)</a:t>
            </a:r>
            <a:r>
              <a:rPr kumimoji="0" lang="ko-KR" altLang="en-US" sz="1700" b="0" spc="-100" dirty="0"/>
              <a:t>로 데이터 전송</a:t>
            </a:r>
          </a:p>
          <a:p>
            <a:pPr marL="628650" indent="-200025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외부 인터페이스에서 레지스터로 데이터 전송</a:t>
            </a:r>
          </a:p>
          <a:p>
            <a:pPr marL="628650" indent="-200025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입력 및 출력 레지스터를 사용하여 산술 또는 논리 연산 수행</a:t>
            </a:r>
            <a:endParaRPr kumimoji="0" lang="en-US" altLang="ko-KR" sz="1700" b="0" spc="-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프로세서 제어</a:t>
            </a:r>
          </a:p>
        </p:txBody>
      </p:sp>
    </p:spTree>
    <p:extLst>
      <p:ext uri="{BB962C8B-B14F-4D97-AF65-F5344CB8AC3E}">
        <p14:creationId xmlns:p14="http://schemas.microsoft.com/office/powerpoint/2010/main" val="3323014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85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kumimoji="0" lang="ko-KR" altLang="en-US" sz="1800" spc="-100" dirty="0"/>
              <a:t>제어 장치는 다음 두 가지 기본 작업 수행</a:t>
            </a:r>
            <a:endParaRPr kumimoji="0" lang="en-US" altLang="ko-KR" sz="1800" spc="-100" dirty="0"/>
          </a:p>
          <a:p>
            <a:pPr marL="44767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>
                <a:solidFill>
                  <a:srgbClr val="00B0F0"/>
                </a:solidFill>
              </a:rPr>
              <a:t>순서 </a:t>
            </a:r>
            <a:r>
              <a:rPr kumimoji="0" lang="en-US" altLang="ko-KR" sz="1700" spc="-100" dirty="0"/>
              <a:t>:</a:t>
            </a:r>
            <a:r>
              <a:rPr kumimoji="0" lang="en-US" altLang="ko-KR" sz="1700" b="0" spc="-100" dirty="0"/>
              <a:t> </a:t>
            </a:r>
            <a:r>
              <a:rPr kumimoji="0" lang="ko-KR" altLang="en-US" sz="1700" b="0" spc="-100" dirty="0"/>
              <a:t>프로그램에서 정해진 순서와 그에 해당하는 마이크로 연산을 적절한 순서로 진행</a:t>
            </a:r>
            <a:endParaRPr kumimoji="0" lang="en-US" altLang="ko-KR" sz="1700" b="0" spc="-100" dirty="0"/>
          </a:p>
          <a:p>
            <a:pPr marL="44767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>
                <a:solidFill>
                  <a:srgbClr val="00B0F0"/>
                </a:solidFill>
              </a:rPr>
              <a:t>실행 </a:t>
            </a:r>
            <a:r>
              <a:rPr kumimoji="0" lang="en-US" altLang="ko-KR" sz="1700" b="0" spc="-100" dirty="0"/>
              <a:t>: </a:t>
            </a:r>
            <a:r>
              <a:rPr kumimoji="0" lang="ko-KR" altLang="en-US" sz="1700" b="0" spc="-100" dirty="0"/>
              <a:t>제어 장치는 각 마이크로 연산 수행</a:t>
            </a:r>
            <a:endParaRPr kumimoji="0" lang="en-US" altLang="ko-KR" sz="1700" b="0" spc="-100" dirty="0"/>
          </a:p>
          <a:p>
            <a:pPr marL="266700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endParaRPr kumimoji="0" lang="en-US" altLang="ko-KR" sz="1600" b="0" spc="-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프로세서 제어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204" y="2060848"/>
            <a:ext cx="61436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46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85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kumimoji="0" lang="ko-KR" altLang="en-US" sz="1800" spc="-100" dirty="0"/>
              <a:t>제어 장치는 다음 제어 신호를 동시에 전송하여 명령 흐름 제어</a:t>
            </a:r>
            <a:endParaRPr kumimoji="0" lang="en-US" altLang="ko-KR" sz="1800" b="0" spc="-100" dirty="0"/>
          </a:p>
          <a:p>
            <a:pPr marL="54292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제어 신호는 </a:t>
            </a:r>
            <a:r>
              <a:rPr kumimoji="0" lang="en-US" altLang="ko-KR" sz="1700" b="0" spc="-100" dirty="0"/>
              <a:t>MAR </a:t>
            </a:r>
            <a:r>
              <a:rPr kumimoji="0" lang="ko-KR" altLang="en-US" sz="1700" b="0" spc="-100" dirty="0"/>
              <a:t>내용을 주소 버스에 전달</a:t>
            </a:r>
          </a:p>
          <a:p>
            <a:pPr marL="54292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제어 버스에 메모리 읽기 제어 신호 전송</a:t>
            </a:r>
          </a:p>
          <a:p>
            <a:pPr marL="54292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데이터 버스 내용을 </a:t>
            </a:r>
            <a:r>
              <a:rPr kumimoji="0" lang="en-US" altLang="ko-KR" sz="1700" b="0" spc="-100" dirty="0"/>
              <a:t>MBR</a:t>
            </a:r>
            <a:r>
              <a:rPr kumimoji="0" lang="ko-KR" altLang="en-US" sz="1700" b="0" spc="-100" dirty="0"/>
              <a:t>에 저장할 수 있도록 제어 신호 전송</a:t>
            </a:r>
          </a:p>
          <a:p>
            <a:pPr marL="54292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en-US" altLang="ko-KR" sz="1700" b="0" spc="-100" dirty="0"/>
              <a:t>PC </a:t>
            </a:r>
            <a:r>
              <a:rPr kumimoji="0" lang="ko-KR" altLang="en-US" sz="1700" b="0" spc="-100" dirty="0"/>
              <a:t>내용에 </a:t>
            </a:r>
            <a:r>
              <a:rPr kumimoji="0" lang="en-US" altLang="ko-KR" sz="1700" b="0" spc="-100" dirty="0"/>
              <a:t>I</a:t>
            </a:r>
            <a:r>
              <a:rPr kumimoji="0" lang="ko-KR" altLang="en-US" sz="1700" b="0" spc="-100" dirty="0"/>
              <a:t>를 더해 </a:t>
            </a:r>
            <a:r>
              <a:rPr kumimoji="0" lang="en-US" altLang="ko-KR" sz="1700" b="0" spc="-100" dirty="0"/>
              <a:t>PC</a:t>
            </a:r>
            <a:r>
              <a:rPr kumimoji="0" lang="ko-KR" altLang="en-US" sz="1700" b="0" spc="-100" dirty="0"/>
              <a:t>에 다시 저장하는 제어 신호</a:t>
            </a:r>
            <a:endParaRPr kumimoji="0" lang="en-US" altLang="ko-KR" sz="1700" b="0" spc="-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프로세서 제어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636912"/>
            <a:ext cx="6783288" cy="404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24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276225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kumimoji="0" lang="ko-KR" altLang="en-US" spc="-100" dirty="0"/>
              <a:t>데이터 경로</a:t>
            </a:r>
            <a:endParaRPr kumimoji="0" lang="en-US" altLang="ko-KR" spc="-100" dirty="0"/>
          </a:p>
          <a:p>
            <a:pPr marL="550863" lvl="1" indent="-2857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제어 장치는 내부 데이터 흐름 제어</a:t>
            </a:r>
            <a:r>
              <a:rPr kumimoji="0" lang="en-US" altLang="ko-KR" sz="1700" b="0" spc="-100" dirty="0"/>
              <a:t>: </a:t>
            </a:r>
            <a:r>
              <a:rPr kumimoji="0" lang="ko-KR" altLang="en-US" sz="1700" b="0" spc="-100" dirty="0"/>
              <a:t>예</a:t>
            </a:r>
            <a:r>
              <a:rPr kumimoji="0" lang="en-US" altLang="ko-KR" sz="1700" b="0" spc="-100" dirty="0"/>
              <a:t>)</a:t>
            </a:r>
            <a:r>
              <a:rPr kumimoji="0" lang="ko-KR" altLang="en-US" sz="1700" b="0" spc="-100" dirty="0"/>
              <a:t> 명령어 인출을 할 때 </a:t>
            </a:r>
            <a:r>
              <a:rPr kumimoji="0" lang="en-US" altLang="ko-KR" sz="1700" b="0" spc="-100" dirty="0"/>
              <a:t>MBR</a:t>
            </a:r>
            <a:r>
              <a:rPr kumimoji="0" lang="ko-KR" altLang="en-US" sz="1700" b="0" spc="-100" dirty="0"/>
              <a:t>내용이 </a:t>
            </a:r>
            <a:r>
              <a:rPr kumimoji="0" lang="en-US" altLang="ko-KR" sz="1700" b="0" spc="-100" dirty="0"/>
              <a:t>IR</a:t>
            </a:r>
            <a:r>
              <a:rPr kumimoji="0" lang="ko-KR" altLang="en-US" sz="1700" b="0" spc="-100" dirty="0"/>
              <a:t>로 전송</a:t>
            </a:r>
            <a:endParaRPr kumimoji="0" lang="en-US" altLang="ko-KR" sz="1700" b="0" spc="-100" dirty="0"/>
          </a:p>
          <a:p>
            <a:pPr marL="550863" lvl="1" indent="-2857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제어할 각 경로에는 스위치 존재</a:t>
            </a:r>
            <a:r>
              <a:rPr kumimoji="0" lang="en-US" altLang="ko-KR" sz="1700" b="0" spc="-100" dirty="0"/>
              <a:t>([</a:t>
            </a:r>
            <a:r>
              <a:rPr kumimoji="0" lang="ko-KR" altLang="en-US" sz="1700" b="0" spc="-100" dirty="0"/>
              <a:t>그림 </a:t>
            </a:r>
            <a:r>
              <a:rPr kumimoji="0" lang="en-US" altLang="ko-KR" sz="1700" b="0" spc="-100" dirty="0"/>
              <a:t>5-21]</a:t>
            </a:r>
            <a:r>
              <a:rPr kumimoji="0" lang="ko-KR" altLang="en-US" sz="1700" b="0" spc="-100" dirty="0"/>
              <a:t>에 삼각형으로 표시</a:t>
            </a:r>
            <a:r>
              <a:rPr kumimoji="0" lang="en-US" altLang="ko-KR" sz="1700" b="0" spc="-100" dirty="0"/>
              <a:t>).</a:t>
            </a:r>
          </a:p>
          <a:p>
            <a:pPr marL="550863" lvl="1" indent="-2857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제어 장치에서 나오는 제어 신호는 일시적으로 </a:t>
            </a:r>
            <a:r>
              <a:rPr kumimoji="0" lang="ko-KR" altLang="en-US" sz="1700" b="0" spc="-100" dirty="0" err="1"/>
              <a:t>게이트를</a:t>
            </a:r>
            <a:r>
              <a:rPr kumimoji="0" lang="ko-KR" altLang="en-US" sz="1700" b="0" spc="-100" dirty="0"/>
              <a:t> 열어 데이터 통과</a:t>
            </a:r>
            <a:endParaRPr kumimoji="0" lang="en-US" altLang="ko-KR" sz="1700" b="0" spc="-100" dirty="0"/>
          </a:p>
          <a:p>
            <a:pPr marL="550863" lvl="1" indent="-2857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Arial" panose="020B0604020202020204" pitchFamily="34" charset="0"/>
              <a:buChar char="•"/>
            </a:pPr>
            <a:endParaRPr kumimoji="0" lang="en-US" altLang="ko-KR" b="0" spc="-100" dirty="0"/>
          </a:p>
          <a:p>
            <a:pPr marL="361950" indent="-276225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kumimoji="0" lang="en-US" altLang="ko-KR" spc="-100" dirty="0"/>
              <a:t>ALU</a:t>
            </a:r>
          </a:p>
          <a:p>
            <a:pPr marL="550863" lvl="1" indent="-2857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/>
              <a:t>제어 장치는 일련의 제어 신호로 </a:t>
            </a:r>
            <a:r>
              <a:rPr kumimoji="0" lang="en-US" altLang="ko-KR" sz="1700" spc="-100" dirty="0"/>
              <a:t>ALU </a:t>
            </a:r>
            <a:r>
              <a:rPr kumimoji="0" lang="ko-KR" altLang="en-US" sz="1700" spc="-100" dirty="0"/>
              <a:t>제어</a:t>
            </a:r>
            <a:endParaRPr kumimoji="0" lang="en-US" altLang="ko-KR" sz="1700" spc="-100" dirty="0"/>
          </a:p>
          <a:p>
            <a:pPr marL="550863" lvl="1" indent="-2857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/>
              <a:t>이러한 신호는 </a:t>
            </a:r>
            <a:r>
              <a:rPr kumimoji="0" lang="en-US" altLang="ko-KR" sz="1700" spc="-100" dirty="0"/>
              <a:t>ALU </a:t>
            </a:r>
            <a:r>
              <a:rPr kumimoji="0" lang="ko-KR" altLang="en-US" sz="1700" spc="-100" dirty="0"/>
              <a:t>내 다양한 논리 회로와 </a:t>
            </a:r>
            <a:r>
              <a:rPr kumimoji="0" lang="ko-KR" altLang="en-US" sz="1700" spc="-100" dirty="0" err="1"/>
              <a:t>게이트</a:t>
            </a:r>
            <a:r>
              <a:rPr kumimoji="0" lang="ko-KR" altLang="en-US" sz="1700" spc="-100" dirty="0"/>
              <a:t> 활성화</a:t>
            </a:r>
            <a:endParaRPr kumimoji="0" lang="en-US" altLang="ko-KR" sz="1700" spc="-100" dirty="0"/>
          </a:p>
          <a:p>
            <a:pPr marL="550863" lvl="1" indent="-2857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Arial" panose="020B0604020202020204" pitchFamily="34" charset="0"/>
              <a:buChar char="•"/>
            </a:pPr>
            <a:endParaRPr kumimoji="0" lang="en-US" altLang="ko-KR" spc="-100" dirty="0"/>
          </a:p>
          <a:p>
            <a:pPr marL="361950" indent="-276225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kumimoji="0" lang="ko-KR" altLang="en-US" spc="-100" dirty="0"/>
              <a:t>시스템 버스</a:t>
            </a:r>
            <a:endParaRPr kumimoji="0" lang="en-US" altLang="ko-KR" spc="-100" dirty="0"/>
          </a:p>
          <a:p>
            <a:pPr marL="550863" lvl="1" indent="-2857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/>
              <a:t>제어 장치는 제어 신호를 시스템 버스의 제어선</a:t>
            </a:r>
            <a:r>
              <a:rPr kumimoji="0" lang="en-US" altLang="ko-KR" sz="1700" spc="-100" dirty="0"/>
              <a:t>(</a:t>
            </a:r>
            <a:r>
              <a:rPr kumimoji="0" lang="ko-KR" altLang="en-US" sz="1700" spc="-100" dirty="0"/>
              <a:t>예</a:t>
            </a:r>
            <a:r>
              <a:rPr kumimoji="0" lang="en-US" altLang="ko-KR" sz="1700" spc="-100" dirty="0"/>
              <a:t>: </a:t>
            </a:r>
            <a:r>
              <a:rPr kumimoji="0" lang="ko-KR" altLang="en-US" sz="1700" spc="-100" dirty="0"/>
              <a:t>메모리</a:t>
            </a:r>
            <a:r>
              <a:rPr kumimoji="0" lang="en-US" altLang="ko-KR" sz="1700" spc="-100" dirty="0"/>
              <a:t>R EAD)</a:t>
            </a:r>
            <a:r>
              <a:rPr kumimoji="0" lang="ko-KR" altLang="en-US" sz="1700" spc="-100" dirty="0"/>
              <a:t>으로 전송</a:t>
            </a:r>
            <a:endParaRPr kumimoji="0" lang="en-US" altLang="ko-KR" sz="1700" spc="-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프로세서 제어</a:t>
            </a:r>
          </a:p>
        </p:txBody>
      </p:sp>
    </p:spTree>
    <p:extLst>
      <p:ext uri="{BB962C8B-B14F-4D97-AF65-F5344CB8AC3E}">
        <p14:creationId xmlns:p14="http://schemas.microsoft.com/office/powerpoint/2010/main" val="40937448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프로세서 제어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26185"/>
            <a:ext cx="6961141" cy="567116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51520" y="526448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ko-KR" altLang="en-US" sz="1800" spc="-100" dirty="0">
                <a:latin typeface="+mn-ea"/>
                <a:ea typeface="+mn-ea"/>
              </a:rPr>
              <a:t>마이크로 연산에 필요한 제어 신호</a:t>
            </a:r>
          </a:p>
        </p:txBody>
      </p:sp>
    </p:spTree>
    <p:extLst>
      <p:ext uri="{BB962C8B-B14F-4D97-AF65-F5344CB8AC3E}">
        <p14:creationId xmlns:p14="http://schemas.microsoft.com/office/powerpoint/2010/main" val="219054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제어 장치의 종류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93662" indent="0">
              <a:spcBef>
                <a:spcPts val="0"/>
              </a:spcBef>
              <a:spcAft>
                <a:spcPts val="1200"/>
              </a:spcAft>
              <a:buClr>
                <a:srgbClr val="2B6278"/>
              </a:buClr>
              <a:buSzPct val="100000"/>
              <a:buNone/>
            </a:pPr>
            <a:r>
              <a:rPr lang="ko-KR" altLang="en-US" sz="2200" spc="-100" dirty="0"/>
              <a:t>     마이크로 프로그램 제어 장치 </a:t>
            </a:r>
            <a:r>
              <a:rPr lang="en-US" altLang="ko-KR" sz="2200" b="0" spc="-100" dirty="0"/>
              <a:t>(micro-programmed control)</a:t>
            </a:r>
            <a:endParaRPr lang="ko-KR" altLang="en-US" sz="2200" b="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하드와이어 제어 장치 사이의 근본적인 차이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제어 메모리 </a:t>
            </a:r>
            <a:r>
              <a:rPr lang="en-US" altLang="ko-KR" sz="1700" spc="-100" dirty="0"/>
              <a:t>control memory</a:t>
            </a:r>
            <a:r>
              <a:rPr lang="ko-KR" altLang="en-US" sz="1700" spc="-100" dirty="0"/>
              <a:t>의 존재 여부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각 명령 실행 순서에 해당하는 일련의 해독된 제어 신호를 비트 패턴으로 만들어 제어 메모리에 저장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명령 인출과정은 하드와이어 제어 장치와 동일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그러나 각 명령의 </a:t>
            </a:r>
            <a:r>
              <a:rPr lang="en-US" altLang="ko-KR" sz="1700" spc="-100" dirty="0"/>
              <a:t>opcode</a:t>
            </a:r>
            <a:r>
              <a:rPr lang="ko-KR" altLang="en-US" sz="1700" spc="-100" dirty="0"/>
              <a:t>가 제어 신호를 생성하기 위해 제어 메모리에서 해당 마이크로 프로그램의 시작 주소 지시</a:t>
            </a:r>
            <a:endParaRPr lang="en-US" altLang="ko-KR" sz="1700" spc="-100" dirty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명령 레지스터의 </a:t>
            </a:r>
            <a:r>
              <a:rPr lang="en-US" altLang="ko-KR" sz="1600" spc="-100" dirty="0"/>
              <a:t>opcode</a:t>
            </a:r>
            <a:r>
              <a:rPr lang="ko-KR" altLang="en-US" sz="1600" spc="-100" dirty="0"/>
              <a:t>가 제어 메모리의 제어 주소 레지스터</a:t>
            </a:r>
            <a:r>
              <a:rPr lang="en-US" altLang="ko-KR" sz="1600" spc="-100" dirty="0"/>
              <a:t>CMAR</a:t>
            </a:r>
            <a:r>
              <a:rPr lang="ko-KR" altLang="en-US" sz="1600" spc="-100" dirty="0"/>
              <a:t>로 전송되고</a:t>
            </a:r>
            <a:r>
              <a:rPr lang="en-US" altLang="ko-KR" sz="1600" spc="-100" dirty="0"/>
              <a:t>,</a:t>
            </a:r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마이크로 프로그램의 첫 번째 마이크로 명령이 마이크로 명령 레지스터로 읽힌다</a:t>
            </a:r>
            <a:r>
              <a:rPr lang="en-US" altLang="ko-KR" sz="1600" spc="-100" dirty="0"/>
              <a:t>. </a:t>
            </a:r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마이크로 명령 </a:t>
            </a:r>
            <a:r>
              <a:rPr lang="en-US" altLang="ko-KR" sz="1600" spc="-100" dirty="0"/>
              <a:t>: </a:t>
            </a:r>
            <a:r>
              <a:rPr lang="ko-KR" altLang="en-US" sz="1600" spc="-100" dirty="0" err="1"/>
              <a:t>인코딩된</a:t>
            </a:r>
            <a:r>
              <a:rPr lang="ko-KR" altLang="en-US" sz="1600" spc="-100" dirty="0"/>
              <a:t> 형태로 연산코드 제공</a:t>
            </a:r>
            <a:endParaRPr lang="en-US" altLang="ko-KR" sz="1600" spc="-100" dirty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마이크로 명령 해독기에서 연산 코드 필드 해독</a:t>
            </a:r>
            <a:endParaRPr lang="en-US" altLang="ko-KR" sz="1600" spc="-1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51520" y="756109"/>
            <a:ext cx="360040" cy="36004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2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983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제어 장치의 종류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마이크로 명령 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다음 마이크로 명령의 주소 포함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하나의 제어 필드는 마이크로 명령 주소 발생 장치를 제어하는 신호로 사용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마이크로 명령 주소 발생 장치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마이크로 명령 루틴의 시작 주소 생성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주소 발생 장치는 사상 함수에 </a:t>
            </a:r>
            <a:r>
              <a:rPr lang="en-US" altLang="ko-KR" sz="1700" spc="-100" dirty="0"/>
              <a:t>opcode</a:t>
            </a:r>
            <a:r>
              <a:rPr lang="ko-KR" altLang="en-US" sz="1700" spc="-100" dirty="0"/>
              <a:t>를 연결하여 루틴의 시작 주소를 생성</a:t>
            </a:r>
            <a:endParaRPr lang="en-US" altLang="ko-KR" sz="1700" spc="-100" dirty="0"/>
          </a:p>
          <a:p>
            <a:pPr marL="571500" lvl="2" indent="-119063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사상 함수는 명령어 개수가 적고 체계적일 때는 효율적이지만</a:t>
            </a:r>
            <a:r>
              <a:rPr lang="en-US" altLang="ko-KR" sz="1600" spc="-100" dirty="0"/>
              <a:t>, </a:t>
            </a:r>
            <a:r>
              <a:rPr lang="ko-KR" altLang="en-US" sz="1600" spc="-100" dirty="0"/>
              <a:t>명령어 개수가 많아지고 이전 버전 명령 세트에 계속적으로 추가될 때는 점점 더 복잡해짐</a:t>
            </a:r>
            <a:endParaRPr lang="en-US" altLang="ko-KR" sz="1600" spc="-100" dirty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주소 발생 장치는 사상 함수뿐만 아니라 덧셈이나 기타 다른 연산을 추가하여 주소를 찾아냄</a:t>
            </a:r>
            <a:endParaRPr lang="en-US" altLang="ko-KR" sz="1600" spc="-100" dirty="0"/>
          </a:p>
        </p:txBody>
      </p:sp>
    </p:spTree>
    <p:extLst>
      <p:ext uri="{BB962C8B-B14F-4D97-AF65-F5344CB8AC3E}">
        <p14:creationId xmlns:p14="http://schemas.microsoft.com/office/powerpoint/2010/main" val="207922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제어 장치의 종류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79" y="1458693"/>
            <a:ext cx="7848600" cy="413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2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제어 장치의 종류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447675" lvl="1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ko-KR" altLang="en-US" sz="1800" b="1" spc="-100" dirty="0"/>
              <a:t>마이크로 명령 설계 순서</a:t>
            </a:r>
            <a:endParaRPr lang="en-US" altLang="ko-KR" sz="1800" b="1" spc="-100" dirty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➊ </a:t>
            </a:r>
            <a:r>
              <a:rPr lang="ko-KR" altLang="en-US" sz="1600" spc="-100" dirty="0"/>
              <a:t>필요한 제어 신호의 목록 작성</a:t>
            </a:r>
            <a:endParaRPr lang="en-US" altLang="ko-KR" sz="1600" spc="-100" dirty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➋ </a:t>
            </a:r>
            <a:r>
              <a:rPr lang="ko-KR" altLang="en-US" sz="1600" spc="-100" dirty="0"/>
              <a:t>유사한 의미를 가진 제어 신호를 그룹화하여 필드 구성</a:t>
            </a:r>
            <a:endParaRPr lang="en-US" altLang="ko-KR" sz="1600" spc="-100" dirty="0"/>
          </a:p>
          <a:p>
            <a:pPr marL="704850" lvl="2" indent="-252413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➌ </a:t>
            </a:r>
            <a:r>
              <a:rPr lang="ko-KR" altLang="en-US" sz="1600" spc="-100" dirty="0"/>
              <a:t>각 필드에 논리적인 순서 부여 </a:t>
            </a:r>
            <a:r>
              <a:rPr lang="en-US" altLang="ko-KR" sz="1600" spc="-100" dirty="0"/>
              <a:t>: </a:t>
            </a:r>
            <a:r>
              <a:rPr lang="ko-KR" altLang="en-US" sz="1600" spc="-100" dirty="0"/>
              <a:t>예를 들어 </a:t>
            </a:r>
            <a:r>
              <a:rPr lang="en-US" altLang="ko-KR" sz="1600" spc="-100" dirty="0"/>
              <a:t>ALU </a:t>
            </a:r>
            <a:r>
              <a:rPr lang="ko-KR" altLang="en-US" sz="1600" spc="-100" dirty="0"/>
              <a:t>연산과 </a:t>
            </a:r>
            <a:r>
              <a:rPr lang="en-US" altLang="ko-KR" sz="1600" spc="-100" dirty="0"/>
              <a:t>ALU </a:t>
            </a:r>
            <a:r>
              <a:rPr lang="ko-KR" altLang="en-US" sz="1600" spc="-100" dirty="0" err="1"/>
              <a:t>피연산자를</a:t>
            </a:r>
            <a:r>
              <a:rPr lang="ko-KR" altLang="en-US" sz="1600" spc="-100" dirty="0"/>
              <a:t> 앞에 두고 이어서 실행될 마이크로 명령의 제어 메모리 주소를 뒤에 둔다</a:t>
            </a:r>
            <a:endParaRPr lang="en-US" altLang="ko-KR" sz="1600" spc="-100" dirty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➍ </a:t>
            </a:r>
            <a:r>
              <a:rPr lang="ko-KR" altLang="en-US" sz="1600" spc="-100" dirty="0"/>
              <a:t>마이크로 명령 형식에 대한 기호 범례를 작성하여 필드 값의 이름과 제어 신호 설정 방법 작성</a:t>
            </a:r>
            <a:endParaRPr lang="en-US" altLang="ko-KR" sz="1600" spc="-100" dirty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➎ </a:t>
            </a:r>
            <a:r>
              <a:rPr lang="ko-KR" altLang="en-US" sz="1600" spc="-100" dirty="0"/>
              <a:t>필드 폭을 최소화하기 위해 동시에 사용하지 않는 작업을 분리하여 </a:t>
            </a:r>
            <a:r>
              <a:rPr lang="ko-KR" altLang="en-US" sz="1600" spc="-100" dirty="0" err="1"/>
              <a:t>인코딩</a:t>
            </a:r>
            <a:endParaRPr lang="en-US" altLang="ko-KR" sz="16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마이크로 명령을 설계한 후 이를 기반으로 명령어 사이클인 명령어 인출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명령어 해독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명령어 실행 각각에 대한 마이크로 프로그램 루틴 작성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명령어 실행</a:t>
            </a:r>
            <a:r>
              <a:rPr lang="en-US" altLang="ko-KR" sz="1700" spc="-100" dirty="0"/>
              <a:t>(</a:t>
            </a:r>
            <a:r>
              <a:rPr lang="ko-KR" altLang="en-US" sz="1700" spc="-100" dirty="0"/>
              <a:t>연산</a:t>
            </a:r>
            <a:r>
              <a:rPr lang="en-US" altLang="ko-KR" sz="1700" spc="-100" dirty="0"/>
              <a:t>) </a:t>
            </a:r>
            <a:r>
              <a:rPr lang="ko-KR" altLang="en-US" sz="1700" spc="-100" dirty="0"/>
              <a:t>사이클은 모든 기계어 명령마다 다르므로 일일이 정의</a:t>
            </a:r>
            <a:endParaRPr lang="en-US" altLang="ko-KR" sz="1700" spc="-100" dirty="0"/>
          </a:p>
        </p:txBody>
      </p:sp>
    </p:spTree>
    <p:extLst>
      <p:ext uri="{BB962C8B-B14F-4D97-AF65-F5344CB8AC3E}">
        <p14:creationId xmlns:p14="http://schemas.microsoft.com/office/powerpoint/2010/main" val="2267719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lvl="1" indent="-179388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kumimoji="0" lang="ko-KR" altLang="en-US" sz="1700" spc="-100" dirty="0"/>
              <a:t>제어 신호는 프로그래머가 접근할 수 없는 제어 메모리에 제어 워드로 저장</a:t>
            </a:r>
            <a:endParaRPr kumimoji="0" lang="en-US" altLang="ko-KR" sz="1700" spc="-100" dirty="0"/>
          </a:p>
          <a:p>
            <a:pPr marL="447675" lvl="1" indent="-179388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kumimoji="0" lang="ko-KR" altLang="en-US" sz="1700" spc="-100" dirty="0"/>
              <a:t>프로그램으로 생성되는 제어 신호는 기계어와 유사</a:t>
            </a:r>
            <a:endParaRPr kumimoji="0" lang="en-US" altLang="ko-KR" sz="1700" spc="-100" dirty="0"/>
          </a:p>
          <a:p>
            <a:pPr marL="447675" lvl="1" indent="-179388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kumimoji="0" lang="ko-KR" altLang="en-US" sz="1700" spc="-100" dirty="0"/>
              <a:t>제어 기억 장치에서 마이크로 명령을 읽어 오기 때문에 속도가 느림</a:t>
            </a:r>
            <a:endParaRPr kumimoji="0" lang="en-US" altLang="ko-KR" sz="1700" spc="-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제어 장치의 종류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04864"/>
            <a:ext cx="8172400" cy="301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5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597496"/>
            <a:ext cx="8136904" cy="1783832"/>
          </a:xfrm>
          <a:prstGeom prst="rect">
            <a:avLst/>
          </a:prstGeom>
        </p:spPr>
      </p:pic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2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ko-KR" altLang="en-US" sz="2200" spc="-100" dirty="0"/>
              <a:t>     마이크로 프로그램 제어 장치의 종류</a:t>
            </a:r>
          </a:p>
          <a:p>
            <a:pPr marL="447675" lvl="1" indent="-276225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"/>
            </a:pPr>
            <a:r>
              <a:rPr lang="ko-KR" altLang="en-US" sz="2000" b="1" spc="-100" dirty="0"/>
              <a:t>수평적 마이크로 프로그램</a:t>
            </a:r>
          </a:p>
          <a:p>
            <a:pPr marL="542925" lvl="1" indent="-179388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kumimoji="0" lang="ko-KR" altLang="en-US" sz="1700" spc="-100" dirty="0"/>
              <a:t>제어 신호가 제어 신호당 </a:t>
            </a:r>
            <a:r>
              <a:rPr kumimoji="0" lang="en-US" altLang="ko-KR" sz="1700" spc="-100" dirty="0"/>
              <a:t>1</a:t>
            </a:r>
            <a:r>
              <a:rPr kumimoji="0" lang="ko-KR" altLang="en-US" sz="1700" spc="-100" dirty="0"/>
              <a:t>비트로 해독된 </a:t>
            </a:r>
            <a:r>
              <a:rPr kumimoji="0" lang="en-US" altLang="ko-KR" sz="1700" spc="-100" dirty="0"/>
              <a:t>2</a:t>
            </a:r>
            <a:r>
              <a:rPr kumimoji="0" lang="ko-KR" altLang="en-US" sz="1700" spc="-100" dirty="0"/>
              <a:t>진 형식으로 표현</a:t>
            </a:r>
            <a:endParaRPr kumimoji="0" lang="en-US" altLang="ko-KR" sz="1700" spc="-100" dirty="0"/>
          </a:p>
          <a:p>
            <a:pPr marL="538163" lvl="2" indent="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예를 들어 프로세서에 제어 신호가 </a:t>
            </a:r>
            <a:r>
              <a:rPr kumimoji="0" lang="en-US" altLang="ko-KR" sz="1600" spc="-100" dirty="0"/>
              <a:t>50</a:t>
            </a:r>
            <a:r>
              <a:rPr kumimoji="0" lang="ko-KR" altLang="en-US" sz="1600" spc="-100" dirty="0"/>
              <a:t>개 있다면 </a:t>
            </a:r>
            <a:r>
              <a:rPr kumimoji="0" lang="en-US" altLang="ko-KR" sz="1600" spc="-100" dirty="0"/>
              <a:t>50</a:t>
            </a:r>
            <a:r>
              <a:rPr kumimoji="0" lang="ko-KR" altLang="en-US" sz="1600" spc="-100" dirty="0"/>
              <a:t>비트의 제어 신호 필요</a:t>
            </a:r>
            <a:endParaRPr kumimoji="0" lang="en-US" altLang="ko-KR" sz="1600" spc="-100" dirty="0"/>
          </a:p>
          <a:p>
            <a:pPr marL="538163" lvl="2" indent="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한번에 </a:t>
            </a:r>
            <a:r>
              <a:rPr kumimoji="0" lang="en-US" altLang="ko-KR" sz="1600" spc="-100" dirty="0"/>
              <a:t>2</a:t>
            </a:r>
            <a:r>
              <a:rPr kumimoji="0" lang="ko-KR" altLang="en-US" sz="1600" spc="-100" dirty="0"/>
              <a:t>개 이상의 제어 신호를 활성화할 수 있음</a:t>
            </a:r>
            <a:endParaRPr kumimoji="0" lang="en-US" altLang="ko-KR" sz="1600" spc="-100" dirty="0"/>
          </a:p>
          <a:p>
            <a:pPr marL="542925" lvl="1" indent="-179388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kumimoji="0" lang="ko-KR" altLang="en-US" sz="1700" spc="-100" dirty="0"/>
              <a:t>수평적 마이크로 프로그램의 특징</a:t>
            </a:r>
            <a:endParaRPr kumimoji="0" lang="en-US" altLang="ko-KR" sz="1700" spc="-100" dirty="0"/>
          </a:p>
          <a:p>
            <a:pPr marL="538163" lvl="2" indent="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제어 워드가 더 길다</a:t>
            </a:r>
            <a:r>
              <a:rPr kumimoji="0" lang="en-US" altLang="ko-KR" sz="1600" spc="-100" dirty="0"/>
              <a:t>.</a:t>
            </a:r>
          </a:p>
          <a:p>
            <a:pPr marL="538163" lvl="2" indent="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병렬 처리 응용에 사용된다</a:t>
            </a:r>
            <a:r>
              <a:rPr kumimoji="0" lang="en-US" altLang="ko-KR" sz="1600" spc="-100" dirty="0"/>
              <a:t>.</a:t>
            </a:r>
          </a:p>
          <a:p>
            <a:pPr marL="538163" lvl="2" indent="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더 높은 수준의 병렬 처리 가능 </a:t>
            </a:r>
            <a:r>
              <a:rPr kumimoji="0" lang="en-US" altLang="ko-KR" sz="1600" spc="-100" dirty="0"/>
              <a:t>: </a:t>
            </a:r>
            <a:r>
              <a:rPr kumimoji="0" lang="ko-KR" altLang="en-US" sz="1600" spc="-100" dirty="0" err="1"/>
              <a:t>병렬성이</a:t>
            </a:r>
            <a:r>
              <a:rPr kumimoji="0" lang="ko-KR" altLang="en-US" sz="1600" spc="-100" dirty="0"/>
              <a:t> </a:t>
            </a:r>
            <a:r>
              <a:rPr kumimoji="0"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ko-KR" altLang="en-US" sz="1600" spc="-100" dirty="0"/>
              <a:t>이면 한 번에 </a:t>
            </a:r>
            <a:r>
              <a:rPr kumimoji="0"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ko-KR" altLang="en-US" sz="1600" spc="-100" dirty="0"/>
              <a:t>개의 제어 신호 활성화 된다</a:t>
            </a:r>
            <a:r>
              <a:rPr kumimoji="0" lang="en-US" altLang="ko-KR" sz="1600" spc="-100" dirty="0"/>
              <a:t>.</a:t>
            </a:r>
          </a:p>
          <a:p>
            <a:pPr marL="538163" lvl="2" indent="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추가 하드웨어</a:t>
            </a:r>
            <a:r>
              <a:rPr kumimoji="0" lang="en-US" altLang="ko-KR" sz="1600" spc="-100" dirty="0"/>
              <a:t>(</a:t>
            </a:r>
            <a:r>
              <a:rPr kumimoji="0" lang="ko-KR" altLang="en-US" sz="1600" spc="-100" dirty="0" err="1"/>
              <a:t>디코더</a:t>
            </a:r>
            <a:r>
              <a:rPr kumimoji="0" lang="en-US" altLang="ko-KR" sz="1600" spc="-100" dirty="0"/>
              <a:t>)</a:t>
            </a:r>
            <a:r>
              <a:rPr kumimoji="0" lang="ko-KR" altLang="en-US" sz="1600" spc="-100" dirty="0"/>
              <a:t>가 필요치 않음 </a:t>
            </a:r>
            <a:r>
              <a:rPr kumimoji="0" lang="ko-KR" altLang="en-US" sz="1600" spc="-100" dirty="0">
                <a:sym typeface="Wingdings"/>
              </a:rPr>
              <a:t> </a:t>
            </a:r>
            <a:r>
              <a:rPr kumimoji="0" lang="ko-KR" altLang="en-US" sz="1600" spc="-100" dirty="0"/>
              <a:t>수직적 마이크로 프로그래밍보다 빠름</a:t>
            </a:r>
            <a:endParaRPr kumimoji="0" lang="en-US" altLang="ko-KR" sz="1600" spc="-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제어 장치의 종류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51520" y="764704"/>
            <a:ext cx="360040" cy="36004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3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E75CD8-6CFE-4ED1-9FF7-4D98EE17B9F0}"/>
              </a:ext>
            </a:extLst>
          </p:cNvPr>
          <p:cNvSpPr/>
          <p:nvPr/>
        </p:nvSpPr>
        <p:spPr>
          <a:xfrm>
            <a:off x="251520" y="2785362"/>
            <a:ext cx="7992888" cy="10036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0297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3476</TotalTime>
  <Words>1658</Words>
  <Application>Microsoft Office PowerPoint</Application>
  <PresentationFormat>화면 슬라이드 쇼(4:3)</PresentationFormat>
  <Paragraphs>208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8" baseType="lpstr">
      <vt:lpstr>HY견고딕</vt:lpstr>
      <vt:lpstr>HY견명조</vt:lpstr>
      <vt:lpstr>HY헤드라인M</vt:lpstr>
      <vt:lpstr>LG Smart UI SemiBold</vt:lpstr>
      <vt:lpstr>돋움</vt:lpstr>
      <vt:lpstr>맑은 고딕</vt:lpstr>
      <vt:lpstr>Arial</vt:lpstr>
      <vt:lpstr>Cambria Math</vt:lpstr>
      <vt:lpstr>Times New Roman</vt:lpstr>
      <vt:lpstr>Verdana</vt:lpstr>
      <vt:lpstr>Wingdings</vt:lpstr>
      <vt:lpstr>1_Office 테마</vt:lpstr>
      <vt:lpstr>PowerPoint 프레젠테이션</vt:lpstr>
      <vt:lpstr>02  제어 장치의 종류</vt:lpstr>
      <vt:lpstr>02  제어 장치의 종류</vt:lpstr>
      <vt:lpstr>02  제어 장치의 종류</vt:lpstr>
      <vt:lpstr>02  제어 장치의 종류</vt:lpstr>
      <vt:lpstr>02  제어 장치의 종류</vt:lpstr>
      <vt:lpstr>02  제어 장치의 종류</vt:lpstr>
      <vt:lpstr>02  제어 장치의 종류</vt:lpstr>
      <vt:lpstr>02  제어 장치의 종류</vt:lpstr>
      <vt:lpstr>02  제어 장치의 종류</vt:lpstr>
      <vt:lpstr>02  제어 장치의 종류</vt:lpstr>
      <vt:lpstr>02  제어 장치의 종류</vt:lpstr>
      <vt:lpstr>03  명령어 사이클</vt:lpstr>
      <vt:lpstr>03  명령어 사이클</vt:lpstr>
      <vt:lpstr>03  명령어 사이클</vt:lpstr>
      <vt:lpstr>03  명령어 사이클</vt:lpstr>
      <vt:lpstr>03  명령어 사이클</vt:lpstr>
      <vt:lpstr>03  명령어 사이클</vt:lpstr>
      <vt:lpstr>03  명령어 사이클</vt:lpstr>
      <vt:lpstr>03  명령어 사이클</vt:lpstr>
      <vt:lpstr>03  명령어 사이클</vt:lpstr>
      <vt:lpstr>03  명령어 사이클</vt:lpstr>
      <vt:lpstr>03  명령어 사이클</vt:lpstr>
      <vt:lpstr>03  명령어 사이클</vt:lpstr>
      <vt:lpstr>03  명령어 사이클</vt:lpstr>
      <vt:lpstr>03  명령어 사이클</vt:lpstr>
      <vt:lpstr>03  명령어 사이클</vt:lpstr>
      <vt:lpstr>03  명령어 사이클</vt:lpstr>
      <vt:lpstr>03  명령어 사이클</vt:lpstr>
      <vt:lpstr>03  명령어 사이클</vt:lpstr>
      <vt:lpstr>03  명령어 사이클</vt:lpstr>
      <vt:lpstr>04  프로세서 제어</vt:lpstr>
      <vt:lpstr>04  프로세서 제어</vt:lpstr>
      <vt:lpstr>04  프로세서 제어</vt:lpstr>
      <vt:lpstr>04  프로세서 제어</vt:lpstr>
      <vt:lpstr>04  프로세서 제어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컴구 제어장치2</dc:title>
  <dc:creator>권기덕</dc:creator>
  <cp:lastModifiedBy>4636</cp:lastModifiedBy>
  <cp:revision>459</cp:revision>
  <dcterms:created xsi:type="dcterms:W3CDTF">2011-01-05T15:14:06Z</dcterms:created>
  <dcterms:modified xsi:type="dcterms:W3CDTF">2022-04-18T09:18:13Z</dcterms:modified>
</cp:coreProperties>
</file>