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75" r:id="rId1"/>
  </p:sldMasterIdLst>
  <p:notesMasterIdLst>
    <p:notesMasterId r:id="rId35"/>
  </p:notesMasterIdLst>
  <p:handoutMasterIdLst>
    <p:handoutMasterId r:id="rId36"/>
  </p:handoutMasterIdLst>
  <p:sldIdLst>
    <p:sldId id="1026" r:id="rId2"/>
    <p:sldId id="1027" r:id="rId3"/>
    <p:sldId id="1011" r:id="rId4"/>
    <p:sldId id="878" r:id="rId5"/>
    <p:sldId id="934" r:id="rId6"/>
    <p:sldId id="947" r:id="rId7"/>
    <p:sldId id="948" r:id="rId8"/>
    <p:sldId id="950" r:id="rId9"/>
    <p:sldId id="1006" r:id="rId10"/>
    <p:sldId id="952" r:id="rId11"/>
    <p:sldId id="957" r:id="rId12"/>
    <p:sldId id="966" r:id="rId13"/>
    <p:sldId id="970" r:id="rId14"/>
    <p:sldId id="969" r:id="rId15"/>
    <p:sldId id="982" r:id="rId16"/>
    <p:sldId id="1012" r:id="rId17"/>
    <p:sldId id="1013" r:id="rId18"/>
    <p:sldId id="1014" r:id="rId19"/>
    <p:sldId id="1015" r:id="rId20"/>
    <p:sldId id="1018" r:id="rId21"/>
    <p:sldId id="1019" r:id="rId22"/>
    <p:sldId id="1020" r:id="rId23"/>
    <p:sldId id="1025" r:id="rId24"/>
    <p:sldId id="1028" r:id="rId25"/>
    <p:sldId id="1032" r:id="rId26"/>
    <p:sldId id="1035" r:id="rId27"/>
    <p:sldId id="1036" r:id="rId28"/>
    <p:sldId id="1037" r:id="rId29"/>
    <p:sldId id="1038" r:id="rId30"/>
    <p:sldId id="1039" r:id="rId31"/>
    <p:sldId id="1040" r:id="rId32"/>
    <p:sldId id="1041" r:id="rId33"/>
    <p:sldId id="1042" r:id="rId34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2B6278"/>
    <a:srgbClr val="008000"/>
    <a:srgbClr val="948A88"/>
    <a:srgbClr val="2A2C50"/>
    <a:srgbClr val="717152"/>
    <a:srgbClr val="86472B"/>
    <a:srgbClr val="E5C9BB"/>
    <a:srgbClr val="AD7842"/>
    <a:srgbClr val="3F2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9" autoAdjust="0"/>
    <p:restoredTop sz="95794" autoAdjust="0"/>
  </p:normalViewPr>
  <p:slideViewPr>
    <p:cSldViewPr>
      <p:cViewPr varScale="1">
        <p:scale>
          <a:sx n="113" d="100"/>
          <a:sy n="113" d="100"/>
        </p:scale>
        <p:origin x="1024" y="88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2022-04-18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65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>
                <a:ea typeface="맑은 고딕" pitchFamily="50" charset="-127"/>
              </a:rPr>
              <a:t>.</a:t>
            </a: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72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948A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51520" y="404664"/>
            <a:ext cx="4752528" cy="4777264"/>
            <a:chOff x="683568" y="451416"/>
            <a:chExt cx="4752528" cy="4777264"/>
          </a:xfrm>
        </p:grpSpPr>
        <p:pic>
          <p:nvPicPr>
            <p:cNvPr id="16" name="그림 15"/>
            <p:cNvPicPr>
              <a:picLocks noChangeAspect="1"/>
            </p:cNvPicPr>
            <p:nvPr userDrawn="1"/>
          </p:nvPicPr>
          <p:blipFill rotWithShape="1">
            <a:blip r:embed="rId2"/>
            <a:srcRect t="8890" b="7767"/>
            <a:stretch/>
          </p:blipFill>
          <p:spPr>
            <a:xfrm>
              <a:off x="683568" y="548680"/>
              <a:ext cx="4496543" cy="4680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 userDrawn="1"/>
          </p:nvSpPr>
          <p:spPr>
            <a:xfrm>
              <a:off x="4355976" y="451416"/>
              <a:ext cx="1080120" cy="720080"/>
            </a:xfrm>
            <a:prstGeom prst="rect">
              <a:avLst/>
            </a:prstGeom>
            <a:solidFill>
              <a:srgbClr val="948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제목 13"/>
          <p:cNvSpPr>
            <a:spLocks noGrp="1"/>
          </p:cNvSpPr>
          <p:nvPr>
            <p:ph type="title"/>
          </p:nvPr>
        </p:nvSpPr>
        <p:spPr>
          <a:xfrm>
            <a:off x="3635896" y="4797152"/>
            <a:ext cx="5328592" cy="1824936"/>
          </a:xfrm>
        </p:spPr>
        <p:txBody>
          <a:bodyPr>
            <a:noAutofit/>
          </a:bodyPr>
          <a:lstStyle>
            <a:lvl1pPr algn="ctr">
              <a:defRPr sz="4800" b="0">
                <a:solidFill>
                  <a:srgbClr val="2A2C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77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948A88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5612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32738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2312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28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287563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908050"/>
            <a:ext cx="2339975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2339975" y="908050"/>
            <a:ext cx="23399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4572000" y="908050"/>
            <a:ext cx="2339975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6804025" y="908050"/>
            <a:ext cx="2339975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3000" b="1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sz="2200" b="1"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447675" indent="-180975">
              <a:spcAft>
                <a:spcPts val="4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spcAft>
                <a:spcPts val="300"/>
              </a:spcAft>
              <a:buClr>
                <a:schemeClr val="accent6">
                  <a:lumMod val="75000"/>
                </a:schemeClr>
              </a:buClr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2692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/>
          </p:cNvGrpSpPr>
          <p:nvPr userDrawn="1"/>
        </p:nvGrpSpPr>
        <p:grpSpPr bwMode="auto">
          <a:xfrm>
            <a:off x="-12700" y="-1588"/>
            <a:ext cx="9156700" cy="836613"/>
            <a:chOff x="-12020" y="-1058"/>
            <a:chExt cx="9158620" cy="720000"/>
          </a:xfrm>
          <a:solidFill>
            <a:schemeClr val="accent6">
              <a:lumMod val="75000"/>
            </a:schemeClr>
          </a:solidFill>
        </p:grpSpPr>
        <p:sp>
          <p:nvSpPr>
            <p:cNvPr id="3" name="직사각형 2"/>
            <p:cNvSpPr/>
            <p:nvPr userDrawn="1"/>
          </p:nvSpPr>
          <p:spPr>
            <a:xfrm>
              <a:off x="-12020" y="-1058"/>
              <a:ext cx="915862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178946" y="-1058"/>
              <a:ext cx="8965726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179388" y="6388100"/>
            <a:ext cx="504825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+mn-lt"/>
                <a:ea typeface="+mn-ea"/>
              </a:defRPr>
            </a:lvl1pPr>
          </a:lstStyle>
          <a:p>
            <a:pPr>
              <a:defRPr/>
            </a:pPr>
            <a:fld id="{D23916F6-585A-4A9A-BCE4-41D17507ECD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04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2022-04-18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6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6" r:id="rId1"/>
    <p:sldLayoutId id="2147484677" r:id="rId2"/>
    <p:sldLayoutId id="2147484678" r:id="rId3"/>
    <p:sldLayoutId id="2147484679" r:id="rId4"/>
    <p:sldLayoutId id="2147484680" r:id="rId5"/>
    <p:sldLayoutId id="2147484681" r:id="rId6"/>
    <p:sldLayoutId id="2147484683" r:id="rId7"/>
    <p:sldLayoutId id="2147484684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156366-BFB2-4FDD-A1CA-8BAA0673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36" y="0"/>
            <a:ext cx="9144000" cy="6794303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0AD00BB1-268B-44F9-A45F-D5E717784CAB}"/>
              </a:ext>
            </a:extLst>
          </p:cNvPr>
          <p:cNvSpPr txBox="1">
            <a:spLocks/>
          </p:cNvSpPr>
          <p:nvPr/>
        </p:nvSpPr>
        <p:spPr>
          <a:xfrm>
            <a:off x="2627784" y="1124744"/>
            <a:ext cx="5976664" cy="129614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36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7</a:t>
            </a:r>
            <a:r>
              <a:rPr kumimoji="0" lang="ko-KR" altLang="en-US" sz="36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주차</a:t>
            </a:r>
            <a:endParaRPr kumimoji="0" lang="en-US" altLang="ko-KR" sz="36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fontAlgn="auto">
              <a:spcAft>
                <a:spcPts val="0"/>
              </a:spcAft>
            </a:pPr>
            <a:r>
              <a:rPr kumimoji="0" lang="ko-KR" altLang="en-US" sz="36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제어 장치 </a:t>
            </a:r>
            <a:r>
              <a:rPr kumimoji="0" lang="en-US" altLang="ko-KR" sz="36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(1)</a:t>
            </a:r>
            <a:endParaRPr kumimoji="0" lang="ko-KR" altLang="en-US" sz="36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33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82795"/>
            <a:ext cx="8963994" cy="566995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2200" spc="-100" dirty="0">
                <a:solidFill>
                  <a:srgbClr val="2B6278"/>
                </a:solidFill>
              </a:rPr>
              <a:t>      </a:t>
            </a:r>
            <a:r>
              <a:rPr lang="ko-KR" altLang="en-US" sz="2200" spc="-100" dirty="0">
                <a:solidFill>
                  <a:srgbClr val="2B6278"/>
                </a:solidFill>
              </a:rPr>
              <a:t>명령어 형식</a:t>
            </a:r>
            <a:endParaRPr lang="en-US" altLang="ko-KR" sz="2200" b="0" spc="-100" dirty="0">
              <a:solidFill>
                <a:srgbClr val="2B6278"/>
              </a:solidFill>
            </a:endParaRPr>
          </a:p>
          <a:p>
            <a:pPr marL="452438" indent="-180975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연산 코드</a:t>
            </a:r>
            <a:r>
              <a:rPr lang="en-US" altLang="ko-KR" sz="1700" b="0" spc="-100" dirty="0"/>
              <a:t>(opcode), </a:t>
            </a:r>
            <a:r>
              <a:rPr lang="ko-KR" altLang="en-US" sz="1700" b="0" spc="-100" dirty="0"/>
              <a:t>오퍼랜드</a:t>
            </a:r>
            <a:r>
              <a:rPr lang="en-US" altLang="ko-KR" sz="1700" b="0" spc="-100" dirty="0"/>
              <a:t>(operand), </a:t>
            </a:r>
            <a:r>
              <a:rPr lang="ko-KR" altLang="en-US" sz="1700" b="0" spc="-100" dirty="0" err="1"/>
              <a:t>피연산자</a:t>
            </a:r>
            <a:r>
              <a:rPr lang="ko-KR" altLang="en-US" sz="1700" b="0" spc="-100" dirty="0"/>
              <a:t> 위치</a:t>
            </a:r>
            <a:r>
              <a:rPr lang="en-US" altLang="ko-KR" sz="1700" b="0" spc="-100" dirty="0"/>
              <a:t>, </a:t>
            </a:r>
            <a:r>
              <a:rPr lang="ko-KR" altLang="en-US" sz="1700" b="0" spc="-100" dirty="0"/>
              <a:t>연산 결과의 저장 위치 등 여러 가지 정보로 구성</a:t>
            </a:r>
            <a:endParaRPr lang="en-US" altLang="ko-KR" sz="1700" b="0" spc="-100" dirty="0"/>
          </a:p>
          <a:p>
            <a:pPr marL="542925" indent="-254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0-</a:t>
            </a:r>
            <a:r>
              <a:rPr lang="ko-KR" altLang="en-US" sz="1800" spc="-100" dirty="0"/>
              <a:t>주소 명령어</a:t>
            </a:r>
            <a:endParaRPr lang="en-US" altLang="ko-KR" sz="1700" b="0" spc="-100" dirty="0"/>
          </a:p>
          <a:p>
            <a:pPr marL="631826" lvl="1" indent="-18097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연산에 필요한 오퍼랜드 및 결과의 저장 장소가 묵시적으로 지정된 경우 </a:t>
            </a:r>
            <a:r>
              <a:rPr lang="en-US" altLang="ko-KR" sz="1700" spc="-100" dirty="0"/>
              <a:t>: </a:t>
            </a:r>
            <a:r>
              <a:rPr lang="ko-KR" altLang="en-US" sz="1700" spc="-100" dirty="0" err="1"/>
              <a:t>스택</a:t>
            </a:r>
            <a:r>
              <a:rPr lang="en-US" altLang="ko-KR" sz="1700" spc="-100" dirty="0"/>
              <a:t>(stack)</a:t>
            </a:r>
            <a:r>
              <a:rPr lang="ko-KR" altLang="en-US" sz="1700" spc="-100" dirty="0"/>
              <a:t>을 갖는 구조</a:t>
            </a:r>
            <a:r>
              <a:rPr lang="en-US" altLang="ko-KR" sz="1700" spc="-100" dirty="0"/>
              <a:t>(PUSH, POP) </a:t>
            </a:r>
          </a:p>
          <a:p>
            <a:pPr marL="631826" lvl="1" indent="-18097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 err="1"/>
              <a:t>스택</a:t>
            </a:r>
            <a:r>
              <a:rPr lang="ko-KR" altLang="en-US" sz="1700" b="0" spc="-100" dirty="0"/>
              <a:t> 구조 컴퓨터에서 수식 계산 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역</a:t>
            </a:r>
            <a:r>
              <a:rPr lang="en-US" altLang="ko-KR" sz="1700" b="0" spc="-100" dirty="0"/>
              <a:t> </a:t>
            </a:r>
            <a:r>
              <a:rPr lang="ko-KR" altLang="en-US" sz="1700" b="0" spc="-100" dirty="0"/>
              <a:t>표현</a:t>
            </a:r>
            <a:r>
              <a:rPr lang="en-US" altLang="ko-KR" sz="1700" spc="-100" dirty="0"/>
              <a:t> (reverse</a:t>
            </a:r>
            <a:r>
              <a:rPr lang="ko-KR" altLang="en-US" sz="1700" spc="-100" dirty="0"/>
              <a:t> </a:t>
            </a:r>
            <a:r>
              <a:rPr lang="en-US" altLang="ko-KR" sz="1700" spc="-100" dirty="0"/>
              <a:t>polish)</a:t>
            </a:r>
            <a:endParaRPr lang="en-US" altLang="ko-KR" sz="17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774229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</a:t>
            </a:r>
            <a:endParaRPr lang="ko-KR" altLang="en-US" b="1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01008"/>
            <a:ext cx="7691752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37848" y="2348880"/>
            <a:ext cx="8354632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89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82795"/>
            <a:ext cx="8963994" cy="581397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400" spc="-100" dirty="0">
                <a:solidFill>
                  <a:srgbClr val="2B6278"/>
                </a:solidFill>
              </a:rPr>
              <a:t>      </a:t>
            </a:r>
            <a:r>
              <a:rPr lang="ko-KR" altLang="en-US" sz="2400" spc="-100" dirty="0">
                <a:solidFill>
                  <a:srgbClr val="2B6278"/>
                </a:solidFill>
              </a:rPr>
              <a:t>명령어 형식 설계 기준명령어 형식</a:t>
            </a:r>
            <a:endParaRPr lang="en-US" altLang="ko-KR" sz="2400" b="0" spc="-100" dirty="0">
              <a:solidFill>
                <a:srgbClr val="2B6278"/>
              </a:solidFill>
            </a:endParaRPr>
          </a:p>
          <a:p>
            <a:pPr marL="542925" indent="-271463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900" b="0" spc="-100" dirty="0">
                <a:solidFill>
                  <a:srgbClr val="00B0F0"/>
                </a:solidFill>
              </a:rPr>
              <a:t>첫 번째 설계 기준 </a:t>
            </a:r>
            <a:r>
              <a:rPr lang="en-US" altLang="ko-KR" sz="1900" b="0" spc="-100" dirty="0">
                <a:solidFill>
                  <a:srgbClr val="00B0F0"/>
                </a:solidFill>
              </a:rPr>
              <a:t>: </a:t>
            </a:r>
            <a:r>
              <a:rPr lang="ko-KR" altLang="en-US" sz="1900" b="0" spc="-100" dirty="0">
                <a:solidFill>
                  <a:srgbClr val="00B0F0"/>
                </a:solidFill>
              </a:rPr>
              <a:t>명령어 길이</a:t>
            </a:r>
            <a:endParaRPr lang="en-US" altLang="ko-KR" sz="1900" b="0" spc="-100" dirty="0">
              <a:solidFill>
                <a:srgbClr val="00B0F0"/>
              </a:solidFill>
            </a:endParaRPr>
          </a:p>
          <a:p>
            <a:pPr marL="622300" lvl="1" indent="-171450">
              <a:lnSpc>
                <a:spcPct val="14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800" spc="-100" dirty="0"/>
              <a:t>메모리 공간 차지 비율 감소</a:t>
            </a:r>
            <a:endParaRPr lang="en-US" altLang="ko-KR" sz="1800" spc="-100" dirty="0"/>
          </a:p>
          <a:p>
            <a:pPr marL="622300" lvl="1" indent="-171450">
              <a:lnSpc>
                <a:spcPct val="14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800" spc="-100" dirty="0"/>
              <a:t>명령어 길이를 최소화하려면 명령어 해독과 실행 시간에 비중을 둠</a:t>
            </a:r>
            <a:endParaRPr lang="en-US" altLang="ko-KR" sz="1800" spc="-100" dirty="0"/>
          </a:p>
          <a:p>
            <a:pPr marL="622300" lvl="1" indent="-171450">
              <a:lnSpc>
                <a:spcPct val="14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800" spc="-100" dirty="0"/>
              <a:t>짧은 명령어는 더 빠른 프로세서를 의미</a:t>
            </a:r>
            <a:r>
              <a:rPr lang="en-US" altLang="ko-KR" sz="1800" spc="-100" dirty="0"/>
              <a:t>: </a:t>
            </a:r>
            <a:r>
              <a:rPr lang="ko-KR" altLang="en-US" sz="1800" spc="-100" dirty="0"/>
              <a:t>최신 프로세서는 동시에 여러 개의 명령을 실행하므로 </a:t>
            </a:r>
            <a:r>
              <a:rPr lang="ko-KR" altLang="en-US" sz="1800" spc="-100" dirty="0" err="1"/>
              <a:t>클록</a:t>
            </a:r>
            <a:r>
              <a:rPr lang="ko-KR" altLang="en-US" sz="1800" spc="-100" dirty="0"/>
              <a:t> 주기당 명령어를 여러 개 가져오는 것이 중요</a:t>
            </a:r>
            <a:endParaRPr lang="en-US" altLang="ko-KR" sz="1800" spc="-100" dirty="0"/>
          </a:p>
          <a:p>
            <a:pPr marL="542925" indent="-27305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900" b="0" spc="-100" dirty="0">
                <a:solidFill>
                  <a:srgbClr val="00B0F0"/>
                </a:solidFill>
              </a:rPr>
              <a:t>두 번째 설계 기준 </a:t>
            </a:r>
            <a:r>
              <a:rPr lang="en-US" altLang="ko-KR" sz="1900" b="0" spc="-100" dirty="0">
                <a:solidFill>
                  <a:srgbClr val="00B0F0"/>
                </a:solidFill>
              </a:rPr>
              <a:t>: </a:t>
            </a:r>
            <a:r>
              <a:rPr lang="ko-KR" altLang="en-US" sz="1900" b="0" spc="-100" dirty="0">
                <a:solidFill>
                  <a:srgbClr val="00B0F0"/>
                </a:solidFill>
              </a:rPr>
              <a:t>명령어 형식의 공간</a:t>
            </a:r>
            <a:endParaRPr lang="en-US" altLang="ko-KR" sz="1900" b="0" spc="-100" dirty="0">
              <a:solidFill>
                <a:srgbClr val="00B0F0"/>
              </a:solidFill>
            </a:endParaRPr>
          </a:p>
          <a:p>
            <a:pPr marL="622300" lvl="1" indent="-173038">
              <a:lnSpc>
                <a:spcPct val="14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800" b="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800" b="0" i="1" spc="-100" baseline="3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800" b="0" spc="-100" dirty="0"/>
              <a:t>개를 연산하는 시스템에서 모든 명령어가 </a:t>
            </a:r>
            <a:r>
              <a:rPr lang="en-US" altLang="ko-KR" sz="1800" b="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800" b="0" spc="-100" dirty="0"/>
              <a:t>비트보다 </a:t>
            </a:r>
            <a:r>
              <a:rPr lang="ko-KR" altLang="en-US" sz="1800" spc="-100" dirty="0"/>
              <a:t>크다</a:t>
            </a:r>
            <a:r>
              <a:rPr lang="en-US" altLang="ko-KR" sz="1800" spc="-100" dirty="0"/>
              <a:t>.</a:t>
            </a:r>
          </a:p>
          <a:p>
            <a:pPr marL="622300" lvl="1" indent="-173038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800" b="0" spc="-100" dirty="0"/>
              <a:t>향후 명령어 세트에 추가할 수 있도록 </a:t>
            </a:r>
            <a:r>
              <a:rPr lang="en-US" altLang="ko-KR" sz="1800" b="0" spc="-100" dirty="0"/>
              <a:t>opcode</a:t>
            </a:r>
            <a:r>
              <a:rPr lang="ko-KR" altLang="en-US" sz="1800" b="0" spc="-100" dirty="0"/>
              <a:t>를 위한 공간을 남겨 두지 않음</a:t>
            </a:r>
            <a:endParaRPr lang="en-US" altLang="ko-KR" sz="1800" b="0" spc="-100" dirty="0"/>
          </a:p>
          <a:p>
            <a:pPr marL="542925" indent="-274638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900" b="0" spc="-100" dirty="0">
                <a:solidFill>
                  <a:srgbClr val="00B0F0"/>
                </a:solidFill>
              </a:rPr>
              <a:t>세 번째 설계 기준 </a:t>
            </a:r>
            <a:r>
              <a:rPr lang="en-US" altLang="ko-KR" sz="1900" b="0" spc="-100" dirty="0">
                <a:solidFill>
                  <a:srgbClr val="00B0F0"/>
                </a:solidFill>
              </a:rPr>
              <a:t>: </a:t>
            </a:r>
            <a:r>
              <a:rPr lang="ko-KR" altLang="en-US" sz="1900" b="0" spc="-100" dirty="0">
                <a:solidFill>
                  <a:srgbClr val="00B0F0"/>
                </a:solidFill>
              </a:rPr>
              <a:t>주소 필드의 비트 수</a:t>
            </a:r>
            <a:endParaRPr lang="en-US" altLang="ko-KR" sz="1900" b="0" spc="-100" dirty="0">
              <a:solidFill>
                <a:srgbClr val="00B0F0"/>
              </a:solidFill>
            </a:endParaRPr>
          </a:p>
          <a:p>
            <a:pPr marL="622300" lvl="1" indent="-174625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800" b="0" spc="-100" dirty="0"/>
              <a:t>8</a:t>
            </a:r>
            <a:r>
              <a:rPr lang="ko-KR" altLang="en-US" sz="1800" b="0" spc="-100" dirty="0"/>
              <a:t>비트 문자를 사용하고</a:t>
            </a:r>
            <a:r>
              <a:rPr lang="en-US" altLang="ko-KR" sz="1800" b="0" spc="-100" dirty="0"/>
              <a:t>,</a:t>
            </a:r>
            <a:r>
              <a:rPr lang="ko-KR" altLang="en-US" sz="1800" b="0" spc="-100" dirty="0"/>
              <a:t> </a:t>
            </a:r>
            <a:r>
              <a:rPr lang="ko-KR" altLang="en-US" sz="1800" b="0" spc="-100" dirty="0" err="1"/>
              <a:t>주기억</a:t>
            </a:r>
            <a:r>
              <a:rPr lang="ko-KR" altLang="en-US" sz="1800" b="0" spc="-100" dirty="0"/>
              <a:t> 장치가 </a:t>
            </a:r>
            <a:r>
              <a:rPr lang="en-US" altLang="ko-KR" sz="1800" b="0" spc="-100" dirty="0"/>
              <a:t>2</a:t>
            </a:r>
            <a:r>
              <a:rPr lang="en-US" altLang="ko-KR" sz="1800" b="0" spc="-100" baseline="30000" dirty="0"/>
              <a:t>32</a:t>
            </a:r>
            <a:r>
              <a:rPr lang="ko-KR" altLang="en-US" sz="1800" b="0" spc="-100" dirty="0"/>
              <a:t>개</a:t>
            </a:r>
            <a:endParaRPr lang="en-US" altLang="ko-KR" sz="1800" b="0" spc="-100" dirty="0"/>
          </a:p>
          <a:p>
            <a:pPr marL="622300" lvl="1" indent="-174625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800" b="0" spc="-100" dirty="0"/>
              <a:t>메모리의 기본 단위</a:t>
            </a:r>
            <a:endParaRPr lang="en-US" altLang="ko-KR" sz="1800" b="0" spc="-100" dirty="0"/>
          </a:p>
          <a:p>
            <a:pPr marL="633412" lvl="2" indent="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- 4</a:t>
            </a:r>
            <a:r>
              <a:rPr lang="ko-KR" altLang="en-US" sz="1600" b="0" spc="-100" dirty="0"/>
              <a:t>바이트</a:t>
            </a:r>
            <a:r>
              <a:rPr lang="en-US" altLang="ko-KR" sz="1600" b="0" spc="-100" dirty="0"/>
              <a:t>(32</a:t>
            </a:r>
            <a:r>
              <a:rPr lang="ko-KR" altLang="en-US" sz="1600" b="0" spc="-100" dirty="0"/>
              <a:t>비트</a:t>
            </a:r>
            <a:r>
              <a:rPr lang="en-US" altLang="ko-KR" sz="1600" b="0" spc="-100" dirty="0"/>
              <a:t>)</a:t>
            </a:r>
            <a:r>
              <a:rPr lang="ko-KR" altLang="en-US" sz="1600" b="0" spc="-100" dirty="0"/>
              <a:t>로 해야 한다고 주장하는 팀 </a:t>
            </a:r>
            <a:r>
              <a:rPr lang="en-US" altLang="ko-KR" sz="1600" b="0" spc="-100" dirty="0"/>
              <a:t>: </a:t>
            </a:r>
            <a:r>
              <a:rPr lang="en-US" altLang="ko-KR" sz="1600" spc="-100" dirty="0"/>
              <a:t>0, 1, 2, 3, ..., 4,294,967,295</a:t>
            </a:r>
            <a:r>
              <a:rPr lang="ko-KR" altLang="en-US" sz="1600" spc="-100" dirty="0"/>
              <a:t>인 </a:t>
            </a:r>
            <a:r>
              <a:rPr lang="en-US" altLang="ko-KR" sz="1600" spc="-100" dirty="0"/>
              <a:t>2</a:t>
            </a:r>
            <a:r>
              <a:rPr lang="en-US" altLang="ko-KR" sz="1600" spc="-100" baseline="30000" dirty="0"/>
              <a:t>32</a:t>
            </a:r>
            <a:r>
              <a:rPr lang="ko-KR" altLang="en-US" sz="1600" b="1" spc="-100" dirty="0"/>
              <a:t>바이트</a:t>
            </a:r>
            <a:r>
              <a:rPr lang="ko-KR" altLang="en-US" sz="1600" spc="-100" dirty="0"/>
              <a:t> 메모리 제안</a:t>
            </a:r>
            <a:endParaRPr lang="en-US" altLang="ko-KR" sz="1600" b="0" spc="-100" dirty="0"/>
          </a:p>
          <a:p>
            <a:pPr marL="633412" lvl="2" indent="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- 30</a:t>
            </a:r>
            <a:r>
              <a:rPr lang="ko-KR" altLang="en-US" sz="1600" b="0" spc="-100" dirty="0"/>
              <a:t>비트로 해야 한다고 주장하는 팀</a:t>
            </a:r>
            <a:r>
              <a:rPr lang="en-US" altLang="ko-KR" sz="1600" b="0" spc="-100" dirty="0"/>
              <a:t>: 0, 1, 2, 3, ...,1,073,741,823</a:t>
            </a:r>
            <a:r>
              <a:rPr lang="ko-KR" altLang="en-US" sz="1600" b="0" spc="-100" dirty="0"/>
              <a:t>인 </a:t>
            </a:r>
            <a:r>
              <a:rPr lang="en-US" altLang="ko-KR" sz="1600" b="0" spc="-100" dirty="0"/>
              <a:t>2</a:t>
            </a:r>
            <a:r>
              <a:rPr lang="en-US" altLang="ko-KR" sz="1600" b="0" spc="-100" baseline="30000" dirty="0"/>
              <a:t>30</a:t>
            </a:r>
            <a:r>
              <a:rPr lang="ko-KR" altLang="en-US" sz="1600" b="1" spc="-100" dirty="0"/>
              <a:t>워드</a:t>
            </a:r>
            <a:r>
              <a:rPr lang="ko-KR" altLang="en-US" sz="1600" b="0" spc="-100" dirty="0"/>
              <a:t> 메모리 제안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821886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7994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361950" indent="-2730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ko-KR" altLang="en-US" spc="-100" dirty="0"/>
              <a:t>데이터 이동 명령</a:t>
            </a:r>
            <a:endParaRPr lang="en-US" altLang="ko-KR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가장 기본이 되는 작업 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원본과 동일한 새로운 객체를 만드는 복사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원래 위치에 그대로 두고 다른 장소에 복사본 생성</a:t>
            </a:r>
            <a:endParaRPr lang="en-US" altLang="ko-KR" sz="1700" b="0" spc="-100" dirty="0"/>
          </a:p>
          <a:p>
            <a:pPr marL="612775" indent="-342900"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b="0" spc="-100" dirty="0"/>
              <a:t>데이터를 복사하는 이유</a:t>
            </a:r>
            <a:endParaRPr lang="en-US" altLang="ko-KR" sz="1800" b="0" spc="-100" dirty="0"/>
          </a:p>
          <a:p>
            <a:pPr marL="714375" lvl="1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700" b="0" spc="-100" dirty="0"/>
              <a:t>변수에 값 할당 </a:t>
            </a:r>
            <a:r>
              <a:rPr lang="en-US" altLang="ko-KR" sz="1700" b="0" spc="-100" dirty="0"/>
              <a:t>: A=B</a:t>
            </a:r>
            <a:r>
              <a:rPr lang="ko-KR" altLang="en-US" sz="1700" b="0" spc="-100" dirty="0"/>
              <a:t>는 메모리 주소 </a:t>
            </a:r>
            <a:r>
              <a:rPr lang="en-US" altLang="ko-KR" sz="1700" b="0" spc="-100" dirty="0"/>
              <a:t>B</a:t>
            </a:r>
            <a:r>
              <a:rPr lang="ko-KR" altLang="en-US" sz="1700" b="0" spc="-100" dirty="0"/>
              <a:t>의 값</a:t>
            </a:r>
            <a:r>
              <a:rPr lang="en-US" altLang="ko-KR" sz="1700" b="0" spc="-100" dirty="0"/>
              <a:t>(</a:t>
            </a:r>
            <a:r>
              <a:rPr lang="ko-KR" altLang="en-US" sz="1700" b="0" spc="-100" dirty="0"/>
              <a:t>데이터</a:t>
            </a:r>
            <a:r>
              <a:rPr lang="en-US" altLang="ko-KR" sz="1700" b="0" spc="-100" dirty="0"/>
              <a:t>)</a:t>
            </a:r>
            <a:r>
              <a:rPr lang="ko-KR" altLang="en-US" sz="1700" b="0" spc="-100" dirty="0"/>
              <a:t>을 </a:t>
            </a:r>
            <a:r>
              <a:rPr lang="en-US" altLang="ko-KR" sz="1700" b="0" spc="-100" dirty="0"/>
              <a:t>A </a:t>
            </a:r>
            <a:r>
              <a:rPr lang="ko-KR" altLang="en-US" sz="1700" b="0" spc="-100" dirty="0"/>
              <a:t>장소로 복사한다는 의미다</a:t>
            </a:r>
            <a:r>
              <a:rPr lang="en-US" altLang="ko-KR" sz="1700" b="0" spc="-100" dirty="0"/>
              <a:t>. </a:t>
            </a:r>
          </a:p>
          <a:p>
            <a:pPr marL="714375" lvl="1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700" b="0" spc="-100" dirty="0"/>
              <a:t>데이터의 효율적인 액세스 및 사용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메모리와 레지스터 간에 데이터를 이동하여 프로그램 실행을 효율적으로 수행하기 위해서다</a:t>
            </a:r>
            <a:r>
              <a:rPr lang="en-US" altLang="ko-KR" sz="1700" b="0" spc="-100" dirty="0"/>
              <a:t>. </a:t>
            </a:r>
          </a:p>
          <a:p>
            <a:pPr marL="7112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LOAD </a:t>
            </a:r>
            <a:r>
              <a:rPr lang="ko-KR" altLang="en-US" sz="1600" b="0" spc="-100" dirty="0"/>
              <a:t>명령 </a:t>
            </a:r>
            <a:r>
              <a:rPr lang="en-US" altLang="ko-KR" sz="1600" b="0" spc="-100" dirty="0"/>
              <a:t>: </a:t>
            </a:r>
            <a:r>
              <a:rPr lang="ko-KR" altLang="en-US" sz="1600" b="0" spc="-100" dirty="0"/>
              <a:t>메모리에서 레지스터로 이동</a:t>
            </a:r>
            <a:endParaRPr lang="en-US" altLang="ko-KR" sz="1600" b="0" spc="-100" dirty="0"/>
          </a:p>
          <a:p>
            <a:pPr marL="7112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STORE </a:t>
            </a:r>
            <a:r>
              <a:rPr lang="ko-KR" altLang="en-US" sz="1600" b="0" spc="-100" dirty="0"/>
              <a:t>명령 </a:t>
            </a:r>
            <a:r>
              <a:rPr lang="en-US" altLang="ko-KR" sz="1600" b="0" spc="-100" dirty="0"/>
              <a:t>: </a:t>
            </a:r>
            <a:r>
              <a:rPr lang="ko-KR" altLang="en-US" sz="1600" b="0" spc="-100" dirty="0"/>
              <a:t>레지스터에서 메모리로 이동</a:t>
            </a:r>
            <a:endParaRPr lang="en-US" altLang="ko-KR" sz="1600" b="0" spc="-100" dirty="0"/>
          </a:p>
          <a:p>
            <a:pPr marL="7112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MOVE </a:t>
            </a:r>
            <a:r>
              <a:rPr lang="ko-KR" altLang="en-US" sz="1600" b="0" spc="-100" dirty="0"/>
              <a:t>명령 </a:t>
            </a:r>
            <a:r>
              <a:rPr lang="en-US" altLang="ko-KR" sz="1600" b="0" spc="-100" dirty="0"/>
              <a:t>: </a:t>
            </a:r>
            <a:r>
              <a:rPr lang="ko-KR" altLang="en-US" sz="1600" b="0" spc="-100" dirty="0"/>
              <a:t>하나의 레지스터에서 다른 레지스터로 이동</a:t>
            </a:r>
            <a:endParaRPr lang="en-US" altLang="ko-KR" sz="1600" b="0" spc="-100" dirty="0"/>
          </a:p>
          <a:p>
            <a:pPr marL="7112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ko-KR" altLang="en-US" sz="1600" b="0" spc="-100" dirty="0"/>
              <a:t>단</a:t>
            </a:r>
            <a:r>
              <a:rPr lang="en-US" altLang="ko-KR" sz="1600" b="0" spc="-100" dirty="0"/>
              <a:t>,</a:t>
            </a:r>
            <a:r>
              <a:rPr lang="ko-KR" altLang="en-US" sz="1600" b="0" spc="-100" dirty="0"/>
              <a:t> 메모리 간 이동은 일반적으로 사용하지 않음</a:t>
            </a:r>
            <a:endParaRPr lang="en-US" altLang="ko-KR" sz="16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78834" y="2348880"/>
            <a:ext cx="7853606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945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50850" indent="-34290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ko-KR" altLang="en-US" spc="-100" dirty="0"/>
              <a:t>프로시저 호출</a:t>
            </a:r>
            <a:r>
              <a:rPr lang="en-US" altLang="ko-KR" spc="-100" dirty="0"/>
              <a:t>(procedure call)</a:t>
            </a:r>
            <a:r>
              <a:rPr lang="ko-KR" altLang="en-US" spc="-100" dirty="0"/>
              <a:t> 명령</a:t>
            </a:r>
            <a:endParaRPr lang="en-US" altLang="ko-KR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특정 작업을 수행하는 명령 그룹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프로그램 내 어디서든 호출 가능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어셈블리에서는 서브루틴</a:t>
            </a:r>
            <a:r>
              <a:rPr lang="en-US" altLang="ko-KR" sz="1700" b="0" spc="-100" dirty="0"/>
              <a:t>(subroutine), C </a:t>
            </a:r>
            <a:r>
              <a:rPr lang="ko-KR" altLang="en-US" sz="1700" b="0" spc="-100" dirty="0"/>
              <a:t>언어에서는 함수</a:t>
            </a:r>
            <a:r>
              <a:rPr lang="en-US" altLang="ko-KR" sz="1700" b="0" spc="-100" dirty="0"/>
              <a:t>(function), </a:t>
            </a:r>
            <a:r>
              <a:rPr lang="ko-KR" altLang="en-US" sz="1700" b="0" spc="-100" dirty="0"/>
              <a:t>자바에서는 </a:t>
            </a:r>
            <a:r>
              <a:rPr lang="ko-KR" altLang="en-US" sz="1700" b="0" spc="-100" dirty="0" err="1"/>
              <a:t>메서드</a:t>
            </a:r>
            <a:r>
              <a:rPr lang="en-US" altLang="ko-KR" sz="1700" b="0" spc="-100" dirty="0"/>
              <a:t>(method)</a:t>
            </a:r>
            <a:r>
              <a:rPr lang="ko-KR" altLang="en-US" sz="1700" b="0" spc="-100" dirty="0"/>
              <a:t>라고 함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프로시저가 작업을 완료하면 호출 명령 바로 다음 명령으로 복귀</a:t>
            </a:r>
            <a:endParaRPr lang="en-US" altLang="ko-KR" sz="1700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복귀 주소를 프로시저에 전송하거나 복귀할 때 찾을 수 있도록 어딘가에 저장</a:t>
            </a:r>
            <a:endParaRPr lang="en-US" altLang="ko-KR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복귀 주소</a:t>
            </a:r>
            <a:r>
              <a:rPr lang="en-US" altLang="ko-KR" b="0" spc="-100" dirty="0"/>
              <a:t>: </a:t>
            </a:r>
            <a:r>
              <a:rPr lang="ko-KR" altLang="en-US" b="0" spc="-100" dirty="0"/>
              <a:t>메모리</a:t>
            </a:r>
            <a:r>
              <a:rPr lang="en-US" altLang="ko-KR" b="0" spc="-100" dirty="0"/>
              <a:t>, </a:t>
            </a:r>
            <a:r>
              <a:rPr lang="ko-KR" altLang="en-US" b="0" spc="-100" dirty="0"/>
              <a:t>레지스터</a:t>
            </a:r>
            <a:r>
              <a:rPr lang="en-US" altLang="ko-KR" b="0" spc="-100" dirty="0"/>
              <a:t>, </a:t>
            </a:r>
            <a:r>
              <a:rPr lang="ko-KR" altLang="en-US" b="0" spc="-100" dirty="0" err="1"/>
              <a:t>스택</a:t>
            </a:r>
            <a:r>
              <a:rPr lang="ko-KR" altLang="en-US" b="0" spc="-100" dirty="0"/>
              <a:t> 세 군데에 배치 가능</a:t>
            </a:r>
            <a:endParaRPr lang="en-US" altLang="ko-KR" b="0" spc="-100" dirty="0"/>
          </a:p>
          <a:p>
            <a:pPr marL="600075" lvl="1" indent="-1508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프로시저는 여러 번 호출 가능하므로 프로시저 여러 개가 직접 또는 간접적으로 다중 호출되어도 프로그램이 정상 순서로 수행되어야 함</a:t>
            </a:r>
            <a:endParaRPr lang="en-US" altLang="ko-KR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프로시저를 반복할 경우</a:t>
            </a:r>
            <a:r>
              <a:rPr lang="en-US" altLang="ko-KR" b="0" spc="-100" dirty="0"/>
              <a:t>, </a:t>
            </a:r>
            <a:r>
              <a:rPr lang="ko-KR" altLang="en-US" b="0" spc="-100" dirty="0"/>
              <a:t>복귀 </a:t>
            </a:r>
            <a:r>
              <a:rPr lang="ko-KR" altLang="en-US" spc="-100" dirty="0"/>
              <a:t>주소를 호출할 때마다 다른 위치에 두어야 함</a:t>
            </a:r>
            <a:endParaRPr lang="en-US" altLang="ko-KR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pc="-100" dirty="0"/>
              <a:t>- </a:t>
            </a:r>
            <a:r>
              <a:rPr lang="ko-KR" altLang="en-US" spc="-100" dirty="0"/>
              <a:t>프로시저 호출 명령이 복귀 주소와 함께하는 가장 좋은 방법은 </a:t>
            </a:r>
            <a:r>
              <a:rPr lang="ko-KR" altLang="en-US" spc="-100" dirty="0" err="1"/>
              <a:t>스택</a:t>
            </a:r>
            <a:endParaRPr lang="en-US" altLang="ko-KR" spc="-100" dirty="0"/>
          </a:p>
          <a:p>
            <a:pPr marL="817563" lvl="2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lang="ko-KR" altLang="en-US" sz="1500" spc="-100" dirty="0"/>
              <a:t>프로시저가 끝나면 </a:t>
            </a:r>
            <a:r>
              <a:rPr lang="ko-KR" altLang="en-US" sz="1500" spc="-100" dirty="0" err="1"/>
              <a:t>스택에서</a:t>
            </a:r>
            <a:r>
              <a:rPr lang="ko-KR" altLang="en-US" sz="1500" spc="-100" dirty="0"/>
              <a:t> 반환 주소를 꺼내 프로그램 카운터</a:t>
            </a:r>
            <a:r>
              <a:rPr lang="en-US" altLang="ko-KR" sz="1500" spc="-100" dirty="0"/>
              <a:t> </a:t>
            </a:r>
            <a:r>
              <a:rPr lang="ko-KR" altLang="en-US" sz="1500" spc="-100" dirty="0"/>
              <a:t>저장</a:t>
            </a:r>
            <a:endParaRPr lang="en-US" altLang="ko-KR" sz="1500" spc="-100" dirty="0"/>
          </a:p>
          <a:p>
            <a:pPr marL="817563" lvl="2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lang="ko-KR" altLang="en-US" sz="1500" spc="-100" dirty="0"/>
              <a:t>프로시저가 자기 자신 호출 기능 </a:t>
            </a:r>
            <a:r>
              <a:rPr lang="en-US" altLang="ko-KR" sz="1500" spc="-100" dirty="0"/>
              <a:t>:</a:t>
            </a:r>
            <a:r>
              <a:rPr lang="ko-KR" altLang="en-US" sz="1500" spc="-100" dirty="0"/>
              <a:t> 재귀</a:t>
            </a:r>
            <a:r>
              <a:rPr lang="en-US" altLang="ko-KR" sz="1500" spc="-100" dirty="0"/>
              <a:t>(recursion), </a:t>
            </a:r>
            <a:r>
              <a:rPr lang="ko-KR" altLang="en-US" sz="1500" spc="-100" dirty="0" err="1"/>
              <a:t>스택을</a:t>
            </a:r>
            <a:r>
              <a:rPr lang="ko-KR" altLang="en-US" sz="1500" spc="-100" dirty="0"/>
              <a:t> 사용하면 재귀 기능 정상 동작</a:t>
            </a:r>
            <a:endParaRPr lang="en-US" altLang="ko-KR" sz="1500" spc="-100" dirty="0"/>
          </a:p>
          <a:p>
            <a:pPr marL="817563" lvl="2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lang="ko-KR" altLang="en-US" sz="1500" spc="-100" dirty="0"/>
              <a:t>복귀 주소는 이전 복귀 주소가 파손되지 않도록 자동 저장</a:t>
            </a:r>
            <a:endParaRPr lang="en-US" altLang="ko-KR" sz="15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5536" y="1628800"/>
            <a:ext cx="8208912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4364" y="4437112"/>
            <a:ext cx="7880043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7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50850" indent="-34290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ko-KR" altLang="en-US" spc="-100" dirty="0"/>
              <a:t>루프 제어 명령</a:t>
            </a:r>
            <a:endParaRPr lang="en-US" altLang="ko-KR" spc="-100" dirty="0"/>
          </a:p>
          <a:p>
            <a:pPr marL="538163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명령 그룹을 정해진 횟수만큼 실행해야 하는 경우</a:t>
            </a:r>
            <a:endParaRPr lang="en-US" altLang="ko-KR" sz="1700" b="0" spc="-100" dirty="0"/>
          </a:p>
          <a:p>
            <a:pPr marL="538163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루프</a:t>
            </a:r>
            <a:r>
              <a:rPr lang="en-US" altLang="ko-KR" sz="1700" b="0" spc="-100" dirty="0"/>
              <a:t>(loop)</a:t>
            </a:r>
            <a:r>
              <a:rPr lang="ko-KR" altLang="en-US" sz="1700" b="0" spc="-100" dirty="0"/>
              <a:t>를 통해 매번 일정하게 증가 시 또는 감소시키는 카운터 소유</a:t>
            </a:r>
            <a:endParaRPr lang="en-US" altLang="ko-KR" sz="1700" b="0" spc="-100" dirty="0"/>
          </a:p>
          <a:p>
            <a:pPr marL="54451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루프를 반복할 때마다 종료 조건을 만족하는지 검사</a:t>
            </a:r>
            <a:endParaRPr lang="en-US" altLang="ko-KR" b="0" spc="-100" dirty="0"/>
          </a:p>
          <a:p>
            <a:pPr marL="54451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보통 루프 밖에서 카운터를 초기화한 후 루프 코드 실행 시작</a:t>
            </a:r>
            <a:endParaRPr lang="en-US" altLang="ko-KR" b="0" spc="-100" dirty="0"/>
          </a:p>
          <a:p>
            <a:pPr marL="54451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루프의 마지막 명령에서 카운터 업데이트</a:t>
            </a:r>
            <a:endParaRPr lang="en-US" altLang="ko-KR" b="0" spc="-100" dirty="0"/>
          </a:p>
          <a:p>
            <a:pPr marL="54451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종료 조건을 아직 만족하지 않으면 루프의 첫 번째 명령으로 분기</a:t>
            </a:r>
            <a:endParaRPr lang="en-US" altLang="ko-KR" b="0" spc="-100" dirty="0"/>
          </a:p>
          <a:p>
            <a:pPr marL="54451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반면 종료 조건이 만족되면 루프 종료</a:t>
            </a:r>
            <a:r>
              <a:rPr lang="en-US" altLang="ko-KR" b="0" spc="-100" dirty="0"/>
              <a:t>, </a:t>
            </a:r>
            <a:r>
              <a:rPr lang="ko-KR" altLang="en-US" b="0" spc="-100" dirty="0"/>
              <a:t>루프를 벗어난 첫 번째 명령이 실행</a:t>
            </a: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260455-F8CF-425A-BA69-48D2BE944571}"/>
              </a:ext>
            </a:extLst>
          </p:cNvPr>
          <p:cNvSpPr/>
          <p:nvPr/>
        </p:nvSpPr>
        <p:spPr>
          <a:xfrm>
            <a:off x="179513" y="1196752"/>
            <a:ext cx="7776864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157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47675" indent="-244475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900" spc="-100" dirty="0"/>
              <a:t>DMA</a:t>
            </a:r>
            <a:r>
              <a:rPr lang="en-US" altLang="ko-KR" sz="1900" b="0" spc="-100" dirty="0"/>
              <a:t>(Direct Memory Access)</a:t>
            </a:r>
            <a:r>
              <a:rPr lang="en-US" altLang="ko-KR" sz="1900" spc="-100" dirty="0"/>
              <a:t> </a:t>
            </a:r>
            <a:r>
              <a:rPr lang="ko-KR" altLang="en-US" sz="1900" spc="-100" dirty="0"/>
              <a:t>입출력</a:t>
            </a:r>
            <a:endParaRPr lang="en-US" altLang="ko-KR" sz="190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버스에 직접 액세스할 수 있는 방법</a:t>
            </a:r>
            <a:r>
              <a:rPr lang="en-US" altLang="ko-KR" sz="1700" spc="-100" dirty="0"/>
              <a:t>:</a:t>
            </a:r>
            <a:r>
              <a:rPr lang="ko-KR" altLang="en-US" sz="1700" spc="-100" dirty="0"/>
              <a:t> 시스템에 </a:t>
            </a:r>
            <a:r>
              <a:rPr lang="en-US" altLang="ko-KR" sz="1700" spc="-100" dirty="0"/>
              <a:t>DMA </a:t>
            </a:r>
            <a:r>
              <a:rPr lang="ko-KR" altLang="en-US" sz="1700" spc="-100" dirty="0"/>
              <a:t>제어기 추가</a:t>
            </a:r>
            <a:endParaRPr lang="en-US" altLang="ko-KR" sz="170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spc="-120" dirty="0"/>
              <a:t>DMA </a:t>
            </a:r>
            <a:r>
              <a:rPr lang="ko-KR" altLang="en-US" sz="1700" spc="-120" dirty="0"/>
              <a:t>칩은 내부에 레지스터 최소 </a:t>
            </a:r>
            <a:r>
              <a:rPr lang="en-US" altLang="ko-KR" sz="1700" spc="-120" dirty="0"/>
              <a:t>4</a:t>
            </a:r>
            <a:r>
              <a:rPr lang="ko-KR" altLang="en-US" sz="1700" spc="-120" dirty="0"/>
              <a:t>개 보유 </a:t>
            </a:r>
            <a:r>
              <a:rPr lang="en-US" altLang="ko-KR" sz="1700" spc="-120" dirty="0"/>
              <a:t>:</a:t>
            </a:r>
            <a:r>
              <a:rPr lang="ko-KR" altLang="en-US" sz="1700" spc="-120" dirty="0"/>
              <a:t> 프로세서에서 실행되는 소프트웨어로 로드 가능</a:t>
            </a:r>
            <a:endParaRPr lang="en-US" altLang="ko-KR" sz="1700" spc="-120" dirty="0"/>
          </a:p>
          <a:p>
            <a:pPr marL="803275" lvl="2" indent="-1682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500" spc="-100" dirty="0"/>
              <a:t> 첫 번째는 읽거나 쓸 메모리 주소 포함</a:t>
            </a:r>
            <a:endParaRPr lang="en-US" altLang="ko-KR" sz="1500" spc="-100" dirty="0"/>
          </a:p>
          <a:p>
            <a:pPr marL="803275" lvl="2" indent="-1682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500" spc="-100" dirty="0"/>
              <a:t> 두 번째는 얼마나 많은 바이트</a:t>
            </a:r>
            <a:r>
              <a:rPr lang="en-US" altLang="ko-KR" sz="1500" spc="-100" dirty="0"/>
              <a:t>(</a:t>
            </a:r>
            <a:r>
              <a:rPr lang="ko-KR" altLang="en-US" sz="1500" spc="-100" dirty="0"/>
              <a:t>또는 워드</a:t>
            </a:r>
            <a:r>
              <a:rPr lang="en-US" altLang="ko-KR" sz="1500" spc="-100" dirty="0"/>
              <a:t>)</a:t>
            </a:r>
            <a:r>
              <a:rPr lang="ko-KR" altLang="en-US" sz="1500" spc="-100" dirty="0"/>
              <a:t>가 전송되는지 계산</a:t>
            </a:r>
            <a:endParaRPr lang="en-US" altLang="ko-KR" sz="1500" spc="-100" dirty="0"/>
          </a:p>
          <a:p>
            <a:pPr marL="803275" lvl="2" indent="-1682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500" spc="-100" dirty="0"/>
              <a:t> 세 번째는 사용할 장치 번호 또는 입출력 공간 주소를 지정</a:t>
            </a:r>
            <a:endParaRPr lang="en-US" altLang="ko-KR" sz="1500" spc="-100" dirty="0"/>
          </a:p>
          <a:p>
            <a:pPr marL="803275" lvl="2" indent="-168275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500" spc="-100" dirty="0"/>
              <a:t> 네 번째는 입출력 장치에서 데이터를 읽거나 쓰는 여부를 지정</a:t>
            </a:r>
            <a:endParaRPr lang="en-US" altLang="ko-KR" sz="150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프로세서 입출력의 부담을 크게 덜어 줌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여전히 완전히 자유롭지 못함</a:t>
            </a:r>
            <a:endParaRPr lang="en-US" altLang="ko-KR" sz="170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디스크 같은 고속 장치가 </a:t>
            </a:r>
            <a:r>
              <a:rPr lang="en-US" altLang="ko-KR" sz="1700" spc="-100" dirty="0"/>
              <a:t>DMA</a:t>
            </a:r>
            <a:r>
              <a:rPr lang="ko-KR" altLang="en-US" sz="1700" spc="-100" dirty="0"/>
              <a:t>로 실행되는 경우 메모리 참조 및 장치 참조를 위한 버스 사이클이 많이 필요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이 사이클 동안 </a:t>
            </a:r>
            <a:r>
              <a:rPr lang="en-US" altLang="ko-KR" sz="1700" spc="-100" dirty="0"/>
              <a:t>CPU</a:t>
            </a:r>
            <a:r>
              <a:rPr lang="ko-KR" altLang="en-US" sz="1700" spc="-100" dirty="0"/>
              <a:t>는 대기</a:t>
            </a:r>
            <a:r>
              <a:rPr lang="en-US" altLang="ko-KR" sz="1700" spc="-100" dirty="0"/>
              <a:t>(</a:t>
            </a:r>
            <a:r>
              <a:rPr lang="ko-KR" altLang="en-US" sz="1700" spc="-100" dirty="0"/>
              <a:t>입출력 장치는 종종 지연을 용인할 수 없으므로 </a:t>
            </a:r>
            <a:r>
              <a:rPr lang="en-US" altLang="ko-KR" sz="1700" spc="-100" dirty="0"/>
              <a:t>DMA</a:t>
            </a:r>
            <a:r>
              <a:rPr lang="ko-KR" altLang="en-US" sz="1700" spc="-100" dirty="0"/>
              <a:t>는 항상 </a:t>
            </a:r>
            <a:r>
              <a:rPr lang="en-US" altLang="ko-KR" sz="1700" spc="-100" dirty="0"/>
              <a:t>CPU</a:t>
            </a:r>
            <a:r>
              <a:rPr lang="ko-KR" altLang="en-US" sz="1700" spc="-100" dirty="0"/>
              <a:t>보다 높은 버스 우선순위를 가짐</a:t>
            </a:r>
            <a:r>
              <a:rPr lang="en-US" altLang="ko-KR" sz="1700" spc="-100" dirty="0"/>
              <a:t>)</a:t>
            </a:r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1" spc="-100" dirty="0">
                <a:solidFill>
                  <a:srgbClr val="00B0F0"/>
                </a:solidFill>
              </a:rPr>
              <a:t>사이클 </a:t>
            </a:r>
            <a:r>
              <a:rPr lang="ko-KR" altLang="en-US" sz="1700" b="1" spc="-100" dirty="0" err="1">
                <a:solidFill>
                  <a:srgbClr val="00B0F0"/>
                </a:solidFill>
              </a:rPr>
              <a:t>스틸링</a:t>
            </a:r>
            <a:r>
              <a:rPr lang="en-US" altLang="ko-KR" sz="1700" spc="-100" dirty="0"/>
              <a:t>(cycle stealing) : DMA </a:t>
            </a:r>
            <a:r>
              <a:rPr lang="ko-KR" altLang="en-US" sz="1700" spc="-100" dirty="0"/>
              <a:t>제어기가 </a:t>
            </a:r>
            <a:r>
              <a:rPr lang="en-US" altLang="ko-KR" sz="1700" spc="-100" dirty="0"/>
              <a:t>CPU</a:t>
            </a:r>
            <a:r>
              <a:rPr lang="ko-KR" altLang="en-US" sz="1700" spc="-100" dirty="0"/>
              <a:t>에서 버스 사이클을 제거</a:t>
            </a:r>
            <a:endParaRPr lang="en-US" altLang="ko-KR" sz="1700" spc="-100" dirty="0"/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500" spc="-100" dirty="0"/>
              <a:t>- </a:t>
            </a:r>
            <a:r>
              <a:rPr lang="ko-KR" altLang="en-US" sz="1500" spc="-100" dirty="0"/>
              <a:t>사이클 </a:t>
            </a:r>
            <a:r>
              <a:rPr lang="ko-KR" altLang="en-US" sz="1500" spc="-100" dirty="0" err="1"/>
              <a:t>스틸링으로</a:t>
            </a:r>
            <a:r>
              <a:rPr lang="ko-KR" altLang="en-US" sz="1500" spc="-100" dirty="0"/>
              <a:t> 인한 이득이 인터럽트로 인한 손실 보다 큼</a:t>
            </a:r>
            <a:endParaRPr lang="en-US" altLang="ko-KR" sz="15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39DDBB-C63B-4153-B75E-59B2B2FE0DFE}"/>
              </a:ext>
            </a:extLst>
          </p:cNvPr>
          <p:cNvSpPr/>
          <p:nvPr/>
        </p:nvSpPr>
        <p:spPr>
          <a:xfrm>
            <a:off x="539552" y="1196752"/>
            <a:ext cx="8424936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511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200" spc="-100" dirty="0">
                <a:solidFill>
                  <a:srgbClr val="2B6278"/>
                </a:solidFill>
              </a:rPr>
              <a:t>      </a:t>
            </a:r>
            <a:r>
              <a:rPr lang="ko-KR" altLang="en-US" sz="2200" spc="-100" dirty="0">
                <a:solidFill>
                  <a:srgbClr val="2B6278"/>
                </a:solidFill>
              </a:rPr>
              <a:t>즉시 주소 지정</a:t>
            </a:r>
            <a:r>
              <a:rPr lang="en-US" altLang="ko-KR" b="0" spc="-100" dirty="0">
                <a:solidFill>
                  <a:srgbClr val="2B6278"/>
                </a:solidFill>
              </a:rPr>
              <a:t>(immediate addressing mode, </a:t>
            </a:r>
            <a:r>
              <a:rPr lang="ko-KR" altLang="en-US" b="0" spc="-100" dirty="0" err="1">
                <a:solidFill>
                  <a:srgbClr val="2B6278"/>
                </a:solidFill>
              </a:rPr>
              <a:t>즉치</a:t>
            </a:r>
            <a:r>
              <a:rPr lang="en-US" altLang="ko-KR" b="0" spc="-100" dirty="0">
                <a:solidFill>
                  <a:srgbClr val="2B6278"/>
                </a:solidFill>
              </a:rPr>
              <a:t> </a:t>
            </a:r>
            <a:r>
              <a:rPr lang="ko-KR" altLang="en-US" b="0" spc="-100" dirty="0">
                <a:solidFill>
                  <a:srgbClr val="2B6278"/>
                </a:solidFill>
              </a:rPr>
              <a:t>주소 지정</a:t>
            </a:r>
            <a:r>
              <a:rPr lang="en-US" altLang="ko-KR" b="0" spc="-100" dirty="0">
                <a:solidFill>
                  <a:srgbClr val="2B6278"/>
                </a:solidFill>
              </a:rPr>
              <a:t>)</a:t>
            </a:r>
            <a:endParaRPr lang="en-US" altLang="ko-KR" sz="2200" b="0" spc="-100" dirty="0">
              <a:solidFill>
                <a:srgbClr val="2B6278"/>
              </a:solidFill>
            </a:endParaRPr>
          </a:p>
          <a:p>
            <a:pPr marL="452438" indent="-182563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오퍼랜드를 지정하는 가장 간단한 방법</a:t>
            </a:r>
            <a:endParaRPr lang="en-US" altLang="ko-KR" sz="1700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명령어 자체에 오퍼랜드를 포함</a:t>
            </a: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오퍼랜드가 포함되어 명령어가 인출될 때 오퍼랜드도 자동으로 인출</a:t>
            </a:r>
            <a:endParaRPr lang="en-US" altLang="ko-KR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즉시</a:t>
            </a:r>
            <a:r>
              <a:rPr lang="en-US" altLang="ko-KR" b="0" spc="-100" dirty="0"/>
              <a:t>(</a:t>
            </a:r>
            <a:r>
              <a:rPr lang="ko-KR" altLang="en-US" b="0" spc="-100" dirty="0" err="1"/>
              <a:t>즉치</a:t>
            </a:r>
            <a:r>
              <a:rPr lang="en-US" altLang="ko-KR" b="0" spc="-100" dirty="0"/>
              <a:t>) </a:t>
            </a:r>
            <a:r>
              <a:rPr lang="ko-KR" altLang="en-US" b="0" spc="-100" dirty="0"/>
              <a:t>오퍼랜드 </a:t>
            </a:r>
            <a:r>
              <a:rPr lang="en-US" altLang="ko-KR" b="0" spc="-100" dirty="0"/>
              <a:t>:</a:t>
            </a:r>
            <a:r>
              <a:rPr lang="ko-KR" altLang="en-US" b="0" spc="-100" dirty="0"/>
              <a:t> 즉시 사용 가능</a:t>
            </a:r>
            <a:endParaRPr lang="en-US" altLang="ko-KR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레지스터 </a:t>
            </a:r>
            <a:r>
              <a:rPr lang="en-US" altLang="ko-KR" sz="1700" b="0" spc="-100" dirty="0"/>
              <a:t>R1</a:t>
            </a:r>
            <a:r>
              <a:rPr lang="ko-KR" altLang="en-US" sz="1700" b="0" spc="-100" dirty="0"/>
              <a:t>에 상수 </a:t>
            </a:r>
            <a:r>
              <a:rPr lang="en-US" altLang="ko-KR" sz="1700" b="0" spc="-100" dirty="0"/>
              <a:t>4</a:t>
            </a:r>
            <a:r>
              <a:rPr lang="ko-KR" altLang="en-US" sz="1700" b="0" spc="-100" dirty="0"/>
              <a:t>를 저장하는 즉시 주소 지정 명령어의 예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장점 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오퍼랜드를 인출을 위한 메모리 참조가 필요 없음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단점 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상수만 가능</a:t>
            </a:r>
            <a:r>
              <a:rPr lang="en-US" altLang="ko-KR" sz="1700" b="0" spc="-100" dirty="0"/>
              <a:t>,</a:t>
            </a:r>
            <a:r>
              <a:rPr lang="ko-KR" altLang="en-US" sz="1700" b="0" spc="-100" dirty="0"/>
              <a:t> 상수 값의 크기가 필드 크기로 제한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작은 값의 정수를 지정하는 데 많이 사용</a:t>
            </a:r>
            <a:endParaRPr lang="en-US" altLang="ko-KR" sz="17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820840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</a:t>
            </a:r>
            <a:endParaRPr lang="ko-KR" altLang="en-US" b="1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84" y="3212976"/>
            <a:ext cx="3680124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04F485F-EE8B-4D4C-A211-19206DD3BD7B}"/>
              </a:ext>
            </a:extLst>
          </p:cNvPr>
          <p:cNvSpPr/>
          <p:nvPr/>
        </p:nvSpPr>
        <p:spPr>
          <a:xfrm>
            <a:off x="364365" y="4437112"/>
            <a:ext cx="5503779" cy="115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293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260" y="3068960"/>
            <a:ext cx="5547116" cy="3655765"/>
          </a:xfrm>
          <a:prstGeom prst="rect">
            <a:avLst/>
          </a:prstGeom>
        </p:spPr>
      </p:pic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200" spc="-100" dirty="0">
                <a:solidFill>
                  <a:srgbClr val="2B6278"/>
                </a:solidFill>
              </a:rPr>
              <a:t>      </a:t>
            </a:r>
            <a:r>
              <a:rPr lang="ko-KR" altLang="en-US" sz="2200" spc="-100" dirty="0">
                <a:solidFill>
                  <a:srgbClr val="2B6278"/>
                </a:solidFill>
              </a:rPr>
              <a:t>직접 주소 지정</a:t>
            </a:r>
            <a:r>
              <a:rPr lang="en-US" altLang="ko-KR" b="0" spc="-100" dirty="0">
                <a:solidFill>
                  <a:srgbClr val="2B6278"/>
                </a:solidFill>
              </a:rPr>
              <a:t>(direct addressing mode)</a:t>
            </a:r>
            <a:endParaRPr lang="en-US" altLang="ko-KR" sz="2200" b="0" spc="-100" dirty="0">
              <a:solidFill>
                <a:srgbClr val="2B6278"/>
              </a:solidFill>
            </a:endParaRPr>
          </a:p>
          <a:p>
            <a:pPr marL="452438" indent="-182563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메모리에 위치한 오퍼랜드의</a:t>
            </a:r>
            <a:r>
              <a:rPr lang="en-US" altLang="ko-KR" sz="1700" b="0" spc="-100" dirty="0"/>
              <a:t> </a:t>
            </a:r>
            <a:r>
              <a:rPr lang="ko-KR" altLang="en-US" sz="1700" b="0" spc="-100" dirty="0"/>
              <a:t>전체 주소 지정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직접 주소 지정도 즉시 주소 지정처럼 사용 제한</a:t>
            </a:r>
            <a:endParaRPr lang="en-US" altLang="ko-KR" sz="1700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b="0" spc="-100" dirty="0"/>
              <a:t>명령어는 항상 정확히 동일한 메모리 위치 액세스</a:t>
            </a:r>
            <a:endParaRPr lang="en-US" altLang="ko-KR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b="0" spc="-100" dirty="0"/>
              <a:t>값이 변할 수는 있지만 위치는 변할 수 없음</a:t>
            </a:r>
            <a:endParaRPr lang="en-US" altLang="ko-KR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b="0" spc="-100" dirty="0" err="1"/>
              <a:t>컴파일할</a:t>
            </a:r>
            <a:r>
              <a:rPr lang="ko-KR" altLang="en-US" b="0" spc="-100" dirty="0"/>
              <a:t> 때 알려진 주소의 전역 변수에 액세스하는 데만 사용 가능</a:t>
            </a:r>
            <a:endParaRPr lang="en-US" altLang="ko-KR" b="0" spc="-100" dirty="0"/>
          </a:p>
          <a:p>
            <a:pPr marL="269875" indent="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830365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EDFC50-73B1-45A8-BE23-26F0DDC8468A}"/>
              </a:ext>
            </a:extLst>
          </p:cNvPr>
          <p:cNvSpPr/>
          <p:nvPr/>
        </p:nvSpPr>
        <p:spPr>
          <a:xfrm>
            <a:off x="323528" y="1221653"/>
            <a:ext cx="5547117" cy="379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290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200" spc="-100" dirty="0">
                <a:solidFill>
                  <a:srgbClr val="2B6278"/>
                </a:solidFill>
              </a:rPr>
              <a:t>      </a:t>
            </a:r>
            <a:r>
              <a:rPr lang="ko-KR" altLang="en-US" sz="2200" spc="-100" dirty="0">
                <a:solidFill>
                  <a:srgbClr val="2B6278"/>
                </a:solidFill>
              </a:rPr>
              <a:t>레지스터 주소 지정</a:t>
            </a:r>
            <a:r>
              <a:rPr lang="en-US" altLang="ko-KR" b="0" spc="-100" dirty="0">
                <a:solidFill>
                  <a:srgbClr val="2B6278"/>
                </a:solidFill>
              </a:rPr>
              <a:t>(register addressing mode)</a:t>
            </a:r>
            <a:endParaRPr lang="en-US" altLang="ko-KR" sz="2200" b="0" spc="-100" dirty="0">
              <a:solidFill>
                <a:srgbClr val="2B6278"/>
              </a:solidFill>
            </a:endParaRPr>
          </a:p>
          <a:p>
            <a:pPr marL="452438" indent="-182563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직접 주소 지정과 개념은 같고 그 위치가 메모리 대신 레지스터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가장 일반적인</a:t>
            </a:r>
            <a:r>
              <a:rPr lang="en-US" altLang="ko-KR" sz="1700" b="0" spc="-100" dirty="0"/>
              <a:t> </a:t>
            </a:r>
            <a:r>
              <a:rPr lang="ko-KR" altLang="en-US" sz="1700" b="0" spc="-100" dirty="0"/>
              <a:t>주소 지정 방식</a:t>
            </a:r>
            <a:r>
              <a:rPr lang="en-US" altLang="ko-KR" sz="1700" b="0" spc="-100" dirty="0"/>
              <a:t>: </a:t>
            </a: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레지스터는 액세스가 빠르고 주소가 짧기 </a:t>
            </a:r>
            <a:r>
              <a:rPr lang="ko-KR" altLang="en-US" spc="-100" dirty="0"/>
              <a:t>때문</a:t>
            </a:r>
            <a:endParaRPr lang="en-US" altLang="ko-KR" spc="-100" dirty="0"/>
          </a:p>
          <a:p>
            <a:pPr marL="581025" lvl="1" indent="-1317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대부분의 컴파일러는 루프 인덱스처럼 가장 자주 액세스할 변수를 레지스터에 넣기 위해 많은 노력을 기울임</a:t>
            </a:r>
            <a:endParaRPr lang="en-US" altLang="ko-KR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많은 프로세서에서 사용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RISC </a:t>
            </a:r>
            <a:r>
              <a:rPr lang="ko-KR" altLang="en-US" sz="1700" b="0" spc="-100" dirty="0"/>
              <a:t>등에서는 </a:t>
            </a:r>
            <a:r>
              <a:rPr lang="en-US" altLang="ko-KR" sz="1700" b="0" spc="-100" dirty="0"/>
              <a:t>LOAD,</a:t>
            </a:r>
            <a:r>
              <a:rPr lang="ko-KR" altLang="en-US" sz="1700" b="0" spc="-100" dirty="0"/>
              <a:t> </a:t>
            </a:r>
            <a:r>
              <a:rPr lang="en-US" altLang="ko-KR" sz="1700" b="0" spc="-100" dirty="0"/>
              <a:t>STORE </a:t>
            </a:r>
            <a:r>
              <a:rPr lang="ko-KR" altLang="en-US" sz="1700" b="0" spc="-100" dirty="0"/>
              <a:t>명령을 </a:t>
            </a:r>
            <a:br>
              <a:rPr lang="en-US" altLang="ko-KR" sz="1700" b="0" spc="-100" dirty="0"/>
            </a:br>
            <a:r>
              <a:rPr lang="ko-KR" altLang="en-US" sz="1700" b="0" spc="-100" dirty="0"/>
              <a:t>제외하고 대부분의 명령어에서</a:t>
            </a:r>
            <a:br>
              <a:rPr lang="en-US" altLang="ko-KR" sz="1700" b="0" spc="-100" dirty="0"/>
            </a:br>
            <a:r>
              <a:rPr lang="ko-KR" altLang="en-US" sz="1700" b="0" spc="-100" dirty="0"/>
              <a:t>레지스터 주소 지정 방식만 사용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LOAD</a:t>
            </a:r>
            <a:r>
              <a:rPr lang="ko-KR" altLang="en-US" sz="1700" b="0" spc="-100" dirty="0"/>
              <a:t>나 </a:t>
            </a:r>
            <a:r>
              <a:rPr lang="en-US" altLang="ko-KR" sz="1700" b="0" spc="-100" dirty="0"/>
              <a:t>STORE </a:t>
            </a:r>
            <a:r>
              <a:rPr lang="ko-KR" altLang="en-US" sz="1700" b="0" spc="-100" dirty="0"/>
              <a:t>명령어</a:t>
            </a:r>
            <a:endParaRPr lang="en-US" altLang="ko-KR" sz="1700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한 오퍼랜드는 레지스터고</a:t>
            </a:r>
            <a:r>
              <a:rPr lang="en-US" altLang="ko-KR" b="0" spc="-100" dirty="0"/>
              <a:t>, </a:t>
            </a: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ko-KR" altLang="en-US" b="0" spc="-100" dirty="0"/>
              <a:t>   다른 한 오퍼랜드는 메모리 주소</a:t>
            </a:r>
            <a:endParaRPr lang="en-US" altLang="ko-KR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b="0" spc="-100" dirty="0"/>
          </a:p>
          <a:p>
            <a:pPr marL="269875" indent="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827219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3068960"/>
            <a:ext cx="4885663" cy="34563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64716" y="1115218"/>
            <a:ext cx="6554432" cy="13056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92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pc="-100" dirty="0">
                <a:solidFill>
                  <a:srgbClr val="2B6278"/>
                </a:solidFill>
              </a:rPr>
              <a:t>      </a:t>
            </a:r>
            <a:r>
              <a:rPr lang="ko-KR" altLang="en-US" sz="2200" spc="-100" dirty="0">
                <a:solidFill>
                  <a:srgbClr val="2B6278"/>
                </a:solidFill>
              </a:rPr>
              <a:t>레지스터 간접 주소 지정</a:t>
            </a:r>
            <a:r>
              <a:rPr lang="en-US" altLang="ko-KR" b="0" spc="-100" dirty="0">
                <a:solidFill>
                  <a:srgbClr val="2B6278"/>
                </a:solidFill>
              </a:rPr>
              <a:t>(register indirect addressing mode)</a:t>
            </a:r>
          </a:p>
          <a:p>
            <a:pPr marL="452438" indent="-182563">
              <a:spcBef>
                <a:spcPts val="60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직접 주소를 명령어에는 포함하지 않음</a:t>
            </a:r>
            <a:endParaRPr lang="en-US" altLang="ko-KR" sz="1700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메모리의 주소는 레지스터에 저장</a:t>
            </a:r>
            <a:r>
              <a:rPr lang="en-US" altLang="ko-KR" b="0" spc="-100" dirty="0"/>
              <a:t>: </a:t>
            </a:r>
            <a:r>
              <a:rPr lang="ko-KR" altLang="en-US" b="0" spc="-100" dirty="0"/>
              <a:t>포인터</a:t>
            </a:r>
            <a:r>
              <a:rPr lang="en-US" altLang="ko-KR" b="0" spc="-100" dirty="0"/>
              <a:t>(pointer)</a:t>
            </a: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레지스터 간접 주소 지정의 가장 큰 장점 </a:t>
            </a:r>
            <a:r>
              <a:rPr lang="en-US" altLang="ko-KR" b="0" spc="-100" dirty="0"/>
              <a:t>: </a:t>
            </a:r>
            <a:r>
              <a:rPr lang="ko-KR" altLang="en-US" b="0" spc="-100" dirty="0"/>
              <a:t>명령어에 전체 메모리 주소가 없어도 메모리 참조가능</a:t>
            </a:r>
            <a:endParaRPr lang="en-US" altLang="ko-KR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b="0" spc="-100" dirty="0"/>
          </a:p>
          <a:p>
            <a:pPr marL="269875" indent="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817694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4</a:t>
            </a:r>
            <a:endParaRPr lang="ko-KR" altLang="en-US" b="1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658244"/>
            <a:ext cx="8020347" cy="3600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B05C40-B138-435C-9FA0-84016E02B28D}"/>
              </a:ext>
            </a:extLst>
          </p:cNvPr>
          <p:cNvSpPr txBox="1"/>
          <p:nvPr/>
        </p:nvSpPr>
        <p:spPr>
          <a:xfrm>
            <a:off x="3654016" y="74661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C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6</a:t>
            </a:r>
            <a:r>
              <a:rPr lang="ko-KR" altLang="en-US" b="1">
                <a:solidFill>
                  <a:srgbClr val="FFC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주차강의</a:t>
            </a:r>
            <a:r>
              <a:rPr lang="en-US" altLang="ko-KR" b="1">
                <a:solidFill>
                  <a:srgbClr val="FFC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(0412) Ending part </a:t>
            </a:r>
            <a:endParaRPr lang="ko-KR" altLang="en-US" b="1">
              <a:solidFill>
                <a:srgbClr val="FFC000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4E6DC2-6ECD-4DA5-8DB6-26773707A8DF}"/>
              </a:ext>
            </a:extLst>
          </p:cNvPr>
          <p:cNvSpPr/>
          <p:nvPr/>
        </p:nvSpPr>
        <p:spPr>
          <a:xfrm>
            <a:off x="393848" y="1342292"/>
            <a:ext cx="8498632" cy="1006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42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5C14F-B1ED-4D09-8318-97368E75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Searching for Trend</a:t>
            </a:r>
            <a:endParaRPr lang="ko-KR" altLang="en-US" dirty="0"/>
          </a:p>
        </p:txBody>
      </p:sp>
      <p:pic>
        <p:nvPicPr>
          <p:cNvPr id="6" name="그림 5" descr="뇌 모양의 회로의 앵글 뷰">
            <a:extLst>
              <a:ext uri="{FF2B5EF4-FFF2-40B4-BE49-F238E27FC236}">
                <a16:creationId xmlns:a16="http://schemas.microsoft.com/office/drawing/2014/main" id="{5DF89B55-5564-4848-8AE4-FE62098AFC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63688" cy="12282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F38D1-4852-4050-A85E-E7AB714FC5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73660" marR="71120" indent="0" algn="just" fontAlgn="base" latinLnBrk="0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                       인공신경망을 구성하고 학습시키는 과정을 돕는 </a:t>
            </a:r>
            <a:r>
              <a:rPr lang="ko-KR" altLang="en-US" sz="1600" kern="0" spc="0" dirty="0">
                <a:solidFill>
                  <a:srgbClr val="FF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인공신경망 개발 프레임워크</a:t>
            </a:r>
            <a:endParaRPr lang="en-US" altLang="ko-KR" sz="1600" kern="0" spc="0" dirty="0">
              <a:solidFill>
                <a:srgbClr val="FF0000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93662" indent="0">
              <a:buNone/>
            </a:pP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딥러닝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(Deep Learning)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</a:t>
            </a:r>
            <a:r>
              <a:rPr lang="ko-KR" altLang="en-US" sz="1600" kern="0" dirty="0" err="1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머신러닝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(Machine Learning)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한 분야</a:t>
            </a:r>
            <a:endParaRPr lang="en-US" altLang="ko-KR" sz="1600" kern="0" dirty="0">
              <a:solidFill>
                <a:srgbClr val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436562" indent="-342900">
              <a:buFont typeface="+mj-ea"/>
              <a:buAutoNum type="circleNumDbPlain"/>
            </a:pP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사물 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데이터를 </a:t>
            </a:r>
            <a:r>
              <a:rPr lang="ko-KR" altLang="en-US" sz="1600" kern="0" dirty="0" err="1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군집화하거나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분류하는 기술 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 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컴퓨터가 여러 데이터를 이용해 마치 사람처럼 스스로 학습할 수 있게 하기 위해 인공 신경망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(Artificial Neural Network, ANN)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기반으로 구축한 기계 학습</a:t>
            </a:r>
            <a:endParaRPr lang="en-US" altLang="ko-KR" sz="1600" kern="0" dirty="0">
              <a:solidFill>
                <a:srgbClr val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436562" indent="-342900">
              <a:buFont typeface="+mj-ea"/>
              <a:buAutoNum type="circleNumDbPlain"/>
            </a:pP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인간의 두뇌가 수많은 데이터 속에서 패턴을 발견한 뒤 사물을 구분하는 정보처리 방식을 모방해 컴퓨터가 사물을 분별하도록 기계를 학습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사람이 판단 기준을 정해주지 않아도 컴퓨터가 자율적으로 인식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판단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436562" indent="-342900">
              <a:buFont typeface="+mj-ea"/>
              <a:buAutoNum type="circleNumDbPlain"/>
            </a:pP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딥러닝 기술을 활용하는 분야는 데이터의 양이 풍부하고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정확성을 요구하기 때문에 주로 이미지와 영상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음성 정보를 분류하는 등  광범위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436562" indent="-342900">
              <a:buFont typeface="+mj-ea"/>
              <a:buAutoNum type="circleNumDbPlain"/>
            </a:pP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이러한 </a:t>
            </a:r>
            <a:r>
              <a:rPr lang="ko-KR" altLang="en-US" sz="1600" kern="0" dirty="0" err="1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딥러닝을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구현하는 라이브러리 혹은 프레임워크 중 현재 가장 많이 사용하는 것은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? </a:t>
            </a:r>
            <a:r>
              <a:rPr lang="ko-KR" altLang="en-US" sz="1600" kern="0" dirty="0" err="1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머신러닝과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600" kern="0" dirty="0" err="1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딥러닝에수많은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수학과 행렬을 계산 및 연산하면서 단시간에 구현할 수 있는 것은 파이썬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(Python)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언어 기반의 구글 발표한 </a:t>
            </a:r>
            <a:r>
              <a:rPr lang="ko-KR" altLang="en-US" sz="1600" kern="0" dirty="0" err="1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텐서플로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Tensorflow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페이스북의 </a:t>
            </a:r>
            <a:r>
              <a:rPr lang="ko-KR" altLang="en-US" sz="1600" kern="0" dirty="0" err="1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파이토치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Pytorch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).</a:t>
            </a:r>
            <a:endParaRPr lang="ko-KR" altLang="en-US" sz="1600" kern="0" dirty="0">
              <a:solidFill>
                <a:srgbClr val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93662" indent="0" algn="l">
              <a:buNone/>
            </a:pPr>
            <a:endParaRPr lang="en-US" altLang="ko-KR" sz="1600" kern="0" dirty="0">
              <a:solidFill>
                <a:srgbClr val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93662" indent="0" algn="l">
              <a:buNone/>
            </a:pP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우리가 말하고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듣고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쓰고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문서로 작성하는 일반적으로 사용하는 언어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1600" kern="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자연어 </a:t>
            </a:r>
            <a:r>
              <a:rPr lang="en-US" altLang="ko-KR" sz="1600" kern="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(Natural language)</a:t>
            </a:r>
          </a:p>
          <a:p>
            <a:pPr marL="93662" indent="0" algn="l">
              <a:buNone/>
            </a:pPr>
            <a:r>
              <a:rPr lang="ko-KR" altLang="en-US" sz="1600" kern="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자연어 처리</a:t>
            </a:r>
            <a:r>
              <a:rPr lang="en-US" altLang="ko-KR" sz="1600" kern="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(NLP)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자연어를 컴퓨터가 이해하고 데이터화해서 처리하는 방법을 연구하는 것</a:t>
            </a:r>
            <a:endParaRPr lang="en-US" altLang="ko-KR" sz="1600" kern="0" dirty="0">
              <a:solidFill>
                <a:srgbClr val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93662" indent="0" algn="l">
              <a:buNone/>
            </a:pP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가장 보편적으로 사용되고 있으면서 간편하고 쉽게 접근할 수 있는 </a:t>
            </a:r>
            <a:r>
              <a:rPr lang="ko-KR" altLang="en-US" sz="1600" kern="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워드 </a:t>
            </a:r>
            <a:r>
              <a:rPr lang="ko-KR" altLang="en-US" sz="1600" kern="0" dirty="0" err="1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임베딩</a:t>
            </a:r>
            <a:r>
              <a:rPr lang="ko-KR" altLang="en-US" sz="1600" kern="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(Word embedding)</a:t>
            </a:r>
          </a:p>
          <a:p>
            <a:pPr marL="93662" indent="0" algn="l"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2013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년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구글의 </a:t>
            </a:r>
            <a:r>
              <a:rPr lang="ko-KR" altLang="en-US" sz="1600" kern="0" dirty="0" err="1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미코로프는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word2vec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워드 </a:t>
            </a:r>
            <a:r>
              <a:rPr lang="ko-KR" altLang="en-US" sz="1600" kern="0" dirty="0" err="1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임베딩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모델 발표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단어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(word)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벡터로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(to vector)</a:t>
            </a:r>
          </a:p>
          <a:p>
            <a:pPr marL="93662" indent="0">
              <a:buNone/>
            </a:pPr>
            <a:endParaRPr lang="en-US" altLang="ko-KR" sz="1600" kern="0" dirty="0">
              <a:solidFill>
                <a:srgbClr val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93662" indent="0" algn="l">
              <a:buNone/>
            </a:pPr>
            <a:endParaRPr lang="en-US" altLang="ko-KR" sz="1600" kern="0" dirty="0">
              <a:solidFill>
                <a:srgbClr val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93662" indent="0">
              <a:buNone/>
            </a:pPr>
            <a:endParaRPr lang="ko-KR" altLang="en-US" sz="1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03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pc="-100" dirty="0">
                <a:solidFill>
                  <a:srgbClr val="2B6278"/>
                </a:solidFill>
              </a:rPr>
              <a:t>      </a:t>
            </a:r>
            <a:r>
              <a:rPr lang="ko-KR" altLang="en-US" sz="2200" spc="-100" dirty="0">
                <a:solidFill>
                  <a:srgbClr val="2B6278"/>
                </a:solidFill>
              </a:rPr>
              <a:t>변위 주소 지정</a:t>
            </a:r>
            <a:r>
              <a:rPr lang="en-US" altLang="ko-KR" b="0" spc="-100" dirty="0">
                <a:solidFill>
                  <a:srgbClr val="2B6278"/>
                </a:solidFill>
              </a:rPr>
              <a:t>(displacement addressing mode)</a:t>
            </a:r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특정 레지스터에 저장된 주소에 변위</a:t>
            </a:r>
            <a:r>
              <a:rPr lang="en-US" altLang="ko-KR" sz="1700" b="0" spc="-100" dirty="0"/>
              <a:t>(offset: </a:t>
            </a:r>
            <a:r>
              <a:rPr lang="ko-KR" altLang="en-US" sz="1700" b="0" spc="-100" dirty="0"/>
              <a:t>오프셋</a:t>
            </a:r>
            <a:r>
              <a:rPr lang="en-US" altLang="ko-KR" sz="1700" b="0" spc="-100" dirty="0"/>
              <a:t>)</a:t>
            </a:r>
            <a:r>
              <a:rPr lang="ko-KR" altLang="en-US" sz="1700" b="0" spc="-100" dirty="0"/>
              <a:t>을 더해 실제 오퍼랜드가 저장된 메모리 위치 지정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특정 레지스터가 무엇인지에 따라 여러 주소 지정 방식 가능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예 </a:t>
            </a:r>
            <a:r>
              <a:rPr lang="en-US" altLang="ko-KR" sz="1700" b="0" spc="-100" dirty="0"/>
              <a:t>:</a:t>
            </a:r>
            <a:r>
              <a:rPr lang="ko-KR" altLang="en-US" sz="1700" b="0" spc="-100" dirty="0"/>
              <a:t> 인덱스 주소 지정 방식은 인덱스 레지스터가 되고</a:t>
            </a:r>
            <a:r>
              <a:rPr lang="en-US" altLang="ko-KR" sz="1700" b="0" spc="-100" dirty="0"/>
              <a:t>, </a:t>
            </a:r>
            <a:r>
              <a:rPr lang="ko-KR" altLang="en-US" sz="1700" b="0" spc="-100" dirty="0"/>
              <a:t>상대 주소 지정 방식에서는 </a:t>
            </a:r>
            <a:r>
              <a:rPr lang="en-US" altLang="ko-KR" sz="1700" b="0" spc="-100" dirty="0"/>
              <a:t>PC</a:t>
            </a:r>
            <a:r>
              <a:rPr lang="ko-KR" altLang="en-US" sz="1700" b="0" spc="-100" dirty="0"/>
              <a:t>가 특정 레지스터로 지정</a:t>
            </a:r>
            <a:endParaRPr lang="en-US" altLang="ko-KR" sz="1700" b="0" spc="-100" dirty="0"/>
          </a:p>
          <a:p>
            <a:pPr marL="269875" indent="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846269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5</a:t>
            </a:r>
            <a:endParaRPr lang="ko-KR" altLang="en-US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843964"/>
            <a:ext cx="5572671" cy="372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8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5085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spc="-100" dirty="0"/>
              <a:t>인덱스 주소 지정</a:t>
            </a:r>
            <a:r>
              <a:rPr lang="en-US" altLang="ko-KR" b="0" spc="-100" dirty="0"/>
              <a:t>(indexed addressing mode)</a:t>
            </a:r>
          </a:p>
          <a:p>
            <a:pPr marL="452438" indent="-1825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레지스터</a:t>
            </a:r>
            <a:r>
              <a:rPr lang="en-US" altLang="ko-KR" sz="1700" b="0" spc="-100" dirty="0"/>
              <a:t>(</a:t>
            </a:r>
            <a:r>
              <a:rPr lang="ko-KR" altLang="en-US" sz="1700" b="0" spc="-100" dirty="0"/>
              <a:t>명시적 또는 암시적</a:t>
            </a:r>
            <a:r>
              <a:rPr lang="en-US" altLang="ko-KR" sz="1700" b="0" spc="-100" dirty="0"/>
              <a:t>)</a:t>
            </a:r>
            <a:r>
              <a:rPr lang="ko-KR" altLang="en-US" sz="1700" b="0" spc="-100" dirty="0"/>
              <a:t>에 일정한 변위를 더해 메모리 주소 참조</a:t>
            </a:r>
            <a:endParaRPr lang="en-US" altLang="ko-KR" sz="1700" b="0" spc="-100" dirty="0"/>
          </a:p>
          <a:p>
            <a:pPr marL="452438" indent="-1825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특정 레지스터가 무엇인지에 따라 여러 주소 지정 방식 가능</a:t>
            </a:r>
            <a:endParaRPr lang="en-US" altLang="ko-KR" sz="1700" b="0" spc="-100" dirty="0"/>
          </a:p>
          <a:p>
            <a:pPr marL="452438" indent="-1825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예 </a:t>
            </a:r>
            <a:r>
              <a:rPr lang="en-US" altLang="ko-KR" sz="1700" b="0" spc="-100" dirty="0"/>
              <a:t>:</a:t>
            </a:r>
            <a:r>
              <a:rPr lang="ko-KR" altLang="en-US" sz="1700" b="0" spc="-100" dirty="0"/>
              <a:t> 인덱스 주소 지정 방식은 인덱스 레지스터가 되고</a:t>
            </a:r>
            <a:r>
              <a:rPr lang="en-US" altLang="ko-KR" sz="1700" b="0" spc="-100" dirty="0"/>
              <a:t>, </a:t>
            </a:r>
            <a:r>
              <a:rPr lang="ko-KR" altLang="en-US" sz="1700" b="0" spc="-100" dirty="0"/>
              <a:t>상대 주소 지정 방식에서는 </a:t>
            </a:r>
            <a:r>
              <a:rPr lang="en-US" altLang="ko-KR" sz="1700" b="0" spc="-100" dirty="0"/>
              <a:t>PC</a:t>
            </a:r>
            <a:r>
              <a:rPr lang="ko-KR" altLang="en-US" sz="1700" b="0" spc="-100" dirty="0"/>
              <a:t>가 특정 레지스터로 지정</a:t>
            </a:r>
            <a:endParaRPr lang="en-US" altLang="ko-KR" sz="1700" b="0" spc="-100" dirty="0"/>
          </a:p>
          <a:p>
            <a:pPr marL="269875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None/>
            </a:pP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924944"/>
            <a:ext cx="7848600" cy="214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62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프로그램의 알고리즘 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단순하며 </a:t>
            </a:r>
            <a:r>
              <a:rPr lang="en-US" altLang="ko-KR" sz="1700" b="0" spc="-100" dirty="0"/>
              <a:t>3</a:t>
            </a:r>
            <a:r>
              <a:rPr lang="ko-KR" altLang="en-US" sz="1700" b="0" spc="-100" dirty="0"/>
              <a:t>개의 레지스터 필요</a:t>
            </a:r>
            <a:endParaRPr lang="en-US" altLang="ko-KR" sz="1700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➊ R1 : A</a:t>
            </a:r>
            <a:r>
              <a:rPr lang="ko-KR" altLang="en-US" b="0" spc="-100" dirty="0"/>
              <a:t>의 누적 합계가 저장된다</a:t>
            </a:r>
            <a:r>
              <a:rPr lang="en-US" altLang="ko-KR" b="0" spc="-100" dirty="0"/>
              <a:t>.</a:t>
            </a: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➋ R2 : </a:t>
            </a:r>
            <a:r>
              <a:rPr lang="ko-KR" altLang="en-US" b="0" spc="-100" dirty="0"/>
              <a:t>인덱스 레지스터로 배열의 </a:t>
            </a:r>
            <a:r>
              <a:rPr lang="en-US" altLang="ko-KR" b="0" spc="-100" dirty="0" err="1"/>
              <a:t>i</a:t>
            </a:r>
            <a:r>
              <a:rPr lang="ko-KR" altLang="en-US" b="0" spc="-100" dirty="0" err="1"/>
              <a:t>를</a:t>
            </a:r>
            <a:r>
              <a:rPr lang="ko-KR" altLang="en-US" b="0" spc="-100" dirty="0"/>
              <a:t> 저장한다</a:t>
            </a:r>
            <a:r>
              <a:rPr lang="en-US" altLang="ko-KR" b="0" spc="-100" dirty="0"/>
              <a:t>.</a:t>
            </a: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➌ R3 : </a:t>
            </a:r>
            <a:r>
              <a:rPr lang="ko-KR" altLang="en-US" b="0" spc="-100" dirty="0"/>
              <a:t>상수 </a:t>
            </a:r>
            <a:r>
              <a:rPr lang="en-US" altLang="ko-KR" b="0" spc="-100" dirty="0"/>
              <a:t>400</a:t>
            </a: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endParaRPr lang="en-US" altLang="ko-KR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명령어 루프에 </a:t>
            </a:r>
            <a:r>
              <a:rPr lang="en-US" altLang="ko-KR" sz="1700" b="0" spc="-100" dirty="0"/>
              <a:t>4</a:t>
            </a:r>
            <a:r>
              <a:rPr lang="ko-KR" altLang="en-US" sz="1700" b="0" spc="-100" dirty="0"/>
              <a:t>개 실행</a:t>
            </a:r>
            <a:endParaRPr lang="en-US" altLang="ko-KR" sz="1700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소스 값의 계산은 인덱스 주소지정 사용</a:t>
            </a:r>
            <a:endParaRPr lang="en-US" altLang="ko-KR" b="0" spc="-100" dirty="0"/>
          </a:p>
          <a:p>
            <a:pPr marL="590550" lvl="1" indent="-1412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배열 </a:t>
            </a:r>
            <a:r>
              <a:rPr lang="en-US" altLang="ko-KR" b="0" spc="-100" dirty="0"/>
              <a:t>A</a:t>
            </a:r>
            <a:r>
              <a:rPr lang="ko-KR" altLang="en-US" b="0" spc="-100" dirty="0"/>
              <a:t>의 인덱스가 저장된 인덱스 레지스터 </a:t>
            </a:r>
            <a:r>
              <a:rPr lang="en-US" altLang="ko-KR" b="0" spc="-100" dirty="0"/>
              <a:t>R2</a:t>
            </a:r>
            <a:r>
              <a:rPr lang="ko-KR" altLang="en-US" b="0" spc="-100" dirty="0"/>
              <a:t>와 상수</a:t>
            </a:r>
            <a:r>
              <a:rPr lang="en-US" altLang="ko-KR" b="0" spc="-100" dirty="0"/>
              <a:t>(0~400)</a:t>
            </a:r>
            <a:r>
              <a:rPr lang="ko-KR" altLang="en-US" b="0" spc="-100" dirty="0"/>
              <a:t>가 더해져 메모리를 참조</a:t>
            </a:r>
            <a:r>
              <a:rPr lang="en-US" altLang="ko-KR" b="0" spc="-100" dirty="0"/>
              <a:t>(A(R2))</a:t>
            </a:r>
            <a:r>
              <a:rPr lang="ko-KR" altLang="en-US" b="0" spc="-100" dirty="0"/>
              <a:t>하는 데 사용</a:t>
            </a:r>
            <a:endParaRPr lang="en-US" altLang="ko-KR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덧셈 연산은 메모리 이용 </a:t>
            </a:r>
            <a:r>
              <a:rPr lang="en-US" altLang="ko-KR" b="0" spc="-100" dirty="0"/>
              <a:t>: </a:t>
            </a:r>
            <a:r>
              <a:rPr lang="ko-KR" altLang="en-US" b="0" spc="-100" dirty="0"/>
              <a:t>사용자가 볼 수 있는 레지스터에는 저장되지 않음</a:t>
            </a: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1" y="4293096"/>
            <a:ext cx="1512168" cy="37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48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pc="-100" dirty="0">
                <a:solidFill>
                  <a:srgbClr val="2B6278"/>
                </a:solidFill>
              </a:rPr>
              <a:t>      </a:t>
            </a:r>
            <a:r>
              <a:rPr lang="ko-KR" altLang="en-US" sz="2200" spc="-100" dirty="0">
                <a:solidFill>
                  <a:srgbClr val="2B6278"/>
                </a:solidFill>
              </a:rPr>
              <a:t>간접 주소 지정</a:t>
            </a:r>
            <a:r>
              <a:rPr lang="en-US" altLang="ko-KR" b="0" spc="-100" dirty="0">
                <a:solidFill>
                  <a:srgbClr val="2B6278"/>
                </a:solidFill>
              </a:rPr>
              <a:t>(indirect addressing mode)</a:t>
            </a:r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메모리 참조가 두 번 이상 일어나는 경우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데이터를 가져오는 데 많은 시간 소요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프로세서와 </a:t>
            </a:r>
            <a:r>
              <a:rPr lang="ko-KR" altLang="en-US" sz="1700" b="0" spc="-100" dirty="0" err="1"/>
              <a:t>주기억</a:t>
            </a:r>
            <a:r>
              <a:rPr lang="ko-KR" altLang="en-US" sz="1700" b="0" spc="-100" dirty="0"/>
              <a:t> 장치간의 속도 차가 많은 현재의 프로세서의 경우</a:t>
            </a:r>
            <a:endParaRPr lang="en-US" altLang="ko-KR" sz="1700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오퍼랜드를 인출하는 데 오래 걸리므로 전체 프로그램의 수행 시간은 길어짐</a:t>
            </a:r>
            <a:endParaRPr lang="en-US" altLang="ko-KR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현재는 간접 주소 지정을 지원하는 프로세서는 거의 없음</a:t>
            </a: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827219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6</a:t>
            </a:r>
            <a:endParaRPr lang="ko-KR" altLang="en-US" b="1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140969"/>
            <a:ext cx="5832648" cy="25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9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pc="-100" dirty="0">
                <a:solidFill>
                  <a:srgbClr val="2B6278"/>
                </a:solidFill>
              </a:rPr>
              <a:t>      </a:t>
            </a:r>
            <a:r>
              <a:rPr lang="ko-KR" altLang="en-US" spc="-100" dirty="0">
                <a:solidFill>
                  <a:srgbClr val="2B6278"/>
                </a:solidFill>
              </a:rPr>
              <a:t>실제 프로세서에서 주소 지정 방식</a:t>
            </a:r>
            <a:endParaRPr lang="en-US" altLang="ko-KR" b="0" spc="-100" dirty="0">
              <a:solidFill>
                <a:srgbClr val="2B6278"/>
              </a:solidFill>
            </a:endParaRPr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Core i7, ARM </a:t>
            </a:r>
            <a:r>
              <a:rPr lang="ko-KR" altLang="en-US" sz="1700" b="0" spc="-100" dirty="0"/>
              <a:t>및 </a:t>
            </a:r>
            <a:r>
              <a:rPr lang="en-US" altLang="ko-KR" sz="1700" b="0" spc="-100" dirty="0"/>
              <a:t>AVR</a:t>
            </a:r>
            <a:r>
              <a:rPr lang="ko-KR" altLang="en-US" sz="1700" b="0" spc="-100" dirty="0"/>
              <a:t>에서 사용되는 주소 지정 방식</a:t>
            </a:r>
            <a:endParaRPr lang="en-US" altLang="ko-KR" sz="17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주소 지정 방식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808169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9</a:t>
            </a:r>
            <a:endParaRPr lang="ko-KR" altLang="en-US" b="1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87" y="1772817"/>
            <a:ext cx="5196358" cy="332599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6899" y="2564904"/>
            <a:ext cx="6554432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6899" y="3428999"/>
            <a:ext cx="6554432" cy="701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859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 CISC</a:t>
            </a:r>
            <a:r>
              <a:rPr lang="ko-KR" altLang="en-US" dirty="0"/>
              <a:t>와 </a:t>
            </a:r>
            <a:r>
              <a:rPr lang="en-US" altLang="ko-KR" dirty="0"/>
              <a:t>RISC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33881"/>
            <a:ext cx="7704856" cy="3492014"/>
          </a:xfrm>
          <a:prstGeom prst="rect">
            <a:avLst/>
          </a:prstGeom>
        </p:spPr>
      </p:pic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555625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CISC</a:t>
            </a:r>
            <a:r>
              <a:rPr lang="ko-KR" altLang="en-US" sz="1800" spc="-100" dirty="0"/>
              <a:t>와 </a:t>
            </a:r>
            <a:r>
              <a:rPr lang="en-US" altLang="ko-KR" sz="1800" spc="-100" dirty="0"/>
              <a:t>RISC</a:t>
            </a:r>
            <a:r>
              <a:rPr lang="ko-KR" altLang="en-US" sz="1800" spc="-100" dirty="0"/>
              <a:t> 특징 비교</a:t>
            </a:r>
            <a:endParaRPr lang="en-US" altLang="ko-KR" sz="1800" spc="-100" dirty="0"/>
          </a:p>
        </p:txBody>
      </p:sp>
      <p:sp>
        <p:nvSpPr>
          <p:cNvPr id="5" name="직사각형 4"/>
          <p:cNvSpPr/>
          <p:nvPr/>
        </p:nvSpPr>
        <p:spPr>
          <a:xfrm>
            <a:off x="678834" y="3179888"/>
            <a:ext cx="6554432" cy="6811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9552" y="2244132"/>
            <a:ext cx="6554432" cy="271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60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358775" indent="-2730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spc="-100" dirty="0"/>
              <a:t>현대 컴퓨터 시스템의 주요 설계 원칙</a:t>
            </a:r>
            <a:endParaRPr lang="en-US" altLang="ko-KR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모든 명령어는 하드웨어가 직접 실행한다</a:t>
            </a:r>
            <a:r>
              <a:rPr lang="en-US" altLang="ko-KR" sz="1700" spc="-100" dirty="0"/>
              <a:t>.</a:t>
            </a:r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어떤 명령어가 시작되었을 때 최대 효율을 발휘하는가</a:t>
            </a:r>
            <a:r>
              <a:rPr lang="en-US" altLang="ko-KR" sz="1700" spc="-100" dirty="0"/>
              <a:t>?</a:t>
            </a:r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명령어는 쉽게 해석할 수 있어야 한다</a:t>
            </a:r>
            <a:r>
              <a:rPr lang="en-US" altLang="ko-KR" sz="1700" spc="-100" dirty="0"/>
              <a:t>.</a:t>
            </a:r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읽기와 쓰기만 메모리를 참조하여야 한다</a:t>
            </a:r>
            <a:r>
              <a:rPr lang="en-US" altLang="ko-KR" sz="1700" spc="-100" dirty="0"/>
              <a:t>.</a:t>
            </a:r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많은 레지스터를 제공해야 한다</a:t>
            </a:r>
            <a:r>
              <a:rPr lang="en-US" altLang="ko-KR" sz="1700" spc="-100" dirty="0"/>
              <a:t>.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 CISC</a:t>
            </a:r>
            <a:r>
              <a:rPr lang="ko-KR" altLang="en-US" dirty="0"/>
              <a:t>와 </a:t>
            </a:r>
            <a:r>
              <a:rPr lang="en-US" altLang="ko-KR" dirty="0"/>
              <a:t>RISC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260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내용 개체 틀 27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93662" indent="0">
              <a:buNone/>
            </a:pPr>
            <a:r>
              <a:rPr lang="ko-KR" altLang="en-US" sz="2200" dirty="0"/>
              <a:t>학습목표</a:t>
            </a:r>
            <a:endParaRPr lang="en-US" altLang="ko-KR" sz="2200" dirty="0"/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제어 장치의 기능과 종류를 학습한다</a:t>
            </a:r>
            <a:r>
              <a:rPr lang="en-US" altLang="ko-KR" sz="1800" spc="-100" dirty="0"/>
              <a:t>.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명령어 실행 사이클을 이해하고 동작 원리를 이해한다</a:t>
            </a:r>
            <a:r>
              <a:rPr lang="en-US" altLang="ko-KR" sz="1800" spc="-100" dirty="0"/>
              <a:t>.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프로세서의 제어 순서와 실행을 이해한다</a:t>
            </a:r>
            <a:r>
              <a:rPr lang="en-US" altLang="ko-KR" sz="1800" spc="-100" dirty="0"/>
              <a:t>.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파이프 </a:t>
            </a:r>
            <a:r>
              <a:rPr lang="ko-KR" altLang="en-US" sz="1800" spc="-100" dirty="0" err="1"/>
              <a:t>라이닝에</a:t>
            </a:r>
            <a:r>
              <a:rPr lang="ko-KR" altLang="en-US" sz="1800" spc="-100" dirty="0"/>
              <a:t> 대해 학습하고 장점과 해저드를 이해한다</a:t>
            </a:r>
            <a:r>
              <a:rPr lang="en-US" altLang="ko-KR" sz="1800" spc="-100" dirty="0"/>
              <a:t>.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슈퍼 스칼라 구조에 대해 학습한다</a:t>
            </a:r>
            <a:r>
              <a:rPr lang="en-US" altLang="ko-KR" sz="1800" spc="-100" dirty="0"/>
              <a:t>.</a:t>
            </a:r>
          </a:p>
          <a:p>
            <a:pPr lvl="1"/>
            <a:endParaRPr lang="en-US" altLang="ko-KR" dirty="0"/>
          </a:p>
          <a:p>
            <a:pPr marL="93662" indent="0">
              <a:buNone/>
            </a:pPr>
            <a:r>
              <a:rPr lang="ko-KR" altLang="en-US" sz="2200" dirty="0"/>
              <a:t>내용 </a:t>
            </a:r>
            <a:endParaRPr lang="en-US" altLang="ko-KR" sz="2200" dirty="0"/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01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제어 장치의 기능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02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제어 장치의 종류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03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명령어 사이클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04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프로세서 제어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05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파이프 </a:t>
            </a:r>
            <a:r>
              <a:rPr lang="ko-KR" altLang="en-US" sz="1800" spc="-100" dirty="0" err="1"/>
              <a:t>라이닝</a:t>
            </a:r>
            <a:endParaRPr lang="ko-KR" altLang="en-US" sz="1800" spc="-100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0704" y="3314328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8803704" y="278092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412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제어 장치의 기능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>
              <a:spcAft>
                <a:spcPts val="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spc="-100" dirty="0"/>
              <a:t> 컴퓨터의 기본 구성</a:t>
            </a:r>
          </a:p>
          <a:p>
            <a:pPr marL="447675" lvl="1" indent="-179388">
              <a:lnSpc>
                <a:spcPct val="12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b="1" spc="-100" dirty="0">
                <a:solidFill>
                  <a:srgbClr val="00B0F0"/>
                </a:solidFill>
              </a:rPr>
              <a:t>제어 장치</a:t>
            </a:r>
            <a:r>
              <a:rPr lang="ko-KR" altLang="en-US" sz="1700" spc="-100" dirty="0"/>
              <a:t>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컴퓨터의 모든 동작을 제어하는 </a:t>
            </a:r>
            <a:r>
              <a:rPr lang="en-US" altLang="ko-KR" sz="1700" spc="-100" dirty="0"/>
              <a:t>CPU</a:t>
            </a:r>
            <a:r>
              <a:rPr lang="ko-KR" altLang="en-US" sz="1700" spc="-100" dirty="0"/>
              <a:t>의 핵심 장치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z="1700" spc="-100" dirty="0"/>
              <a:t>ALU, I/O </a:t>
            </a:r>
            <a:r>
              <a:rPr lang="ko-KR" altLang="en-US" sz="1700" spc="-100" dirty="0"/>
              <a:t>장치에 프로세서가 전송한 명령어 수행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 err="1"/>
              <a:t>주기억</a:t>
            </a:r>
            <a:r>
              <a:rPr lang="ko-KR" altLang="en-US" sz="1700" spc="-100" dirty="0"/>
              <a:t> 장치의 명령어를 읽어 </a:t>
            </a:r>
            <a:r>
              <a:rPr lang="en-US" altLang="ko-KR" sz="1700" spc="-100" dirty="0"/>
              <a:t>CPU</a:t>
            </a:r>
            <a:r>
              <a:rPr lang="ko-KR" altLang="en-US" sz="1700" spc="-100" dirty="0"/>
              <a:t>의 명령 레지스터 </a:t>
            </a:r>
            <a:r>
              <a:rPr lang="en-US" altLang="ko-KR" sz="1700" spc="-100" dirty="0"/>
              <a:t>IR</a:t>
            </a:r>
            <a:r>
              <a:rPr lang="ko-KR" altLang="en-US" sz="1700" spc="-100" dirty="0"/>
              <a:t>로 가져오고</a:t>
            </a:r>
            <a:r>
              <a:rPr lang="en-US" altLang="ko-KR" sz="1700" spc="-100" dirty="0"/>
              <a:t>, </a:t>
            </a:r>
          </a:p>
          <a:p>
            <a:pPr marL="447675" lvl="1" indent="-179388">
              <a:lnSpc>
                <a:spcPct val="12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명령 레지스터의</a:t>
            </a:r>
            <a:r>
              <a:rPr lang="en-US" altLang="ko-KR" sz="1700" spc="-100" dirty="0"/>
              <a:t>opcode</a:t>
            </a:r>
            <a:r>
              <a:rPr lang="ko-KR" altLang="en-US" sz="1700" spc="-100" dirty="0"/>
              <a:t>를 해독하여 제어 신호를 발생</a:t>
            </a:r>
            <a:endParaRPr lang="en-US" altLang="ko-KR" sz="1700" spc="-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86" y="2708920"/>
            <a:ext cx="6552728" cy="343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79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컴퓨터 시스템의 구성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>
              <a:spcAft>
                <a:spcPts val="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spc="-100" dirty="0"/>
              <a:t> 제어 장치의 기본 기능</a:t>
            </a:r>
          </a:p>
          <a:p>
            <a:pPr lvl="1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CPU</a:t>
            </a:r>
            <a:r>
              <a:rPr lang="ko-KR" altLang="en-US" sz="1700" spc="-100" dirty="0"/>
              <a:t>에 접속된 장치들에 대한 데이터 이동 순서 조정</a:t>
            </a:r>
            <a:endParaRPr lang="en-US" altLang="ko-KR" sz="1700" spc="-100" dirty="0"/>
          </a:p>
          <a:p>
            <a:pPr lvl="1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명령어 해독</a:t>
            </a:r>
            <a:endParaRPr lang="en-US" altLang="ko-KR" sz="1700" spc="-100" dirty="0"/>
          </a:p>
          <a:p>
            <a:pPr lvl="1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CPU </a:t>
            </a:r>
            <a:r>
              <a:rPr lang="ko-KR" altLang="en-US" sz="1700" spc="-100" dirty="0"/>
              <a:t>내 데이터 흐름 제어</a:t>
            </a:r>
            <a:endParaRPr lang="en-US" altLang="ko-KR" sz="1700" spc="-100" dirty="0"/>
          </a:p>
          <a:p>
            <a:pPr lvl="1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외부 명령을 받아 일련의 제어 신호 생성</a:t>
            </a:r>
            <a:endParaRPr lang="en-US" altLang="ko-KR" sz="1700" spc="-100" dirty="0"/>
          </a:p>
          <a:p>
            <a:pPr lvl="1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실행 장치</a:t>
            </a:r>
            <a:r>
              <a:rPr lang="en-US" altLang="ko-KR" sz="1700" spc="-100" dirty="0"/>
              <a:t>(</a:t>
            </a:r>
            <a:r>
              <a:rPr lang="ko-KR" altLang="en-US" sz="1700" spc="-100" dirty="0"/>
              <a:t>예를 들어 </a:t>
            </a:r>
            <a:r>
              <a:rPr lang="en-US" altLang="ko-KR" sz="1700" spc="-100" dirty="0"/>
              <a:t>ALU, </a:t>
            </a:r>
            <a:r>
              <a:rPr lang="ko-KR" altLang="en-US" sz="1700" spc="-100" dirty="0"/>
              <a:t>데이터 버퍼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레지스터</a:t>
            </a:r>
            <a:r>
              <a:rPr lang="en-US" altLang="ko-KR" sz="1700" spc="-100" dirty="0"/>
              <a:t>)</a:t>
            </a:r>
            <a:r>
              <a:rPr lang="ko-KR" altLang="en-US" sz="1700" spc="-100" dirty="0"/>
              <a:t> 제어</a:t>
            </a:r>
            <a:endParaRPr lang="en-US" altLang="ko-KR" sz="1700" spc="-100" dirty="0"/>
          </a:p>
          <a:p>
            <a:pPr lvl="1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명령어 인출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명령어 해독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명령어 실행 등을 순서에 맞추어 처리</a:t>
            </a:r>
          </a:p>
        </p:txBody>
      </p:sp>
    </p:spTree>
    <p:extLst>
      <p:ext uri="{BB962C8B-B14F-4D97-AF65-F5344CB8AC3E}">
        <p14:creationId xmlns:p14="http://schemas.microsoft.com/office/powerpoint/2010/main" val="126845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 에 대한 복습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1451" y="1412776"/>
            <a:ext cx="8599022" cy="5112568"/>
          </a:xfrm>
        </p:spPr>
        <p:txBody>
          <a:bodyPr>
            <a:normAutofit/>
          </a:bodyPr>
          <a:lstStyle/>
          <a:p>
            <a:pPr marL="112712" indent="-285750">
              <a:buClr>
                <a:srgbClr val="0070C0"/>
              </a:buClr>
              <a:buFont typeface="Wingdings" panose="05000000000000000000" pitchFamily="2" charset="2"/>
              <a:buChar char=""/>
              <a:defRPr/>
            </a:pPr>
            <a:r>
              <a:rPr lang="en-US" altLang="ko-KR" spc="-100" dirty="0"/>
              <a:t> </a:t>
            </a:r>
            <a:r>
              <a:rPr lang="ko-KR" altLang="en-US" spc="-100" dirty="0"/>
              <a:t>논리 게이트의 동작 원리와 </a:t>
            </a:r>
            <a:r>
              <a:rPr lang="ko-KR" altLang="en-US" spc="-100" dirty="0" err="1"/>
              <a:t>진리표</a:t>
            </a:r>
            <a:r>
              <a:rPr lang="en-US" altLang="ko-KR" spc="-100" dirty="0"/>
              <a:t>, </a:t>
            </a:r>
            <a:r>
              <a:rPr lang="ko-KR" altLang="en-US" spc="-100" dirty="0"/>
              <a:t>게이트 기호를 이해하고 이를 활용</a:t>
            </a:r>
            <a:r>
              <a:rPr lang="en-US" altLang="ko-KR" spc="-100" dirty="0"/>
              <a:t>. </a:t>
            </a:r>
          </a:p>
          <a:p>
            <a:pPr marL="112712" indent="-285750">
              <a:buClr>
                <a:srgbClr val="0070C0"/>
              </a:buClr>
              <a:buFont typeface="Wingdings" panose="05000000000000000000" pitchFamily="2" charset="2"/>
              <a:buChar char=""/>
              <a:defRPr/>
            </a:pPr>
            <a:r>
              <a:rPr lang="en-US" altLang="ko-KR" sz="1800" spc="-100" dirty="0"/>
              <a:t> 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곱의 합과 </a:t>
            </a:r>
            <a:r>
              <a:rPr lang="ko-KR" altLang="en-US" b="1" spc="-1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최소항</a:t>
            </a: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합의 곱과 </a:t>
            </a:r>
            <a:r>
              <a:rPr lang="ko-KR" altLang="en-US" b="1" spc="-1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최대항의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개념을 이해하고 이를 활용</a:t>
            </a: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112712" indent="-285750">
              <a:buClr>
                <a:srgbClr val="0070C0"/>
              </a:buClr>
              <a:buFont typeface="Wingdings" panose="05000000000000000000" pitchFamily="2" charset="2"/>
              <a:buChar char=""/>
              <a:defRPr/>
            </a:pPr>
            <a:r>
              <a:rPr lang="en-US" altLang="ko-KR" spc="-100" dirty="0"/>
              <a:t> </a:t>
            </a:r>
            <a:r>
              <a:rPr lang="ko-KR" altLang="en-US" spc="-100" dirty="0"/>
              <a:t>다양한 순서</a:t>
            </a:r>
            <a:r>
              <a:rPr lang="en-US" altLang="ko-KR" spc="-100" dirty="0"/>
              <a:t>, 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조합 논리 회로의 동작 원리를 이해하고 응용 회로 설계</a:t>
            </a:r>
            <a:endParaRPr lang="en-US" altLang="ko-KR" b="1" spc="-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12712" indent="-285750">
              <a:buClr>
                <a:srgbClr val="0070C0"/>
              </a:buClr>
              <a:buFont typeface="Wingdings" panose="05000000000000000000" pitchFamily="2" charset="2"/>
              <a:buChar char=""/>
              <a:defRPr/>
            </a:pPr>
            <a:r>
              <a:rPr lang="en-US" altLang="ko-KR" spc="-100" dirty="0"/>
              <a:t> </a:t>
            </a:r>
            <a:r>
              <a:rPr lang="ko-KR" altLang="en-US" spc="-100" dirty="0"/>
              <a:t>컴퓨터 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프로세서의 기본 구조와 명령 실행 과정을 이해한다</a:t>
            </a: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357188" lvl="1" indent="0">
              <a:buNone/>
            </a:pP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01 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논리 게이트 </a:t>
            </a: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불 대수 </a:t>
            </a: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 why? </a:t>
            </a:r>
            <a:r>
              <a:rPr lang="ko-KR" altLang="en-US" b="1" spc="-100" dirty="0" err="1"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회로설계의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 목표는 최대한 단순</a:t>
            </a: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간단하게</a:t>
            </a: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,IC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수량을 적게</a:t>
            </a:r>
            <a:endParaRPr lang="ko-KR" altLang="en-US" b="1" spc="-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57188" lvl="1" indent="0">
              <a:buNone/>
            </a:pP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03 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조합 논리 회로 </a:t>
            </a: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04 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순서 논리 회로 </a:t>
            </a: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05 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집적 회로 </a:t>
            </a: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01 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프로세서 구성과 동작</a:t>
            </a:r>
          </a:p>
          <a:p>
            <a:pPr marL="357188" lvl="1" indent="0">
              <a:buNone/>
            </a:pP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산술 논리 연산 장치 </a:t>
            </a: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03 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레지스터 </a:t>
            </a: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04 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컴퓨터 명령어 </a:t>
            </a: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05 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주소 지정 방식</a:t>
            </a:r>
          </a:p>
          <a:p>
            <a:pPr marL="357188" lvl="1" indent="0">
              <a:buNone/>
            </a:pP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06 CISC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와 </a:t>
            </a: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RISC</a:t>
            </a:r>
            <a:endParaRPr lang="ko-KR" altLang="en-US" b="1" spc="-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57188" lvl="1" indent="0">
              <a:buNone/>
            </a:pPr>
            <a:endParaRPr lang="ko-KR" altLang="en-US" b="1" spc="-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57188" lvl="1" indent="0">
              <a:buNone/>
            </a:pPr>
            <a:endParaRPr lang="en-US" altLang="ko-KR" b="1" spc="-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12712" indent="-285750">
              <a:buClr>
                <a:srgbClr val="0070C0"/>
              </a:buClr>
              <a:buFont typeface="Wingdings" panose="05000000000000000000" pitchFamily="2" charset="2"/>
              <a:buChar char=""/>
              <a:defRPr/>
            </a:pPr>
            <a:endParaRPr lang="ko-KR" altLang="en-US" sz="1800" spc="-100" dirty="0"/>
          </a:p>
        </p:txBody>
      </p:sp>
    </p:spTree>
    <p:extLst>
      <p:ext uri="{BB962C8B-B14F-4D97-AF65-F5344CB8AC3E}">
        <p14:creationId xmlns:p14="http://schemas.microsoft.com/office/powerpoint/2010/main" val="372080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제어 장치의 종류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93662" indent="0"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None/>
            </a:pPr>
            <a:r>
              <a:rPr lang="ko-KR" altLang="en-US" sz="2200" spc="-100" dirty="0"/>
              <a:t>      하드와이어 제어 장치 </a:t>
            </a:r>
            <a:r>
              <a:rPr lang="en-US" altLang="ko-KR" sz="2200" b="0" spc="-100" dirty="0"/>
              <a:t>(hardwired control)</a:t>
            </a:r>
            <a:endParaRPr lang="ko-KR" altLang="en-US" sz="2200" b="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b="1" spc="-100" dirty="0">
                <a:solidFill>
                  <a:srgbClr val="00B0F0"/>
                </a:solidFill>
              </a:rPr>
              <a:t>논리 회로</a:t>
            </a:r>
            <a:r>
              <a:rPr lang="ko-KR" altLang="en-US" sz="1700" spc="-100" dirty="0"/>
              <a:t>로 만들어진 </a:t>
            </a:r>
            <a:r>
              <a:rPr lang="ko-KR" altLang="en-US" sz="1700" b="1" spc="-100" dirty="0">
                <a:solidFill>
                  <a:srgbClr val="00B0F0"/>
                </a:solidFill>
              </a:rPr>
              <a:t>하드웨어</a:t>
            </a:r>
            <a:r>
              <a:rPr lang="ko-KR" altLang="en-US" sz="1700" spc="-100" dirty="0"/>
              <a:t>로 명령어 실행 제어에 필요한 제어 신호 발생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회로 구조를 물리적으로 변경하지 않고는 신호 생성 방법을 수정할 수 없음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명령어의 </a:t>
            </a:r>
            <a:r>
              <a:rPr lang="en-US" altLang="ko-KR" sz="1700" spc="-100" dirty="0"/>
              <a:t>opcode</a:t>
            </a:r>
            <a:r>
              <a:rPr lang="ko-KR" altLang="en-US" sz="1700" spc="-100" dirty="0"/>
              <a:t>에 제어 신호를 생성하는 기본 데이터 포함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명령 </a:t>
            </a:r>
            <a:r>
              <a:rPr lang="ko-KR" altLang="en-US" sz="1700" spc="-100" dirty="0" err="1"/>
              <a:t>디코더에서</a:t>
            </a:r>
            <a:r>
              <a:rPr lang="ko-KR" altLang="en-US" sz="1700" spc="-100" dirty="0"/>
              <a:t> 명령 코드가 해독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명령 </a:t>
            </a:r>
            <a:r>
              <a:rPr lang="ko-KR" altLang="en-US" sz="1700" spc="-100" dirty="0" err="1"/>
              <a:t>디코더는</a:t>
            </a:r>
            <a:r>
              <a:rPr lang="ko-KR" altLang="en-US" sz="1700" spc="-100" dirty="0"/>
              <a:t> 명령어 </a:t>
            </a:r>
            <a:r>
              <a:rPr lang="en-US" altLang="ko-KR" sz="1700" spc="-100" dirty="0"/>
              <a:t>opcode</a:t>
            </a:r>
            <a:r>
              <a:rPr lang="ko-KR" altLang="en-US" sz="1700" spc="-100" dirty="0"/>
              <a:t>에 정의된 여러 필드를 해독하는 많은 해독기 세트로 구성</a:t>
            </a:r>
            <a:endParaRPr lang="en-US" altLang="ko-KR" sz="1700" spc="-1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51520" y="764704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7552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856494"/>
            <a:ext cx="7925657" cy="36724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제어 장치의 종류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제어 하드웨어는 </a:t>
            </a:r>
            <a:r>
              <a:rPr lang="ko-KR" altLang="en-US" sz="1700" b="1" spc="-100" dirty="0">
                <a:solidFill>
                  <a:srgbClr val="00B0F0"/>
                </a:solidFill>
              </a:rPr>
              <a:t>상태 기계</a:t>
            </a:r>
            <a:r>
              <a:rPr lang="en-US" altLang="ko-KR" sz="1700" spc="-100" dirty="0"/>
              <a:t>(state machine)</a:t>
            </a:r>
            <a:r>
              <a:rPr lang="ko-KR" altLang="en-US" sz="1700" spc="-100" dirty="0"/>
              <a:t>처럼 </a:t>
            </a:r>
            <a:r>
              <a:rPr lang="ko-KR" altLang="en-US" sz="1700" spc="-100" dirty="0" err="1"/>
              <a:t>클록</a:t>
            </a:r>
            <a:r>
              <a:rPr lang="ko-KR" altLang="en-US" sz="1700" spc="-100" dirty="0"/>
              <a:t> 사이클이 진행됨에 따라 상태가 변함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명령 레지스터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상태 코드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외부 입력 등에 따라 다르게 변함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프로그래밍 가능한 논리 배열</a:t>
            </a:r>
            <a:r>
              <a:rPr lang="en-US" altLang="ko-KR" sz="1700" spc="-100" dirty="0"/>
              <a:t>(PLA)</a:t>
            </a:r>
            <a:r>
              <a:rPr lang="ko-KR" altLang="en-US" sz="1700" spc="-100" dirty="0"/>
              <a:t>과 유사한 방식으로 구성</a:t>
            </a:r>
            <a:endParaRPr lang="en-US" altLang="ko-KR" sz="1700" spc="-100" dirty="0"/>
          </a:p>
          <a:p>
            <a:pPr marL="449263" lvl="3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논리식으로 설계한 고정된 논리 회로에 의해 제어 신호 생성</a:t>
            </a:r>
            <a:endParaRPr lang="en-US" altLang="ko-KR" sz="1600" spc="-100" dirty="0"/>
          </a:p>
          <a:p>
            <a:pPr marL="449263" lvl="3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하드와이어 제어 장치는 마이크로 프로그램 제어 장치보다 빠름</a:t>
            </a:r>
            <a:endParaRPr lang="en-US" altLang="ko-KR" sz="1600" spc="-100" dirty="0"/>
          </a:p>
          <a:p>
            <a:pPr marL="449263" lvl="3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고속으로 작동</a:t>
            </a:r>
          </a:p>
        </p:txBody>
      </p:sp>
    </p:spTree>
    <p:extLst>
      <p:ext uri="{BB962C8B-B14F-4D97-AF65-F5344CB8AC3E}">
        <p14:creationId xmlns:p14="http://schemas.microsoft.com/office/powerpoint/2010/main" val="762477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제어 장치의 종류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명령어 실행을 위한 제어 신호는 명령어 실행 사이클 전 구간에서 끊임없이 생성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인출 초기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새 명령이 제어 장치에 도착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명령어 해독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새 명령 실행과 관련된 첫 번째 상태 시작</a:t>
            </a:r>
            <a:endParaRPr lang="en-US" altLang="ko-KR" sz="1700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컴퓨터의 플래그 및 상태 정보가 변경되지 않은 상태로 유지되는 한 지속</a:t>
            </a:r>
            <a:endParaRPr lang="en-US" altLang="ko-KR" sz="1600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이들 신호 중 어떤 것이라도 변경이 일어나면 제어 장치 상태도 변경이 일어남</a:t>
            </a:r>
            <a:endParaRPr lang="en-US" altLang="ko-KR" sz="16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제어 신호 발생 회로에 대해 각각의 새 입력이 생성</a:t>
            </a:r>
            <a:endParaRPr lang="en-US" altLang="ko-KR" sz="1700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30" dirty="0"/>
              <a:t>외부 신호가 나타날 때</a:t>
            </a:r>
            <a:r>
              <a:rPr lang="en-US" altLang="ko-KR" sz="1600" spc="-130" dirty="0"/>
              <a:t>(</a:t>
            </a:r>
            <a:r>
              <a:rPr lang="ko-KR" altLang="en-US" sz="1600" spc="-130" dirty="0"/>
              <a:t>예</a:t>
            </a:r>
            <a:r>
              <a:rPr lang="en-US" altLang="ko-KR" sz="1600" spc="-130" dirty="0"/>
              <a:t>: </a:t>
            </a:r>
            <a:r>
              <a:rPr lang="ko-KR" altLang="en-US" sz="1600" spc="-130" dirty="0"/>
              <a:t>인터럽트</a:t>
            </a:r>
            <a:r>
              <a:rPr lang="en-US" altLang="ko-KR" sz="1600" spc="-130" dirty="0"/>
              <a:t>) </a:t>
            </a:r>
            <a:r>
              <a:rPr lang="ko-KR" altLang="en-US" sz="1600" spc="-130" dirty="0"/>
              <a:t>외부 신호에 대한 반응</a:t>
            </a:r>
            <a:r>
              <a:rPr lang="en-US" altLang="ko-KR" sz="1600" spc="-130" dirty="0"/>
              <a:t>(</a:t>
            </a:r>
            <a:r>
              <a:rPr lang="ko-KR" altLang="en-US" sz="1600" spc="-130" dirty="0"/>
              <a:t>예</a:t>
            </a:r>
            <a:r>
              <a:rPr lang="en-US" altLang="ko-KR" sz="1600" spc="-130" dirty="0"/>
              <a:t>: </a:t>
            </a:r>
            <a:r>
              <a:rPr lang="ko-KR" altLang="en-US" sz="1600" spc="-130" dirty="0"/>
              <a:t>인터럽트 처리</a:t>
            </a:r>
            <a:r>
              <a:rPr lang="en-US" altLang="ko-KR" sz="1600" spc="-130" dirty="0"/>
              <a:t>)</a:t>
            </a:r>
            <a:r>
              <a:rPr lang="ko-KR" altLang="en-US" sz="1600" spc="-130" dirty="0"/>
              <a:t>과 관련된 상태가 됨</a:t>
            </a:r>
            <a:endParaRPr lang="en-US" altLang="ko-KR" sz="1600" spc="-13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컴퓨터의 플래그와 상태 변수 값은 명령어 실행 주기에 적합한 상태를 선택하는 데 사용</a:t>
            </a:r>
            <a:endParaRPr lang="en-US" altLang="ko-KR" sz="16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사이클의 마지막 상태 </a:t>
            </a:r>
            <a:r>
              <a:rPr lang="en-US" altLang="ko-KR" sz="1700" spc="-100" dirty="0"/>
              <a:t>:</a:t>
            </a:r>
            <a:r>
              <a:rPr lang="ko-KR" altLang="en-US" sz="1700" spc="-100" dirty="0"/>
              <a:t> 프로그램의 다음 명령을 가져오기 시작하는 제어 상태</a:t>
            </a:r>
            <a:endParaRPr lang="en-US" altLang="ko-KR" sz="1700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프로그램 카운터의 내용을 </a:t>
            </a:r>
            <a:r>
              <a:rPr lang="en-US" altLang="ko-KR" sz="1600" spc="-100" dirty="0"/>
              <a:t>MAR</a:t>
            </a:r>
            <a:r>
              <a:rPr lang="ko-KR" altLang="en-US" sz="1600" spc="-100" dirty="0"/>
              <a:t>로 보내고 </a:t>
            </a:r>
            <a:endParaRPr lang="en-US" altLang="ko-KR" sz="1600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컴퓨터의 명령 레지스터에 대한 명령어를 읽음</a:t>
            </a:r>
            <a:endParaRPr lang="en-US" altLang="ko-KR" sz="1600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프로그램 실행 종료 명령 </a:t>
            </a:r>
            <a:r>
              <a:rPr lang="en-US" altLang="ko-KR" sz="1600" spc="-100" dirty="0"/>
              <a:t>: </a:t>
            </a:r>
            <a:r>
              <a:rPr lang="ko-KR" altLang="en-US" sz="1600" spc="-100" dirty="0"/>
              <a:t>운영체제 상태로 돌아감</a:t>
            </a:r>
          </a:p>
        </p:txBody>
      </p:sp>
    </p:spTree>
    <p:extLst>
      <p:ext uri="{BB962C8B-B14F-4D97-AF65-F5344CB8AC3E}">
        <p14:creationId xmlns:p14="http://schemas.microsoft.com/office/powerpoint/2010/main" val="2763942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제어 장치의 종류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93662" indent="0"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None/>
            </a:pPr>
            <a:r>
              <a:rPr lang="ko-KR" altLang="en-US" sz="2200" spc="-100" dirty="0"/>
              <a:t>     마이크로 프로그램 제어 장치 </a:t>
            </a:r>
            <a:r>
              <a:rPr lang="en-US" altLang="ko-KR" sz="2200" b="0" spc="-100" dirty="0"/>
              <a:t>(micro-programmed control)</a:t>
            </a:r>
            <a:endParaRPr lang="ko-KR" altLang="en-US" sz="2200" b="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하드와이어 제어 장치 사이의 근본적인 차이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제어 메모리 </a:t>
            </a:r>
            <a:r>
              <a:rPr lang="en-US" altLang="ko-KR" sz="1700" spc="-100" dirty="0"/>
              <a:t>control memory</a:t>
            </a:r>
            <a:r>
              <a:rPr lang="ko-KR" altLang="en-US" sz="1700" spc="-100" dirty="0"/>
              <a:t>의 존재 여부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각 명령 실행 순서에 해당하는 일련의 해독된 제어 신호를 비트 패턴으로 만들어 제어 메모리에 저장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명령 인출과정은 하드와이어 제어 장치와 동일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그러나 각 명령의 </a:t>
            </a:r>
            <a:r>
              <a:rPr lang="en-US" altLang="ko-KR" sz="1700" spc="-100" dirty="0"/>
              <a:t>opcode</a:t>
            </a:r>
            <a:r>
              <a:rPr lang="ko-KR" altLang="en-US" sz="1700" spc="-100" dirty="0"/>
              <a:t>가 제어 신호를 생성하기 위해 제어 메모리에서 해당 마이크로 프로그램의 시작 주소 지시</a:t>
            </a:r>
            <a:endParaRPr lang="en-US" altLang="ko-KR" sz="1700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명령 레지스터의 </a:t>
            </a:r>
            <a:r>
              <a:rPr lang="en-US" altLang="ko-KR" sz="1600" spc="-100" dirty="0"/>
              <a:t>opcode</a:t>
            </a:r>
            <a:r>
              <a:rPr lang="ko-KR" altLang="en-US" sz="1600" spc="-100" dirty="0"/>
              <a:t>가 제어 메모리의 제어 주소 레지스터</a:t>
            </a:r>
            <a:r>
              <a:rPr lang="en-US" altLang="ko-KR" sz="1600" spc="-100" dirty="0"/>
              <a:t>CMAR</a:t>
            </a:r>
            <a:r>
              <a:rPr lang="ko-KR" altLang="en-US" sz="1600" spc="-100" dirty="0"/>
              <a:t>로 전송되고</a:t>
            </a:r>
            <a:r>
              <a:rPr lang="en-US" altLang="ko-KR" sz="1600" spc="-100" dirty="0"/>
              <a:t>,</a:t>
            </a:r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마이크로 프로그램의 첫 번째 마이크로 명령이 마이크로 명령 레지스터로 읽힌다</a:t>
            </a:r>
            <a:r>
              <a:rPr lang="en-US" altLang="ko-KR" sz="1600" spc="-100" dirty="0"/>
              <a:t>. </a:t>
            </a:r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마이크로 명령 </a:t>
            </a:r>
            <a:r>
              <a:rPr lang="en-US" altLang="ko-KR" sz="1600" spc="-100" dirty="0"/>
              <a:t>: </a:t>
            </a:r>
            <a:r>
              <a:rPr lang="ko-KR" altLang="en-US" sz="1600" spc="-100" dirty="0" err="1"/>
              <a:t>인코딩된</a:t>
            </a:r>
            <a:r>
              <a:rPr lang="ko-KR" altLang="en-US" sz="1600" spc="-100" dirty="0"/>
              <a:t> 형태로 연산코드 제공</a:t>
            </a:r>
            <a:endParaRPr lang="en-US" altLang="ko-KR" sz="1600" spc="-100" dirty="0"/>
          </a:p>
          <a:p>
            <a:pPr marL="454024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마이크로 명령 해독기에서 연산 코드 필드 해독</a:t>
            </a:r>
            <a:endParaRPr lang="en-US" altLang="ko-KR" sz="1600" spc="-1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51520" y="756109"/>
            <a:ext cx="360040" cy="36004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637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프로세서 구성과 동작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93662" indent="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SzPct val="100000"/>
              <a:buNone/>
            </a:pPr>
            <a:r>
              <a:rPr lang="en-US" altLang="ko-KR" spc="-100" dirty="0"/>
              <a:t>     </a:t>
            </a:r>
            <a:r>
              <a:rPr lang="ko-KR" altLang="en-US" spc="-100" dirty="0">
                <a:solidFill>
                  <a:srgbClr val="2B6278"/>
                </a:solidFill>
              </a:rPr>
              <a:t>컴퓨터 기본 구조와 프로세서</a:t>
            </a:r>
          </a:p>
          <a:p>
            <a:pPr marL="447675" lvl="1" indent="-179388">
              <a:lnSpc>
                <a:spcPct val="120000"/>
              </a:lnSpc>
              <a:spcBef>
                <a:spcPts val="60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>
                <a:solidFill>
                  <a:srgbClr val="00B0F0"/>
                </a:solidFill>
              </a:rPr>
              <a:t>컴퓨터의 </a:t>
            </a:r>
            <a:r>
              <a:rPr lang="en-US" altLang="ko-KR" sz="1700" spc="-100" dirty="0">
                <a:solidFill>
                  <a:srgbClr val="00B0F0"/>
                </a:solidFill>
              </a:rPr>
              <a:t>3</a:t>
            </a:r>
            <a:r>
              <a:rPr lang="ko-KR" altLang="en-US" sz="1700" spc="-100" dirty="0">
                <a:solidFill>
                  <a:srgbClr val="00B0F0"/>
                </a:solidFill>
              </a:rPr>
              <a:t>가지 핵심 장치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프로세서</a:t>
            </a:r>
            <a:r>
              <a:rPr lang="en-US" altLang="ko-KR" sz="1700" spc="-100" dirty="0"/>
              <a:t>(Processor, CPU), </a:t>
            </a:r>
            <a:r>
              <a:rPr lang="ko-KR" altLang="en-US" sz="1700" spc="-100" dirty="0"/>
              <a:t>메모리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입출력장치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60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>
                <a:solidFill>
                  <a:srgbClr val="00B0F0"/>
                </a:solidFill>
              </a:rPr>
              <a:t>버스</a:t>
            </a:r>
            <a:r>
              <a:rPr lang="en-US" altLang="ko-KR" sz="1700" spc="-100" dirty="0">
                <a:solidFill>
                  <a:srgbClr val="00B0F0"/>
                </a:solidFill>
              </a:rPr>
              <a:t>(Bus)</a:t>
            </a:r>
            <a:r>
              <a:rPr lang="ko-KR" altLang="en-US" sz="1700" spc="-100" dirty="0">
                <a:solidFill>
                  <a:srgbClr val="00B0F0"/>
                </a:solidFill>
              </a:rPr>
              <a:t>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장치간에 주소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데이터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제어 신호를 전송하기 위한</a:t>
            </a:r>
            <a:r>
              <a:rPr lang="en-US" altLang="ko-KR" sz="1700" spc="-100" dirty="0"/>
              <a:t> </a:t>
            </a:r>
            <a:r>
              <a:rPr lang="ko-KR" altLang="en-US" sz="1700" spc="-100" dirty="0"/>
              <a:t>연결 통로</a:t>
            </a:r>
            <a:r>
              <a:rPr lang="en-US" altLang="ko-KR" sz="1700" spc="-100" dirty="0"/>
              <a:t>(</a:t>
            </a:r>
            <a:r>
              <a:rPr lang="ko-KR" altLang="en-US" sz="1700" spc="-100" dirty="0"/>
              <a:t>연결선</a:t>
            </a:r>
            <a:r>
              <a:rPr lang="en-US" altLang="ko-KR" sz="1700" spc="-100" dirty="0"/>
              <a:t>)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249848" y="744640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04865"/>
            <a:ext cx="6624736" cy="22816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848" y="4941168"/>
            <a:ext cx="8498616" cy="193899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CPU : Central Processing Unit =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중앙처리장치 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사람의 두뇌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판단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제어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동작을 제어하고 명령을 실행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중앙처리장치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①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제어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통제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②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(±×÷,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크다 작다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참과 거짓 판단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③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레지스터 의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부분으로 구성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프로세서 구성과 동작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93662" indent="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SzPct val="100000"/>
              <a:buNone/>
            </a:pPr>
            <a:r>
              <a:rPr lang="en-US" altLang="ko-KR" spc="-100" dirty="0">
                <a:solidFill>
                  <a:srgbClr val="2B6278"/>
                </a:solidFill>
              </a:rPr>
              <a:t>     </a:t>
            </a:r>
            <a:r>
              <a:rPr lang="ko-KR" altLang="en-US" spc="-100" dirty="0">
                <a:solidFill>
                  <a:srgbClr val="2B6278"/>
                </a:solidFill>
              </a:rPr>
              <a:t>프로세서 구성 요소</a:t>
            </a:r>
          </a:p>
          <a:p>
            <a:pPr marL="554037" lvl="1" indent="-285750">
              <a:lnSpc>
                <a:spcPct val="150000"/>
              </a:lnSpc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프로세서 </a:t>
            </a:r>
            <a:r>
              <a:rPr lang="en-US" altLang="ko-KR" sz="1800" b="1" spc="-100" dirty="0"/>
              <a:t>3</a:t>
            </a:r>
            <a:r>
              <a:rPr lang="ko-KR" altLang="en-US" sz="1800" b="1" spc="-100" dirty="0"/>
              <a:t>가지 구성 필수 구성요소</a:t>
            </a:r>
            <a:endParaRPr lang="en-US" altLang="ko-KR" sz="1800" spc="-100" dirty="0"/>
          </a:p>
          <a:p>
            <a:pPr marL="633412" lvl="2" indent="-179388">
              <a:lnSpc>
                <a:spcPct val="120000"/>
              </a:lnSpc>
              <a:spcBef>
                <a:spcPts val="60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>
                <a:solidFill>
                  <a:srgbClr val="00B0F0"/>
                </a:solidFill>
              </a:rPr>
              <a:t>산술 논리 연산 장치</a:t>
            </a:r>
            <a:r>
              <a:rPr lang="en-US" altLang="ko-KR" sz="1700" spc="-100" dirty="0"/>
              <a:t>(Arithmetic Logic Unit, ALU) : </a:t>
            </a:r>
            <a:r>
              <a:rPr lang="ko-KR" altLang="en-US" sz="1700" spc="-100" dirty="0"/>
              <a:t>산술 및 논리 연산 등 기본 연산을 수행</a:t>
            </a:r>
            <a:endParaRPr lang="en-US" altLang="ko-KR" sz="1700" spc="-100" dirty="0"/>
          </a:p>
          <a:p>
            <a:pPr marL="633412" lvl="2" indent="-179388">
              <a:lnSpc>
                <a:spcPct val="120000"/>
              </a:lnSpc>
              <a:spcBef>
                <a:spcPts val="60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>
                <a:solidFill>
                  <a:srgbClr val="00B0F0"/>
                </a:solidFill>
              </a:rPr>
              <a:t>제어 장치 </a:t>
            </a:r>
            <a:r>
              <a:rPr lang="en-US" altLang="ko-KR" sz="1700" spc="-100" dirty="0"/>
              <a:t>(Control Unit, CU)</a:t>
            </a:r>
            <a:r>
              <a:rPr lang="ko-KR" altLang="en-US" sz="1700" spc="-100" dirty="0"/>
              <a:t>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메모리에서 명령어를 가져와 해독하고 실행에 필요한 장치들을 제어하는 신호를 발생</a:t>
            </a:r>
            <a:endParaRPr lang="en-US" altLang="ko-KR" sz="1700" spc="-100" dirty="0"/>
          </a:p>
          <a:p>
            <a:pPr marL="633412" lvl="2" indent="-179388">
              <a:lnSpc>
                <a:spcPct val="120000"/>
              </a:lnSpc>
              <a:spcBef>
                <a:spcPts val="60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>
                <a:solidFill>
                  <a:srgbClr val="00B0F0"/>
                </a:solidFill>
              </a:rPr>
              <a:t>레지스터 세트</a:t>
            </a:r>
            <a:r>
              <a:rPr lang="en-US" altLang="ko-KR" sz="1700" spc="-100" dirty="0"/>
              <a:t>(register set) : </a:t>
            </a:r>
            <a:r>
              <a:rPr lang="ko-KR" altLang="en-US" sz="1700" spc="-100" dirty="0"/>
              <a:t>프로세서 내에 존재하는 용량은 작지만 매우 빠른 메모리</a:t>
            </a:r>
            <a:r>
              <a:rPr lang="en-US" altLang="ko-KR" sz="1700" spc="-100" dirty="0"/>
              <a:t>, ALU</a:t>
            </a:r>
            <a:r>
              <a:rPr lang="ko-KR" altLang="en-US" sz="1700" spc="-100" dirty="0"/>
              <a:t>의 연산과 관련된 데이터를 일시 저장하거나 특정 제어 정보 저장</a:t>
            </a:r>
            <a:endParaRPr lang="en-US" altLang="ko-KR" sz="1700" spc="-100" dirty="0"/>
          </a:p>
          <a:p>
            <a:pPr marL="454024" lvl="2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700" spc="-100" dirty="0"/>
              <a:t>    - </a:t>
            </a:r>
            <a:r>
              <a:rPr lang="ko-KR" altLang="en-US" sz="1700" spc="-100" dirty="0"/>
              <a:t>목적에</a:t>
            </a:r>
            <a:r>
              <a:rPr lang="en-US" altLang="ko-KR" sz="1700" spc="-100" dirty="0"/>
              <a:t> </a:t>
            </a:r>
            <a:r>
              <a:rPr lang="ko-KR" altLang="en-US" sz="1700" spc="-100" dirty="0"/>
              <a:t>따라 특수 레지스터와</a:t>
            </a:r>
            <a:r>
              <a:rPr lang="en-US" altLang="ko-KR" sz="1700" spc="-100" dirty="0"/>
              <a:t> </a:t>
            </a:r>
            <a:r>
              <a:rPr lang="ko-KR" altLang="en-US" sz="1700" spc="-100" dirty="0"/>
              <a:t>범용 레지스터로 분류</a:t>
            </a:r>
            <a:endParaRPr lang="en-US" altLang="ko-KR" sz="1700" spc="-100" dirty="0"/>
          </a:p>
          <a:p>
            <a:pPr marL="628650" lvl="1" indent="-179388">
              <a:lnSpc>
                <a:spcPct val="120000"/>
              </a:lnSpc>
              <a:spcBef>
                <a:spcPts val="120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현재는 </a:t>
            </a:r>
            <a:r>
              <a:rPr lang="ko-KR" altLang="en-US" sz="1700" spc="-100" dirty="0" err="1"/>
              <a:t>온칩</a:t>
            </a:r>
            <a:r>
              <a:rPr lang="ko-KR" altLang="en-US" sz="1700" spc="-100" dirty="0"/>
              <a:t> 캐시</a:t>
            </a:r>
            <a:r>
              <a:rPr lang="en-US" altLang="ko-KR" sz="1700" spc="-100" dirty="0"/>
              <a:t>(on-chip cache), </a:t>
            </a:r>
            <a:r>
              <a:rPr lang="ko-KR" altLang="en-US" sz="1700" spc="-100" dirty="0"/>
              <a:t>비디오 컨트롤러</a:t>
            </a:r>
            <a:r>
              <a:rPr lang="en-US" altLang="ko-KR" sz="1700" spc="-100" dirty="0"/>
              <a:t>(video controller), </a:t>
            </a:r>
            <a:r>
              <a:rPr lang="ko-KR" altLang="en-US" sz="1700" spc="-100" dirty="0"/>
              <a:t>실수보조연산 프로세서</a:t>
            </a:r>
            <a:r>
              <a:rPr lang="en-US" altLang="ko-KR" sz="1700" spc="-100" dirty="0"/>
              <a:t>(FPU) </a:t>
            </a:r>
            <a:r>
              <a:rPr lang="ko-KR" altLang="en-US" sz="1700" spc="-100" dirty="0"/>
              <a:t>등 다양한 장치 포함</a:t>
            </a:r>
            <a:endParaRPr lang="en-US" altLang="ko-KR" sz="1700" spc="-1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49848" y="744640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565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레지스터</a:t>
            </a:r>
          </a:p>
        </p:txBody>
      </p:sp>
      <p:sp>
        <p:nvSpPr>
          <p:cNvPr id="7" name="내용 개체 틀 6"/>
          <p:cNvSpPr txBox="1">
            <a:spLocks noGrp="1"/>
          </p:cNvSpPr>
          <p:nvPr>
            <p:ph sz="quarter" idx="10"/>
          </p:nvPr>
        </p:nvSpPr>
        <p:spPr>
          <a:xfrm>
            <a:off x="63501" y="773705"/>
            <a:ext cx="8963994" cy="34163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CPU ( Central Processing Unit =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중앙처리장치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내부에서 처리할 명령어 혹은 계산 연산한 중간 결과값 등을 일시적으로 기억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!!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임시 기억 저장소 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플립플롭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OR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래치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연결 구성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가장 빠른 속도의 메모리 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레지스터의 크기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=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컴퓨터가 한 번에 처리할 데이터 크기 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참고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플립플롭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= 1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비트의 정보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( 0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혹은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1)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기억하는 전자회로 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  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래치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= 1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비트 이상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입력값을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다음입력값까지 그대로 유지하는 전자회로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292" y="4437282"/>
            <a:ext cx="897370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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CPU &amp; REGISTER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성능의 단위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MIPS = 1sec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당 명령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실행수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÷ 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백만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FLPOS = 1sec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당 부동 소수점 연산 횟수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클럭속도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 Hz) = CPU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동작시키는 클럭 주파수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 Hz = 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번의 주기 반복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클럭주파수가 높으면 속도가 빠름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= CPU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속도 빠름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325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63500" y="51786"/>
            <a:ext cx="9080500" cy="474662"/>
          </a:xfrm>
        </p:spPr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레지스터 종류 </a:t>
            </a:r>
            <a:r>
              <a:rPr lang="en-US" altLang="ko-KR" sz="2000" b="0" dirty="0">
                <a:solidFill>
                  <a:srgbClr val="FFFF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2000" b="0" dirty="0">
                <a:solidFill>
                  <a:srgbClr val="FFFF00"/>
                </a:solidFill>
                <a:sym typeface="Wingdings" panose="05000000000000000000" pitchFamily="2" charset="2"/>
              </a:rPr>
              <a:t>제어장치 </a:t>
            </a:r>
            <a:r>
              <a:rPr lang="en-US" altLang="ko-KR" sz="2000" b="0" dirty="0">
                <a:solidFill>
                  <a:srgbClr val="FFFF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2000" b="0" dirty="0">
                <a:solidFill>
                  <a:srgbClr val="FFFF00"/>
                </a:solidFill>
                <a:sym typeface="Wingdings" panose="05000000000000000000" pitchFamily="2" charset="2"/>
              </a:rPr>
              <a:t>컴퓨터 모든 장치 동작 지시 및 제어 </a:t>
            </a:r>
            <a:r>
              <a:rPr lang="en-US" altLang="ko-KR" sz="2000" b="0" dirty="0">
                <a:solidFill>
                  <a:srgbClr val="FFFF00"/>
                </a:solidFill>
                <a:sym typeface="Wingdings" panose="05000000000000000000" pitchFamily="2" charset="2"/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-62397" y="526448"/>
            <a:ext cx="8963994" cy="2902552"/>
          </a:xfrm>
        </p:spPr>
        <p:txBody>
          <a:bodyPr>
            <a:normAutofit fontScale="77500" lnSpcReduction="20000"/>
          </a:bodyPr>
          <a:lstStyle/>
          <a:p>
            <a:pPr marL="557213" indent="-285750">
              <a:spcBef>
                <a:spcPts val="0"/>
              </a:spcBef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>
                <a:solidFill>
                  <a:srgbClr val="00B0F0"/>
                </a:solidFill>
              </a:rPr>
              <a:t>메모리 주소 레지스터</a:t>
            </a:r>
            <a:r>
              <a:rPr lang="en-US" altLang="ko-KR" sz="1800" b="0" spc="-100" dirty="0"/>
              <a:t>(Memory Address Register</a:t>
            </a:r>
            <a:r>
              <a:rPr lang="en-US" altLang="ko-KR" sz="1800" spc="-100" dirty="0">
                <a:solidFill>
                  <a:srgbClr val="FF0000"/>
                </a:solidFill>
              </a:rPr>
              <a:t>, MAR</a:t>
            </a:r>
            <a:r>
              <a:rPr lang="en-US" altLang="ko-KR" sz="1800" b="0" spc="-100" dirty="0"/>
              <a:t>)</a:t>
            </a:r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CPU</a:t>
            </a:r>
            <a:r>
              <a:rPr lang="ko-KR" altLang="en-US" spc="-100" dirty="0"/>
              <a:t>가 읽고 쓰기 위한 데이터의 메모리 </a:t>
            </a:r>
            <a:r>
              <a:rPr lang="ko-KR" altLang="en-US" spc="-100" dirty="0">
                <a:solidFill>
                  <a:srgbClr val="FF0000"/>
                </a:solidFill>
              </a:rPr>
              <a:t>주소 </a:t>
            </a:r>
            <a:r>
              <a:rPr lang="ko-KR" altLang="en-US" spc="-100" dirty="0"/>
              <a:t>저장</a:t>
            </a:r>
            <a:endParaRPr lang="en-US" altLang="ko-KR" spc="-100" dirty="0"/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메모리에 데이터를 저장하거나 읽을 때 필요한 메모리 위치의 주소를 </a:t>
            </a:r>
            <a:r>
              <a:rPr lang="en-US" altLang="ko-KR" spc="-100" dirty="0"/>
              <a:t>MAR</a:t>
            </a:r>
            <a:r>
              <a:rPr lang="ko-KR" altLang="en-US" spc="-100" dirty="0"/>
              <a:t>로 전송</a:t>
            </a:r>
            <a:endParaRPr lang="en-US" altLang="ko-KR" spc="-100" dirty="0"/>
          </a:p>
          <a:p>
            <a:pPr marL="557213" indent="-285750">
              <a:spcBef>
                <a:spcPts val="1200"/>
              </a:spcBef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>
                <a:solidFill>
                  <a:srgbClr val="00B0F0"/>
                </a:solidFill>
              </a:rPr>
              <a:t>메모리 버퍼 레지스터</a:t>
            </a:r>
            <a:r>
              <a:rPr lang="en-US" altLang="ko-KR" sz="1800" b="0" spc="-100" dirty="0"/>
              <a:t>(Memory Buffer Register, </a:t>
            </a:r>
            <a:r>
              <a:rPr lang="en-US" altLang="ko-KR" sz="1800" b="0" spc="-100" dirty="0">
                <a:solidFill>
                  <a:srgbClr val="FF0000"/>
                </a:solidFill>
              </a:rPr>
              <a:t>MBR</a:t>
            </a:r>
            <a:r>
              <a:rPr lang="en-US" altLang="ko-KR" sz="1800" b="0" spc="-100" dirty="0"/>
              <a:t>, MDR)</a:t>
            </a:r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메모리에서 데이터를 읽거나 메모리에 저장될 명령의 </a:t>
            </a:r>
            <a:r>
              <a:rPr lang="ko-KR" altLang="en-US" spc="-100" dirty="0">
                <a:solidFill>
                  <a:srgbClr val="FF0000"/>
                </a:solidFill>
              </a:rPr>
              <a:t>데이터</a:t>
            </a:r>
            <a:r>
              <a:rPr lang="ko-KR" altLang="en-US" spc="-100" dirty="0"/>
              <a:t>를 일시적</a:t>
            </a:r>
            <a:r>
              <a:rPr lang="en-US" altLang="ko-KR" spc="-100" dirty="0"/>
              <a:t> </a:t>
            </a:r>
            <a:r>
              <a:rPr lang="ko-KR" altLang="en-US" spc="-100" dirty="0"/>
              <a:t>저장</a:t>
            </a:r>
            <a:endParaRPr lang="en-US" altLang="ko-KR" spc="-100" dirty="0"/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명령어 내용은 명령 레지스터로 전송되고</a:t>
            </a:r>
            <a:r>
              <a:rPr lang="en-US" altLang="ko-KR" spc="-100" dirty="0"/>
              <a:t>, </a:t>
            </a:r>
            <a:r>
              <a:rPr lang="ko-KR" altLang="en-US" spc="-100" dirty="0"/>
              <a:t>데이터 내용은 </a:t>
            </a:r>
            <a:r>
              <a:rPr lang="ko-KR" altLang="en-US" spc="-100" dirty="0" err="1"/>
              <a:t>누산기</a:t>
            </a:r>
            <a:r>
              <a:rPr lang="ko-KR" altLang="en-US" spc="-100" dirty="0"/>
              <a:t> 또는 </a:t>
            </a:r>
            <a:r>
              <a:rPr lang="en-US" altLang="ko-KR" spc="-100" dirty="0"/>
              <a:t>I/O </a:t>
            </a:r>
            <a:r>
              <a:rPr lang="ko-KR" altLang="en-US" spc="-100" dirty="0"/>
              <a:t>레지스터로 전송</a:t>
            </a:r>
            <a:endParaRPr lang="en-US" altLang="ko-KR" spc="-100" dirty="0"/>
          </a:p>
          <a:p>
            <a:pPr marL="557213" indent="-285750">
              <a:spcBef>
                <a:spcPts val="1200"/>
              </a:spcBef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>
                <a:solidFill>
                  <a:srgbClr val="00B0F0"/>
                </a:solidFill>
              </a:rPr>
              <a:t>입출력 주소 레지스터</a:t>
            </a:r>
            <a:r>
              <a:rPr lang="en-US" altLang="ko-KR" sz="1800" b="0" spc="-100" dirty="0"/>
              <a:t>(I/O Address Register, I/O AR)</a:t>
            </a:r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0" spc="-100" dirty="0"/>
              <a:t>특정 </a:t>
            </a:r>
            <a:r>
              <a:rPr lang="en-US" altLang="ko-KR" b="0" spc="-100" dirty="0"/>
              <a:t>I/O </a:t>
            </a:r>
            <a:r>
              <a:rPr lang="ko-KR" altLang="en-US" b="0" spc="-100" dirty="0"/>
              <a:t>장치의 주소를 지정하는 데 사용</a:t>
            </a:r>
            <a:endParaRPr lang="en-US" altLang="ko-KR" b="0" spc="-100" dirty="0"/>
          </a:p>
          <a:p>
            <a:pPr marL="557213" indent="-285750">
              <a:spcBef>
                <a:spcPts val="1200"/>
              </a:spcBef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>
                <a:solidFill>
                  <a:srgbClr val="00B0F0"/>
                </a:solidFill>
              </a:rPr>
              <a:t>입출력 버퍼 레지스터</a:t>
            </a:r>
            <a:r>
              <a:rPr lang="en-US" altLang="ko-KR" sz="1800" b="0" spc="-100" dirty="0"/>
              <a:t>(I/O Buffer Register, I/O BR)</a:t>
            </a:r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b="0" spc="-100" dirty="0"/>
              <a:t>I/O </a:t>
            </a:r>
            <a:r>
              <a:rPr lang="ko-KR" altLang="en-US" b="0" spc="-100" dirty="0"/>
              <a:t>모듈과 프로세서 간에 데이터를 교환하는 데 사용</a:t>
            </a:r>
            <a:endParaRPr lang="en-US" altLang="ko-KR" b="0" spc="-100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-62397" y="3426210"/>
            <a:ext cx="8963994" cy="3243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7213" indent="-28575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kumimoji="0" lang="ko-KR" altLang="en-US" sz="1800" spc="-100" dirty="0">
                <a:solidFill>
                  <a:srgbClr val="00B0F0"/>
                </a:solidFill>
              </a:rPr>
              <a:t>프로그램 카운터</a:t>
            </a:r>
            <a:r>
              <a:rPr kumimoji="0" lang="en-US" altLang="ko-KR" sz="1800" b="0" spc="-100" dirty="0"/>
              <a:t>(PC) </a:t>
            </a:r>
            <a:r>
              <a:rPr kumimoji="0" lang="ko-KR" altLang="en-US" spc="-120" dirty="0"/>
              <a:t>실행을 위해 인출</a:t>
            </a:r>
            <a:r>
              <a:rPr kumimoji="0" lang="en-US" altLang="ko-KR" spc="-120" dirty="0"/>
              <a:t>(fetch)</a:t>
            </a:r>
            <a:r>
              <a:rPr kumimoji="0" lang="ko-KR" altLang="en-US" spc="-120" dirty="0"/>
              <a:t>할 </a:t>
            </a:r>
            <a:r>
              <a:rPr kumimoji="0" lang="ko-KR" altLang="en-US" sz="1900" u="sng" spc="-120" dirty="0">
                <a:solidFill>
                  <a:srgbClr val="FF0000"/>
                </a:solidFill>
              </a:rPr>
              <a:t>다음 명령의 주소를 저장하는데 사용</a:t>
            </a:r>
            <a:endParaRPr kumimoji="0" lang="en-US" altLang="ko-KR" sz="1900" u="sng" spc="-120" dirty="0">
              <a:solidFill>
                <a:srgbClr val="FF0000"/>
              </a:solidFill>
            </a:endParaRPr>
          </a:p>
          <a:p>
            <a:pPr marL="631826" lvl="1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kumimoji="0" lang="ko-KR" altLang="en-US" spc="-100" dirty="0"/>
              <a:t>항상 가져올 다음 명령의 주소 유지</a:t>
            </a:r>
            <a:endParaRPr kumimoji="0" lang="en-US" altLang="ko-KR" spc="-100" dirty="0"/>
          </a:p>
          <a:p>
            <a:pPr marL="557213" indent="-285750" fontAlgn="auto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kumimoji="0" lang="ko-KR" altLang="en-US" sz="1800" spc="-100" dirty="0">
                <a:solidFill>
                  <a:srgbClr val="00B0F0"/>
                </a:solidFill>
              </a:rPr>
              <a:t>명령 레지스터</a:t>
            </a:r>
            <a:r>
              <a:rPr kumimoji="0" lang="en-US" altLang="ko-KR" sz="1800" b="0" spc="-100" dirty="0"/>
              <a:t>(Instruction Register, IR) </a:t>
            </a:r>
            <a:r>
              <a:rPr kumimoji="0" lang="en-US" altLang="ko-KR" sz="1800" b="0" spc="-100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kumimoji="0" lang="ko-KR" altLang="en-US" sz="1800" b="0" spc="-100" dirty="0">
                <a:solidFill>
                  <a:srgbClr val="FF0000"/>
                </a:solidFill>
                <a:sym typeface="Wingdings" panose="05000000000000000000" pitchFamily="2" charset="2"/>
              </a:rPr>
              <a:t>제어장치 </a:t>
            </a:r>
            <a:r>
              <a:rPr kumimoji="0" lang="en-US" altLang="ko-KR" sz="1800" b="0" spc="-1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kumimoji="0" lang="ko-KR" altLang="en-US" sz="1800" b="0" spc="-100" dirty="0">
                <a:solidFill>
                  <a:srgbClr val="FF0000"/>
                </a:solidFill>
                <a:sym typeface="Wingdings" panose="05000000000000000000" pitchFamily="2" charset="2"/>
              </a:rPr>
              <a:t>컴퓨터 모든 장치 동작 지시 및 제어 </a:t>
            </a:r>
            <a:r>
              <a:rPr kumimoji="0" lang="en-US" altLang="ko-KR" sz="1800" b="0" spc="-1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kumimoji="0" lang="en-US" altLang="ko-KR" sz="1800" b="0" spc="-100" dirty="0"/>
          </a:p>
          <a:p>
            <a:pPr marL="631826" lvl="1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kumimoji="0" lang="ko-KR" altLang="en-US" spc="-100" dirty="0" err="1"/>
              <a:t>주기억</a:t>
            </a:r>
            <a:r>
              <a:rPr kumimoji="0" lang="ko-KR" altLang="en-US" spc="-100" dirty="0"/>
              <a:t> 장치에서 인출한 명령어 저장</a:t>
            </a:r>
            <a:r>
              <a:rPr kumimoji="0" lang="en-US" altLang="ko-KR" spc="-100" dirty="0"/>
              <a:t>,  </a:t>
            </a:r>
            <a:r>
              <a:rPr kumimoji="0" lang="ko-KR" altLang="en-US" spc="-100" dirty="0"/>
              <a:t>현재 실행 중 명령의 내용 기억</a:t>
            </a:r>
            <a:endParaRPr kumimoji="0" lang="en-US" altLang="ko-KR" spc="-100" dirty="0"/>
          </a:p>
          <a:p>
            <a:pPr marL="631826" lvl="1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kumimoji="0" lang="ko-KR" altLang="en-US" spc="-100" dirty="0"/>
              <a:t>제어 장치는 </a:t>
            </a:r>
            <a:r>
              <a:rPr kumimoji="0" lang="en-US" altLang="ko-KR" spc="-100" dirty="0"/>
              <a:t>IR</a:t>
            </a:r>
            <a:r>
              <a:rPr kumimoji="0" lang="ko-KR" altLang="en-US" spc="-100" dirty="0"/>
              <a:t>에서 명령어를 읽어 와서 해독하고 명령을 수행하기 위해 컴퓨터의 각 장치에 제어신호 전송</a:t>
            </a:r>
          </a:p>
          <a:p>
            <a:pPr marL="557213" indent="-285750" fontAlgn="auto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kumimoji="0" lang="ko-KR" altLang="en-US" sz="1800" spc="-100" dirty="0" err="1">
                <a:solidFill>
                  <a:srgbClr val="00B0F0"/>
                </a:solidFill>
              </a:rPr>
              <a:t>누산기</a:t>
            </a:r>
            <a:r>
              <a:rPr kumimoji="0" lang="en-US" altLang="ko-KR" sz="1800" b="0" spc="-100" dirty="0"/>
              <a:t>(</a:t>
            </a:r>
            <a:r>
              <a:rPr kumimoji="0" lang="en-US" altLang="ko-KR" sz="1800" b="0" spc="-100" dirty="0" err="1"/>
              <a:t>ACcumulator</a:t>
            </a:r>
            <a:r>
              <a:rPr kumimoji="0" lang="en-US" altLang="ko-KR" sz="1800" b="0" spc="-100" dirty="0"/>
              <a:t> register, AC)</a:t>
            </a:r>
          </a:p>
          <a:p>
            <a:pPr marL="631826" lvl="1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kumimoji="0" lang="en-US" altLang="ko-KR" spc="-100" dirty="0"/>
              <a:t>ALU </a:t>
            </a:r>
            <a:r>
              <a:rPr kumimoji="0" lang="ko-KR" altLang="en-US" spc="-100" dirty="0"/>
              <a:t>내부에 위치하며</a:t>
            </a:r>
            <a:r>
              <a:rPr kumimoji="0" lang="en-US" altLang="ko-KR" spc="-100" dirty="0"/>
              <a:t>, ALU</a:t>
            </a:r>
            <a:r>
              <a:rPr kumimoji="0" lang="ko-KR" altLang="en-US" spc="-100" dirty="0"/>
              <a:t>의 산술 연산과 논리 연산 과정에 사용</a:t>
            </a:r>
            <a:endParaRPr kumimoji="0" lang="en-US" altLang="ko-KR" spc="-100" dirty="0"/>
          </a:p>
          <a:p>
            <a:pPr marL="631826" lvl="1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kumimoji="0" lang="ko-KR" altLang="en-US" spc="-120" dirty="0"/>
              <a:t>제어 장치는 </a:t>
            </a:r>
            <a:r>
              <a:rPr kumimoji="0" lang="ko-KR" altLang="en-US" spc="-120" dirty="0" err="1"/>
              <a:t>주기억</a:t>
            </a:r>
            <a:r>
              <a:rPr kumimoji="0" lang="ko-KR" altLang="en-US" spc="-120" dirty="0"/>
              <a:t> 장치에서 인출된 데이터 값을 산술 연산 또는 논리 연산을 위해 </a:t>
            </a:r>
            <a:r>
              <a:rPr kumimoji="0" lang="ko-KR" altLang="en-US" spc="-120" dirty="0" err="1"/>
              <a:t>누산기에</a:t>
            </a:r>
            <a:r>
              <a:rPr kumimoji="0" lang="ko-KR" altLang="en-US" spc="-120" dirty="0"/>
              <a:t> 저장</a:t>
            </a:r>
          </a:p>
          <a:p>
            <a:pPr marL="631826" lvl="1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kumimoji="0" lang="ko-KR" altLang="en-US" spc="-100" dirty="0"/>
              <a:t>이 레지스터는 연산할 초기 데이터</a:t>
            </a:r>
            <a:r>
              <a:rPr kumimoji="0" lang="en-US" altLang="ko-KR" spc="-100" dirty="0"/>
              <a:t>, </a:t>
            </a:r>
            <a:r>
              <a:rPr kumimoji="0" lang="ko-KR" altLang="en-US" spc="-100" dirty="0"/>
              <a:t>중간 결과 및 최종 연산 결과 저장</a:t>
            </a:r>
            <a:endParaRPr kumimoji="0" lang="en-US" altLang="ko-KR" spc="-100" dirty="0"/>
          </a:p>
          <a:p>
            <a:pPr marL="631826" lvl="1" indent="-180975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kumimoji="0" lang="ko-KR" altLang="en-US" spc="-100" dirty="0"/>
              <a:t>최종 결과는 목적지 레지스터나 </a:t>
            </a:r>
            <a:r>
              <a:rPr kumimoji="0" lang="en-US" altLang="ko-KR" spc="-100" dirty="0"/>
              <a:t>MBR</a:t>
            </a:r>
            <a:r>
              <a:rPr kumimoji="0" lang="ko-KR" altLang="en-US" spc="-100" dirty="0"/>
              <a:t>을 이용하여 </a:t>
            </a:r>
            <a:r>
              <a:rPr kumimoji="0" lang="ko-KR" altLang="en-US" spc="-100" dirty="0" err="1"/>
              <a:t>주기억</a:t>
            </a:r>
            <a:r>
              <a:rPr kumimoji="0" lang="ko-KR" altLang="en-US" spc="-100" dirty="0"/>
              <a:t> 장치로 전송</a:t>
            </a:r>
            <a:endParaRPr kumimoji="0" lang="en-US" altLang="ko-KR" spc="-100" dirty="0"/>
          </a:p>
        </p:txBody>
      </p:sp>
    </p:spTree>
    <p:extLst>
      <p:ext uri="{BB962C8B-B14F-4D97-AF65-F5344CB8AC3E}">
        <p14:creationId xmlns:p14="http://schemas.microsoft.com/office/powerpoint/2010/main" val="56180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레지스터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557213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 err="1">
                <a:solidFill>
                  <a:srgbClr val="00B0F0"/>
                </a:solidFill>
              </a:rPr>
              <a:t>스택</a:t>
            </a:r>
            <a:r>
              <a:rPr lang="ko-KR" altLang="en-US" sz="1800" spc="-100" dirty="0">
                <a:solidFill>
                  <a:srgbClr val="00B0F0"/>
                </a:solidFill>
              </a:rPr>
              <a:t> 제어 레지스터</a:t>
            </a:r>
            <a:r>
              <a:rPr lang="en-US" altLang="ko-KR" sz="1800" b="0" spc="-100" dirty="0"/>
              <a:t>(Stack</a:t>
            </a:r>
            <a:r>
              <a:rPr lang="ko-KR" altLang="en-US" sz="1800" b="0" spc="-100" dirty="0"/>
              <a:t> </a:t>
            </a:r>
            <a:r>
              <a:rPr lang="en-US" altLang="ko-KR" sz="1800" b="0" spc="-100" dirty="0"/>
              <a:t>Control Register, Stack Pointer)</a:t>
            </a:r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메모리의</a:t>
            </a:r>
            <a:r>
              <a:rPr lang="en-US" altLang="ko-KR" spc="-100" dirty="0"/>
              <a:t> </a:t>
            </a:r>
            <a:r>
              <a:rPr lang="ko-KR" altLang="en-US" spc="-100" dirty="0"/>
              <a:t>한 블록이며</a:t>
            </a:r>
            <a:r>
              <a:rPr lang="en-US" altLang="ko-KR" spc="-100" dirty="0"/>
              <a:t>, </a:t>
            </a:r>
            <a:r>
              <a:rPr lang="ko-KR" altLang="en-US" spc="-100" dirty="0"/>
              <a:t>데이터는 </a:t>
            </a:r>
            <a:r>
              <a:rPr lang="ko-KR" altLang="en-US" spc="-100" dirty="0" err="1"/>
              <a:t>후입</a:t>
            </a:r>
            <a:r>
              <a:rPr lang="ko-KR" altLang="en-US" spc="-100" dirty="0"/>
              <a:t> 선출</a:t>
            </a:r>
            <a:r>
              <a:rPr lang="en-US" altLang="ko-KR" spc="-100" dirty="0"/>
              <a:t>(Last In-First Out, LIFO)</a:t>
            </a:r>
            <a:r>
              <a:rPr lang="ko-KR" altLang="en-US" spc="-100" dirty="0"/>
              <a:t>로 검색</a:t>
            </a:r>
            <a:endParaRPr lang="en-US" altLang="ko-KR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메모리 </a:t>
            </a:r>
            <a:r>
              <a:rPr lang="ko-KR" altLang="en-US" spc="-100" dirty="0" err="1"/>
              <a:t>스택을</a:t>
            </a:r>
            <a:r>
              <a:rPr lang="ko-KR" altLang="en-US" spc="-100" dirty="0"/>
              <a:t> 관리하는 데 사용</a:t>
            </a:r>
            <a:endParaRPr lang="en-US" altLang="ko-KR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크기는 </a:t>
            </a:r>
            <a:r>
              <a:rPr lang="en-US" altLang="ko-KR" spc="-100" dirty="0"/>
              <a:t>2 </a:t>
            </a:r>
            <a:r>
              <a:rPr lang="ko-KR" altLang="en-US" spc="-100" dirty="0"/>
              <a:t>또는 </a:t>
            </a:r>
            <a:r>
              <a:rPr lang="en-US" altLang="ko-KR" spc="-100" dirty="0"/>
              <a:t>4</a:t>
            </a:r>
            <a:r>
              <a:rPr lang="ko-KR" altLang="en-US" spc="-100" dirty="0"/>
              <a:t>바이트</a:t>
            </a:r>
            <a:endParaRPr lang="en-US" altLang="ko-KR" b="0" spc="-100" dirty="0"/>
          </a:p>
          <a:p>
            <a:pPr marL="557213" indent="-285750">
              <a:spcBef>
                <a:spcPts val="12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>
                <a:solidFill>
                  <a:srgbClr val="00B0F0"/>
                </a:solidFill>
              </a:rPr>
              <a:t>플래그 레지스터</a:t>
            </a:r>
            <a:r>
              <a:rPr lang="en-US" altLang="ko-KR" sz="1800" b="0" spc="-100" dirty="0"/>
              <a:t>(Flag Register, FR)</a:t>
            </a:r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CPU</a:t>
            </a:r>
            <a:r>
              <a:rPr lang="ko-KR" altLang="en-US" spc="-100" dirty="0"/>
              <a:t>가 작동하는 동안 특정 조건의 발생을 표시하는 데 사용</a:t>
            </a:r>
            <a:endParaRPr lang="en-US" altLang="ko-KR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1</a:t>
            </a:r>
            <a:r>
              <a:rPr lang="ko-KR" altLang="en-US" spc="-100" dirty="0"/>
              <a:t>바이트 또는 </a:t>
            </a:r>
            <a:r>
              <a:rPr lang="en-US" altLang="ko-KR" spc="-100" dirty="0"/>
              <a:t>2</a:t>
            </a:r>
            <a:r>
              <a:rPr lang="ko-KR" altLang="en-US" spc="-100" dirty="0"/>
              <a:t>바이트인 특수 목적 레지스터</a:t>
            </a:r>
            <a:endParaRPr lang="en-US" altLang="ko-KR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예를 들어 산술 연산 또는 비교 결과로 제로 값이 </a:t>
            </a:r>
            <a:r>
              <a:rPr lang="ko-KR" altLang="en-US" spc="-100" dirty="0" err="1"/>
              <a:t>누산기에</a:t>
            </a:r>
            <a:r>
              <a:rPr lang="ko-KR" altLang="en-US" spc="-100" dirty="0"/>
              <a:t> 입력되면 제로 플래그를 </a:t>
            </a:r>
            <a:r>
              <a:rPr lang="en-US" altLang="ko-KR" spc="-100" dirty="0"/>
              <a:t>1</a:t>
            </a:r>
            <a:r>
              <a:rPr lang="ko-KR" altLang="en-US" spc="-100" dirty="0"/>
              <a:t>로 설정</a:t>
            </a:r>
            <a:endParaRPr lang="en-US" altLang="ko-KR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상태 레지스터</a:t>
            </a:r>
            <a:r>
              <a:rPr lang="en-US" altLang="ko-KR" spc="-100" dirty="0"/>
              <a:t>(Status Register, SR), </a:t>
            </a:r>
            <a:r>
              <a:rPr lang="ko-KR" altLang="en-US" spc="-100" dirty="0"/>
              <a:t>프로그램 상태 워드</a:t>
            </a:r>
            <a:r>
              <a:rPr lang="en-US" altLang="ko-KR" spc="-100" dirty="0"/>
              <a:t>(Program Status Word, PSW)</a:t>
            </a:r>
            <a:r>
              <a:rPr lang="ko-KR" altLang="en-US" spc="-100" dirty="0"/>
              <a:t>라고도 함</a:t>
            </a:r>
            <a:endParaRPr lang="ko-KR" altLang="en-US" b="0" spc="-100" dirty="0"/>
          </a:p>
          <a:p>
            <a:pPr marL="557213" indent="-285750">
              <a:spcBef>
                <a:spcPts val="12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>
                <a:solidFill>
                  <a:srgbClr val="00B0F0"/>
                </a:solidFill>
              </a:rPr>
              <a:t>데이터 레지스터</a:t>
            </a:r>
            <a:r>
              <a:rPr lang="en-US" altLang="ko-KR" sz="1800" b="0" spc="-100" dirty="0"/>
              <a:t>(Data Register, </a:t>
            </a:r>
            <a:r>
              <a:rPr lang="ko-KR" altLang="en-US" sz="1800" b="0" spc="-100" dirty="0"/>
              <a:t>범용 레지스터</a:t>
            </a:r>
            <a:r>
              <a:rPr lang="en-US" altLang="ko-KR" sz="1800" b="0" spc="-100" dirty="0"/>
              <a:t>)</a:t>
            </a:r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CPU</a:t>
            </a:r>
            <a:r>
              <a:rPr lang="ko-KR" altLang="en-US" spc="-100" dirty="0"/>
              <a:t>내의 데이터를 일시적으로 저장하기 위한 레지스터</a:t>
            </a:r>
            <a:endParaRPr lang="en-US" altLang="ko-KR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고정 소수</a:t>
            </a:r>
            <a:r>
              <a:rPr lang="en-US" altLang="ko-KR" spc="-100" dirty="0"/>
              <a:t>, </a:t>
            </a:r>
            <a:r>
              <a:rPr lang="ko-KR" altLang="en-US" spc="-100" dirty="0"/>
              <a:t>부동 소수로 구분하여 따로 저장하는 경우도 있으며</a:t>
            </a:r>
            <a:r>
              <a:rPr lang="en-US" altLang="ko-KR" spc="-100" dirty="0"/>
              <a:t>, </a:t>
            </a:r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어떤 프로세서는 상수 </a:t>
            </a:r>
            <a:r>
              <a:rPr lang="en-US" altLang="ko-KR" spc="-100" dirty="0"/>
              <a:t>0 </a:t>
            </a:r>
            <a:r>
              <a:rPr lang="ko-KR" altLang="en-US" spc="-100" dirty="0"/>
              <a:t>또는 </a:t>
            </a:r>
            <a:r>
              <a:rPr lang="en-US" altLang="ko-KR" spc="-100" dirty="0"/>
              <a:t>1</a:t>
            </a:r>
            <a:r>
              <a:rPr lang="ko-KR" altLang="en-US" spc="-100" dirty="0"/>
              <a:t>을 저장할 수 있도록 하는 레지스터도 있다</a:t>
            </a:r>
            <a:r>
              <a:rPr lang="en-US" altLang="ko-KR" spc="-100" dirty="0"/>
              <a:t>.</a:t>
            </a:r>
            <a:endParaRPr lang="en-US" altLang="ko-KR" b="0" spc="-100" dirty="0"/>
          </a:p>
        </p:txBody>
      </p:sp>
    </p:spTree>
    <p:extLst>
      <p:ext uri="{BB962C8B-B14F-4D97-AF65-F5344CB8AC3E}">
        <p14:creationId xmlns:p14="http://schemas.microsoft.com/office/powerpoint/2010/main" val="129917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레지스터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pc="-100" dirty="0">
                <a:solidFill>
                  <a:srgbClr val="2B6278"/>
                </a:solidFill>
              </a:rPr>
              <a:t>       </a:t>
            </a:r>
            <a:r>
              <a:rPr lang="ko-KR" altLang="en-US" spc="-100" dirty="0">
                <a:solidFill>
                  <a:srgbClr val="2B6278"/>
                </a:solidFill>
              </a:rPr>
              <a:t>레지스터 전송</a:t>
            </a:r>
            <a:r>
              <a:rPr lang="en-US" altLang="ko-KR" spc="-100" dirty="0">
                <a:solidFill>
                  <a:srgbClr val="2B6278"/>
                </a:solidFill>
              </a:rPr>
              <a:t>(LOAD, STORE, MOVE </a:t>
            </a:r>
            <a:r>
              <a:rPr lang="ko-KR" altLang="en-US" spc="-100" dirty="0">
                <a:solidFill>
                  <a:srgbClr val="2B6278"/>
                </a:solidFill>
              </a:rPr>
              <a:t>명령 등</a:t>
            </a:r>
            <a:r>
              <a:rPr lang="en-US" altLang="ko-KR" spc="-100" dirty="0">
                <a:solidFill>
                  <a:srgbClr val="2B6278"/>
                </a:solidFill>
              </a:rPr>
              <a:t>)</a:t>
            </a:r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3</a:t>
            </a:r>
            <a:r>
              <a:rPr lang="ko-KR" altLang="en-US" sz="1700" spc="-100" dirty="0"/>
              <a:t>가지 레지스터 전송 명령 </a:t>
            </a:r>
            <a:r>
              <a:rPr lang="en-US" altLang="ko-KR" sz="1700" spc="-100" dirty="0"/>
              <a:t>: LOAD, STORE, MOVE </a:t>
            </a:r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700" spc="-100" dirty="0"/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700" spc="-100" dirty="0"/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700" spc="-100" dirty="0"/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700" spc="-100" dirty="0"/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인텔 프로세서는 이 세 가지를 </a:t>
            </a:r>
            <a:r>
              <a:rPr lang="en-US" altLang="ko-KR" sz="1700" spc="-100" dirty="0"/>
              <a:t>MOVE </a:t>
            </a:r>
            <a:r>
              <a:rPr lang="ko-KR" altLang="en-US" sz="1700" spc="-100" dirty="0"/>
              <a:t>명령으로 모두 처리한다</a:t>
            </a:r>
            <a:r>
              <a:rPr lang="en-US" altLang="ko-KR" sz="1700" spc="-100" dirty="0"/>
              <a:t>.</a:t>
            </a:r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MOVE </a:t>
            </a:r>
            <a:r>
              <a:rPr lang="ko-KR" altLang="en-US" sz="1700" spc="-100" dirty="0"/>
              <a:t>명령어를 사용하여 데이터 교환이나</a:t>
            </a:r>
            <a:r>
              <a:rPr lang="en-US" altLang="ko-KR" sz="1700" spc="-100" dirty="0"/>
              <a:t> </a:t>
            </a:r>
            <a:r>
              <a:rPr lang="ko-KR" altLang="en-US" sz="1700" spc="-100" dirty="0" err="1"/>
              <a:t>데이터형</a:t>
            </a:r>
            <a:r>
              <a:rPr lang="ko-KR" altLang="en-US" sz="1700" spc="-100" dirty="0"/>
              <a:t> 변환이 가능하다</a:t>
            </a:r>
            <a:r>
              <a:rPr lang="en-US" altLang="ko-KR" sz="1700" spc="-100" dirty="0"/>
              <a:t>.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774229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004731"/>
              </p:ext>
            </p:extLst>
          </p:nvPr>
        </p:nvGraphicFramePr>
        <p:xfrm>
          <a:off x="827584" y="1740416"/>
          <a:ext cx="65527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0" spc="-100" baseline="0" dirty="0">
                          <a:solidFill>
                            <a:schemeClr val="tx1"/>
                          </a:solidFill>
                        </a:rPr>
                        <a:t>LOAD</a:t>
                      </a:r>
                      <a:endParaRPr lang="ko-KR" altLang="en-US" sz="17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1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주기억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 장치에서 레지스터로 데이터를 읽음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0" spc="-100" baseline="0" dirty="0">
                          <a:solidFill>
                            <a:schemeClr val="tx1"/>
                          </a:solidFill>
                        </a:rPr>
                        <a:t>STORE</a:t>
                      </a:r>
                      <a:endParaRPr lang="ko-KR" altLang="en-US" sz="17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레지스터에서 </a:t>
                      </a:r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주기억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 장치로 데이터를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0" i="0" u="none" strike="noStrike" kern="1200" spc="-1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</a:t>
                      </a:r>
                      <a:endParaRPr lang="ko-KR" altLang="en-US" sz="17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레지스터에서 레지스터로 데이터를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37848" y="2924944"/>
            <a:ext cx="6554432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088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3512</TotalTime>
  <Words>2980</Words>
  <Application>Microsoft Office PowerPoint</Application>
  <PresentationFormat>화면 슬라이드 쇼(4:3)</PresentationFormat>
  <Paragraphs>324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8" baseType="lpstr">
      <vt:lpstr>HY견고딕</vt:lpstr>
      <vt:lpstr>HY견명조</vt:lpstr>
      <vt:lpstr>HY헤드라인M</vt:lpstr>
      <vt:lpstr>LG Smart UI Bold</vt:lpstr>
      <vt:lpstr>LG Smart UI Regular</vt:lpstr>
      <vt:lpstr>LG Smart UI SemiBold</vt:lpstr>
      <vt:lpstr>나눔고딕</vt:lpstr>
      <vt:lpstr>돋움</vt:lpstr>
      <vt:lpstr>맑은 고딕</vt:lpstr>
      <vt:lpstr>휴먼모음T</vt:lpstr>
      <vt:lpstr>Arial</vt:lpstr>
      <vt:lpstr>Times New Roman</vt:lpstr>
      <vt:lpstr>Verdana</vt:lpstr>
      <vt:lpstr>Wingdings</vt:lpstr>
      <vt:lpstr>1_Office 테마</vt:lpstr>
      <vt:lpstr>PowerPoint 프레젠테이션</vt:lpstr>
      <vt:lpstr>Searching for Trend</vt:lpstr>
      <vt:lpstr>6주차 에 대한 복습 </vt:lpstr>
      <vt:lpstr>01  프로세서 구성과 동작</vt:lpstr>
      <vt:lpstr>01  프로세서 구성과 동작</vt:lpstr>
      <vt:lpstr>03  레지스터</vt:lpstr>
      <vt:lpstr>03  레지스터 종류  제어장치 (컴퓨터 모든 장치 동작 지시 및 제어 )</vt:lpstr>
      <vt:lpstr>03  레지스터</vt:lpstr>
      <vt:lpstr>03  레지스터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05  주소 지정 방식</vt:lpstr>
      <vt:lpstr>05  주소 지정 방식</vt:lpstr>
      <vt:lpstr>05  주소 지정 방식</vt:lpstr>
      <vt:lpstr>05  주소 지정 방식</vt:lpstr>
      <vt:lpstr>05  주소 지정 방식</vt:lpstr>
      <vt:lpstr>05  주소 지정 방식</vt:lpstr>
      <vt:lpstr>05  주소 지정 방식</vt:lpstr>
      <vt:lpstr>05  주소 지정 방식</vt:lpstr>
      <vt:lpstr>05  주소 지정 방식</vt:lpstr>
      <vt:lpstr>06  CISC와 RISC</vt:lpstr>
      <vt:lpstr>06  CISC와 RISC</vt:lpstr>
      <vt:lpstr>Contents</vt:lpstr>
      <vt:lpstr>01  제어 장치의 기능</vt:lpstr>
      <vt:lpstr>01  컴퓨터 시스템의 구성</vt:lpstr>
      <vt:lpstr>02  제어 장치의 종류</vt:lpstr>
      <vt:lpstr>02  제어 장치의 종류</vt:lpstr>
      <vt:lpstr>02  제어 장치의 종류</vt:lpstr>
      <vt:lpstr>02  제어 장치의 종류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컴구 제어장치1</dc:title>
  <dc:creator>권기덕</dc:creator>
  <cp:lastModifiedBy>4636</cp:lastModifiedBy>
  <cp:revision>460</cp:revision>
  <dcterms:created xsi:type="dcterms:W3CDTF">2011-01-05T15:14:06Z</dcterms:created>
  <dcterms:modified xsi:type="dcterms:W3CDTF">2022-04-18T09:10:53Z</dcterms:modified>
</cp:coreProperties>
</file>