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25"/>
  </p:notesMasterIdLst>
  <p:handoutMasterIdLst>
    <p:handoutMasterId r:id="rId26"/>
  </p:handoutMasterIdLst>
  <p:sldIdLst>
    <p:sldId id="1026" r:id="rId2"/>
    <p:sldId id="1085" r:id="rId3"/>
    <p:sldId id="1086" r:id="rId4"/>
    <p:sldId id="1087" r:id="rId5"/>
    <p:sldId id="1088" r:id="rId6"/>
    <p:sldId id="1089" r:id="rId7"/>
    <p:sldId id="1090" r:id="rId8"/>
    <p:sldId id="1091" r:id="rId9"/>
    <p:sldId id="1092" r:id="rId10"/>
    <p:sldId id="1093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104" r:id="rId21"/>
    <p:sldId id="1105" r:id="rId22"/>
    <p:sldId id="1106" r:id="rId23"/>
    <p:sldId id="1107" r:id="rId2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9" autoAdjust="0"/>
    <p:restoredTop sz="95794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2022-05-03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1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4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-39511"/>
            <a:ext cx="9144000" cy="679430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AD00BB1-268B-44F9-A45F-D5E717784CAB}"/>
              </a:ext>
            </a:extLst>
          </p:cNvPr>
          <p:cNvSpPr txBox="1">
            <a:spLocks/>
          </p:cNvSpPr>
          <p:nvPr/>
        </p:nvSpPr>
        <p:spPr>
          <a:xfrm>
            <a:off x="2627784" y="1124744"/>
            <a:ext cx="5976664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60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9</a:t>
            </a:r>
            <a:r>
              <a:rPr kumimoji="0" lang="ko-KR" altLang="en-US" sz="360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주차</a:t>
            </a:r>
            <a:endParaRPr kumimoji="0" lang="en-US" altLang="ko-KR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기억 장치 </a:t>
            </a: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(1)</a:t>
            </a:r>
            <a:endParaRPr kumimoji="0" lang="ko-KR" altLang="en-US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</a:t>
            </a:r>
            <a:r>
              <a:rPr lang="ko-KR" altLang="en-US" sz="2200" spc="-100" dirty="0" err="1">
                <a:solidFill>
                  <a:srgbClr val="2B6278"/>
                </a:solidFill>
              </a:rPr>
              <a:t>주기억</a:t>
            </a:r>
            <a:r>
              <a:rPr lang="ko-KR" altLang="en-US" sz="2200" spc="-100" dirty="0">
                <a:solidFill>
                  <a:srgbClr val="2B6278"/>
                </a:solidFill>
              </a:rPr>
              <a:t> 장치의 동작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와 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 사이의 데이터 전송은 </a:t>
            </a:r>
            <a:r>
              <a:rPr lang="en-US" altLang="ko-KR" spc="-100" dirty="0"/>
              <a:t>CPU </a:t>
            </a:r>
            <a:r>
              <a:rPr lang="ko-KR" altLang="en-US" spc="-100" dirty="0"/>
              <a:t>내부에 있는 레지스터 </a:t>
            </a:r>
            <a:r>
              <a:rPr lang="en-US" altLang="ko-KR" spc="-100" dirty="0"/>
              <a:t>2</a:t>
            </a:r>
            <a:r>
              <a:rPr lang="ko-KR" altLang="en-US" spc="-100" dirty="0"/>
              <a:t>개</a:t>
            </a:r>
            <a:r>
              <a:rPr lang="en-US" altLang="ko-KR" spc="-100" dirty="0"/>
              <a:t>(MAR, MBR)</a:t>
            </a:r>
            <a:r>
              <a:rPr lang="ko-KR" altLang="en-US" spc="-100" dirty="0"/>
              <a:t>와 제어 신호 </a:t>
            </a:r>
            <a:r>
              <a:rPr lang="en-US" altLang="ko-KR" spc="-100" dirty="0"/>
              <a:t>3</a:t>
            </a:r>
            <a:r>
              <a:rPr lang="ko-KR" altLang="en-US" spc="-100" dirty="0"/>
              <a:t>개</a:t>
            </a:r>
            <a:r>
              <a:rPr lang="en-US" altLang="ko-KR" spc="-100" dirty="0"/>
              <a:t>(</a:t>
            </a:r>
            <a:r>
              <a:rPr lang="ko-KR" altLang="en-US" spc="-100" dirty="0"/>
              <a:t>읽기</a:t>
            </a:r>
            <a:r>
              <a:rPr lang="en-US" altLang="ko-KR" spc="-100" dirty="0"/>
              <a:t>, </a:t>
            </a:r>
            <a:r>
              <a:rPr lang="ko-KR" altLang="en-US" spc="-100" dirty="0"/>
              <a:t>쓰기</a:t>
            </a:r>
            <a:r>
              <a:rPr lang="en-US" altLang="ko-KR" spc="-100" dirty="0"/>
              <a:t>, </a:t>
            </a:r>
            <a:r>
              <a:rPr lang="ko-KR" altLang="en-US" spc="-100" dirty="0"/>
              <a:t>칩 선택</a:t>
            </a:r>
            <a:r>
              <a:rPr lang="en-US" altLang="ko-KR" spc="-100" dirty="0"/>
              <a:t>)</a:t>
            </a:r>
            <a:r>
              <a:rPr lang="ko-KR" altLang="en-US" spc="-100" dirty="0"/>
              <a:t>를 통해 이루어진다</a:t>
            </a:r>
            <a:r>
              <a:rPr lang="en-US" altLang="ko-KR" spc="-100" dirty="0"/>
              <a:t>.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 주소 레지스터</a:t>
            </a:r>
            <a:r>
              <a:rPr lang="en-US" altLang="ko-KR" spc="-100" dirty="0"/>
              <a:t>(MAR) : </a:t>
            </a:r>
            <a:r>
              <a:rPr lang="ko-KR" altLang="en-US" spc="-100" dirty="0"/>
              <a:t>메모리 액세스 시 특정 워드의 주소가 </a:t>
            </a:r>
            <a:r>
              <a:rPr lang="en-US" altLang="ko-KR" spc="-100" dirty="0"/>
              <a:t>MAR</a:t>
            </a:r>
            <a:r>
              <a:rPr lang="ko-KR" altLang="en-US" spc="-100" dirty="0"/>
              <a:t>에 전송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 버퍼 레지스터</a:t>
            </a:r>
            <a:r>
              <a:rPr lang="en-US" altLang="ko-KR" spc="-100" dirty="0"/>
              <a:t>(MBR) : </a:t>
            </a:r>
            <a:r>
              <a:rPr lang="ko-KR" altLang="en-US" spc="-100" dirty="0"/>
              <a:t>레지스터와 외부 장치 사이에서 전송되는 데이터의 통로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ko-KR" altLang="en-US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0260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57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메모리 읽기 동작</a:t>
            </a:r>
          </a:p>
          <a:p>
            <a:pPr marL="26828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/>
              <a:t>➊ 읽으려는 메모리의 주소를 </a:t>
            </a:r>
            <a:r>
              <a:rPr lang="en-US" altLang="ko-KR" spc="-100" dirty="0"/>
              <a:t>MAR</a:t>
            </a:r>
            <a:r>
              <a:rPr lang="ko-KR" altLang="en-US" spc="-100" dirty="0"/>
              <a:t>로 전송한다</a:t>
            </a:r>
            <a:r>
              <a:rPr lang="en-US" altLang="ko-KR" spc="-100" dirty="0"/>
              <a:t>.</a:t>
            </a:r>
          </a:p>
          <a:p>
            <a:pPr marL="26828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➋ </a:t>
            </a:r>
            <a:r>
              <a:rPr lang="ko-KR" altLang="en-US" spc="-100" dirty="0"/>
              <a:t>칩 선택 신호와 읽기 신호를 활성화시키면 지정된 메모리의 워드가 </a:t>
            </a:r>
            <a:r>
              <a:rPr lang="en-US" altLang="ko-KR" spc="-100" dirty="0"/>
              <a:t>MBR</a:t>
            </a:r>
            <a:r>
              <a:rPr lang="ko-KR" altLang="en-US" spc="-100" dirty="0"/>
              <a:t>로 들어온다</a:t>
            </a:r>
            <a:r>
              <a:rPr lang="en-US" altLang="ko-KR" spc="-1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09" y="2130551"/>
            <a:ext cx="4652010" cy="274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8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메모리 쓰기 동작</a:t>
            </a:r>
          </a:p>
          <a:p>
            <a:pPr marL="26828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/>
              <a:t>➊ 지정된 메모리의 주소를 </a:t>
            </a:r>
            <a:r>
              <a:rPr lang="en-US" altLang="ko-KR" spc="-100" dirty="0"/>
              <a:t>MAR</a:t>
            </a:r>
            <a:r>
              <a:rPr lang="ko-KR" altLang="en-US" spc="-100" dirty="0"/>
              <a:t>로 전송하는 동시에 저장하려는 데이터의 워드를 </a:t>
            </a:r>
            <a:r>
              <a:rPr lang="en-US" altLang="ko-KR" spc="-100" dirty="0"/>
              <a:t>MBR</a:t>
            </a:r>
            <a:r>
              <a:rPr lang="ko-KR" altLang="en-US" spc="-100" dirty="0"/>
              <a:t>에 전송한다</a:t>
            </a:r>
            <a:r>
              <a:rPr lang="en-US" altLang="ko-KR" spc="-100" dirty="0"/>
              <a:t>.</a:t>
            </a:r>
          </a:p>
          <a:p>
            <a:pPr marL="26828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➋ </a:t>
            </a:r>
            <a:r>
              <a:rPr lang="ko-KR" altLang="en-US" spc="-100" dirty="0"/>
              <a:t>칩 선택 신호와 쓰기 신호를 활성화시킨다</a:t>
            </a:r>
            <a:r>
              <a:rPr lang="en-US" altLang="ko-KR" spc="-1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4626864" cy="273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7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34290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기억 장치의 용량 표현</a:t>
            </a:r>
            <a:endParaRPr lang="en-US" altLang="ko-KR" sz="2000" b="1" spc="-100" dirty="0"/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기억 장치의 용량은 주소 버스의 길이와 지정된 주소에 들어 있는 데이터의 길이로 나타낸다</a:t>
            </a:r>
            <a:r>
              <a:rPr lang="en-US" altLang="ko-KR" spc="-100" dirty="0"/>
              <a:t>.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주소 버스의 길이가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/>
              <a:t>비트고</a:t>
            </a:r>
            <a:r>
              <a:rPr lang="en-US" altLang="ko-KR" spc="-100" dirty="0"/>
              <a:t>, </a:t>
            </a:r>
            <a:r>
              <a:rPr lang="ko-KR" altLang="en-US" spc="-100" dirty="0"/>
              <a:t>워드당 비트 수가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pc="-100" dirty="0"/>
              <a:t>일 때 용량은 다음과 같다</a:t>
            </a:r>
            <a:r>
              <a:rPr lang="en-US" altLang="ko-KR" spc="-100" dirty="0"/>
              <a:t>.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MAR</a:t>
            </a:r>
            <a:r>
              <a:rPr lang="ko-KR" altLang="en-US" spc="-100" dirty="0"/>
              <a:t>의 비트 수는 주소 버스의 길이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/>
              <a:t>과 같으며</a:t>
            </a:r>
            <a:r>
              <a:rPr lang="en-US" altLang="ko-KR" spc="-100" dirty="0"/>
              <a:t>, </a:t>
            </a:r>
            <a:r>
              <a:rPr lang="ko-KR" altLang="en-US" spc="-100" dirty="0" err="1"/>
              <a:t>위드</a:t>
            </a:r>
            <a:r>
              <a:rPr lang="ko-KR" altLang="en-US" spc="-100" dirty="0"/>
              <a:t> 개수는 </a:t>
            </a:r>
            <a:r>
              <a:rPr lang="en-US" altLang="ko-KR" spc="-100" dirty="0"/>
              <a:t>2</a:t>
            </a:r>
            <a:r>
              <a:rPr lang="en-US" altLang="ko-KR" i="1" baseline="3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/>
              <a:t>이다</a:t>
            </a:r>
            <a:r>
              <a:rPr lang="en-US" altLang="ko-KR" spc="-100" dirty="0"/>
              <a:t>. 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MBR</a:t>
            </a:r>
            <a:r>
              <a:rPr lang="ko-KR" altLang="en-US" spc="-100" dirty="0"/>
              <a:t>의 비트 수는 워드당 비트 수이므로 데이터 버스의 길이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pc="-100" dirty="0"/>
              <a:t>과 같다</a:t>
            </a:r>
            <a:r>
              <a:rPr lang="en-US" altLang="ko-KR" spc="-100" dirty="0"/>
              <a:t>.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1916832"/>
            <a:ext cx="1428596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용량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8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i="1" baseline="40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18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×</a:t>
            </a:r>
            <a:r>
              <a:rPr lang="en-US" altLang="ko-KR" sz="1800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endParaRPr lang="ko-KR" altLang="en-US" sz="1800" i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47738" y="3968403"/>
            <a:ext cx="717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풀이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3414440"/>
          <a:ext cx="8424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예제 </a:t>
                      </a:r>
                      <a:r>
                        <a:rPr kumimoji="0" lang="en-US" altLang="ko-KR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6-1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기억 장치의 용량이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1024×8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이라면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MBR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은 각각 몇 비트인가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800" b="0" spc="-50" baseline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휴먼모음T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539240" y="6261865"/>
            <a:ext cx="81741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3371" y="628957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Example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614" y="4430683"/>
            <a:ext cx="7622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1024×8 = 210×8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이므로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MAR=10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비트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, MBR=8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비트이다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참고로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MAR = address line = address bus, MBR = data line = data bus = word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의 길이다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en-US" sz="1800" dirty="0">
              <a:latin typeface="Times New Roman" panose="02020603050405020304" pitchFamily="18" charset="0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389" y="5211781"/>
            <a:ext cx="2992835" cy="77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18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34290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워드의 저장 방법</a:t>
            </a:r>
            <a:endParaRPr lang="en-US" altLang="ko-KR" sz="2000" b="1" spc="-100" dirty="0"/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기억 장치에 저장되는 데이터를 구별하려면 주소와 데이터 단위를 정의해야 한다</a:t>
            </a:r>
            <a:r>
              <a:rPr lang="en-US" altLang="ko-KR" spc="-100" dirty="0"/>
              <a:t>. 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주소에는 </a:t>
            </a:r>
            <a:r>
              <a:rPr lang="en-US" altLang="ko-KR" spc="-100" dirty="0"/>
              <a:t>0</a:t>
            </a:r>
            <a:r>
              <a:rPr lang="ko-KR" altLang="en-US" spc="-100" dirty="0"/>
              <a:t>번지부터 고유의 일련번호를 부여한다</a:t>
            </a:r>
            <a:r>
              <a:rPr lang="en-US" altLang="ko-KR" spc="-100" dirty="0"/>
              <a:t>. 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10" dirty="0"/>
              <a:t>각 주소에 데이터가 </a:t>
            </a:r>
            <a:r>
              <a:rPr lang="en-US" altLang="ko-KR" spc="-110" dirty="0"/>
              <a:t>1</a:t>
            </a:r>
            <a:r>
              <a:rPr lang="ko-KR" altLang="en-US" spc="-110" dirty="0"/>
              <a:t>바이트나 워드 단위로 저장되므로 바이트 주소와 워드 주소로 분류할 수 있다</a:t>
            </a:r>
            <a:r>
              <a:rPr lang="en-US" altLang="ko-KR" spc="-110" dirty="0"/>
              <a:t>.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기억 장치에 바이트를 배열하는 방법을 </a:t>
            </a:r>
            <a:r>
              <a:rPr lang="ko-KR" altLang="en-US" b="1" spc="-100" dirty="0" err="1">
                <a:solidFill>
                  <a:srgbClr val="00B0F0"/>
                </a:solidFill>
              </a:rPr>
              <a:t>엔디안</a:t>
            </a:r>
            <a:r>
              <a:rPr lang="en-US" altLang="ko-KR" spc="-100" dirty="0"/>
              <a:t>(endian)</a:t>
            </a:r>
            <a:r>
              <a:rPr lang="ko-KR" altLang="en-US" spc="-100" dirty="0"/>
              <a:t>이라고 한다</a:t>
            </a:r>
            <a:r>
              <a:rPr lang="en-US" altLang="ko-KR" spc="-100" dirty="0"/>
              <a:t>.</a:t>
            </a:r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2000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52" y="2780928"/>
            <a:ext cx="4718018" cy="312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0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리틀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엔디안</a:t>
            </a:r>
            <a:r>
              <a:rPr lang="en-US" altLang="ko-KR" sz="1800" spc="-100" dirty="0"/>
              <a:t>(little endian)</a:t>
            </a: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하위 바이트를 낮은 주소에 저장하는 방법이다</a:t>
            </a:r>
            <a:r>
              <a:rPr lang="en-US" altLang="ko-KR" spc="-100" dirty="0"/>
              <a:t>. </a:t>
            </a:r>
            <a:r>
              <a:rPr lang="ko-KR" altLang="en-US" spc="-100" dirty="0"/>
              <a:t>오른쪽에서 왼쪽으로 저장한다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이는 산술 연산이 주소가 낮은 쪽에서 높은 쪽으로 처리되는 순서와 같다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홀수와 짝수를 검사할 때도 첫 바이트만 확인하면 되므로 빠르다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 err="1"/>
              <a:t>리눅스</a:t>
            </a:r>
            <a:r>
              <a:rPr lang="en-US" altLang="ko-KR" spc="-100" dirty="0"/>
              <a:t>, </a:t>
            </a:r>
            <a:r>
              <a:rPr lang="ko-KR" altLang="en-US" spc="-100" dirty="0"/>
              <a:t>인텔 계열의 </a:t>
            </a:r>
            <a:r>
              <a:rPr lang="en-US" altLang="ko-KR" spc="-100" dirty="0"/>
              <a:t>CPU, AMD </a:t>
            </a:r>
            <a:r>
              <a:rPr lang="ko-KR" altLang="en-US" spc="-100" dirty="0"/>
              <a:t>계열의 </a:t>
            </a:r>
            <a:r>
              <a:rPr lang="en-US" altLang="ko-KR" spc="-100" dirty="0"/>
              <a:t>CPU</a:t>
            </a:r>
            <a:r>
              <a:rPr lang="ko-KR" altLang="en-US" spc="-100" dirty="0"/>
              <a:t>에서 사용하는 방식이다</a:t>
            </a:r>
            <a:r>
              <a:rPr lang="en-US" altLang="ko-KR" spc="-1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185916" cy="273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6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빅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엔디안</a:t>
            </a:r>
            <a:r>
              <a:rPr lang="en-US" altLang="ko-KR" sz="1800" spc="-100" dirty="0"/>
              <a:t>(big endian)</a:t>
            </a: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상위 바이트를 낮은 주소에 저장하는 방법으로 왼쪽에서 오른쪽으로 저장한다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숫자를 읽고 쓰는 일반적인 방식과 같아 사람이 읽기 편하다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IBM</a:t>
            </a:r>
            <a:r>
              <a:rPr lang="ko-KR" altLang="en-US" spc="-100" dirty="0"/>
              <a:t>이나 </a:t>
            </a:r>
            <a:r>
              <a:rPr lang="ko-KR" altLang="en-US" spc="-100" dirty="0" err="1"/>
              <a:t>모토로라의</a:t>
            </a:r>
            <a:r>
              <a:rPr lang="ko-KR" altLang="en-US" spc="-100" dirty="0"/>
              <a:t> </a:t>
            </a:r>
            <a:r>
              <a:rPr lang="en-US" altLang="ko-KR" spc="-100" dirty="0"/>
              <a:t>CPU</a:t>
            </a:r>
            <a:r>
              <a:rPr lang="ko-KR" altLang="en-US" spc="-100" dirty="0"/>
              <a:t>가 사용하는 방식이다</a:t>
            </a:r>
            <a:r>
              <a:rPr lang="en-US" altLang="ko-KR" spc="-100" dirty="0"/>
              <a:t>. </a:t>
            </a:r>
            <a:r>
              <a:rPr lang="ko-KR" altLang="en-US" spc="-100" dirty="0"/>
              <a:t>또 </a:t>
            </a:r>
            <a:r>
              <a:rPr lang="en-US" altLang="ko-KR" spc="-100" dirty="0"/>
              <a:t>TCP/IP</a:t>
            </a:r>
            <a:r>
              <a:rPr lang="ko-KR" altLang="en-US" spc="-100" dirty="0"/>
              <a:t> 전송도 이 방식을 사용한다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바이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엔디안</a:t>
            </a:r>
            <a:r>
              <a:rPr lang="en-US" altLang="ko-KR" sz="1800" spc="-100" dirty="0"/>
              <a:t>(</a:t>
            </a:r>
            <a:r>
              <a:rPr lang="en-US" altLang="ko-KR" sz="1800" spc="-100" dirty="0" err="1"/>
              <a:t>biendian</a:t>
            </a:r>
            <a:r>
              <a:rPr lang="en-US" altLang="ko-KR" sz="1800" spc="-100" dirty="0"/>
              <a:t>)</a:t>
            </a: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 err="1"/>
              <a:t>엔디안을</a:t>
            </a:r>
            <a:r>
              <a:rPr lang="ko-KR" altLang="en-US" spc="-100" dirty="0"/>
              <a:t> 선택할 수 있도록 설계된 방법으로 </a:t>
            </a:r>
            <a:r>
              <a:rPr lang="en-US" altLang="ko-KR" spc="-100" dirty="0"/>
              <a:t>ARM, PowerPC, DED Alpha, MIPS </a:t>
            </a:r>
            <a:r>
              <a:rPr lang="ko-KR" altLang="en-US" spc="-100" dirty="0"/>
              <a:t>등이 있다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185916" cy="273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반도체 기억 장치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반도체 메모리는 다양한 관점으로 분류할 수 있으나 대표적으로 쓰기 기능</a:t>
            </a:r>
            <a:r>
              <a:rPr lang="en-US" altLang="ko-KR" spc="-100" dirty="0"/>
              <a:t>, </a:t>
            </a:r>
            <a:r>
              <a:rPr lang="ko-KR" altLang="en-US" spc="-100" dirty="0"/>
              <a:t>휘발성</a:t>
            </a:r>
            <a:r>
              <a:rPr lang="en-US" altLang="ko-KR" spc="-100" dirty="0"/>
              <a:t>/</a:t>
            </a:r>
            <a:r>
              <a:rPr lang="ko-KR" altLang="en-US" spc="-100" dirty="0" err="1"/>
              <a:t>비휘발성</a:t>
            </a:r>
            <a:r>
              <a:rPr lang="en-US" altLang="ko-KR" spc="-100" dirty="0"/>
              <a:t>, </a:t>
            </a:r>
            <a:r>
              <a:rPr lang="ko-KR" altLang="en-US" spc="-100" dirty="0"/>
              <a:t>재사용 여부</a:t>
            </a:r>
            <a:r>
              <a:rPr lang="en-US" altLang="ko-KR" spc="-100" dirty="0"/>
              <a:t>, </a:t>
            </a:r>
            <a:r>
              <a:rPr lang="ko-KR" altLang="en-US" spc="-100" dirty="0"/>
              <a:t>기억 방식 등에 따라 분류한다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읽기와 쓰기를 모두 수행할 수 있는 메모리를 </a:t>
            </a:r>
            <a:r>
              <a:rPr lang="en-US" altLang="ko-KR" spc="-100" dirty="0"/>
              <a:t>RWM(Read and Write Memory), </a:t>
            </a:r>
            <a:r>
              <a:rPr lang="ko-KR" altLang="en-US" spc="-100" dirty="0"/>
              <a:t>읽기만 가능한 메모리를 </a:t>
            </a:r>
            <a:r>
              <a:rPr lang="en-US" altLang="ko-KR" spc="-100" dirty="0"/>
              <a:t>ROM</a:t>
            </a:r>
            <a:r>
              <a:rPr lang="ko-KR" altLang="en-US" spc="-100" dirty="0"/>
              <a:t>이라고 한다</a:t>
            </a:r>
            <a:r>
              <a:rPr lang="en-US" altLang="ko-KR" spc="-100" dirty="0"/>
              <a:t>. </a:t>
            </a:r>
            <a:r>
              <a:rPr lang="ko-KR" altLang="en-US" spc="-100" dirty="0"/>
              <a:t>일반적으로 </a:t>
            </a:r>
            <a:r>
              <a:rPr lang="en-US" altLang="ko-KR" spc="-100" dirty="0"/>
              <a:t>RAM</a:t>
            </a:r>
            <a:r>
              <a:rPr lang="ko-KR" altLang="en-US" spc="-100" dirty="0"/>
              <a:t>은 </a:t>
            </a:r>
            <a:r>
              <a:rPr lang="en-US" altLang="ko-KR" spc="-100" dirty="0"/>
              <a:t>RWM </a:t>
            </a:r>
            <a:r>
              <a:rPr lang="ko-KR" altLang="en-US" spc="-100" dirty="0"/>
              <a:t>메모리를 가리킨다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5976664" cy="412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2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RAM</a:t>
            </a: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전원이 꺼지면 저장 내용이 지워지는 휘발성 메모리</a:t>
            </a:r>
            <a:endParaRPr lang="en-US" altLang="ko-KR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z="1800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차세대 메모리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 err="1"/>
              <a:t>비휘발성이고</a:t>
            </a:r>
            <a:r>
              <a:rPr lang="ko-KR" altLang="en-US" spc="-100" dirty="0"/>
              <a:t> 고속으로 데이터를 액세스 가능</a:t>
            </a:r>
            <a:endParaRPr lang="en-US" altLang="ko-KR" spc="-1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3"/>
            <a:ext cx="6924580" cy="217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6754844" cy="18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04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ROM</a:t>
            </a:r>
            <a:r>
              <a:rPr lang="en-US" altLang="ko-KR" sz="1800" b="1" spc="-100" dirty="0"/>
              <a:t>(Read Only Memory)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저장된 데이터를 읽을 수는 있으나</a:t>
            </a:r>
            <a:r>
              <a:rPr lang="en-US" altLang="ko-KR" spc="-100" dirty="0"/>
              <a:t>, </a:t>
            </a:r>
            <a:r>
              <a:rPr lang="ko-KR" altLang="en-US" spc="-100" dirty="0"/>
              <a:t>별도의 장치 없이는 변경할 수 없다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변경할 필요가 없는 프로그램이나 데이터를 저장하는 데 사용된다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컴퓨터 시스템에서는 </a:t>
            </a:r>
            <a:r>
              <a:rPr lang="en-US" altLang="ko-KR" spc="-100" dirty="0"/>
              <a:t>RAM</a:t>
            </a:r>
            <a:r>
              <a:rPr lang="ko-KR" altLang="en-US" spc="-100" dirty="0"/>
              <a:t>과 함께 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장치의 일부분으로 </a:t>
            </a:r>
            <a:r>
              <a:rPr lang="en-US" altLang="ko-KR" spc="-100" dirty="0"/>
              <a:t>ROM</a:t>
            </a:r>
            <a:r>
              <a:rPr lang="ko-KR" altLang="en-US" spc="-100" dirty="0"/>
              <a:t>을 사용하고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2348880"/>
            <a:ext cx="3882794" cy="94955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초기화 프로그램 및 진단 프로그램</a:t>
            </a:r>
          </a:p>
          <a:p>
            <a:pPr>
              <a:lnSpc>
                <a:spcPct val="120000"/>
              </a:lnSpc>
            </a:pP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빈번히 사용되는 함수 및 서브루틴</a:t>
            </a:r>
          </a:p>
          <a:p>
            <a:pPr>
              <a:lnSpc>
                <a:spcPct val="120000"/>
              </a:lnSpc>
            </a:pP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장치의 마이크로 프로그램</a:t>
            </a:r>
          </a:p>
        </p:txBody>
      </p:sp>
    </p:spTree>
    <p:extLst>
      <p:ext uri="{BB962C8B-B14F-4D97-AF65-F5344CB8AC3E}">
        <p14:creationId xmlns:p14="http://schemas.microsoft.com/office/powerpoint/2010/main" val="135395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r>
              <a:rPr lang="ko-KR" altLang="en-US" sz="2200" dirty="0"/>
              <a:t>학습목표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기억 장치의 의미와 읽기</a:t>
            </a:r>
            <a:r>
              <a:rPr lang="en-US" altLang="ko-KR" sz="1800" spc="-100" dirty="0"/>
              <a:t>·</a:t>
            </a:r>
            <a:r>
              <a:rPr lang="ko-KR" altLang="en-US" sz="1800" spc="-100" dirty="0"/>
              <a:t>쓰기 과정과 기억 장치 관련 용어</a:t>
            </a:r>
            <a:r>
              <a:rPr lang="en-US" altLang="ko-KR" sz="1800" spc="-100" dirty="0"/>
              <a:t>·</a:t>
            </a:r>
            <a:r>
              <a:rPr lang="ko-KR" altLang="en-US" sz="1800" spc="-100" dirty="0"/>
              <a:t>특징을 이해할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RAM</a:t>
            </a:r>
            <a:r>
              <a:rPr lang="ko-KR" altLang="en-US" sz="1800" spc="-100" dirty="0"/>
              <a:t>과 </a:t>
            </a:r>
            <a:r>
              <a:rPr lang="en-US" altLang="ko-KR" sz="1800" spc="-100" dirty="0"/>
              <a:t>ROM</a:t>
            </a:r>
            <a:r>
              <a:rPr lang="ko-KR" altLang="en-US" sz="1800" spc="-100" dirty="0"/>
              <a:t>의 특성을 이해하고 기억 장치 모듈을 설계할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캐시 기억 장치의 세 가지 </a:t>
            </a:r>
            <a:r>
              <a:rPr lang="ko-KR" altLang="en-US" sz="1800" spc="-100" dirty="0" err="1"/>
              <a:t>매핑</a:t>
            </a:r>
            <a:r>
              <a:rPr lang="ko-KR" altLang="en-US" sz="1800" spc="-100" dirty="0"/>
              <a:t> 방법과 교체 알고리즘을 이해하고 설명할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가상 기억 장치의 필요성과 </a:t>
            </a:r>
            <a:r>
              <a:rPr lang="ko-KR" altLang="en-US" sz="1800" spc="-100" dirty="0" err="1"/>
              <a:t>매핑</a:t>
            </a:r>
            <a:r>
              <a:rPr lang="ko-KR" altLang="en-US" sz="1800" spc="-100" dirty="0"/>
              <a:t> 방법을 이해하고 설명할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연관 기억 장치의 동작 원리를 이해하고 설명할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SDRAM, DDR SDRAM, </a:t>
            </a:r>
            <a:r>
              <a:rPr lang="ko-KR" altLang="en-US" sz="1800" spc="-100" dirty="0"/>
              <a:t>플래시 메모리의 동작 원리를 이해하고 설명할 수 있다</a:t>
            </a:r>
            <a:r>
              <a:rPr lang="en-US" altLang="ko-KR" sz="1800" spc="-100" dirty="0"/>
              <a:t>.</a:t>
            </a:r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/>
              <a:t>내용 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기억 장치 시스템의 개요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</a:t>
            </a:r>
            <a:r>
              <a:rPr lang="en-US" altLang="ko-KR" sz="1800" spc="-100" dirty="0"/>
              <a:t> </a:t>
            </a:r>
            <a:r>
              <a:rPr lang="ko-KR" altLang="en-US" sz="1800" spc="-100" dirty="0" err="1"/>
              <a:t>주기억</a:t>
            </a:r>
            <a:r>
              <a:rPr lang="ko-KR" altLang="en-US" sz="1800" spc="-100" dirty="0"/>
              <a:t> 장치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03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캐시 기억 장치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04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가상 기억 장치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05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연관 기억 장치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06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최신 기억 장치 기술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04" y="3429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8803704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4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ROM</a:t>
            </a:r>
            <a:r>
              <a:rPr lang="ko-KR" altLang="en-US" sz="1800" spc="-100" dirty="0"/>
              <a:t>의 기본 구조</a:t>
            </a:r>
            <a:endParaRPr lang="en-US" altLang="ko-KR" sz="1800" spc="-100" dirty="0"/>
          </a:p>
          <a:p>
            <a:pPr marL="542925" indent="-20320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600" b="0" spc="-100" dirty="0"/>
              <a:t>ROM</a:t>
            </a:r>
            <a:r>
              <a:rPr lang="ko-KR" altLang="en-US" sz="1600" b="0" spc="-100" dirty="0"/>
              <a:t>은 </a:t>
            </a:r>
            <a:r>
              <a:rPr lang="en-US" altLang="ko-KR" sz="1600" b="0" spc="-100" dirty="0"/>
              <a:t>AND </a:t>
            </a:r>
            <a:r>
              <a:rPr lang="ko-KR" altLang="en-US" sz="1600" b="0" spc="-100" dirty="0" err="1"/>
              <a:t>게이트와</a:t>
            </a:r>
            <a:r>
              <a:rPr lang="ko-KR" altLang="en-US" sz="1600" b="0" spc="-100" dirty="0"/>
              <a:t> </a:t>
            </a:r>
            <a:r>
              <a:rPr lang="en-US" altLang="ko-KR" sz="1600" b="0" spc="-100" dirty="0"/>
              <a:t>OR </a:t>
            </a:r>
            <a:r>
              <a:rPr lang="ko-KR" altLang="en-US" sz="1600" b="0" spc="-100" dirty="0" err="1"/>
              <a:t>게이트로</a:t>
            </a:r>
            <a:r>
              <a:rPr lang="ko-KR" altLang="en-US" sz="1600" b="0" spc="-100" dirty="0"/>
              <a:t> 구성된 조합 논리 회로다</a:t>
            </a:r>
            <a:r>
              <a:rPr lang="en-US" altLang="ko-KR" sz="1600" b="0" spc="-100" dirty="0"/>
              <a:t>.</a:t>
            </a:r>
          </a:p>
          <a:p>
            <a:pPr marL="542925" indent="-20320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600" b="0" spc="-100" dirty="0"/>
              <a:t>AND </a:t>
            </a:r>
            <a:r>
              <a:rPr lang="ko-KR" altLang="en-US" sz="1600" b="0" spc="-100" dirty="0" err="1"/>
              <a:t>게이트는</a:t>
            </a:r>
            <a:r>
              <a:rPr lang="ko-KR" altLang="en-US" sz="1600" b="0" spc="-100" dirty="0"/>
              <a:t> </a:t>
            </a:r>
            <a:r>
              <a:rPr lang="ko-KR" altLang="en-US" sz="1600" b="0" spc="-100" dirty="0" err="1"/>
              <a:t>디코더를</a:t>
            </a:r>
            <a:r>
              <a:rPr lang="ko-KR" altLang="en-US" sz="1600" b="0" spc="-100" dirty="0"/>
              <a:t> 구성하고 </a:t>
            </a:r>
            <a:r>
              <a:rPr lang="en-US" altLang="ko-KR" sz="1600" b="0" spc="-100" dirty="0"/>
              <a:t>OR </a:t>
            </a:r>
            <a:r>
              <a:rPr lang="ko-KR" altLang="en-US" sz="1600" b="0" spc="-100" dirty="0" err="1"/>
              <a:t>게이트는</a:t>
            </a:r>
            <a:r>
              <a:rPr lang="ko-KR" altLang="en-US" sz="1600" b="0" spc="-100" dirty="0"/>
              <a:t> </a:t>
            </a:r>
            <a:r>
              <a:rPr lang="ko-KR" altLang="en-US" sz="1600" b="0" spc="-100" dirty="0" err="1"/>
              <a:t>디코더의</a:t>
            </a:r>
            <a:r>
              <a:rPr lang="ko-KR" altLang="en-US" sz="1600" b="0" spc="-100" dirty="0"/>
              <a:t> 출력인 </a:t>
            </a:r>
            <a:r>
              <a:rPr lang="ko-KR" altLang="en-US" sz="1600" b="0" spc="-100" dirty="0" err="1"/>
              <a:t>최소항을</a:t>
            </a:r>
            <a:r>
              <a:rPr lang="ko-KR" altLang="en-US" sz="1600" b="0" spc="-100" dirty="0"/>
              <a:t> 합하므로 </a:t>
            </a:r>
            <a:r>
              <a:rPr lang="en-US" altLang="ko-KR" sz="1600" b="0" spc="-100" dirty="0"/>
              <a:t>OR </a:t>
            </a:r>
            <a:r>
              <a:rPr lang="ko-KR" altLang="en-US" sz="1600" b="0" spc="-100" dirty="0" err="1"/>
              <a:t>게이트의</a:t>
            </a:r>
            <a:r>
              <a:rPr lang="ko-KR" altLang="en-US" sz="1600" b="0" spc="-100" dirty="0"/>
              <a:t> 수는 </a:t>
            </a:r>
            <a:r>
              <a:rPr lang="en-US" altLang="ko-KR" sz="1600" b="0" spc="-100" dirty="0"/>
              <a:t>ROM</a:t>
            </a:r>
            <a:r>
              <a:rPr lang="ko-KR" altLang="en-US" sz="1600" b="0" spc="-100" dirty="0"/>
              <a:t>의 출력선의 수와 같다</a:t>
            </a:r>
            <a:r>
              <a:rPr lang="en-US" altLang="ko-KR" sz="1600" b="0" spc="-100" dirty="0"/>
              <a:t>.</a:t>
            </a:r>
            <a:endParaRPr lang="ko-KR" altLang="en-US" sz="1600" b="0" spc="-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4991481" cy="344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41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32×4 ROM</a:t>
            </a:r>
            <a:r>
              <a:rPr lang="ko-KR" altLang="en-US" sz="1800" spc="-100" dirty="0"/>
              <a:t>의 내부 논리 구조</a:t>
            </a:r>
            <a:endParaRPr lang="en-US" altLang="ko-KR" sz="1800" spc="-100" dirty="0"/>
          </a:p>
          <a:p>
            <a:pPr marL="542925" indent="-20320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600" b="0" spc="-100" dirty="0"/>
              <a:t>5</a:t>
            </a:r>
            <a:r>
              <a:rPr lang="ko-KR" altLang="en-US" sz="1600" b="0" spc="-100" dirty="0"/>
              <a:t>비트 주소가 입력되어 출력 </a:t>
            </a:r>
            <a:r>
              <a:rPr lang="en-US" altLang="ko-KR" sz="1600" b="0" spc="-100" dirty="0"/>
              <a:t>32</a:t>
            </a:r>
            <a:r>
              <a:rPr lang="ko-KR" altLang="en-US" sz="1600" b="0" spc="-100" dirty="0"/>
              <a:t>개 중 하나만 활성화된다</a:t>
            </a:r>
            <a:r>
              <a:rPr lang="en-US" altLang="ko-KR" sz="1600" b="0" spc="-100" dirty="0"/>
              <a:t>. </a:t>
            </a:r>
          </a:p>
          <a:p>
            <a:pPr marL="542925" indent="-20320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10" dirty="0" err="1"/>
              <a:t>디코더의</a:t>
            </a:r>
            <a:r>
              <a:rPr lang="ko-KR" altLang="en-US" sz="1600" b="0" spc="-110" dirty="0"/>
              <a:t> 출력 </a:t>
            </a:r>
            <a:r>
              <a:rPr lang="en-US" altLang="ko-KR" sz="1600" b="0" spc="-110" dirty="0"/>
              <a:t>32</a:t>
            </a:r>
            <a:r>
              <a:rPr lang="ko-KR" altLang="en-US" sz="1600" b="0" spc="-110" dirty="0"/>
              <a:t>개가 각각 퓨즈로 연결되어 </a:t>
            </a:r>
            <a:r>
              <a:rPr lang="en-US" altLang="ko-KR" sz="1600" b="0" spc="-110" dirty="0"/>
              <a:t>OR </a:t>
            </a:r>
            <a:r>
              <a:rPr lang="ko-KR" altLang="en-US" sz="1600" b="0" spc="-110" dirty="0" err="1"/>
              <a:t>게이트에</a:t>
            </a:r>
            <a:r>
              <a:rPr lang="ko-KR" altLang="en-US" sz="1600" b="0" spc="-110" dirty="0"/>
              <a:t> 입력되므로 내부 퓨즈는 </a:t>
            </a:r>
            <a:r>
              <a:rPr lang="en-US" altLang="ko-KR" sz="1600" b="0" spc="-110" dirty="0"/>
              <a:t>32×4=128</a:t>
            </a:r>
            <a:r>
              <a:rPr lang="ko-KR" altLang="en-US" sz="1600" b="0" spc="-110" dirty="0"/>
              <a:t>개다</a:t>
            </a:r>
            <a:r>
              <a:rPr lang="en-US" altLang="ko-KR" sz="1600" b="0" spc="-110" dirty="0"/>
              <a:t>.</a:t>
            </a:r>
            <a:r>
              <a:rPr lang="en-US" altLang="ko-KR" sz="1600" b="0" spc="-100" dirty="0"/>
              <a:t> </a:t>
            </a:r>
          </a:p>
          <a:p>
            <a:pPr marL="542925" indent="-20320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00" dirty="0"/>
              <a:t>퓨즈를 통해 연결된 입력은 프로그램으로 절단할 수 있다</a:t>
            </a:r>
            <a:r>
              <a:rPr lang="en-US" altLang="ko-KR" sz="1600" b="0" spc="-100" dirty="0"/>
              <a:t>.</a:t>
            </a:r>
            <a:endParaRPr lang="ko-KR" altLang="en-US" sz="1600" b="0" spc="-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98" y="2204864"/>
            <a:ext cx="6949726" cy="370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0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</p:spPr>
            <p:txBody>
              <a:bodyPr/>
              <a:lstStyle/>
              <a:p>
                <a:pPr marL="4508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altLang="ko-KR" sz="1800" spc="-100" dirty="0"/>
                  <a:t>1Kbyte ROM</a:t>
                </a:r>
                <a:r>
                  <a:rPr lang="ko-KR" altLang="en-US" sz="1800" spc="-100" dirty="0"/>
                  <a:t> 블록도</a:t>
                </a:r>
                <a:endParaRPr lang="en-US" altLang="ko-KR" sz="1800" spc="-100" dirty="0"/>
              </a:p>
              <a:p>
                <a:pPr marL="542925" indent="-203200"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600" b="0" spc="-100" dirty="0"/>
                  <a:t>8</a:t>
                </a:r>
                <a:r>
                  <a:rPr lang="ko-KR" altLang="en-US" sz="1600" b="0" spc="-100" dirty="0"/>
                  <a:t>비트로 구성된 기억 장소들이 </a:t>
                </a:r>
                <a:r>
                  <a:rPr lang="en-US" altLang="ko-KR" sz="1600" b="0" spc="-100" dirty="0"/>
                  <a:t>1024(=2</a:t>
                </a:r>
                <a:r>
                  <a:rPr lang="en-US" altLang="ko-KR" sz="1600" b="0" spc="-100" baseline="36000" dirty="0"/>
                  <a:t>10</a:t>
                </a:r>
                <a:r>
                  <a:rPr lang="en-US" altLang="ko-KR" sz="1600" b="0" spc="-100" dirty="0"/>
                  <a:t>)</a:t>
                </a:r>
                <a:r>
                  <a:rPr lang="ko-KR" altLang="en-US" sz="1600" b="0" spc="-100" dirty="0"/>
                  <a:t>개가 배열된 경우이므로 </a:t>
                </a:r>
                <a:r>
                  <a:rPr lang="ko-KR" altLang="en-US" sz="1600" b="0" spc="-100" dirty="0" err="1"/>
                  <a:t>주소선이</a:t>
                </a:r>
                <a:r>
                  <a:rPr lang="ko-KR" altLang="en-US" sz="1600" b="0" spc="-100" dirty="0"/>
                  <a:t> </a:t>
                </a:r>
                <a:r>
                  <a:rPr lang="en-US" altLang="ko-KR" sz="1600" b="0" spc="-100" dirty="0"/>
                  <a:t>10</a:t>
                </a:r>
                <a:r>
                  <a:rPr lang="ko-KR" altLang="en-US" sz="1600" b="0" spc="-100" dirty="0"/>
                  <a:t>개 필요</a:t>
                </a:r>
                <a:r>
                  <a:rPr lang="en-US" altLang="ko-KR" sz="1600" b="0" spc="-100" dirty="0"/>
                  <a:t> </a:t>
                </a:r>
              </a:p>
              <a:p>
                <a:pPr marL="542925" indent="-203200"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RD</m:t>
                        </m:r>
                      </m:e>
                    </m:acc>
                  </m:oMath>
                </a14:m>
                <a:r>
                  <a:rPr lang="ko-KR" altLang="en-US" sz="1600" b="0" spc="-100" dirty="0"/>
                  <a:t>는 읽기 신호로</a:t>
                </a:r>
                <a:r>
                  <a:rPr lang="en-US" altLang="ko-KR" sz="1600" b="0" spc="-100" dirty="0"/>
                  <a:t>, ROM</a:t>
                </a:r>
                <a:r>
                  <a:rPr lang="ko-KR" altLang="en-US" sz="1600" b="0" spc="-100" dirty="0"/>
                  <a:t>은 읽기만 가능하기 때문에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RD</m:t>
                        </m:r>
                      </m:e>
                    </m:acc>
                    <m:r>
                      <a:rPr lang="en-US" altLang="ko-KR" sz="1600" b="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600" b="0" spc="-100" dirty="0"/>
                  <a:t> </a:t>
                </a:r>
                <a:r>
                  <a:rPr lang="ko-KR" altLang="en-US" sz="1600" b="0" spc="-100" dirty="0"/>
                  <a:t>신호만 있으면 된다</a:t>
                </a:r>
                <a:r>
                  <a:rPr lang="en-US" altLang="ko-KR" sz="1600" b="0" spc="-100" dirty="0"/>
                  <a:t>. </a:t>
                </a:r>
              </a:p>
              <a:p>
                <a:pPr marL="542925" indent="-203200"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b="0" spc="-100" dirty="0"/>
                  <a:t>칩 여러 개로 구성된 기억 장치에서는 칩 선택 신호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CS</m:t>
                        </m:r>
                      </m:e>
                    </m:acc>
                    <m:r>
                      <a:rPr lang="en-US" altLang="ko-KR" sz="1600" b="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1600" b="0" spc="-100" dirty="0"/>
                  <a:t>로 칩이 선택된다</a:t>
                </a:r>
                <a:r>
                  <a:rPr lang="en-US" altLang="ko-KR" sz="1600" b="0" spc="-100" dirty="0"/>
                  <a:t>. </a:t>
                </a:r>
              </a:p>
              <a:p>
                <a:pPr marL="542925" indent="-203200"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CS</m:t>
                        </m:r>
                      </m:e>
                    </m:acc>
                  </m:oMath>
                </a14:m>
                <a:r>
                  <a:rPr lang="ko-KR" altLang="en-US" sz="1600" b="0" spc="-100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 smtClean="0">
                            <a:latin typeface="Cambria Math"/>
                          </a:rPr>
                          <m:t>RD</m:t>
                        </m:r>
                      </m:e>
                    </m:acc>
                    <m:r>
                      <a:rPr lang="en-US" altLang="ko-KR" sz="1600" b="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1600" b="0" spc="-110" dirty="0"/>
                  <a:t>신호가 활성화되면 주소가 지정하는 기억 장소에서 데이터를 읽어 데이터 버스에 싣는다</a:t>
                </a:r>
                <a:r>
                  <a:rPr lang="en-US" altLang="ko-KR" sz="1600" b="0" spc="-110" dirty="0"/>
                  <a:t>.</a:t>
                </a:r>
              </a:p>
              <a:p>
                <a:pPr marL="542925" indent="-203200"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b="0" spc="-100" dirty="0"/>
                  <a:t>대부분의 </a:t>
                </a:r>
                <a:r>
                  <a:rPr lang="en-US" altLang="ko-KR" sz="1600" b="0" spc="-100" dirty="0"/>
                  <a:t>ROM</a:t>
                </a:r>
                <a:r>
                  <a:rPr lang="ko-KR" altLang="en-US" sz="1600" b="0" spc="-100" dirty="0"/>
                  <a:t>은 데이터 </a:t>
                </a:r>
                <a:r>
                  <a:rPr lang="ko-KR" altLang="en-US" sz="1600" b="0" spc="-100" dirty="0" err="1"/>
                  <a:t>출력선이</a:t>
                </a:r>
                <a:r>
                  <a:rPr lang="ko-KR" altLang="en-US" sz="1600" b="0" spc="-100" dirty="0"/>
                  <a:t> </a:t>
                </a:r>
                <a:r>
                  <a:rPr lang="en-US" altLang="ko-KR" sz="1600" b="0" spc="-100" dirty="0"/>
                  <a:t>8</a:t>
                </a:r>
                <a:r>
                  <a:rPr lang="ko-KR" altLang="en-US" sz="1600" b="0" spc="-100" dirty="0"/>
                  <a:t>개인 구조를 사용하며</a:t>
                </a:r>
                <a:r>
                  <a:rPr lang="en-US" altLang="ko-KR" sz="1600" b="0" spc="-100" dirty="0"/>
                  <a:t>, </a:t>
                </a:r>
                <a:r>
                  <a:rPr lang="ko-KR" altLang="en-US" sz="1600" b="0" spc="-100" dirty="0"/>
                  <a:t>용량도 바이트 단위로 표시한다</a:t>
                </a:r>
                <a:r>
                  <a:rPr lang="en-US" altLang="ko-KR" sz="1600" b="0" spc="-100" dirty="0"/>
                  <a:t>. </a:t>
                </a:r>
              </a:p>
              <a:p>
                <a:pPr marL="542925" indent="-203200">
                  <a:spcBef>
                    <a:spcPts val="0"/>
                  </a:spcBef>
                  <a:spcAft>
                    <a:spcPts val="3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CS</m:t>
                        </m:r>
                      </m:e>
                    </m:acc>
                  </m:oMath>
                </a14:m>
                <a:r>
                  <a:rPr lang="ko-KR" altLang="en-US" sz="1600" b="0" spc="-100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>
                            <a:latin typeface="Cambria Math"/>
                          </a:rPr>
                          <m:t>RD</m:t>
                        </m:r>
                      </m:e>
                    </m:acc>
                    <m:r>
                      <a:rPr lang="en-US" altLang="ko-KR" sz="16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600" b="0" spc="-100" dirty="0"/>
                  <a:t> </a:t>
                </a:r>
                <a:r>
                  <a:rPr lang="ko-KR" altLang="en-US" sz="1600" b="0" spc="-100" dirty="0"/>
                  <a:t>신호는 </a:t>
                </a:r>
                <a:r>
                  <a:rPr lang="en-US" altLang="ko-KR" sz="1600" b="0" spc="-100" dirty="0"/>
                  <a:t>0</a:t>
                </a:r>
                <a:r>
                  <a:rPr lang="ko-KR" altLang="en-US" sz="1600" b="0" spc="-100" dirty="0"/>
                  <a:t>일 때 활성화되는 </a:t>
                </a:r>
                <a:r>
                  <a:rPr lang="en-US" altLang="ko-KR" sz="1600" b="0" spc="-100" dirty="0"/>
                  <a:t>active-low </a:t>
                </a:r>
                <a:r>
                  <a:rPr lang="ko-KR" altLang="en-US" sz="1600" b="0" spc="-100" dirty="0"/>
                  <a:t>신호를</a:t>
                </a:r>
                <a:r>
                  <a:rPr lang="en-US" altLang="ko-KR" sz="1600" b="0" spc="-100" dirty="0"/>
                  <a:t> </a:t>
                </a:r>
                <a:r>
                  <a:rPr lang="ko-KR" altLang="en-US" sz="1600" b="0" spc="-100" dirty="0"/>
                  <a:t>가정했다</a:t>
                </a:r>
                <a:r>
                  <a:rPr lang="en-US" altLang="ko-KR" sz="1600" b="0" spc="-100" dirty="0"/>
                  <a:t>.</a:t>
                </a:r>
                <a:endParaRPr lang="ko-KR" altLang="en-US" sz="1600" b="0" spc="-100" dirty="0"/>
              </a:p>
            </p:txBody>
          </p:sp>
        </mc:Choice>
        <mc:Fallback xmlns="">
          <p:sp>
            <p:nvSpPr>
              <p:cNvPr id="9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  <a:blipFill rotWithShape="1">
                <a:blip r:embed="rId2"/>
                <a:stretch>
                  <a:fillRect t="-538" r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589028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09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04825" lvl="1" indent="-342900">
              <a:lnSpc>
                <a:spcPct val="110000"/>
              </a:lnSpc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ROM</a:t>
            </a:r>
            <a:r>
              <a:rPr lang="ko-KR" altLang="en-US" sz="1800" b="1" spc="-100" dirty="0"/>
              <a:t>의 종류</a:t>
            </a:r>
          </a:p>
        </p:txBody>
      </p:sp>
      <p:graphicFrame>
        <p:nvGraphicFramePr>
          <p:cNvPr id="10" name="Group 28"/>
          <p:cNvGraphicFramePr>
            <a:graphicFrameLocks noGrp="1"/>
          </p:cNvGraphicFramePr>
          <p:nvPr/>
        </p:nvGraphicFramePr>
        <p:xfrm>
          <a:off x="611560" y="1196752"/>
          <a:ext cx="8352928" cy="3600399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마스크 </a:t>
                      </a: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(mask ROM)</a:t>
                      </a:r>
                      <a:endParaRPr lang="ko-KR" altLang="en-US" sz="1700" kern="1200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9F5D">
                        <a:alpha val="7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제조 과정에서 데이터를 영구적으로 저장하며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저장된 것은 절대 변경할 수 없다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동일한 형태가 대량으로 필요할 때는</a:t>
                      </a: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Mask ROM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이 경제적이다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en-US" sz="1800" kern="1200" spc="-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휴먼모음T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7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(programmable ROM)</a:t>
                      </a:r>
                      <a:endParaRPr lang="ko-KR" altLang="en-US" sz="1700" kern="1200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9F5D">
                        <a:alpha val="7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사용자가 </a:t>
                      </a: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ROM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라이터를 이용하여 프로그램을 할 수 있다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일단 프로그램을 하면 퓨즈의 연결 형태가 그대로 유지되며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변경할 수 없다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en-US" sz="1800" kern="1200" spc="-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휴먼모음T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9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EPROM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(erasable PROM)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9F5D">
                        <a:alpha val="7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퓨즈가 절단되어도 모든 퓨즈들이 절단되지 않은 초기 상태로 복원할 수 있는 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ROM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이다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복원하는 과정은 일정 시간 자외선을 쪼이면 된다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7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EEPROM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(electrically EPROM)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9F5D">
                        <a:alpha val="7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EPROM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과 같으나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,  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복원 과정에서 자외선 대신에 전기 신호를 사용하여 지우는 </a:t>
                      </a:r>
                      <a:r>
                        <a:rPr lang="en-US" altLang="ko-KR" sz="17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PROM</a:t>
                      </a:r>
                      <a:r>
                        <a:rPr lang="ko-KR" altLang="en-US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이다</a:t>
                      </a:r>
                      <a:r>
                        <a:rPr lang="en-US" altLang="ko-KR" sz="1800" kern="1200" spc="-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en-US" sz="1800" kern="1200" spc="-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휴먼모음T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D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그림 10" descr="EPROM.eps"/>
          <p:cNvPicPr/>
          <p:nvPr/>
        </p:nvPicPr>
        <p:blipFill>
          <a:blip r:embed="rId2"/>
          <a:stretch>
            <a:fillRect/>
          </a:stretch>
        </p:blipFill>
        <p:spPr>
          <a:xfrm rot="16971166">
            <a:off x="2893028" y="5195574"/>
            <a:ext cx="900494" cy="1534152"/>
          </a:xfrm>
          <a:prstGeom prst="rect">
            <a:avLst/>
          </a:prstGeom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284398" y="5777984"/>
            <a:ext cx="177484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spc="-100" dirty="0">
                <a:solidFill>
                  <a:srgbClr val="00B0F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EPROM(UVEPROM)</a:t>
            </a:r>
            <a:endParaRPr lang="ko-KR" altLang="en-US" sz="1600" spc="-100" dirty="0">
              <a:solidFill>
                <a:srgbClr val="00B0F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6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기억 장치 시스템의 개요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기억 장치의 종류와 특성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363538" lvl="1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dirty="0"/>
              <a:t> 위치에 따른 분류</a:t>
            </a:r>
            <a:endParaRPr lang="en-US" altLang="ko-KR" sz="2000" b="1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위치는 컴퓨터 내부와 외부를 구분하는 기준이다</a:t>
            </a:r>
            <a:r>
              <a:rPr lang="en-US" altLang="ko-KR" spc="-100" dirty="0"/>
              <a:t>. 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 </a:t>
            </a:r>
            <a:r>
              <a:rPr lang="ko-KR" altLang="en-US" spc="-100" dirty="0"/>
              <a:t>내부의 레지스터와 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장치는 내부 기억 장치고</a:t>
            </a:r>
            <a:r>
              <a:rPr lang="en-US" altLang="ko-KR" spc="-100" dirty="0"/>
              <a:t>, </a:t>
            </a:r>
            <a:r>
              <a:rPr lang="ko-KR" altLang="en-US" spc="-100" dirty="0"/>
              <a:t>자기 디스크와 자기 테이프는 외부 기억 장치다</a:t>
            </a:r>
            <a:r>
              <a:rPr lang="en-US" altLang="ko-KR" spc="-100" dirty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3570732" cy="2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70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기억 장치 시스템의 개요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indent="-354013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dirty="0"/>
              <a:t>용량에 따른 분류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용량</a:t>
            </a:r>
            <a:r>
              <a:rPr lang="en-US" altLang="ko-KR" spc="-100" dirty="0"/>
              <a:t>(capacity)</a:t>
            </a:r>
            <a:r>
              <a:rPr lang="ko-KR" altLang="en-US" spc="-100" dirty="0"/>
              <a:t>은 기억 장치가 저장할 수 있는 데이터의 총량으로 바이트나 워드로 나타낸다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워드</a:t>
            </a:r>
            <a:r>
              <a:rPr lang="en-US" altLang="ko-KR" spc="-100" dirty="0"/>
              <a:t>(word)</a:t>
            </a:r>
            <a:r>
              <a:rPr lang="ko-KR" altLang="en-US" spc="-100" dirty="0"/>
              <a:t>는 시스템에 따라 </a:t>
            </a:r>
            <a:r>
              <a:rPr lang="en-US" altLang="ko-KR" spc="-100" dirty="0"/>
              <a:t>8, 16, 32, 64</a:t>
            </a:r>
            <a:r>
              <a:rPr lang="ko-KR" altLang="en-US" spc="-100" dirty="0"/>
              <a:t>비트로 길이가 다양한데 이는 </a:t>
            </a:r>
            <a:r>
              <a:rPr lang="en-US" altLang="ko-KR" spc="-100" dirty="0"/>
              <a:t>CPU</a:t>
            </a:r>
            <a:r>
              <a:rPr lang="ko-KR" altLang="en-US" spc="-100" dirty="0"/>
              <a:t>가 처리하는 명령어 길이나 내부에서 한 번에 연산할 수 있는 데이터 비트 수와 같다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일반적으로 외부 기억 장치는 용량을 바이트로 표시한다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447675" indent="-354013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dirty="0"/>
              <a:t>전송 단위에 따른 분류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내부 기억 장치에서 전송 단위는 기억 장치로 들어가고 나오는 데이터선의 수로</a:t>
            </a:r>
            <a:r>
              <a:rPr lang="en-US" altLang="ko-KR" spc="-100" dirty="0"/>
              <a:t>, </a:t>
            </a:r>
            <a:r>
              <a:rPr lang="ko-KR" altLang="en-US" spc="-100" dirty="0"/>
              <a:t>워드 길이와 같거나 다를 수도 있다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외부 기억 장치에서 전송 단위는 </a:t>
            </a:r>
            <a:r>
              <a:rPr lang="ko-KR" altLang="en-US" spc="-100" dirty="0" err="1"/>
              <a:t>위드보다</a:t>
            </a:r>
            <a:r>
              <a:rPr lang="ko-KR" altLang="en-US" spc="-100" dirty="0"/>
              <a:t> 큰 </a:t>
            </a:r>
            <a:r>
              <a:rPr lang="ko-KR" altLang="en-US" b="1" spc="-100" dirty="0">
                <a:solidFill>
                  <a:srgbClr val="00B0F0"/>
                </a:solidFill>
              </a:rPr>
              <a:t>블록</a:t>
            </a:r>
            <a:r>
              <a:rPr lang="ko-KR" altLang="en-US" spc="-100" dirty="0"/>
              <a:t>이다</a:t>
            </a:r>
            <a:r>
              <a:rPr lang="en-US" altLang="ko-KR" spc="-100" dirty="0"/>
              <a:t>. </a:t>
            </a:r>
            <a:r>
              <a:rPr lang="ko-KR" altLang="en-US" spc="-100" dirty="0"/>
              <a:t>예를 들어 외부 기억 장치인 하드 디스크는 블록 크기가 </a:t>
            </a:r>
            <a:r>
              <a:rPr lang="en-US" altLang="ko-KR" spc="-100" dirty="0"/>
              <a:t>512</a:t>
            </a:r>
            <a:r>
              <a:rPr lang="ko-KR" altLang="en-US" spc="-100" dirty="0"/>
              <a:t>바이트 또는 </a:t>
            </a:r>
            <a:r>
              <a:rPr lang="en-US" altLang="ko-KR" spc="-100" dirty="0"/>
              <a:t>1024</a:t>
            </a:r>
            <a:r>
              <a:rPr lang="ko-KR" altLang="en-US" spc="-100" dirty="0"/>
              <a:t>바이트다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외부 기억 장치에 연결되는 데이터 버스의 폭은 </a:t>
            </a:r>
            <a:r>
              <a:rPr lang="en-US" altLang="ko-KR" spc="-100" dirty="0"/>
              <a:t>8</a:t>
            </a:r>
            <a:r>
              <a:rPr lang="ko-KR" altLang="en-US" spc="-100" dirty="0"/>
              <a:t>비트</a:t>
            </a:r>
            <a:r>
              <a:rPr lang="en-US" altLang="ko-KR" spc="-100" dirty="0"/>
              <a:t>, 16</a:t>
            </a:r>
            <a:r>
              <a:rPr lang="ko-KR" altLang="en-US" spc="-100" dirty="0"/>
              <a:t>비트</a:t>
            </a:r>
            <a:r>
              <a:rPr lang="en-US" altLang="ko-KR" spc="-100" dirty="0"/>
              <a:t>, 32</a:t>
            </a:r>
            <a:r>
              <a:rPr lang="ko-KR" altLang="en-US" spc="-100" dirty="0"/>
              <a:t>비트이므로 블록 하나를 전송하려면 전송 동작이 여러 번 연속으로 이루어져야 한다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9720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기억 장치 시스템의 개요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indent="-354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성능에 따른 분류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액세스 시간</a:t>
            </a:r>
            <a:r>
              <a:rPr lang="en-US" altLang="ko-KR" spc="-100" dirty="0"/>
              <a:t>(access time) : </a:t>
            </a:r>
            <a:r>
              <a:rPr lang="ko-KR" altLang="en-US" spc="-100" dirty="0"/>
              <a:t>주소나 제어</a:t>
            </a:r>
            <a:r>
              <a:rPr lang="en-US" altLang="ko-KR" spc="-100" dirty="0"/>
              <a:t>(</a:t>
            </a:r>
            <a:r>
              <a:rPr lang="ko-KR" altLang="en-US" spc="-100" dirty="0"/>
              <a:t>읽기</a:t>
            </a:r>
            <a:r>
              <a:rPr lang="en-US" altLang="ko-KR" spc="-100" dirty="0"/>
              <a:t>/</a:t>
            </a:r>
            <a:r>
              <a:rPr lang="ko-KR" altLang="en-US" spc="-100" dirty="0"/>
              <a:t>쓰기</a:t>
            </a:r>
            <a:r>
              <a:rPr lang="en-US" altLang="ko-KR" spc="-100" dirty="0"/>
              <a:t>) </a:t>
            </a:r>
            <a:r>
              <a:rPr lang="ko-KR" altLang="en-US" spc="-100" dirty="0"/>
              <a:t>신호가 기억 장치에 도착한 순간부터 데이터가 저장되거나 읽히는 순간까지다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사이클 시간</a:t>
            </a:r>
            <a:r>
              <a:rPr lang="en-US" altLang="ko-KR" spc="-100" dirty="0"/>
              <a:t>(cycle time) : </a:t>
            </a:r>
            <a:r>
              <a:rPr lang="ko-KR" altLang="en-US" spc="-100" dirty="0"/>
              <a:t>액세스 시간과 다음 액세스를 시작하기 위해 필요한 동작에 걸리는 시간을 더한 것이다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전송률</a:t>
            </a:r>
            <a:r>
              <a:rPr lang="en-US" altLang="ko-KR" spc="-100" dirty="0"/>
              <a:t>(transfer rate) : </a:t>
            </a:r>
            <a:r>
              <a:rPr lang="ko-KR" altLang="en-US" spc="-100" dirty="0"/>
              <a:t>전송률은 데이터가 기억 장치로 들어가거나 나오는 초당 비트 수로</a:t>
            </a:r>
            <a:r>
              <a:rPr lang="en-US" altLang="ko-KR" spc="-100" dirty="0"/>
              <a:t>, </a:t>
            </a:r>
            <a:r>
              <a:rPr lang="ko-KR" altLang="en-US" spc="-100" dirty="0"/>
              <a:t>기억 장치의 전송 속도를 측정하는 기준이다</a:t>
            </a:r>
            <a:r>
              <a:rPr lang="en-US" altLang="ko-KR" spc="-100" dirty="0"/>
              <a:t>. </a:t>
            </a:r>
            <a:r>
              <a:rPr lang="ko-KR" altLang="en-US" spc="-100" dirty="0"/>
              <a:t>대역폭</a:t>
            </a:r>
            <a:r>
              <a:rPr lang="en-US" altLang="ko-KR" spc="-100" dirty="0"/>
              <a:t>(bandwidth)</a:t>
            </a:r>
            <a:r>
              <a:rPr lang="ko-KR" altLang="en-US" spc="-100" dirty="0"/>
              <a:t>이라고도 한다</a:t>
            </a:r>
            <a:r>
              <a:rPr lang="en-US" altLang="ko-KR" spc="-100" dirty="0"/>
              <a:t>. </a:t>
            </a:r>
            <a:r>
              <a:rPr lang="ko-KR" altLang="en-US" spc="-100" dirty="0"/>
              <a:t>데이터 버스의 폭이 크면 더 많은 비트가 한 번에 전송되므로 전송률이 높아진다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36512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기억 장치 시스템의 개요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indent="-354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액세스 방법에 따른 분류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순차 액세스</a:t>
            </a:r>
            <a:r>
              <a:rPr lang="en-US" altLang="ko-KR" spc="-100" dirty="0"/>
              <a:t>(sequential access) : </a:t>
            </a:r>
            <a:r>
              <a:rPr lang="ko-KR" altLang="en-US" spc="-100" dirty="0"/>
              <a:t>임의 위치의 데이터를 처음부터 순서대로 읽으므로 데이터의 위치에 따라 액세스 시간이 크게 달라진다</a:t>
            </a:r>
            <a:r>
              <a:rPr lang="en-US" altLang="ko-KR" spc="-100" dirty="0"/>
              <a:t>. (</a:t>
            </a:r>
            <a:r>
              <a:rPr lang="ko-KR" altLang="en-US" spc="-100" dirty="0"/>
              <a:t>자기 테이프</a:t>
            </a:r>
            <a:r>
              <a:rPr lang="en-US" altLang="ko-KR" spc="-100" dirty="0"/>
              <a:t>,</a:t>
            </a:r>
            <a:r>
              <a:rPr lang="ko-KR" altLang="en-US" spc="-100" dirty="0"/>
              <a:t> 자기 드럼</a:t>
            </a:r>
            <a:r>
              <a:rPr lang="en-US" altLang="ko-KR" spc="-100" dirty="0"/>
              <a:t>) 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직접 액세스</a:t>
            </a:r>
            <a:r>
              <a:rPr lang="en-US" altLang="ko-KR" spc="-100" dirty="0"/>
              <a:t>(direct access) : </a:t>
            </a:r>
            <a:r>
              <a:rPr lang="ko-KR" altLang="en-US" spc="-100" dirty="0"/>
              <a:t>기억 장치의 각 </a:t>
            </a:r>
            <a:r>
              <a:rPr lang="en-US" altLang="ko-KR" spc="-100" dirty="0"/>
              <a:t>FAT(</a:t>
            </a:r>
            <a:r>
              <a:rPr lang="ko-KR" altLang="en-US" spc="-100" dirty="0"/>
              <a:t>또는 레코드</a:t>
            </a:r>
            <a:r>
              <a:rPr lang="en-US" altLang="ko-KR" spc="-100" dirty="0"/>
              <a:t>, </a:t>
            </a:r>
            <a:r>
              <a:rPr lang="ko-KR" altLang="en-US" spc="-100" dirty="0"/>
              <a:t>블록</a:t>
            </a:r>
            <a:r>
              <a:rPr lang="en-US" altLang="ko-KR" spc="-100" dirty="0"/>
              <a:t>) </a:t>
            </a:r>
            <a:r>
              <a:rPr lang="ko-KR" altLang="en-US" spc="-100" dirty="0"/>
              <a:t>근처로 먼저 이동한 위치부터 순서대로 읽으므로 데이터의 저장 위치에 따라 액세스 시간이 달라진다</a:t>
            </a:r>
            <a:r>
              <a:rPr lang="en-US" altLang="ko-KR" spc="-100" dirty="0"/>
              <a:t>. (</a:t>
            </a:r>
            <a:r>
              <a:rPr lang="ko-KR" altLang="en-US" spc="-100" dirty="0"/>
              <a:t>자기 디스크</a:t>
            </a:r>
            <a:r>
              <a:rPr lang="en-US" altLang="ko-KR" spc="-100" dirty="0"/>
              <a:t>, CD-ROM, DVD)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임의 액세스</a:t>
            </a:r>
            <a:r>
              <a:rPr lang="en-US" altLang="ko-KR" spc="-100" dirty="0"/>
              <a:t>(random access) : </a:t>
            </a:r>
            <a:r>
              <a:rPr lang="ko-KR" altLang="en-US" spc="-100" dirty="0"/>
              <a:t>기억 장치의 장소마다 고유의 주소가 있어 어떤 위치든 임의로 액세스할 수 있다</a:t>
            </a:r>
            <a:r>
              <a:rPr lang="en-US" altLang="ko-KR" spc="-100" dirty="0"/>
              <a:t>. </a:t>
            </a:r>
            <a:r>
              <a:rPr lang="ko-KR" altLang="en-US" spc="-100" dirty="0"/>
              <a:t>데이터의 위치에 상관없이 액세스 시간이 같다</a:t>
            </a:r>
            <a:r>
              <a:rPr lang="en-US" altLang="ko-KR" spc="-100" dirty="0"/>
              <a:t>. (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장치를 구성하는 반도체 기억 장치</a:t>
            </a:r>
            <a:r>
              <a:rPr lang="en-US" altLang="ko-KR" spc="-100" dirty="0"/>
              <a:t>)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연관 액세스</a:t>
            </a:r>
            <a:r>
              <a:rPr lang="en-US" altLang="ko-KR" spc="-100" dirty="0"/>
              <a:t>(associative access) : </a:t>
            </a:r>
            <a:r>
              <a:rPr lang="ko-KR" altLang="en-US" spc="-100" dirty="0"/>
              <a:t>임의 액세스 방식의 일종으로</a:t>
            </a:r>
            <a:r>
              <a:rPr lang="en-US" altLang="ko-KR" spc="-100" dirty="0"/>
              <a:t>, </a:t>
            </a:r>
            <a:r>
              <a:rPr lang="ko-KR" altLang="en-US" spc="-100" dirty="0"/>
              <a:t>주소 대신 내용의 일부를 이용한다</a:t>
            </a:r>
            <a:r>
              <a:rPr lang="en-US" altLang="ko-KR" spc="-100" dirty="0"/>
              <a:t>.</a:t>
            </a:r>
            <a:r>
              <a:rPr lang="ko-KR" altLang="en-US" spc="-100" dirty="0"/>
              <a:t> 하드웨어로 구현한다</a:t>
            </a:r>
            <a:r>
              <a:rPr lang="en-US" altLang="ko-KR" spc="-100" dirty="0"/>
              <a:t>. (</a:t>
            </a:r>
            <a:r>
              <a:rPr lang="ko-KR" altLang="en-US" spc="-100" dirty="0"/>
              <a:t>캐시 기억 장치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158214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기억 장치 시스템의 개요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indent="-354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물리적 유형에 따른 분류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기억 장치를</a:t>
            </a:r>
            <a:r>
              <a:rPr lang="en-US" altLang="ko-KR" spc="-100" dirty="0"/>
              <a:t> </a:t>
            </a:r>
            <a:r>
              <a:rPr lang="ko-KR" altLang="en-US" spc="-100" dirty="0"/>
              <a:t>제작에 사용하는 물리적인 재료에 의해 분류할 수 있다</a:t>
            </a:r>
            <a:r>
              <a:rPr lang="en-US" altLang="ko-KR" spc="-100" dirty="0"/>
              <a:t>. </a:t>
            </a:r>
            <a:r>
              <a:rPr lang="ko-KR" altLang="en-US" spc="-100" dirty="0"/>
              <a:t>반도체 기억 장치</a:t>
            </a:r>
            <a:r>
              <a:rPr lang="en-US" altLang="ko-KR" spc="-100" dirty="0"/>
              <a:t>, </a:t>
            </a:r>
            <a:r>
              <a:rPr lang="ko-KR" altLang="en-US" spc="-100" dirty="0"/>
              <a:t>자기</a:t>
            </a:r>
            <a:r>
              <a:rPr lang="en-US" altLang="ko-KR" spc="-100" dirty="0"/>
              <a:t>-</a:t>
            </a:r>
            <a:r>
              <a:rPr lang="ko-KR" altLang="en-US" spc="-100" dirty="0"/>
              <a:t>표면 기억 장치</a:t>
            </a:r>
            <a:r>
              <a:rPr lang="en-US" altLang="ko-KR" spc="-100" dirty="0"/>
              <a:t>, </a:t>
            </a:r>
            <a:r>
              <a:rPr lang="ko-KR" altLang="en-US" spc="-100" dirty="0"/>
              <a:t>광 저장 장치 등이 있다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447675" indent="-354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물리적 특성에 따른 분류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전원이 끊기면 데이터의 소멸 여부에 따라 </a:t>
            </a:r>
            <a:r>
              <a:rPr lang="ko-KR" altLang="en-US" b="1" spc="-100" dirty="0">
                <a:solidFill>
                  <a:srgbClr val="00B0F0"/>
                </a:solidFill>
              </a:rPr>
              <a:t>휘발성 기억 장치</a:t>
            </a:r>
            <a:r>
              <a:rPr lang="ko-KR" altLang="en-US" spc="-100" dirty="0"/>
              <a:t>와 </a:t>
            </a:r>
            <a:r>
              <a:rPr lang="ko-KR" altLang="en-US" b="1" spc="-100" dirty="0" err="1">
                <a:solidFill>
                  <a:srgbClr val="00B0F0"/>
                </a:solidFill>
              </a:rPr>
              <a:t>비휘발성</a:t>
            </a:r>
            <a:r>
              <a:rPr lang="ko-KR" altLang="en-US" b="1" spc="-100" dirty="0">
                <a:solidFill>
                  <a:srgbClr val="00B0F0"/>
                </a:solidFill>
              </a:rPr>
              <a:t> 기억 장치</a:t>
            </a:r>
            <a:r>
              <a:rPr lang="ko-KR" altLang="en-US" spc="-100" dirty="0"/>
              <a:t>로 분류</a:t>
            </a:r>
            <a:endParaRPr lang="en-US" altLang="ko-KR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RAM</a:t>
            </a:r>
            <a:r>
              <a:rPr lang="ko-KR" altLang="en-US" spc="-100" dirty="0"/>
              <a:t>은 휘발성 기억 장치고</a:t>
            </a:r>
            <a:r>
              <a:rPr lang="en-US" altLang="ko-KR" spc="-100" dirty="0"/>
              <a:t>, ROM,</a:t>
            </a:r>
            <a:r>
              <a:rPr lang="ko-KR" altLang="en-US" spc="-100" dirty="0"/>
              <a:t> 플래시 메모리</a:t>
            </a:r>
            <a:r>
              <a:rPr lang="en-US" altLang="ko-KR" spc="-100" dirty="0"/>
              <a:t>, </a:t>
            </a:r>
            <a:r>
              <a:rPr lang="ko-KR" altLang="en-US" spc="-100" dirty="0"/>
              <a:t>자기</a:t>
            </a:r>
            <a:r>
              <a:rPr lang="en-US" altLang="ko-KR" spc="-100" dirty="0"/>
              <a:t>-</a:t>
            </a:r>
            <a:r>
              <a:rPr lang="ko-KR" altLang="en-US" spc="-100" dirty="0"/>
              <a:t>표면 기억 장치</a:t>
            </a:r>
            <a:r>
              <a:rPr lang="en-US" altLang="ko-KR" spc="-100" dirty="0"/>
              <a:t>, </a:t>
            </a:r>
            <a:r>
              <a:rPr lang="ko-KR" altLang="en-US" spc="-100" dirty="0"/>
              <a:t>광 저장 장치 등은 </a:t>
            </a:r>
            <a:r>
              <a:rPr lang="ko-KR" altLang="en-US" spc="-100" dirty="0" err="1"/>
              <a:t>비휘발성</a:t>
            </a:r>
            <a:r>
              <a:rPr lang="ko-KR" altLang="en-US" spc="-100" dirty="0"/>
              <a:t> 기억 장치다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데이터를 읽으면 데이터 파괴 여부에 따라 </a:t>
            </a:r>
            <a:r>
              <a:rPr lang="ko-KR" altLang="en-US" b="1" spc="-100" dirty="0">
                <a:solidFill>
                  <a:srgbClr val="00B0F0"/>
                </a:solidFill>
              </a:rPr>
              <a:t>파괴적 기억 장치</a:t>
            </a:r>
            <a:r>
              <a:rPr lang="ko-KR" altLang="en-US" spc="-100" dirty="0"/>
              <a:t>와 </a:t>
            </a:r>
            <a:r>
              <a:rPr lang="ko-KR" altLang="en-US" b="1" spc="-100" dirty="0">
                <a:solidFill>
                  <a:srgbClr val="00B0F0"/>
                </a:solidFill>
              </a:rPr>
              <a:t>비파괴적 기억 장치</a:t>
            </a:r>
            <a:r>
              <a:rPr lang="ko-KR" altLang="en-US" spc="-100" dirty="0"/>
              <a:t>로 분류</a:t>
            </a:r>
            <a:endParaRPr lang="en-US" altLang="ko-KR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자기 코어나 </a:t>
            </a:r>
            <a:r>
              <a:rPr lang="en-US" altLang="ko-KR" spc="-100" dirty="0"/>
              <a:t>FRAM</a:t>
            </a:r>
            <a:r>
              <a:rPr lang="ko-KR" altLang="en-US" spc="-100" dirty="0"/>
              <a:t>은 파괴적 기억 장치고</a:t>
            </a:r>
            <a:r>
              <a:rPr lang="en-US" altLang="ko-KR" spc="-100" dirty="0"/>
              <a:t>, </a:t>
            </a:r>
            <a:r>
              <a:rPr lang="ko-KR" altLang="en-US" spc="-100" dirty="0"/>
              <a:t>반도체 기억 장치</a:t>
            </a:r>
            <a:r>
              <a:rPr lang="en-US" altLang="ko-KR" spc="-100" dirty="0"/>
              <a:t>, </a:t>
            </a:r>
            <a:r>
              <a:rPr lang="ko-KR" altLang="en-US" spc="-100" dirty="0"/>
              <a:t>자기</a:t>
            </a:r>
            <a:r>
              <a:rPr lang="en-US" altLang="ko-KR" spc="-100" dirty="0"/>
              <a:t>-</a:t>
            </a:r>
            <a:r>
              <a:rPr lang="ko-KR" altLang="en-US" spc="-100" dirty="0"/>
              <a:t>표면 기억 장치</a:t>
            </a:r>
            <a:r>
              <a:rPr lang="en-US" altLang="ko-KR" spc="-100" dirty="0"/>
              <a:t>, </a:t>
            </a:r>
            <a:r>
              <a:rPr lang="ko-KR" altLang="en-US" spc="-100" dirty="0"/>
              <a:t>광 저장 등은 비파괴적 기억 장치다</a:t>
            </a:r>
            <a:r>
              <a:rPr lang="en-US" altLang="ko-KR" spc="-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90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기억 장치 시스템의 개요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계층적 기억 장치 시스템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38163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기억 장치 시스템에서 액세스 속도</a:t>
            </a:r>
            <a:r>
              <a:rPr lang="en-US" altLang="ko-KR" sz="1800" b="1" spc="-100" dirty="0"/>
              <a:t>, </a:t>
            </a:r>
            <a:r>
              <a:rPr lang="ko-KR" altLang="en-US" sz="1800" b="1" spc="-100" dirty="0"/>
              <a:t>가격</a:t>
            </a:r>
            <a:r>
              <a:rPr lang="en-US" altLang="ko-KR" sz="1800" b="1" spc="-100" dirty="0"/>
              <a:t>, </a:t>
            </a:r>
            <a:r>
              <a:rPr lang="ko-KR" altLang="en-US" sz="1800" b="1" spc="-100" dirty="0"/>
              <a:t>용량의 관계</a:t>
            </a:r>
            <a:endParaRPr lang="en-US" altLang="ko-KR" sz="1800" b="1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액세스 속도가 빨라질수록 비트당 가격은 높아진다</a:t>
            </a:r>
            <a:r>
              <a:rPr lang="en-US" altLang="ko-KR" sz="1700" spc="-100" dirty="0"/>
              <a:t>.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용량이 증가할수록 비트당 가격은 감소하고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액세스 속도도 낮아진다</a:t>
            </a:r>
            <a:r>
              <a:rPr lang="en-US" altLang="ko-KR" sz="1700" spc="-100" dirty="0"/>
              <a:t>.</a:t>
            </a:r>
            <a:endParaRPr lang="ko-KR" altLang="en-US" sz="17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09" y="2492896"/>
            <a:ext cx="7330059" cy="323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2" y="5978127"/>
            <a:ext cx="53880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액세스 속도를 빠르게 하면서 </a:t>
            </a:r>
            <a:endParaRPr lang="en-US" altLang="ko-KR" sz="17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대비 성능도 적절히 유지하는 방법이 계층적 구조다</a:t>
            </a:r>
            <a:r>
              <a:rPr lang="en-US" altLang="ko-KR" sz="17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75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기억 장치 시스템의 개요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기억 장치의 계층 구조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39552" y="1196752"/>
          <a:ext cx="828092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➊레지스터</a:t>
                      </a:r>
                      <a:r>
                        <a:rPr lang="en-US" altLang="ko-KR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700" b="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액세스 속도가 가장 빠르지만 비트당 가격도 가장 높아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에 소량 존재한다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RISC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계열의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는 레지스터가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개 이상이지만 보통은 수십 개 정도다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➋캐시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캐시는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의 속도 차를 줄이기 위해 레지스터와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 사이에서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가 자주 사용하는 명령어나 데이터를 일시 저장하는 버퍼 역할을 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캐시는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SRAM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으로 구성되는데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CPU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내부에 있으면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L1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캐시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외부에 있으면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L2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캐시라고 하는데 요즘은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L2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캐시도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CPU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내부에 집적한다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➌ </a:t>
                      </a:r>
                      <a:r>
                        <a:rPr lang="ko-KR" altLang="en-US" sz="1700" b="0" kern="1200" spc="-1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주기억</a:t>
                      </a:r>
                      <a:endParaRPr lang="en-US" altLang="ko-KR" sz="1700" b="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DRAM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으로 구성했다가 요즘은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SDR SDRAM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이나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DDR SDRAM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으로 구성한다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프로그램을 수행하려면 먼저 해당 프로그램의 명령어와 데이터를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장치에 적재해야 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내부 기억 장치는 고속 동작을 위해 보통 하나의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CPU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보드상에 위치한다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➍외부</a:t>
                      </a:r>
                      <a:endParaRPr lang="en-US" altLang="ko-KR" sz="1700" b="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기억 장치</a:t>
                      </a:r>
                    </a:p>
                    <a:p>
                      <a:pPr latinLnBrk="1"/>
                      <a:endParaRPr lang="ko-KR" altLang="en-US" sz="1700" b="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대규모 데이터를 영구 저장하기 위해 사용된다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CPU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가 직접 액세스할 수 없고 제어기를 통해 액세스할 수 있다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보조 기억 장치라고도 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고속 액세스가 가능한 것은 자기 디스크이며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요즘에는 플래시 메모리도 보편적으로 사용된다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101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3656</TotalTime>
  <Words>1724</Words>
  <Application>Microsoft Office PowerPoint</Application>
  <PresentationFormat>화면 슬라이드 쇼(4:3)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HY견고딕</vt:lpstr>
      <vt:lpstr>HY견명조</vt:lpstr>
      <vt:lpstr>HY헤드라인M</vt:lpstr>
      <vt:lpstr>LG Smart UI SemiBold</vt:lpstr>
      <vt:lpstr>돋움</vt:lpstr>
      <vt:lpstr>맑은 고딕</vt:lpstr>
      <vt:lpstr>휴먼모음T</vt:lpstr>
      <vt:lpstr>Arial</vt:lpstr>
      <vt:lpstr>Cambria Math</vt:lpstr>
      <vt:lpstr>Times New Roman</vt:lpstr>
      <vt:lpstr>Verdana</vt:lpstr>
      <vt:lpstr>Wingdings</vt:lpstr>
      <vt:lpstr>1_Office 테마</vt:lpstr>
      <vt:lpstr>PowerPoint 프레젠테이션</vt:lpstr>
      <vt:lpstr>Contents</vt:lpstr>
      <vt:lpstr>01  기억 장치 시스템의 개요</vt:lpstr>
      <vt:lpstr>01  기억 장치 시스템의 개요</vt:lpstr>
      <vt:lpstr>01  기억 장치 시스템의 개요</vt:lpstr>
      <vt:lpstr>01  기억 장치 시스템의 개요</vt:lpstr>
      <vt:lpstr>01  기억 장치 시스템의 개요</vt:lpstr>
      <vt:lpstr>01  기억 장치 시스템의 개요</vt:lpstr>
      <vt:lpstr>01  기억 장치 시스템의 개요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4636</cp:lastModifiedBy>
  <cp:revision>468</cp:revision>
  <dcterms:created xsi:type="dcterms:W3CDTF">2011-01-05T15:14:06Z</dcterms:created>
  <dcterms:modified xsi:type="dcterms:W3CDTF">2022-05-02T15:59:03Z</dcterms:modified>
</cp:coreProperties>
</file>