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5" r:id="rId1"/>
  </p:sldMasterIdLst>
  <p:notesMasterIdLst>
    <p:notesMasterId r:id="rId17"/>
  </p:notesMasterIdLst>
  <p:handoutMasterIdLst>
    <p:handoutMasterId r:id="rId18"/>
  </p:handoutMasterIdLst>
  <p:sldIdLst>
    <p:sldId id="1026" r:id="rId2"/>
    <p:sldId id="1027" r:id="rId3"/>
    <p:sldId id="1011" r:id="rId4"/>
    <p:sldId id="1012" r:id="rId5"/>
    <p:sldId id="1013" r:id="rId6"/>
    <p:sldId id="1014" r:id="rId7"/>
    <p:sldId id="1015" r:id="rId8"/>
    <p:sldId id="1016" r:id="rId9"/>
    <p:sldId id="1017" r:id="rId10"/>
    <p:sldId id="1018" r:id="rId11"/>
    <p:sldId id="1019" r:id="rId12"/>
    <p:sldId id="1020" r:id="rId13"/>
    <p:sldId id="1021" r:id="rId14"/>
    <p:sldId id="1022" r:id="rId15"/>
    <p:sldId id="1023" r:id="rId16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2B6278"/>
    <a:srgbClr val="008000"/>
    <a:srgbClr val="948A88"/>
    <a:srgbClr val="2A2C50"/>
    <a:srgbClr val="717152"/>
    <a:srgbClr val="86472B"/>
    <a:srgbClr val="E5C9BB"/>
    <a:srgbClr val="AD7842"/>
    <a:srgbClr val="3F2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9" autoAdjust="0"/>
    <p:restoredTop sz="95794" autoAdjust="0"/>
  </p:normalViewPr>
  <p:slideViewPr>
    <p:cSldViewPr>
      <p:cViewPr varScale="1">
        <p:scale>
          <a:sx n="113" d="100"/>
          <a:sy n="113" d="100"/>
        </p:scale>
        <p:origin x="1024" y="8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2022-05-03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72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948A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51520" y="404664"/>
            <a:ext cx="4752528" cy="4777264"/>
            <a:chOff x="683568" y="451416"/>
            <a:chExt cx="4752528" cy="4777264"/>
          </a:xfrm>
        </p:grpSpPr>
        <p:pic>
          <p:nvPicPr>
            <p:cNvPr id="16" name="그림 15"/>
            <p:cNvPicPr>
              <a:picLocks noChangeAspect="1"/>
            </p:cNvPicPr>
            <p:nvPr userDrawn="1"/>
          </p:nvPicPr>
          <p:blipFill rotWithShape="1">
            <a:blip r:embed="rId2"/>
            <a:srcRect t="8890" b="7767"/>
            <a:stretch/>
          </p:blipFill>
          <p:spPr>
            <a:xfrm>
              <a:off x="683568" y="548680"/>
              <a:ext cx="4496543" cy="4680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4355976" y="451416"/>
              <a:ext cx="1080120" cy="720080"/>
            </a:xfrm>
            <a:prstGeom prst="rect">
              <a:avLst/>
            </a:prstGeom>
            <a:solidFill>
              <a:srgbClr val="948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제목 13"/>
          <p:cNvSpPr>
            <a:spLocks noGrp="1"/>
          </p:cNvSpPr>
          <p:nvPr>
            <p:ph type="title"/>
          </p:nvPr>
        </p:nvSpPr>
        <p:spPr>
          <a:xfrm>
            <a:off x="3635896" y="4797152"/>
            <a:ext cx="5328592" cy="1824936"/>
          </a:xfrm>
        </p:spPr>
        <p:txBody>
          <a:bodyPr>
            <a:noAutofit/>
          </a:bodyPr>
          <a:lstStyle>
            <a:lvl1pPr algn="ctr">
              <a:defRPr sz="4800" b="0">
                <a:solidFill>
                  <a:srgbClr val="2A2C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77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948A88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5612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2312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28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287563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 userDrawn="1"/>
        </p:nvGrpSpPr>
        <p:grpSpPr bwMode="auto">
          <a:xfrm>
            <a:off x="-12700" y="-1588"/>
            <a:ext cx="9156700" cy="836613"/>
            <a:chOff x="-12020" y="-1058"/>
            <a:chExt cx="9158620" cy="720000"/>
          </a:xfrm>
          <a:solidFill>
            <a:schemeClr val="accent6">
              <a:lumMod val="75000"/>
            </a:schemeClr>
          </a:solidFill>
        </p:grpSpPr>
        <p:sp>
          <p:nvSpPr>
            <p:cNvPr id="3" name="직사각형 2"/>
            <p:cNvSpPr/>
            <p:nvPr userDrawn="1"/>
          </p:nvSpPr>
          <p:spPr>
            <a:xfrm>
              <a:off x="-12020" y="-1058"/>
              <a:ext cx="915862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178946" y="-1058"/>
              <a:ext cx="8965726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179388" y="6388100"/>
            <a:ext cx="504825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+mn-lt"/>
                <a:ea typeface="+mn-ea"/>
              </a:defRPr>
            </a:lvl1pPr>
          </a:lstStyle>
          <a:p>
            <a:pPr>
              <a:defRPr/>
            </a:pPr>
            <a:fld id="{D23916F6-585A-4A9A-BCE4-41D17507EC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5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2022-05-03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  <p:sldLayoutId id="2147484683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156366-BFB2-4FDD-A1CA-8BAA0673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36" y="0"/>
            <a:ext cx="9144000" cy="6794303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0AD00BB1-268B-44F9-A45F-D5E717784CAB}"/>
              </a:ext>
            </a:extLst>
          </p:cNvPr>
          <p:cNvSpPr txBox="1">
            <a:spLocks/>
          </p:cNvSpPr>
          <p:nvPr/>
        </p:nvSpPr>
        <p:spPr>
          <a:xfrm>
            <a:off x="2627784" y="1124744"/>
            <a:ext cx="5976664" cy="129614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9</a:t>
            </a:r>
            <a:r>
              <a:rPr kumimoji="0" lang="ko-KR" altLang="en-US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주차</a:t>
            </a:r>
            <a:endParaRPr kumimoji="0" lang="en-US" altLang="ko-KR" sz="36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fontAlgn="auto">
              <a:spcAft>
                <a:spcPts val="0"/>
              </a:spcAft>
            </a:pPr>
            <a:r>
              <a:rPr kumimoji="0" lang="ko-KR" altLang="en-US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제어 장치 </a:t>
            </a:r>
            <a:r>
              <a:rPr kumimoji="0" lang="en-US" altLang="ko-KR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(4)</a:t>
            </a:r>
            <a:endParaRPr kumimoji="0" lang="ko-KR" altLang="en-US" sz="36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33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indent="-28575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spc="-100" dirty="0"/>
              <a:t>분기로 인한 제어 해저드</a:t>
            </a:r>
            <a:endParaRPr kumimoji="0" lang="en-US" altLang="ko-KR" sz="1800" spc="-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2776"/>
            <a:ext cx="7056784" cy="32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1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604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fontAlgn="auto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400" spc="-100" dirty="0"/>
              <a:t>     구조적 해저드</a:t>
            </a:r>
            <a:r>
              <a:rPr kumimoji="0" lang="en-US" altLang="ko-KR" sz="2400" spc="-100" dirty="0"/>
              <a:t>(structural hazards)</a:t>
            </a:r>
          </a:p>
          <a:p>
            <a:pPr marL="542925" lvl="1" indent="-182563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pc="-160" dirty="0"/>
              <a:t>서로 다른 단계에서 동시에 실행되는 명령이 컴퓨터 내의 장치 하나를 동시에 사용하려고 할 때 발생</a:t>
            </a:r>
            <a:endParaRPr kumimoji="0" lang="en-US" altLang="ko-KR" spc="-160" dirty="0"/>
          </a:p>
          <a:p>
            <a:pPr marL="542925" lvl="1" indent="-182563" fontAlgn="auto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pc="-100" dirty="0"/>
              <a:t>예</a:t>
            </a:r>
            <a:r>
              <a:rPr kumimoji="0" lang="en-US" altLang="ko-KR" spc="-100" dirty="0"/>
              <a:t>1 :  </a:t>
            </a:r>
            <a:r>
              <a:rPr kumimoji="0" lang="ko-KR" altLang="en-US" spc="-100" dirty="0"/>
              <a:t>명령어 인출과 오퍼랜드 인출이 동시에 발생하는 경우</a:t>
            </a:r>
            <a:endParaRPr kumimoji="0" lang="en-US" altLang="ko-KR" spc="-100" dirty="0"/>
          </a:p>
          <a:p>
            <a:pPr marL="546100" lvl="2" indent="0" fontAlgn="auto">
              <a:spcBef>
                <a:spcPts val="0"/>
              </a:spcBef>
              <a:spcAft>
                <a:spcPts val="3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명령 </a:t>
            </a:r>
            <a:r>
              <a:rPr kumimoji="0" lang="en-US" altLang="ko-KR" sz="1600" spc="-100" dirty="0"/>
              <a:t>2</a:t>
            </a:r>
            <a:r>
              <a:rPr kumimoji="0" lang="ko-KR" altLang="en-US" sz="1600" spc="-100" dirty="0"/>
              <a:t>개가 동시에 메모리에 가서 명령과 데이터를 가져와야 하는데</a:t>
            </a:r>
            <a:r>
              <a:rPr kumimoji="0" lang="en-US" altLang="ko-KR" sz="1600" spc="-100" dirty="0"/>
              <a:t>, </a:t>
            </a:r>
          </a:p>
          <a:p>
            <a:pPr marL="54610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인출 과정이 모두 같은 장치들</a:t>
            </a:r>
            <a:r>
              <a:rPr kumimoji="0" lang="en-US" altLang="ko-KR" sz="1600" spc="-100" dirty="0"/>
              <a:t>(bus, memory </a:t>
            </a:r>
            <a:r>
              <a:rPr kumimoji="0" lang="ko-KR" altLang="en-US" sz="1600" spc="-100" dirty="0"/>
              <a:t>등</a:t>
            </a:r>
            <a:r>
              <a:rPr kumimoji="0" lang="en-US" altLang="ko-KR" sz="1600" spc="-100" dirty="0"/>
              <a:t>)</a:t>
            </a:r>
            <a:r>
              <a:rPr kumimoji="0" lang="ko-KR" altLang="en-US" sz="1600" spc="-100" dirty="0"/>
              <a:t>을 사용하므로 충돌 발생</a:t>
            </a:r>
            <a:endParaRPr kumimoji="0" lang="en-US" altLang="ko-KR" sz="1600" spc="-100" dirty="0"/>
          </a:p>
          <a:p>
            <a:pPr marL="542925" lvl="1" indent="-182563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예</a:t>
            </a:r>
            <a:r>
              <a:rPr kumimoji="0" lang="en-US" altLang="ko-KR" sz="1700" spc="-100" dirty="0"/>
              <a:t>2 : CPU </a:t>
            </a:r>
            <a:r>
              <a:rPr kumimoji="0" lang="ko-KR" altLang="en-US" sz="1700" spc="-100" dirty="0"/>
              <a:t>내의 장치인 </a:t>
            </a:r>
            <a:r>
              <a:rPr kumimoji="0" lang="en-US" altLang="ko-KR" sz="1700" spc="-100" dirty="0"/>
              <a:t>ALU</a:t>
            </a:r>
            <a:r>
              <a:rPr kumimoji="0" lang="ko-KR" altLang="en-US" sz="1700" spc="-100" dirty="0"/>
              <a:t>를 명령 </a:t>
            </a:r>
            <a:r>
              <a:rPr kumimoji="0" lang="en-US" altLang="ko-KR" sz="1700" spc="-100" dirty="0"/>
              <a:t>2</a:t>
            </a:r>
            <a:r>
              <a:rPr kumimoji="0" lang="ko-KR" altLang="en-US" sz="1700" spc="-100" dirty="0"/>
              <a:t>개가 동시에 사용해야 하는 경우</a:t>
            </a:r>
            <a:endParaRPr kumimoji="0" lang="en-US" altLang="ko-KR" sz="1700" spc="-100" dirty="0"/>
          </a:p>
          <a:p>
            <a:pPr marL="444500" lvl="1" indent="-28575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b="1" spc="-100" dirty="0"/>
              <a:t>인출 과정에서 메모리 충돌을 해결 방법</a:t>
            </a:r>
            <a:endParaRPr kumimoji="0" lang="en-US" altLang="ko-KR" sz="1800" b="1" spc="-100" dirty="0"/>
          </a:p>
          <a:p>
            <a:pPr marL="628650" lvl="2" indent="-177800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600" spc="-100" dirty="0"/>
              <a:t>하버드 구조</a:t>
            </a:r>
            <a:r>
              <a:rPr kumimoji="0" lang="en-US" altLang="ko-KR" sz="1600" spc="-100" dirty="0"/>
              <a:t>(</a:t>
            </a:r>
            <a:r>
              <a:rPr kumimoji="0" lang="en-US" altLang="ko-KR" sz="1600" spc="-100" dirty="0" err="1"/>
              <a:t>harvard</a:t>
            </a:r>
            <a:r>
              <a:rPr kumimoji="0" lang="en-US" altLang="ko-KR" sz="1600" spc="-100" dirty="0"/>
              <a:t> architecture)</a:t>
            </a:r>
            <a:r>
              <a:rPr kumimoji="0" lang="ko-KR" altLang="en-US" sz="1600" spc="-100" dirty="0"/>
              <a:t>를 사용</a:t>
            </a:r>
            <a:br>
              <a:rPr kumimoji="0" lang="en-US" altLang="ko-KR" sz="1600" spc="-100" dirty="0"/>
            </a:b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메모리를 프로그램</a:t>
            </a:r>
            <a:r>
              <a:rPr kumimoji="0" lang="en-US" altLang="ko-KR" sz="1600" spc="-100" dirty="0"/>
              <a:t>(</a:t>
            </a:r>
            <a:r>
              <a:rPr kumimoji="0" lang="ko-KR" altLang="en-US" sz="1600" spc="-100" dirty="0"/>
              <a:t>명령어</a:t>
            </a:r>
            <a:r>
              <a:rPr kumimoji="0" lang="en-US" altLang="ko-KR" sz="1600" spc="-100" dirty="0"/>
              <a:t>) </a:t>
            </a:r>
            <a:r>
              <a:rPr kumimoji="0" lang="ko-KR" altLang="en-US" sz="1600" spc="-100" dirty="0"/>
              <a:t>메모리와 데이터 메모리로 완전 분리시킨 구조</a:t>
            </a:r>
            <a:r>
              <a:rPr kumimoji="0" lang="en-US" altLang="ko-KR" sz="1600" spc="-100" dirty="0"/>
              <a:t> </a:t>
            </a:r>
            <a:br>
              <a:rPr kumimoji="0" lang="en-US" altLang="ko-KR" sz="1600" spc="-100" dirty="0"/>
            </a:b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명령어 인출과 데이터 인출 과정에서 충돌을 원천적으로 봉쇄</a:t>
            </a:r>
            <a:br>
              <a:rPr kumimoji="0" lang="en-US" altLang="ko-KR" sz="1600" spc="-100" dirty="0"/>
            </a:br>
            <a:r>
              <a:rPr kumimoji="0" lang="en-US" altLang="ko-KR" sz="1600" spc="-100" dirty="0"/>
              <a:t>- RISC </a:t>
            </a:r>
            <a:r>
              <a:rPr kumimoji="0" lang="ko-KR" altLang="en-US" sz="1600" spc="-100" dirty="0"/>
              <a:t>프로세서에서 많이 사용하는 구조</a:t>
            </a:r>
            <a:endParaRPr kumimoji="0" lang="en-US" altLang="ko-KR" sz="1600" spc="-100" dirty="0"/>
          </a:p>
          <a:p>
            <a:pPr marL="628650" lvl="2" indent="-177800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600" spc="-100" dirty="0"/>
              <a:t>분리 캐시를 사용하여 충돌 회피</a:t>
            </a:r>
            <a:br>
              <a:rPr kumimoji="0" lang="en-US" altLang="ko-KR" sz="1600" spc="-100" dirty="0"/>
            </a:b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인텔 계열 프로세서의 </a:t>
            </a:r>
            <a:r>
              <a:rPr kumimoji="0" lang="en-US" altLang="ko-KR" sz="1600" spc="-100" dirty="0"/>
              <a:t>L1 </a:t>
            </a:r>
            <a:r>
              <a:rPr kumimoji="0" lang="ko-KR" altLang="en-US" sz="1600" spc="-100" dirty="0"/>
              <a:t>캐시에서 사용하는 구조로</a:t>
            </a:r>
            <a:r>
              <a:rPr kumimoji="0" lang="en-US" altLang="ko-KR" sz="1600" spc="-100" dirty="0"/>
              <a:t>, L1 </a:t>
            </a:r>
            <a:r>
              <a:rPr kumimoji="0" lang="ko-KR" altLang="en-US" sz="1600" spc="-100" dirty="0"/>
              <a:t>명령어 캐시와 </a:t>
            </a:r>
            <a:r>
              <a:rPr kumimoji="0" lang="en-US" altLang="ko-KR" sz="1600" spc="-100" dirty="0"/>
              <a:t>L1 </a:t>
            </a:r>
            <a:r>
              <a:rPr kumimoji="0" lang="ko-KR" altLang="en-US" sz="1600" spc="-100" dirty="0"/>
              <a:t>데이터 캐시로 분리</a:t>
            </a:r>
            <a:br>
              <a:rPr kumimoji="0" lang="en-US" altLang="ko-KR" sz="1600" spc="-100" dirty="0"/>
            </a:b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그러나 명령어 </a:t>
            </a:r>
            <a:r>
              <a:rPr kumimoji="0" lang="en-US" altLang="ko-KR" sz="1600" spc="-100" dirty="0"/>
              <a:t>2</a:t>
            </a:r>
            <a:r>
              <a:rPr kumimoji="0" lang="ko-KR" altLang="en-US" sz="1600" spc="-100" dirty="0"/>
              <a:t>개가 동시에 캐시 미스가 발생하면 충돌이 발생할 수 있음</a:t>
            </a:r>
            <a:endParaRPr kumimoji="0" lang="en-US" altLang="ko-KR" sz="1600" spc="-100" dirty="0"/>
          </a:p>
          <a:p>
            <a:pPr marL="628650" lvl="2" indent="-177800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600" spc="-100" dirty="0"/>
              <a:t>동일한 장치를 동시 사용하여 일어나는 충돌 </a:t>
            </a:r>
            <a:r>
              <a:rPr kumimoji="0" lang="en-US" altLang="ko-KR" sz="1600" spc="-100" dirty="0"/>
              <a:t>: </a:t>
            </a:r>
            <a:r>
              <a:rPr kumimoji="0" lang="ko-KR" altLang="en-US" sz="1600" spc="-100" dirty="0"/>
              <a:t>장치를 하나 더 둠</a:t>
            </a:r>
            <a:br>
              <a:rPr kumimoji="0" lang="en-US" altLang="ko-KR" sz="1600" spc="-100" dirty="0"/>
            </a:b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예를 들어 </a:t>
            </a:r>
            <a:r>
              <a:rPr kumimoji="0" lang="en-US" altLang="ko-KR" sz="1600" spc="-100" dirty="0"/>
              <a:t>CPU </a:t>
            </a:r>
            <a:r>
              <a:rPr kumimoji="0" lang="ko-KR" altLang="en-US" sz="1600" spc="-100" dirty="0"/>
              <a:t>내에 </a:t>
            </a:r>
            <a:r>
              <a:rPr kumimoji="0" lang="en-US" altLang="ko-KR" sz="1600" spc="-100" dirty="0"/>
              <a:t>ALU</a:t>
            </a:r>
            <a:r>
              <a:rPr kumimoji="0" lang="ko-KR" altLang="en-US" sz="1600" spc="-100" dirty="0"/>
              <a:t>를 </a:t>
            </a:r>
            <a:r>
              <a:rPr kumimoji="0" lang="en-US" altLang="ko-KR" sz="1600" spc="-100" dirty="0"/>
              <a:t>2</a:t>
            </a:r>
            <a:r>
              <a:rPr kumimoji="0" lang="ko-KR" altLang="en-US" sz="1600" spc="-100" dirty="0"/>
              <a:t>개 둠</a:t>
            </a:r>
            <a:endParaRPr kumimoji="0" lang="en-US" altLang="ko-KR" sz="1600" spc="-1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783754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402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/>
              <a:t>      슈퍼 스칼라</a:t>
            </a:r>
            <a:endParaRPr kumimoji="0" lang="en-US" altLang="ko-KR" sz="2200" spc="-100" dirty="0"/>
          </a:p>
          <a:p>
            <a:pPr marL="550863" lvl="1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b="1" spc="-100" dirty="0"/>
              <a:t>하나의 프로세서 안에 </a:t>
            </a:r>
            <a:r>
              <a:rPr kumimoji="0" lang="en-US" altLang="ko-KR" sz="1800" b="1" spc="-100" dirty="0"/>
              <a:t>2</a:t>
            </a:r>
            <a:r>
              <a:rPr kumimoji="0" lang="ko-KR" altLang="en-US" sz="1800" b="1" spc="-100" dirty="0"/>
              <a:t>개 이상의 파이프 라인 탑재</a:t>
            </a:r>
            <a:endParaRPr kumimoji="0" lang="en-US" altLang="ko-KR" sz="1800" b="1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하나의 명령어 인출 장치가 명령어 쌍을 동시에 가져와서 각 명령어를 다른 파이프 라인에 배치하고 개별 </a:t>
            </a:r>
            <a:r>
              <a:rPr kumimoji="0" lang="en-US" altLang="ko-KR" sz="1700" spc="-100" dirty="0"/>
              <a:t>ALU</a:t>
            </a:r>
            <a:r>
              <a:rPr kumimoji="0" lang="ko-KR" altLang="en-US" sz="1700" spc="-100" dirty="0"/>
              <a:t>를 가지고 병렬 작업</a:t>
            </a:r>
            <a:endParaRPr kumimoji="0" lang="en-US" altLang="ko-KR" sz="1700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명령 </a:t>
            </a:r>
            <a:r>
              <a:rPr kumimoji="0" lang="en-US" altLang="ko-KR" sz="1700" spc="-100" dirty="0"/>
              <a:t>2</a:t>
            </a:r>
            <a:r>
              <a:rPr kumimoji="0" lang="ko-KR" altLang="en-US" sz="1700" spc="-100" dirty="0"/>
              <a:t>개는 자원</a:t>
            </a:r>
            <a:r>
              <a:rPr kumimoji="0" lang="en-US" altLang="ko-KR" sz="1700" spc="-100" dirty="0"/>
              <a:t>(</a:t>
            </a:r>
            <a:r>
              <a:rPr kumimoji="0" lang="ko-KR" altLang="en-US" sz="1700" spc="-100" dirty="0"/>
              <a:t>예를 들어 레지스터</a:t>
            </a:r>
            <a:r>
              <a:rPr kumimoji="0" lang="en-US" altLang="ko-KR" sz="1700" spc="-100" dirty="0"/>
              <a:t>)</a:t>
            </a:r>
            <a:r>
              <a:rPr kumimoji="0" lang="ko-KR" altLang="en-US" sz="1700" spc="-100" dirty="0"/>
              <a:t>을 사용할 때 충돌하지 않아야 함</a:t>
            </a:r>
            <a:endParaRPr kumimoji="0" lang="en-US" altLang="ko-KR" sz="1700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둘 중 어느 명령도 다른 명령의 결과에 의존하지 않아야</a:t>
            </a:r>
            <a:r>
              <a:rPr kumimoji="0" lang="en-US" altLang="ko-KR" sz="1700" spc="-100" dirty="0"/>
              <a:t> </a:t>
            </a:r>
            <a:r>
              <a:rPr kumimoji="0" lang="ko-KR" altLang="en-US" sz="1700" spc="-100" dirty="0"/>
              <a:t>함</a:t>
            </a:r>
            <a:endParaRPr kumimoji="0" lang="en-US" altLang="ko-KR" sz="1700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하드웨어를 추가하여 실행 도중에 충돌을 감지 및 제거</a:t>
            </a:r>
            <a:endParaRPr kumimoji="0" lang="en-US" altLang="ko-KR" sz="1700" spc="-1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764704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706026"/>
            <a:ext cx="7310352" cy="26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4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0863" lvl="1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b="1" spc="-100" dirty="0"/>
              <a:t>단일 또는 </a:t>
            </a:r>
            <a:r>
              <a:rPr kumimoji="0" lang="en-US" altLang="ko-KR" sz="1800" b="1" spc="-100" dirty="0"/>
              <a:t>2</a:t>
            </a:r>
            <a:r>
              <a:rPr kumimoji="0" lang="ko-KR" altLang="en-US" sz="1800" b="1" spc="-100" dirty="0"/>
              <a:t>중 파이프 라인 </a:t>
            </a:r>
            <a:r>
              <a:rPr kumimoji="0" lang="en-US" altLang="ko-KR" sz="1800" b="1" spc="-100" dirty="0"/>
              <a:t>: RISC </a:t>
            </a:r>
            <a:r>
              <a:rPr kumimoji="0" lang="ko-KR" altLang="en-US" sz="1800" b="1" spc="-100" dirty="0" err="1"/>
              <a:t>머신이</a:t>
            </a:r>
            <a:r>
              <a:rPr kumimoji="0" lang="ko-KR" altLang="en-US" sz="1800" b="1" spc="-100" dirty="0"/>
              <a:t> 원조</a:t>
            </a:r>
            <a:endParaRPr kumimoji="0" lang="en-US" altLang="ko-KR" sz="1800" b="1" spc="-100" dirty="0"/>
          </a:p>
          <a:p>
            <a:pPr marL="550863" lvl="1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en-US" altLang="ko-KR" sz="1800" b="1" spc="-100" dirty="0"/>
              <a:t>486</a:t>
            </a:r>
            <a:r>
              <a:rPr kumimoji="0" lang="ko-KR" altLang="en-US" sz="1800" b="1" spc="-100" dirty="0"/>
              <a:t>부터는 인텔이 데이터 파이프 라인 도입</a:t>
            </a:r>
            <a:endParaRPr kumimoji="0" lang="en-US" altLang="ko-KR" sz="1800" b="1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</a:pPr>
            <a:r>
              <a:rPr kumimoji="0" lang="en-US" altLang="ko-KR" sz="1700" spc="-100" dirty="0"/>
              <a:t>486</a:t>
            </a:r>
            <a:r>
              <a:rPr kumimoji="0" lang="ko-KR" altLang="en-US" sz="1700" spc="-100" dirty="0"/>
              <a:t>은 파이프 라인을 하나</a:t>
            </a:r>
            <a:endParaRPr kumimoji="0" lang="en-US" altLang="ko-KR" sz="1700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펜티엄은 </a:t>
            </a:r>
            <a:r>
              <a:rPr kumimoji="0" lang="en-US" altLang="ko-KR" sz="1700" spc="-100" dirty="0"/>
              <a:t>[</a:t>
            </a:r>
            <a:r>
              <a:rPr kumimoji="0" lang="ko-KR" altLang="en-US" sz="1700" spc="-100" dirty="0"/>
              <a:t>그림 </a:t>
            </a:r>
            <a:r>
              <a:rPr kumimoji="0" lang="en-US" altLang="ko-KR" sz="1700" spc="-100" dirty="0"/>
              <a:t>5-27]</a:t>
            </a:r>
            <a:r>
              <a:rPr kumimoji="0" lang="ko-KR" altLang="en-US" sz="1700" spc="-100" dirty="0"/>
              <a:t>과 비슷한 </a:t>
            </a:r>
            <a:r>
              <a:rPr kumimoji="0" lang="en-US" altLang="ko-KR" sz="1700" spc="-100" dirty="0"/>
              <a:t>5</a:t>
            </a:r>
            <a:r>
              <a:rPr kumimoji="0" lang="ko-KR" altLang="en-US" sz="1700" spc="-100" dirty="0"/>
              <a:t>단계 파이프 라인을 </a:t>
            </a:r>
            <a:r>
              <a:rPr kumimoji="0" lang="en-US" altLang="ko-KR" sz="1700" spc="-100" dirty="0"/>
              <a:t>2</a:t>
            </a:r>
            <a:r>
              <a:rPr kumimoji="0" lang="ko-KR" altLang="en-US" sz="1700" spc="-100" dirty="0"/>
              <a:t>개 가지고 있음</a:t>
            </a:r>
            <a:endParaRPr kumimoji="0" lang="en-US" altLang="ko-KR" sz="1700" spc="-100" dirty="0"/>
          </a:p>
          <a:p>
            <a:pPr marL="628650" lvl="3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/>
              <a:t>- U </a:t>
            </a:r>
            <a:r>
              <a:rPr kumimoji="0" lang="ko-KR" altLang="en-US" sz="1600" spc="-100" dirty="0"/>
              <a:t>파이프 라인</a:t>
            </a:r>
            <a:r>
              <a:rPr kumimoji="0" lang="en-US" altLang="ko-KR" sz="1600" spc="-100" dirty="0"/>
              <a:t>(</a:t>
            </a:r>
            <a:r>
              <a:rPr kumimoji="0" lang="ko-KR" altLang="en-US" sz="1600" spc="-100" dirty="0"/>
              <a:t>메인 파이프 라인</a:t>
            </a:r>
            <a:r>
              <a:rPr kumimoji="0" lang="en-US" altLang="ko-KR" sz="1600" spc="-100" dirty="0"/>
              <a:t>)</a:t>
            </a:r>
            <a:r>
              <a:rPr kumimoji="0" lang="ko-KR" altLang="en-US" sz="1600" spc="-100" dirty="0"/>
              <a:t>은 임의의 펜티엄 명령을 실행</a:t>
            </a:r>
            <a:endParaRPr kumimoji="0" lang="en-US" altLang="ko-KR" sz="1600" spc="-100" dirty="0"/>
          </a:p>
          <a:p>
            <a:pPr marL="762000" lvl="3" indent="-1333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/>
              <a:t>- V </a:t>
            </a:r>
            <a:r>
              <a:rPr kumimoji="0" lang="ko-KR" altLang="en-US" sz="1600" spc="-100" dirty="0"/>
              <a:t>파이프 라인이라고 하는 두 번째 파이프 라인은 단순한 정수 명령어나 간단한 부동 소수점 명령어 하나만 실행</a:t>
            </a:r>
            <a:endParaRPr kumimoji="0" lang="en-US" altLang="ko-KR" sz="1600" spc="-100" dirty="0"/>
          </a:p>
          <a:p>
            <a:pPr marL="550863" lvl="1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b="1" spc="-100" dirty="0"/>
              <a:t>실행 규칙</a:t>
            </a:r>
            <a:endParaRPr kumimoji="0" lang="en-US" altLang="ko-KR" sz="1800" b="1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명령어 한 쌍이 서로 호환되어 병렬로 실행될 수 있는지 여부를 결정</a:t>
            </a:r>
            <a:endParaRPr kumimoji="0" lang="en-US" altLang="ko-KR" sz="1700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명령어 한 쌍이 충분히 단순하지 않거나 호환되지 않는 경우</a:t>
            </a:r>
            <a:r>
              <a:rPr kumimoji="0" lang="en-US" altLang="ko-KR" sz="1700" spc="-100" dirty="0"/>
              <a:t>, </a:t>
            </a:r>
            <a:r>
              <a:rPr kumimoji="0" lang="ko-KR" altLang="en-US" sz="1700" spc="-100" dirty="0"/>
              <a:t>첫 번째 명령만 실행</a:t>
            </a:r>
            <a:endParaRPr kumimoji="0" lang="en-US" altLang="ko-KR" sz="1700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두 번째 명령은 멈추어 있다가 다음 명령과 짝을 지어 실행</a:t>
            </a:r>
            <a:endParaRPr kumimoji="0" lang="en-US" altLang="ko-KR" sz="1700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명령어는 항상 순서대로 수행</a:t>
            </a:r>
            <a:r>
              <a:rPr kumimoji="0" lang="en-US" altLang="ko-KR" sz="1700" spc="-100" dirty="0"/>
              <a:t>: </a:t>
            </a:r>
            <a:r>
              <a:rPr kumimoji="0" lang="ko-KR" altLang="en-US" sz="1700" spc="-100" dirty="0"/>
              <a:t>따라서 호환 가능한 쌍을 생성한 펜티엄 전용 컴파일러는 구형 컴파일러보다 빠르게 실행되는 프로그램을 생성 </a:t>
            </a:r>
            <a:r>
              <a:rPr kumimoji="0" lang="en-US" altLang="ko-KR" sz="1700" spc="-100" dirty="0"/>
              <a:t>- </a:t>
            </a:r>
            <a:r>
              <a:rPr kumimoji="0" lang="ko-KR" altLang="en-US" sz="1700" spc="-100" dirty="0"/>
              <a:t>측정 결과 최적화된 펜티엄 실행 코드는 동일한 </a:t>
            </a:r>
            <a:r>
              <a:rPr kumimoji="0" lang="ko-KR" altLang="en-US" sz="1700" spc="-100" dirty="0" err="1"/>
              <a:t>클록</a:t>
            </a:r>
            <a:r>
              <a:rPr kumimoji="0" lang="ko-KR" altLang="en-US" sz="1700" spc="-100" dirty="0"/>
              <a:t> 속도로 실행되는 </a:t>
            </a:r>
            <a:r>
              <a:rPr kumimoji="0" lang="en-US" altLang="ko-KR" sz="1700" spc="-100" dirty="0"/>
              <a:t>486</a:t>
            </a:r>
            <a:r>
              <a:rPr kumimoji="0" lang="ko-KR" altLang="en-US" sz="1700" spc="-100" dirty="0"/>
              <a:t>보다 정수 프로그램에서 정확히 </a:t>
            </a:r>
            <a:r>
              <a:rPr kumimoji="0" lang="en-US" altLang="ko-KR" sz="1700" spc="-100" dirty="0"/>
              <a:t>2</a:t>
            </a:r>
            <a:r>
              <a:rPr kumimoji="0" lang="ko-KR" altLang="en-US" sz="1700" spc="-100" dirty="0"/>
              <a:t>배 빠름</a:t>
            </a:r>
            <a:r>
              <a:rPr kumimoji="0" lang="en-US" altLang="ko-KR" sz="1700" spc="-100" dirty="0"/>
              <a:t> – </a:t>
            </a:r>
            <a:r>
              <a:rPr kumimoji="0" lang="ko-KR" altLang="en-US" sz="1700" spc="-100" dirty="0"/>
              <a:t>속도 향상은 두 번째 파이프 라인에 의한 것</a:t>
            </a:r>
            <a:endParaRPr kumimoji="0" lang="en-US" altLang="ko-KR" sz="1700" spc="-100" dirty="0"/>
          </a:p>
        </p:txBody>
      </p:sp>
    </p:spTree>
    <p:extLst>
      <p:ext uri="{BB962C8B-B14F-4D97-AF65-F5344CB8AC3E}">
        <p14:creationId xmlns:p14="http://schemas.microsoft.com/office/powerpoint/2010/main" val="87738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파이프 라인을 </a:t>
            </a:r>
            <a:r>
              <a:rPr kumimoji="0" lang="en-US" altLang="ko-KR" sz="1700" spc="-100" dirty="0"/>
              <a:t>4</a:t>
            </a:r>
            <a:r>
              <a:rPr kumimoji="0" lang="ko-KR" altLang="en-US" sz="1700" spc="-100" dirty="0"/>
              <a:t>개 도입하는 것도 가능하지만</a:t>
            </a:r>
            <a:r>
              <a:rPr kumimoji="0" lang="en-US" altLang="ko-KR" sz="1700" spc="-100" dirty="0"/>
              <a:t>, </a:t>
            </a:r>
            <a:r>
              <a:rPr kumimoji="0" lang="ko-KR" altLang="en-US" sz="1700" spc="-100" dirty="0"/>
              <a:t>너무 많은 하드웨어가 소요</a:t>
            </a:r>
            <a:endParaRPr kumimoji="0" lang="en-US" altLang="ko-KR" sz="1700" spc="-100" dirty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대신 고급 </a:t>
            </a:r>
            <a:r>
              <a:rPr kumimoji="0" lang="en-US" altLang="ko-KR" sz="1700" spc="-100" dirty="0"/>
              <a:t>CPU</a:t>
            </a:r>
            <a:r>
              <a:rPr kumimoji="0" lang="ko-KR" altLang="en-US" sz="1700" spc="-100" dirty="0"/>
              <a:t>에서는 다른 접근 방식 사용</a:t>
            </a:r>
            <a:endParaRPr kumimoji="0" lang="en-US" altLang="ko-KR" sz="1700" spc="-100" dirty="0"/>
          </a:p>
          <a:p>
            <a:pPr marL="450850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기본 개념은 파이프 라인은 하나지만 기능 장치를 여러 개 제공</a:t>
            </a:r>
            <a:endParaRPr kumimoji="0" lang="en-US" altLang="ko-KR" sz="1600" spc="-100" dirty="0"/>
          </a:p>
          <a:p>
            <a:pPr marL="450850" lvl="2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인텔 코어 아키텍처는 아래 그림과 유사한 구조</a:t>
            </a:r>
            <a:endParaRPr kumimoji="0" lang="en-US" altLang="ko-KR" sz="1600" spc="-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3" y="2420888"/>
            <a:ext cx="7236296" cy="286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78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슈퍼 스칼라 프로세서라는 아이디어</a:t>
            </a:r>
            <a:r>
              <a:rPr kumimoji="0" lang="en-US" altLang="ko-KR" sz="1700" spc="-100" dirty="0"/>
              <a:t>: S3</a:t>
            </a:r>
            <a:r>
              <a:rPr kumimoji="0" lang="ko-KR" altLang="en-US" sz="1700" spc="-100" dirty="0"/>
              <a:t>이 </a:t>
            </a:r>
            <a:r>
              <a:rPr kumimoji="0" lang="en-US" altLang="ko-KR" sz="1700" spc="-100" dirty="0"/>
              <a:t>S4 </a:t>
            </a:r>
            <a:r>
              <a:rPr kumimoji="0" lang="ko-KR" altLang="en-US" sz="1700" spc="-100" dirty="0"/>
              <a:t>단계보다 훨씬 빠르게 명령을 실행 가능</a:t>
            </a:r>
            <a:endParaRPr kumimoji="0" lang="en-US" altLang="ko-KR" sz="1700" spc="-100" dirty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z="1700" spc="-100" dirty="0"/>
              <a:t>S3 </a:t>
            </a:r>
            <a:r>
              <a:rPr kumimoji="0" lang="ko-KR" altLang="en-US" sz="1700" spc="-100" dirty="0"/>
              <a:t>단계에서 매 </a:t>
            </a:r>
            <a:r>
              <a:rPr kumimoji="0" lang="en-US" altLang="ko-KR" sz="1700" spc="-100" dirty="0"/>
              <a:t>10ns</a:t>
            </a:r>
            <a:r>
              <a:rPr kumimoji="0" lang="ko-KR" altLang="en-US" sz="1700" spc="-100" dirty="0"/>
              <a:t>마다 명령을 수행하고 모든 기능 </a:t>
            </a:r>
            <a:r>
              <a:rPr kumimoji="0" lang="ko-KR" altLang="en-US" sz="1700" spc="-100" dirty="0" err="1"/>
              <a:t>유닛에서</a:t>
            </a:r>
            <a:r>
              <a:rPr kumimoji="0" lang="ko-KR" altLang="en-US" sz="1700" spc="-100" dirty="0"/>
              <a:t> </a:t>
            </a:r>
            <a:r>
              <a:rPr kumimoji="0" lang="en-US" altLang="ko-KR" sz="1700" spc="-100" dirty="0"/>
              <a:t>10ns</a:t>
            </a:r>
            <a:r>
              <a:rPr kumimoji="0" lang="ko-KR" altLang="en-US" sz="1700" spc="-100" dirty="0"/>
              <a:t>에 작업을 수행할 수 있다면</a:t>
            </a:r>
            <a:r>
              <a:rPr kumimoji="0" lang="en-US" altLang="ko-KR" sz="1700" spc="-100" dirty="0"/>
              <a:t>, </a:t>
            </a:r>
            <a:r>
              <a:rPr kumimoji="0" lang="ko-KR" altLang="en-US" sz="1700" spc="-100" dirty="0"/>
              <a:t>작업을 한번에 하나 이상 수행할 수 없으므로 의미 없음</a:t>
            </a:r>
            <a:endParaRPr kumimoji="0" lang="en-US" altLang="ko-KR" sz="1700" spc="-100" dirty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z="1700" spc="-100" dirty="0"/>
              <a:t>S4 </a:t>
            </a:r>
            <a:r>
              <a:rPr kumimoji="0" lang="ko-KR" altLang="en-US" sz="1700" spc="-100" dirty="0"/>
              <a:t>단계가 시간이 더 오래 걸린다면 의미 있음</a:t>
            </a:r>
            <a:endParaRPr kumimoji="0" lang="en-US" altLang="ko-KR" sz="1700" spc="-100" dirty="0"/>
          </a:p>
          <a:p>
            <a:pPr marL="571500" lvl="2" indent="-1206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실제로 </a:t>
            </a:r>
            <a:r>
              <a:rPr kumimoji="0" lang="en-US" altLang="ko-KR" sz="1600" spc="-100" dirty="0"/>
              <a:t>S4 </a:t>
            </a:r>
            <a:r>
              <a:rPr kumimoji="0" lang="ko-KR" altLang="en-US" sz="1600" spc="-100" dirty="0"/>
              <a:t>단계의 기능 장치인 </a:t>
            </a:r>
            <a:r>
              <a:rPr kumimoji="0" lang="en-US" altLang="ko-KR" sz="1600" spc="-100" dirty="0"/>
              <a:t>LOAD </a:t>
            </a:r>
            <a:r>
              <a:rPr kumimoji="0" lang="ko-KR" altLang="en-US" sz="1600" spc="-100" dirty="0"/>
              <a:t>및 </a:t>
            </a:r>
            <a:r>
              <a:rPr kumimoji="0" lang="en-US" altLang="ko-KR" sz="1600" spc="-100" dirty="0"/>
              <a:t>STORE</a:t>
            </a:r>
            <a:r>
              <a:rPr kumimoji="0" lang="ko-KR" altLang="en-US" sz="1600" spc="-100" dirty="0"/>
              <a:t>의 메모리 액세스 및 부동 소수점 연산은 실행에 </a:t>
            </a:r>
            <a:r>
              <a:rPr kumimoji="0" lang="en-US" altLang="ko-KR" sz="1600" spc="-100" dirty="0"/>
              <a:t>1</a:t>
            </a:r>
            <a:r>
              <a:rPr kumimoji="0" lang="ko-KR" altLang="en-US" sz="1600" spc="-100" dirty="0" err="1"/>
              <a:t>클록</a:t>
            </a:r>
            <a:r>
              <a:rPr kumimoji="0" lang="ko-KR" altLang="en-US" sz="1600" spc="-100" dirty="0"/>
              <a:t> 사이클보다 오래 걸림</a:t>
            </a:r>
            <a:endParaRPr kumimoji="0" lang="en-US" altLang="ko-KR" sz="1600" spc="-100" dirty="0"/>
          </a:p>
          <a:p>
            <a:pPr marL="450850" lvl="2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그림에서 알 수 있는 바와 같이 </a:t>
            </a:r>
            <a:r>
              <a:rPr kumimoji="0" lang="en-US" altLang="ko-KR" sz="1600" spc="-100" dirty="0"/>
              <a:t>S4 </a:t>
            </a:r>
            <a:r>
              <a:rPr kumimoji="0" lang="ko-KR" altLang="en-US" sz="1600" spc="-100" dirty="0"/>
              <a:t>단계에서 다수의 </a:t>
            </a:r>
            <a:r>
              <a:rPr kumimoji="0" lang="en-US" altLang="ko-KR" sz="1600" spc="-100" dirty="0"/>
              <a:t>ALU</a:t>
            </a:r>
            <a:r>
              <a:rPr kumimoji="0" lang="ko-KR" altLang="en-US" sz="1600" spc="-100" dirty="0"/>
              <a:t>를 가짐</a:t>
            </a:r>
            <a:endParaRPr kumimoji="0" lang="en-US" altLang="ko-KR" sz="1600" spc="-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212976"/>
            <a:ext cx="6480720" cy="256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4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5C14F-B1ED-4D09-8318-97368E75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Searching for Trend</a:t>
            </a:r>
            <a:endParaRPr lang="ko-KR" altLang="en-US" dirty="0"/>
          </a:p>
        </p:txBody>
      </p:sp>
      <p:pic>
        <p:nvPicPr>
          <p:cNvPr id="6" name="그림 5" descr="뇌 모양의 회로의 앵글 뷰">
            <a:extLst>
              <a:ext uri="{FF2B5EF4-FFF2-40B4-BE49-F238E27FC236}">
                <a16:creationId xmlns:a16="http://schemas.microsoft.com/office/drawing/2014/main" id="{5DF89B55-5564-4848-8AE4-FE62098AFC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16142"/>
            <a:ext cx="1763688" cy="12282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F38D1-4852-4050-A85E-E7AB714FC5A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0" y="552869"/>
            <a:ext cx="8963994" cy="4316291"/>
          </a:xfrm>
        </p:spPr>
        <p:txBody>
          <a:bodyPr>
            <a:normAutofit/>
          </a:bodyPr>
          <a:lstStyle/>
          <a:p>
            <a:pPr marL="73660" marR="71120" indent="0" algn="just" fontAlgn="base" latinLnBrk="0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                 인공신경망을 구성하고 학습시키는 과정을 돕는 </a:t>
            </a:r>
            <a:r>
              <a:rPr lang="ko-KR" altLang="en-US" sz="1600" kern="0" spc="0" dirty="0">
                <a:solidFill>
                  <a:srgbClr val="FF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인공신경망 개발 프레임워크</a:t>
            </a:r>
            <a:endParaRPr lang="en-US" altLang="ko-KR" sz="1600" kern="0" spc="0" dirty="0">
              <a:solidFill>
                <a:srgbClr val="FF0000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93662" indent="0">
              <a:buNone/>
            </a:pPr>
            <a:r>
              <a:rPr lang="ko-KR" altLang="en-US" sz="1400" b="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딥러닝</a:t>
            </a:r>
            <a:r>
              <a:rPr lang="en-US" altLang="ko-KR" sz="1400" b="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(Deep Learning)</a:t>
            </a:r>
            <a:r>
              <a:rPr lang="ko-KR" altLang="en-US" sz="1400" b="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ko-KR" altLang="en-US" sz="1400" b="0" kern="0" dirty="0" err="1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머신러닝</a:t>
            </a:r>
            <a:r>
              <a:rPr lang="en-US" altLang="ko-KR" sz="1400" b="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(Machine Learning)</a:t>
            </a:r>
            <a:r>
              <a:rPr lang="ko-KR" altLang="en-US" sz="1400" b="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한 분야</a:t>
            </a:r>
            <a:endParaRPr lang="en-US" altLang="ko-KR" sz="1400" b="0" kern="0" dirty="0">
              <a:solidFill>
                <a:srgbClr val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93662" indent="0">
              <a:buNone/>
            </a:pPr>
            <a:r>
              <a:rPr lang="ko-KR" altLang="en-US" sz="1400" b="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사물 </a:t>
            </a:r>
            <a:r>
              <a:rPr lang="en-US" altLang="ko-KR" sz="1400" b="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</a:t>
            </a:r>
            <a:r>
              <a:rPr lang="ko-KR" altLang="en-US" sz="1400" b="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데이터를 </a:t>
            </a:r>
            <a:r>
              <a:rPr lang="ko-KR" altLang="en-US" sz="1400" b="0" kern="0" dirty="0" err="1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군집화하거나</a:t>
            </a:r>
            <a:r>
              <a:rPr lang="ko-KR" altLang="en-US" sz="1400" b="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분류하는 기술 </a:t>
            </a:r>
            <a:r>
              <a:rPr lang="en-US" altLang="ko-KR" sz="1400" b="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 </a:t>
            </a:r>
            <a:r>
              <a:rPr lang="ko-KR" altLang="en-US" sz="1400" b="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컴퓨터가 여러 데이터를 이용해 마치 사람처럼 스스로 학습할 수 있게 하기 위해 인공 신경망</a:t>
            </a:r>
            <a:r>
              <a:rPr lang="en-US" altLang="ko-KR" sz="1400" b="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(Artificial Neural Network, ANN)</a:t>
            </a:r>
            <a:r>
              <a:rPr lang="ko-KR" altLang="en-US" sz="1400" b="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기반으로 구축한 기계 학습</a:t>
            </a:r>
            <a:endParaRPr lang="en-US" altLang="ko-KR" sz="1400" b="0" kern="0" dirty="0">
              <a:solidFill>
                <a:srgbClr val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93662" indent="0">
              <a:buNone/>
            </a:pPr>
            <a:r>
              <a:rPr lang="ko-KR" altLang="en-US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인공지능의 필수 요소 중 하나인 </a:t>
            </a:r>
            <a:r>
              <a:rPr lang="ko-KR" altLang="en-US" sz="1400" b="0" i="0" dirty="0" err="1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머신러닝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(Machine Learning)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기존 데이터의 패턴을 기반으로 스스로 학습하는 형태의 알고리즘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그러나 </a:t>
            </a:r>
            <a:r>
              <a:rPr lang="ko-KR" altLang="en-US" sz="1400" b="0" i="0" dirty="0" err="1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머신러닝을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위한 데이터가 방대해지고 복잡해지면서 인공지능은 예측에 필요한 양질의 데이터만 수집하기 위한 심층학습 필요 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이때 등장한 딥러닝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(Deep Learning)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기술 지도학습 기반 인공신경망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(Artificial Neural Network)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진화된 기술로 보다 심층적인 학습 가능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 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고도화된 </a:t>
            </a:r>
            <a:r>
              <a:rPr lang="ko-KR" altLang="en-US" sz="1400" b="0" i="0" dirty="0" err="1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딥러닝을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구현하기 위해 컴퓨팅은 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CPU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보다 빠른 연산 처리를 실행해주는 하드웨어 요구 결과 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GPU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중심으로 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FPGA(Field-Programmable Gate Arrays),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주문형 반도체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(ASIC)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등으로 변화</a:t>
            </a:r>
            <a:r>
              <a:rPr lang="en-US" altLang="ko-KR" sz="1400" b="0" dirty="0">
                <a:solidFill>
                  <a:srgbClr val="1E1E1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sz="1400" b="0" kern="0" dirty="0">
              <a:solidFill>
                <a:srgbClr val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93662" marR="0" lvl="0" indent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50000"/>
                </a:srgbClr>
              </a:buClr>
              <a:buSzPct val="130000"/>
              <a:buFont typeface="Wingdings" panose="05000000000000000000" pitchFamily="2" charset="2"/>
              <a:buNone/>
              <a:tabLst/>
              <a:defRPr/>
            </a:pPr>
            <a:r>
              <a:rPr lang="en-US" altLang="ko-KR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CPU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컴퓨터의 중앙에서 모든 데이터를 처리하는 장치로 시스템 전체를 제어하기 위해 개발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Regular" panose="020B0500000101010101" pitchFamily="50" charset="-127"/>
                <a:ea typeface="LG Smart UI Regular" panose="020B0500000101010101" pitchFamily="50" charset="-127"/>
                <a:cs typeface="+mn-cs"/>
              </a:rPr>
              <a:t>ALU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Regular" panose="020B0500000101010101" pitchFamily="50" charset="-127"/>
                <a:ea typeface="LG Smart UI Regular" panose="020B0500000101010101" pitchFamily="50" charset="-127"/>
                <a:cs typeface="+mn-cs"/>
              </a:rPr>
              <a:t> 구조 복잡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Regular" panose="020B0500000101010101" pitchFamily="50" charset="-127"/>
                <a:ea typeface="LG Smart UI Regular" panose="020B0500000101010101" pitchFamily="50" charset="-127"/>
                <a:cs typeface="+mn-cs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Regular" panose="020B0500000101010101" pitchFamily="50" charset="-127"/>
                <a:ea typeface="LG Smart UI Regular" panose="020B0500000101010101" pitchFamily="50" charset="-127"/>
                <a:cs typeface="+mn-cs"/>
              </a:rPr>
              <a:t> 명령어 하나로 제어 처리 부분이 많음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Regular" panose="020B0500000101010101" pitchFamily="50" charset="-127"/>
                <a:ea typeface="LG Smart UI Regular" panose="020B0500000101010101" pitchFamily="50" charset="-127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Regular" panose="020B0500000101010101" pitchFamily="50" charset="-127"/>
                <a:ea typeface="LG Smart UI Regular" panose="020B0500000101010101" pitchFamily="50" charset="-127"/>
                <a:cs typeface="+mn-cs"/>
              </a:rPr>
              <a:t>입출력장치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Regular" panose="020B0500000101010101" pitchFamily="50" charset="-127"/>
                <a:ea typeface="LG Smart UI Regular" panose="020B0500000101010101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Regular" panose="020B0500000101010101" pitchFamily="50" charset="-127"/>
                <a:ea typeface="LG Smart UI Regular" panose="020B0500000101010101" pitchFamily="50" charset="-127"/>
                <a:cs typeface="+mn-cs"/>
              </a:rPr>
              <a:t>기억장치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Regular" panose="020B0500000101010101" pitchFamily="50" charset="-127"/>
                <a:ea typeface="LG Smart UI Regular" panose="020B0500000101010101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Regular" panose="020B0500000101010101" pitchFamily="50" charset="-127"/>
                <a:ea typeface="LG Smart UI Regular" panose="020B0500000101010101" pitchFamily="50" charset="-127"/>
                <a:cs typeface="+mn-cs"/>
              </a:rPr>
              <a:t>연산장치 컴퓨터 리소스 이용하는 최상위 계층 장치인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Regular" panose="020B0500000101010101" pitchFamily="50" charset="-127"/>
                <a:ea typeface="LG Smart UI Regular" panose="020B0500000101010101" pitchFamily="50" charset="-127"/>
                <a:cs typeface="+mn-cs"/>
              </a:rPr>
              <a:t>'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Regular" panose="020B0500000101010101" pitchFamily="50" charset="-127"/>
                <a:ea typeface="LG Smart UI Regular" panose="020B0500000101010101" pitchFamily="50" charset="-127"/>
                <a:cs typeface="+mn-cs"/>
              </a:rPr>
              <a:t>중앙처리장치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Regular" panose="020B0500000101010101" pitchFamily="50" charset="-127"/>
                <a:ea typeface="LG Smart UI Regular" panose="020B0500000101010101" pitchFamily="50" charset="-127"/>
                <a:cs typeface="+mn-cs"/>
              </a:rPr>
              <a:t>’=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Regular" panose="020B0500000101010101" pitchFamily="50" charset="-127"/>
                <a:ea typeface="LG Smart UI Regular" panose="020B0500000101010101" pitchFamily="50" charset="-127"/>
                <a:cs typeface="+mn-cs"/>
              </a:rPr>
              <a:t>컴퓨터의 두뇌 역할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Regular" panose="020B0500000101010101" pitchFamily="50" charset="-127"/>
              <a:ea typeface="LG Smart UI Regular" panose="020B0500000101010101" pitchFamily="50" charset="-127"/>
              <a:cs typeface="+mn-cs"/>
            </a:endParaRPr>
          </a:p>
          <a:p>
            <a:pPr marL="93662" indent="0">
              <a:buNone/>
            </a:pPr>
            <a:r>
              <a:rPr lang="ko-KR" altLang="en-US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반면 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GPU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동시 </a:t>
            </a:r>
            <a:r>
              <a:rPr lang="ko-KR" altLang="en-US" sz="1400" b="0" i="0" dirty="0" err="1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계산량이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많이 요구되는 그래픽을 위해 고안됐기 때문에 수천 개의 코어를 탑재해 대량의 연산이 빠르게 필요한 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3D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그래픽 렌더링이나 그래픽 시뮬레이션 작업에 맞게 설계되고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이를 통해 성능 향상 지속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같은 양의 짐을 운반할 때 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CPU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빠른 비행기로 여러 번에 나누어 짐을 목적지에 전달할 수 있다면 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GPU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속도가 더 느리지만 적재용량은 더 큰 기차로 한번에 짐을 전달하는 것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  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                                                                                                                                                                 </a:t>
            </a:r>
            <a:r>
              <a:rPr lang="ko-KR" altLang="en-US" sz="1050" b="0" i="0" dirty="0">
                <a:solidFill>
                  <a:srgbClr val="1E1E1E"/>
                </a:solidFill>
                <a:effectLst/>
                <a:latin typeface="Apple SD Gothic Neo"/>
              </a:rPr>
              <a:t>출처 </a:t>
            </a:r>
            <a:r>
              <a:rPr lang="en-US" altLang="ko-KR" sz="1050" b="0" i="0" dirty="0">
                <a:solidFill>
                  <a:srgbClr val="1E1E1E"/>
                </a:solidFill>
                <a:effectLst/>
                <a:latin typeface="Apple SD Gothic Neo"/>
              </a:rPr>
              <a:t>: </a:t>
            </a:r>
            <a:r>
              <a:rPr lang="ko-KR" altLang="en-US" sz="1050" b="0" i="0" dirty="0" err="1">
                <a:solidFill>
                  <a:srgbClr val="1E1E1E"/>
                </a:solidFill>
                <a:effectLst/>
                <a:latin typeface="Apple SD Gothic Neo"/>
              </a:rPr>
              <a:t>테크월드뉴스</a:t>
            </a:r>
            <a:endParaRPr lang="en-US" altLang="ko-KR" sz="1050" kern="0" dirty="0">
              <a:solidFill>
                <a:srgbClr val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93662" indent="0">
              <a:buNone/>
            </a:pPr>
            <a:endParaRPr lang="ko-KR" altLang="en-US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F02968-86A5-4F2D-99CD-89E80B08A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085184"/>
            <a:ext cx="2682768" cy="152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5D51DF8-83AC-490D-8966-FB42C3A4B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6" y="4869160"/>
            <a:ext cx="5832648" cy="185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03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ko-KR" altLang="en-US" spc="-100" dirty="0"/>
              <a:t>명령어 단계 병렬 처리</a:t>
            </a:r>
            <a:endParaRPr kumimoji="0" lang="en-US" altLang="ko-KR" spc="-100" dirty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프로세서의 제어 장치는 기본적으로 ‘명령어 인출 → 명령어 해독 → 명령어 실행’ 순서로 명령 수행</a:t>
            </a:r>
            <a:endParaRPr kumimoji="0" lang="en-US" altLang="ko-KR" sz="1700" spc="-100" dirty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전통적인 프로세서에서는 다음과 같이 순차적으로 실행</a:t>
            </a:r>
            <a:endParaRPr kumimoji="0" lang="en-US" altLang="ko-KR" sz="1700" b="0" spc="-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64904"/>
            <a:ext cx="76581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1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ko-KR" altLang="en-US" spc="-100" dirty="0"/>
              <a:t>명령어 단계 병렬 처리</a:t>
            </a:r>
            <a:endParaRPr kumimoji="0" lang="en-US" altLang="ko-KR" spc="-100" dirty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현대 대부분의 프로세서에서는 파이프 </a:t>
            </a:r>
            <a:r>
              <a:rPr kumimoji="0" lang="ko-KR" altLang="en-US" sz="1700" spc="-100" dirty="0" err="1"/>
              <a:t>라이닝</a:t>
            </a:r>
            <a:r>
              <a:rPr kumimoji="0" lang="en-US" altLang="ko-KR" sz="1700" spc="-100" dirty="0"/>
              <a:t>(pipelining) </a:t>
            </a:r>
            <a:r>
              <a:rPr kumimoji="0" lang="ko-KR" altLang="en-US" sz="1700" spc="-100" dirty="0"/>
              <a:t>기술로 명령 실행</a:t>
            </a:r>
            <a:endParaRPr kumimoji="0" lang="en-US" altLang="ko-KR" sz="1700" spc="-100" dirty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파이프 </a:t>
            </a:r>
            <a:r>
              <a:rPr kumimoji="0" lang="ko-KR" altLang="en-US" sz="1700" spc="-100" dirty="0" err="1"/>
              <a:t>라이닝은</a:t>
            </a:r>
            <a:r>
              <a:rPr kumimoji="0" lang="ko-KR" altLang="en-US" sz="1700" spc="-100" dirty="0"/>
              <a:t> 그림과 같이 명령 하나를 여러 단계로 나누어 각각을 독립적인 장치에서 동시에 실행하는 기술</a:t>
            </a:r>
            <a:endParaRPr kumimoji="0" lang="en-US" altLang="ko-KR" sz="1700" spc="-100" dirty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하나의 명령을 </a:t>
            </a:r>
            <a:r>
              <a:rPr kumimoji="0" lang="en-US" altLang="ko-KR" sz="1700" spc="-100" dirty="0"/>
              <a:t>3</a:t>
            </a:r>
            <a:r>
              <a:rPr kumimoji="0" lang="ko-KR" altLang="en-US" sz="1700" spc="-100" dirty="0"/>
              <a:t>단계로 나누어 실행 하는 예</a:t>
            </a:r>
            <a:endParaRPr kumimoji="0" lang="en-US" altLang="ko-KR" sz="1700" spc="-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80928"/>
            <a:ext cx="5905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5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636912"/>
            <a:ext cx="5878891" cy="39604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en-US" altLang="ko-KR" spc="-100" dirty="0"/>
              <a:t>5</a:t>
            </a:r>
            <a:r>
              <a:rPr kumimoji="0" lang="ko-KR" altLang="en-US" spc="-100" dirty="0"/>
              <a:t>단계 파이프라인</a:t>
            </a:r>
            <a:endParaRPr kumimoji="0" lang="en-US" altLang="ko-KR" spc="-100" dirty="0"/>
          </a:p>
          <a:p>
            <a:pPr marL="447675" lvl="1" indent="-18256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pc="-100" dirty="0"/>
              <a:t>단계가 </a:t>
            </a:r>
            <a:r>
              <a:rPr kumimoji="0" lang="en-US" altLang="ko-KR" spc="-100" dirty="0"/>
              <a:t>S1~S5</a:t>
            </a:r>
            <a:r>
              <a:rPr kumimoji="0" lang="ko-KR" altLang="en-US" spc="-100" dirty="0"/>
              <a:t>로</a:t>
            </a:r>
            <a:r>
              <a:rPr kumimoji="0" lang="en-US" altLang="ko-KR" spc="-100" dirty="0"/>
              <a:t>, 5</a:t>
            </a:r>
            <a:r>
              <a:rPr kumimoji="0" lang="ko-KR" altLang="en-US" spc="-100" dirty="0"/>
              <a:t>단계 파이프 라인</a:t>
            </a:r>
            <a:endParaRPr kumimoji="0" lang="en-US" altLang="ko-KR" spc="-100" dirty="0"/>
          </a:p>
          <a:p>
            <a:pPr marL="447675" lvl="1" indent="-18256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pc="-100" dirty="0"/>
              <a:t>1</a:t>
            </a:r>
            <a:r>
              <a:rPr kumimoji="0" lang="ko-KR" altLang="en-US" spc="-100" dirty="0"/>
              <a:t>단계 </a:t>
            </a:r>
            <a:r>
              <a:rPr kumimoji="0" lang="en-US" altLang="ko-KR" spc="-100" dirty="0"/>
              <a:t>: </a:t>
            </a:r>
            <a:r>
              <a:rPr kumimoji="0" lang="ko-KR" altLang="en-US" spc="-100" dirty="0"/>
              <a:t>메모리에서 명령어를 인출</a:t>
            </a:r>
            <a:endParaRPr kumimoji="0" lang="en-US" altLang="ko-KR" spc="-100" dirty="0"/>
          </a:p>
          <a:p>
            <a:pPr marL="447675" lvl="1" indent="-18256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pc="-100" dirty="0"/>
              <a:t>2</a:t>
            </a:r>
            <a:r>
              <a:rPr kumimoji="0" lang="ko-KR" altLang="en-US" spc="-100" dirty="0"/>
              <a:t>단계</a:t>
            </a:r>
            <a:r>
              <a:rPr kumimoji="0" lang="en-US" altLang="ko-KR" spc="-100" dirty="0"/>
              <a:t>: </a:t>
            </a:r>
            <a:r>
              <a:rPr kumimoji="0" lang="ko-KR" altLang="en-US" spc="-100" dirty="0"/>
              <a:t>명령어를 해독하고 명령어 형태를 결정하며 필요한 </a:t>
            </a:r>
            <a:r>
              <a:rPr kumimoji="0" lang="ko-KR" altLang="en-US" spc="-100" dirty="0" err="1"/>
              <a:t>피연산자</a:t>
            </a:r>
            <a:r>
              <a:rPr kumimoji="0" lang="ko-KR" altLang="en-US" spc="-100" dirty="0"/>
              <a:t> 결정</a:t>
            </a:r>
            <a:endParaRPr kumimoji="0" lang="en-US" altLang="ko-KR" spc="-100" dirty="0"/>
          </a:p>
          <a:p>
            <a:pPr marL="447675" lvl="1" indent="-18256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pc="-100" dirty="0"/>
              <a:t>3</a:t>
            </a:r>
            <a:r>
              <a:rPr kumimoji="0" lang="ko-KR" altLang="en-US" spc="-100" dirty="0"/>
              <a:t>단계</a:t>
            </a:r>
            <a:r>
              <a:rPr kumimoji="0" lang="en-US" altLang="ko-KR" spc="-100" dirty="0"/>
              <a:t>: </a:t>
            </a:r>
            <a:r>
              <a:rPr kumimoji="0" lang="ko-KR" altLang="en-US" spc="-100" dirty="0"/>
              <a:t>레지스터 또는 메모리에서 </a:t>
            </a:r>
            <a:r>
              <a:rPr kumimoji="0" lang="ko-KR" altLang="en-US" spc="-100" dirty="0" err="1"/>
              <a:t>피연산자</a:t>
            </a:r>
            <a:r>
              <a:rPr kumimoji="0" lang="ko-KR" altLang="en-US" spc="-100" dirty="0"/>
              <a:t> 결정</a:t>
            </a:r>
            <a:endParaRPr kumimoji="0" lang="en-US" altLang="ko-KR" spc="-100" dirty="0"/>
          </a:p>
          <a:p>
            <a:pPr marL="447675" lvl="1" indent="-18256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pc="-100" dirty="0"/>
              <a:t>4</a:t>
            </a:r>
            <a:r>
              <a:rPr kumimoji="0" lang="ko-KR" altLang="en-US" spc="-100" dirty="0"/>
              <a:t>단계</a:t>
            </a:r>
            <a:r>
              <a:rPr kumimoji="0" lang="en-US" altLang="ko-KR" spc="-100" dirty="0"/>
              <a:t>: </a:t>
            </a:r>
            <a:r>
              <a:rPr kumimoji="0" lang="ko-KR" altLang="en-US" spc="-100" dirty="0"/>
              <a:t>명령어 연산 수행</a:t>
            </a:r>
            <a:endParaRPr kumimoji="0" lang="en-US" altLang="ko-KR" spc="-100" dirty="0"/>
          </a:p>
          <a:p>
            <a:pPr marL="447675" lvl="1" indent="-18256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pc="-100" dirty="0"/>
              <a:t>5</a:t>
            </a:r>
            <a:r>
              <a:rPr kumimoji="0" lang="ko-KR" altLang="en-US" spc="-100" dirty="0"/>
              <a:t>단계</a:t>
            </a:r>
            <a:r>
              <a:rPr kumimoji="0" lang="en-US" altLang="ko-KR" spc="-100" dirty="0"/>
              <a:t>: </a:t>
            </a:r>
            <a:r>
              <a:rPr kumimoji="0" lang="ko-KR" altLang="en-US" spc="-100" dirty="0"/>
              <a:t>결과를 레지스터에 저장</a:t>
            </a:r>
            <a:endParaRPr kumimoji="0" lang="en-US" altLang="ko-KR" spc="-100" dirty="0"/>
          </a:p>
          <a:p>
            <a:pPr marL="550863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Arial" panose="020B0604020202020204" pitchFamily="34" charset="0"/>
              <a:buChar char="•"/>
            </a:pPr>
            <a:endParaRPr kumimoji="0" lang="en-US" altLang="ko-KR" spc="-100" dirty="0"/>
          </a:p>
          <a:p>
            <a:pPr marL="447675" lvl="1" indent="-18256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pc="-100" dirty="0"/>
              <a:t>5</a:t>
            </a:r>
            <a:r>
              <a:rPr kumimoji="0" lang="ko-KR" altLang="en-US" spc="-100" dirty="0"/>
              <a:t>개의 장치가 서로 </a:t>
            </a:r>
            <a:br>
              <a:rPr kumimoji="0" lang="en-US" altLang="ko-KR" spc="-100" dirty="0"/>
            </a:br>
            <a:r>
              <a:rPr kumimoji="0" lang="ko-KR" altLang="en-US" spc="-100" dirty="0"/>
              <a:t>독립적으로 작동하고 </a:t>
            </a:r>
            <a:br>
              <a:rPr kumimoji="0" lang="en-US" altLang="ko-KR" spc="-100" dirty="0"/>
            </a:br>
            <a:r>
              <a:rPr kumimoji="0" lang="ko-KR" altLang="en-US" spc="-100" dirty="0"/>
              <a:t>각각의 명령이 순서대로 </a:t>
            </a:r>
            <a:br>
              <a:rPr kumimoji="0" lang="en-US" altLang="ko-KR" spc="-100" dirty="0"/>
            </a:br>
            <a:r>
              <a:rPr kumimoji="0" lang="ko-KR" altLang="en-US" spc="-100" dirty="0"/>
              <a:t>각 장치를 이동하며 </a:t>
            </a:r>
            <a:br>
              <a:rPr kumimoji="0" lang="en-US" altLang="ko-KR" spc="-100" dirty="0"/>
            </a:br>
            <a:r>
              <a:rPr kumimoji="0" lang="ko-KR" altLang="en-US" spc="-100" dirty="0"/>
              <a:t>실행된다면 실행 시간은 </a:t>
            </a:r>
            <a:br>
              <a:rPr kumimoji="0" lang="en-US" altLang="ko-KR" spc="-100" dirty="0"/>
            </a:br>
            <a:r>
              <a:rPr kumimoji="0" lang="ko-KR" altLang="en-US" spc="-100" dirty="0"/>
              <a:t>훨씬 단축</a:t>
            </a:r>
            <a:endParaRPr kumimoji="0" lang="en-US" altLang="ko-KR" spc="-100" dirty="0"/>
          </a:p>
        </p:txBody>
      </p:sp>
    </p:spTree>
    <p:extLst>
      <p:ext uri="{BB962C8B-B14F-4D97-AF65-F5344CB8AC3E}">
        <p14:creationId xmlns:p14="http://schemas.microsoft.com/office/powerpoint/2010/main" val="144622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904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 fontAlgn="auto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en-US" altLang="ko-KR" sz="2400" spc="-100" dirty="0"/>
              <a:t>5</a:t>
            </a:r>
            <a:r>
              <a:rPr kumimoji="0" lang="ko-KR" altLang="en-US" sz="2400" spc="-100" dirty="0"/>
              <a:t>단계 파이프라인 </a:t>
            </a:r>
            <a:r>
              <a:rPr kumimoji="0" lang="en-US" altLang="ko-KR" sz="2400" spc="-100" dirty="0"/>
              <a:t>(</a:t>
            </a:r>
            <a:r>
              <a:rPr kumimoji="0" lang="ko-KR" altLang="en-US" sz="2400" spc="-100" dirty="0"/>
              <a:t>계속</a:t>
            </a:r>
            <a:r>
              <a:rPr kumimoji="0" lang="en-US" altLang="ko-KR" sz="2400" spc="-100" dirty="0"/>
              <a:t>)</a:t>
            </a:r>
          </a:p>
          <a:p>
            <a:pPr marL="452438" lvl="1" indent="-18732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2200" spc="-100" dirty="0"/>
              <a:t>예</a:t>
            </a:r>
            <a:r>
              <a:rPr kumimoji="0" lang="en-US" altLang="ko-KR" sz="2200" spc="-100" dirty="0"/>
              <a:t>: </a:t>
            </a:r>
            <a:r>
              <a:rPr kumimoji="0" lang="ko-KR" altLang="en-US" sz="2200" spc="-100" dirty="0"/>
              <a:t>각 단계가 </a:t>
            </a:r>
            <a:r>
              <a:rPr kumimoji="0" lang="en-US" altLang="ko-KR" sz="2200" spc="-100" dirty="0"/>
              <a:t>2ns </a:t>
            </a:r>
            <a:r>
              <a:rPr kumimoji="0" lang="ko-KR" altLang="en-US" sz="2200" spc="-100" dirty="0"/>
              <a:t>소요</a:t>
            </a:r>
            <a:endParaRPr kumimoji="0" lang="en-US" altLang="ko-KR" sz="2200" spc="-100" dirty="0"/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/>
              <a:t>- </a:t>
            </a:r>
            <a:r>
              <a:rPr kumimoji="0" lang="ko-KR" altLang="en-US" sz="2100" spc="-100" dirty="0"/>
              <a:t>전통적인 시스템 </a:t>
            </a:r>
            <a:r>
              <a:rPr kumimoji="0" lang="en-US" altLang="ko-KR" sz="2100" spc="-100" dirty="0"/>
              <a:t>: </a:t>
            </a:r>
            <a:r>
              <a:rPr kumimoji="0" lang="ko-KR" altLang="en-US" sz="2100" spc="-100" dirty="0"/>
              <a:t>명령 하나가 완전히 실행되는 데는 </a:t>
            </a:r>
            <a:r>
              <a:rPr kumimoji="0" lang="en-US" altLang="ko-KR" sz="2100" spc="-100" dirty="0"/>
              <a:t>10ns </a:t>
            </a:r>
            <a:r>
              <a:rPr kumimoji="0" lang="ko-KR" altLang="en-US" sz="2100" spc="-100" dirty="0"/>
              <a:t>소요</a:t>
            </a:r>
            <a:endParaRPr kumimoji="0" lang="en-US" altLang="ko-KR" sz="2100" spc="-100" dirty="0"/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/>
              <a:t>- </a:t>
            </a:r>
            <a:r>
              <a:rPr kumimoji="0" lang="ko-KR" altLang="en-US" sz="2100" spc="-100" dirty="0"/>
              <a:t>파이프라인 시스템 </a:t>
            </a:r>
            <a:r>
              <a:rPr kumimoji="0" lang="en-US" altLang="ko-KR" sz="2100" spc="-100" dirty="0"/>
              <a:t>: </a:t>
            </a:r>
            <a:r>
              <a:rPr kumimoji="0" lang="ko-KR" altLang="en-US" sz="2100" spc="-100" dirty="0"/>
              <a:t>매 </a:t>
            </a:r>
            <a:r>
              <a:rPr kumimoji="0" lang="ko-KR" altLang="en-US" sz="2100" spc="-100" dirty="0" err="1"/>
              <a:t>클록</a:t>
            </a:r>
            <a:r>
              <a:rPr kumimoji="0" lang="ko-KR" altLang="en-US" sz="2100" spc="-100" dirty="0"/>
              <a:t> 사이클</a:t>
            </a:r>
            <a:r>
              <a:rPr kumimoji="0" lang="en-US" altLang="ko-KR" sz="2100" spc="-100" dirty="0"/>
              <a:t>(2ns)</a:t>
            </a:r>
            <a:r>
              <a:rPr kumimoji="0" lang="ko-KR" altLang="en-US" sz="2100" spc="-100" dirty="0"/>
              <a:t>마다 명령 </a:t>
            </a:r>
            <a:r>
              <a:rPr kumimoji="0" lang="en-US" altLang="ko-KR" sz="2100" spc="-100" dirty="0"/>
              <a:t>5</a:t>
            </a:r>
            <a:r>
              <a:rPr kumimoji="0" lang="ko-KR" altLang="en-US" sz="2100" spc="-100" dirty="0"/>
              <a:t>개가 동시에 실행되므로 시간은 </a:t>
            </a:r>
            <a:r>
              <a:rPr kumimoji="0" lang="en-US" altLang="ko-KR" sz="2100" spc="-100" dirty="0"/>
              <a:t>1/5</a:t>
            </a:r>
            <a:r>
              <a:rPr kumimoji="0" lang="ko-KR" altLang="en-US" sz="2100" spc="-100" dirty="0"/>
              <a:t>로 단축</a:t>
            </a:r>
            <a:endParaRPr kumimoji="0" lang="en-US" altLang="ko-KR" sz="2100" spc="-100" dirty="0"/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/>
              <a:t>- </a:t>
            </a:r>
            <a:r>
              <a:rPr kumimoji="0" lang="ko-KR" altLang="en-US" sz="2100" spc="-100" dirty="0"/>
              <a:t>파이프 라인이 없는 컴퓨터에서는 </a:t>
            </a:r>
            <a:r>
              <a:rPr kumimoji="0" lang="en-US" altLang="ko-KR" sz="2100" spc="-100" dirty="0"/>
              <a:t>100MIPS</a:t>
            </a:r>
          </a:p>
          <a:p>
            <a:pPr marL="450850" lvl="2" indent="0" fontAlgn="auto"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/>
              <a:t>- 5</a:t>
            </a:r>
            <a:r>
              <a:rPr kumimoji="0" lang="ko-KR" altLang="en-US" sz="2100" spc="-100" dirty="0"/>
              <a:t>단계 파이프 라인을 가진 컴퓨터는 </a:t>
            </a:r>
            <a:r>
              <a:rPr kumimoji="0" lang="en-US" altLang="ko-KR" sz="2100" spc="-100" dirty="0"/>
              <a:t>500MIPS</a:t>
            </a:r>
            <a:r>
              <a:rPr kumimoji="0" lang="ko-KR" altLang="en-US" sz="2100" spc="-100" dirty="0"/>
              <a:t>의 처리 속도</a:t>
            </a:r>
            <a:endParaRPr kumimoji="0" lang="en-US" altLang="ko-KR" sz="2100" spc="-100" dirty="0"/>
          </a:p>
          <a:p>
            <a:pPr marL="452438" lvl="1" indent="-18732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2200" spc="-100" dirty="0"/>
              <a:t>파이프 </a:t>
            </a:r>
            <a:r>
              <a:rPr kumimoji="0" lang="ko-KR" altLang="en-US" sz="2200" spc="-100" dirty="0" err="1"/>
              <a:t>라이닝을</a:t>
            </a:r>
            <a:r>
              <a:rPr kumimoji="0" lang="ko-KR" altLang="en-US" sz="2200" spc="-100" dirty="0"/>
              <a:t> 사용하면 지연 시간</a:t>
            </a:r>
            <a:r>
              <a:rPr kumimoji="0" lang="en-US" altLang="ko-KR" sz="2200" spc="-100" dirty="0"/>
              <a:t>(</a:t>
            </a:r>
            <a:r>
              <a:rPr kumimoji="0" lang="ko-KR" altLang="en-US" sz="2200" spc="-100" dirty="0"/>
              <a:t>명령어를 실행하는 데 걸리는 시간</a:t>
            </a:r>
            <a:r>
              <a:rPr kumimoji="0" lang="en-US" altLang="ko-KR" sz="2200" spc="-100" dirty="0"/>
              <a:t>)</a:t>
            </a:r>
            <a:r>
              <a:rPr kumimoji="0" lang="ko-KR" altLang="en-US" sz="2200" spc="-100" dirty="0"/>
              <a:t>과 프로세서 대역폭</a:t>
            </a:r>
            <a:r>
              <a:rPr kumimoji="0" lang="en-US" altLang="ko-KR" sz="2200" spc="-100" dirty="0"/>
              <a:t>(CPU</a:t>
            </a:r>
            <a:r>
              <a:rPr kumimoji="0" lang="ko-KR" altLang="en-US" sz="2200" spc="-100" dirty="0"/>
              <a:t>의 </a:t>
            </a:r>
            <a:r>
              <a:rPr kumimoji="0" lang="en-US" altLang="ko-KR" sz="2200" spc="-100" dirty="0"/>
              <a:t>MIPS </a:t>
            </a:r>
            <a:r>
              <a:rPr kumimoji="0" lang="ko-KR" altLang="en-US" sz="2200" spc="-100" dirty="0"/>
              <a:t>수</a:t>
            </a:r>
            <a:r>
              <a:rPr kumimoji="0" lang="en-US" altLang="ko-KR" sz="2200" spc="-100" dirty="0"/>
              <a:t>)</a:t>
            </a:r>
            <a:r>
              <a:rPr kumimoji="0" lang="ko-KR" altLang="en-US" sz="2200" spc="-100" dirty="0"/>
              <a:t>간 균형 유지</a:t>
            </a:r>
            <a:endParaRPr kumimoji="0" lang="en-US" altLang="ko-KR" sz="2200" spc="-100" dirty="0"/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/>
              <a:t>- </a:t>
            </a:r>
            <a:r>
              <a:rPr kumimoji="0" lang="ko-KR" altLang="en-US" sz="2100" spc="-100" dirty="0"/>
              <a:t>한 사이클에 소요되는 시간 </a:t>
            </a:r>
            <a:r>
              <a:rPr kumimoji="0" lang="en-US" altLang="ko-KR" sz="2100" spc="-100" dirty="0"/>
              <a:t>:</a:t>
            </a:r>
            <a:r>
              <a:rPr kumimoji="0" lang="ko-KR" altLang="en-US" sz="2100" spc="-100" dirty="0"/>
              <a:t> </a:t>
            </a:r>
            <a:r>
              <a:rPr kumimoji="0" lang="en-US" altLang="ko-KR" sz="21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kumimoji="0" lang="en-US" altLang="ko-KR" sz="2100" spc="-100" dirty="0"/>
              <a:t>ns</a:t>
            </a:r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/>
              <a:t>- </a:t>
            </a:r>
            <a:r>
              <a:rPr kumimoji="0" lang="ko-KR" altLang="en-US" sz="2100" spc="-100" dirty="0"/>
              <a:t>파이프 라인 </a:t>
            </a:r>
            <a:r>
              <a:rPr kumimoji="0" lang="en-US" altLang="ko-KR" sz="2100" spc="-100" dirty="0"/>
              <a:t>: </a:t>
            </a:r>
            <a:r>
              <a:rPr kumimoji="0" lang="en-US" altLang="ko-KR" sz="21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ko-KR" altLang="en-US" sz="2100" spc="-100" dirty="0"/>
              <a:t>단계</a:t>
            </a:r>
            <a:endParaRPr kumimoji="0" lang="en-US" altLang="ko-KR" sz="2100" spc="-100" dirty="0"/>
          </a:p>
          <a:p>
            <a:pPr marL="450850" lvl="2" indent="0" fontAlgn="auto"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/>
              <a:t>- </a:t>
            </a:r>
            <a:r>
              <a:rPr kumimoji="0" lang="ko-KR" altLang="en-US" sz="2100" spc="-100" dirty="0"/>
              <a:t>전체 실행 시간 </a:t>
            </a:r>
            <a:r>
              <a:rPr kumimoji="0" lang="en-US" altLang="ko-KR" sz="2100" spc="-100" dirty="0"/>
              <a:t>:</a:t>
            </a:r>
            <a:r>
              <a:rPr kumimoji="0" lang="ko-KR" altLang="en-US" sz="2100" spc="-100" dirty="0"/>
              <a:t> </a:t>
            </a:r>
            <a:r>
              <a:rPr kumimoji="0" lang="en-US" altLang="ko-KR" sz="2100" i="1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kumimoji="0" lang="en-US" altLang="ko-KR" sz="21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100" spc="-100" dirty="0"/>
              <a:t>ns</a:t>
            </a:r>
          </a:p>
          <a:p>
            <a:pPr marL="452438" lvl="1" indent="-18732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2200" spc="-100" dirty="0" err="1"/>
              <a:t>클록</a:t>
            </a:r>
            <a:r>
              <a:rPr kumimoji="0" lang="en-US" altLang="ko-KR" sz="2200" spc="-100" dirty="0"/>
              <a:t> </a:t>
            </a:r>
            <a:r>
              <a:rPr kumimoji="0" lang="ko-KR" altLang="en-US" sz="2200" spc="-100" dirty="0"/>
              <a:t>사이클이 초당 </a:t>
            </a:r>
            <a:r>
              <a:rPr kumimoji="0" lang="en-US" altLang="ko-KR" sz="2200" spc="-100" dirty="0"/>
              <a:t>10</a:t>
            </a:r>
            <a:r>
              <a:rPr kumimoji="0" lang="en-US" altLang="ko-KR" sz="2200" spc="-100" baseline="36000" dirty="0"/>
              <a:t>9</a:t>
            </a:r>
            <a:r>
              <a:rPr kumimoji="0" lang="en-US" altLang="ko-KR" sz="2200" spc="-100" dirty="0"/>
              <a:t>/T</a:t>
            </a:r>
            <a:r>
              <a:rPr kumimoji="0" lang="ko-KR" altLang="en-US" sz="2200" spc="-100" dirty="0"/>
              <a:t>라면 초당 실행되는 명령의 개수는 </a:t>
            </a:r>
            <a:r>
              <a:rPr kumimoji="0" lang="en-US" altLang="ko-KR" sz="2200" spc="-100" dirty="0"/>
              <a:t>10</a:t>
            </a:r>
            <a:r>
              <a:rPr kumimoji="0" lang="en-US" altLang="ko-KR" sz="2200" spc="-100" baseline="36000" dirty="0"/>
              <a:t>9</a:t>
            </a:r>
            <a:r>
              <a:rPr kumimoji="0" lang="en-US" altLang="ko-KR" sz="2200" spc="-100" dirty="0"/>
              <a:t>/</a:t>
            </a:r>
            <a:r>
              <a:rPr kumimoji="0" lang="en-US" altLang="ko-KR" sz="22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ko-KR" altLang="en-US" sz="2200" spc="-100" dirty="0"/>
              <a:t>개</a:t>
            </a:r>
            <a:endParaRPr kumimoji="0" lang="en-US" altLang="ko-KR" sz="2200" spc="-100" dirty="0"/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/>
              <a:t>- </a:t>
            </a:r>
            <a:r>
              <a:rPr kumimoji="0" lang="ko-KR" altLang="en-US" sz="2100" spc="-100" dirty="0"/>
              <a:t>예를 들어 </a:t>
            </a:r>
            <a:r>
              <a:rPr kumimoji="0" lang="en-US" altLang="ko-KR" sz="21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ko-KR" sz="2100" spc="-100" dirty="0"/>
              <a:t>=2ns</a:t>
            </a:r>
            <a:r>
              <a:rPr kumimoji="0" lang="ko-KR" altLang="en-US" sz="2100" spc="-100" dirty="0"/>
              <a:t>인 경우 매초 </a:t>
            </a:r>
            <a:r>
              <a:rPr kumimoji="0" lang="en-US" altLang="ko-KR" sz="2100" spc="-100" dirty="0"/>
              <a:t>5</a:t>
            </a:r>
            <a:r>
              <a:rPr kumimoji="0" lang="ko-KR" altLang="en-US" sz="2100" spc="-100" dirty="0"/>
              <a:t>억 건의 명령이 실행</a:t>
            </a:r>
            <a:endParaRPr kumimoji="0" lang="en-US" altLang="ko-KR" sz="2100" spc="-100" dirty="0"/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/>
              <a:t>- MIPS(Million Instructions Per Second) : </a:t>
            </a:r>
            <a:r>
              <a:rPr kumimoji="0" lang="ko-KR" altLang="en-US" sz="2100" spc="-100" dirty="0"/>
              <a:t>초당 실행되는 명령 개수를 </a:t>
            </a:r>
            <a:r>
              <a:rPr kumimoji="0" lang="en-US" altLang="ko-KR" sz="2100" spc="-100" dirty="0"/>
              <a:t>100</a:t>
            </a:r>
            <a:r>
              <a:rPr kumimoji="0" lang="ko-KR" altLang="en-US" sz="2100" spc="-100" dirty="0"/>
              <a:t>만으로 나눔</a:t>
            </a:r>
            <a:endParaRPr kumimoji="0" lang="en-US" altLang="ko-KR" sz="2100" spc="-100" dirty="0"/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/>
              <a:t>   (10</a:t>
            </a:r>
            <a:r>
              <a:rPr kumimoji="0" lang="en-US" altLang="ko-KR" sz="2100" spc="-100" baseline="36000" dirty="0"/>
              <a:t>9</a:t>
            </a:r>
            <a:r>
              <a:rPr kumimoji="0" lang="en-US" altLang="ko-KR" sz="2100" spc="-100" dirty="0"/>
              <a:t>/</a:t>
            </a:r>
            <a:r>
              <a:rPr kumimoji="0" lang="en-US" altLang="ko-KR" sz="21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ko-KR" sz="2100" spc="-100" dirty="0"/>
              <a:t>)/10</a:t>
            </a:r>
            <a:r>
              <a:rPr kumimoji="0" lang="en-US" altLang="ko-KR" sz="2100" spc="-100" baseline="36000" dirty="0"/>
              <a:t>6</a:t>
            </a:r>
            <a:r>
              <a:rPr kumimoji="0" lang="en-US" altLang="ko-KR" sz="2100" spc="-100" dirty="0"/>
              <a:t>=1000/</a:t>
            </a:r>
            <a:r>
              <a:rPr kumimoji="0" lang="en-US" altLang="ko-KR" sz="21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ko-KR" sz="2100" spc="-100" dirty="0"/>
              <a:t> MIPS</a:t>
            </a:r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/>
              <a:t>- </a:t>
            </a:r>
            <a:r>
              <a:rPr kumimoji="0" lang="ko-KR" altLang="en-US" sz="2100" spc="-100" dirty="0"/>
              <a:t>현재는 </a:t>
            </a:r>
            <a:r>
              <a:rPr kumimoji="0" lang="en-US" altLang="ko-KR" sz="2100" spc="-100" dirty="0"/>
              <a:t>MIPS </a:t>
            </a:r>
            <a:r>
              <a:rPr kumimoji="0" lang="ko-KR" altLang="en-US" sz="2100" spc="-100" dirty="0"/>
              <a:t>대신 </a:t>
            </a:r>
            <a:r>
              <a:rPr kumimoji="0" lang="en-US" altLang="ko-KR" sz="2100" spc="-100" dirty="0"/>
              <a:t>GIPS(Billion Instructions Per Second, BIPS)</a:t>
            </a:r>
            <a:r>
              <a:rPr kumimoji="0" lang="ko-KR" altLang="en-US" sz="2100" spc="-100" dirty="0"/>
              <a:t>를 쓰는 것이 더 타당</a:t>
            </a:r>
            <a:endParaRPr kumimoji="0" lang="en-US" altLang="ko-KR" sz="2100" spc="-100" dirty="0"/>
          </a:p>
        </p:txBody>
      </p:sp>
    </p:spTree>
    <p:extLst>
      <p:ext uri="{BB962C8B-B14F-4D97-AF65-F5344CB8AC3E}">
        <p14:creationId xmlns:p14="http://schemas.microsoft.com/office/powerpoint/2010/main" val="315179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/>
              <a:t>      데이터 해저드</a:t>
            </a:r>
            <a:r>
              <a:rPr kumimoji="0" lang="en-US" altLang="ko-KR" sz="2200" b="0" spc="-100" dirty="0"/>
              <a:t>(data hazards)</a:t>
            </a:r>
          </a:p>
          <a:p>
            <a:pPr marL="542925" lvl="1" indent="-20161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데이터 의존성</a:t>
            </a:r>
            <a:r>
              <a:rPr kumimoji="0" lang="en-US" altLang="ko-KR" sz="1700" spc="-100" dirty="0"/>
              <a:t>(data dependency) : </a:t>
            </a:r>
            <a:r>
              <a:rPr kumimoji="0" lang="ko-KR" altLang="en-US" sz="1700" spc="-100" dirty="0"/>
              <a:t>파이프 라인에서 앞서가는 명령의 </a:t>
            </a:r>
            <a:r>
              <a:rPr kumimoji="0" lang="en-US" altLang="ko-KR" sz="1700" spc="-100" dirty="0"/>
              <a:t>ALU </a:t>
            </a:r>
            <a:r>
              <a:rPr kumimoji="0" lang="ko-KR" altLang="en-US" sz="1700" spc="-100" dirty="0"/>
              <a:t>연산 결과를 레지스터에 기록하기 전에 다른 명령에 이 데이터가 필요한 상황</a:t>
            </a:r>
            <a:endParaRPr kumimoji="0" lang="en-US" altLang="ko-KR" sz="1700" spc="-100" dirty="0"/>
          </a:p>
          <a:p>
            <a:pPr marL="542925" lvl="1" indent="-20161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앞의 명령 결과가 다음 명령 입력으로 사용될 때 파이프 라인 시스템에서 문제 발생</a:t>
            </a:r>
            <a:endParaRPr kumimoji="0" lang="en-US" altLang="ko-KR" sz="1700" spc="-100" dirty="0"/>
          </a:p>
          <a:p>
            <a:pPr marL="542925" lvl="1" indent="-201613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해결 방법</a:t>
            </a:r>
            <a:r>
              <a:rPr kumimoji="0" lang="en-US" altLang="ko-KR" sz="1700" spc="-100" dirty="0"/>
              <a:t> </a:t>
            </a:r>
          </a:p>
          <a:p>
            <a:pPr marL="450850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레지스터에 저장되기 전에 </a:t>
            </a:r>
            <a:r>
              <a:rPr kumimoji="0" lang="en-US" altLang="ko-KR" sz="1600" spc="-100" dirty="0"/>
              <a:t>ALU </a:t>
            </a:r>
            <a:r>
              <a:rPr kumimoji="0" lang="ko-KR" altLang="en-US" sz="1600" spc="-100" dirty="0"/>
              <a:t>결과를 직접 다음 명령에 직접 전달하는 데이터 </a:t>
            </a:r>
            <a:r>
              <a:rPr kumimoji="0" lang="ko-KR" altLang="en-US" sz="1600" spc="-100" dirty="0" err="1"/>
              <a:t>포워딩</a:t>
            </a:r>
            <a:endParaRPr kumimoji="0" lang="en-US" altLang="ko-KR" sz="1600" spc="-100" dirty="0"/>
          </a:p>
          <a:p>
            <a:pPr marL="450850" lvl="2" indent="0" fontAlgn="auto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또는 버블을 명령 사이에 끼워 넣어 프로그램 실행을 </a:t>
            </a:r>
            <a:r>
              <a:rPr kumimoji="0" lang="en-US" altLang="ko-KR" sz="1600" spc="-100" dirty="0"/>
              <a:t>1</a:t>
            </a:r>
            <a:r>
              <a:rPr kumimoji="0" lang="ko-KR" altLang="en-US" sz="1600" spc="-100" dirty="0"/>
              <a:t>단계 또는 </a:t>
            </a:r>
            <a:r>
              <a:rPr kumimoji="0" lang="en-US" altLang="ko-KR" sz="1600" spc="-100" dirty="0"/>
              <a:t>2</a:t>
            </a:r>
            <a:r>
              <a:rPr kumimoji="0" lang="ko-KR" altLang="en-US" sz="1600" spc="-100" dirty="0"/>
              <a:t>단계 지연</a:t>
            </a:r>
            <a:endParaRPr kumimoji="0" lang="en-US" altLang="ko-KR" sz="1600" spc="-100" dirty="0"/>
          </a:p>
          <a:p>
            <a:pPr marL="542925" lvl="1" indent="-201613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z="1700" spc="-100" dirty="0"/>
              <a:t>WAW(Write After Write)</a:t>
            </a:r>
            <a:r>
              <a:rPr kumimoji="0" lang="ko-KR" altLang="en-US" sz="1700" spc="-100" dirty="0"/>
              <a:t>와 </a:t>
            </a:r>
            <a:r>
              <a:rPr kumimoji="0" lang="en-US" altLang="ko-KR" sz="1700" spc="-100" dirty="0"/>
              <a:t>WAR(Write After Read)</a:t>
            </a:r>
            <a:r>
              <a:rPr kumimoji="0" lang="ko-KR" altLang="en-US" sz="1700" spc="-100" dirty="0"/>
              <a:t> 해저드</a:t>
            </a:r>
            <a:endParaRPr kumimoji="0" lang="en-US" altLang="ko-KR" sz="1700" spc="-100" dirty="0"/>
          </a:p>
          <a:p>
            <a:pPr marL="450850" lvl="2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레지스터 </a:t>
            </a:r>
            <a:r>
              <a:rPr kumimoji="0" lang="ko-KR" altLang="en-US" sz="1600" spc="-100" dirty="0" err="1"/>
              <a:t>재명명함</a:t>
            </a:r>
            <a:r>
              <a:rPr kumimoji="0" lang="en-US" altLang="ko-KR" sz="1600" spc="-100" dirty="0"/>
              <a:t>(register renaming) : </a:t>
            </a:r>
            <a:r>
              <a:rPr kumimoji="0" lang="ko-KR" altLang="en-US" sz="1600" spc="-100" dirty="0"/>
              <a:t>관련 없는 레지스터로 바꾸어 사용함으로써 쉽게 해결가능</a:t>
            </a:r>
            <a:endParaRPr kumimoji="0" lang="en-US" altLang="ko-KR" sz="1600" spc="-100" dirty="0"/>
          </a:p>
          <a:p>
            <a:pPr marL="542925" lvl="1" indent="-201613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따라서 참 의존</a:t>
            </a:r>
            <a:r>
              <a:rPr kumimoji="0" lang="en-US" altLang="ko-KR" sz="1700" spc="-100" dirty="0"/>
              <a:t>(True</a:t>
            </a:r>
            <a:r>
              <a:rPr kumimoji="0" lang="ko-KR" altLang="en-US" sz="1700" spc="-100" dirty="0"/>
              <a:t> </a:t>
            </a:r>
            <a:r>
              <a:rPr kumimoji="0" lang="en-US" altLang="ko-KR" sz="1700" spc="-100" dirty="0"/>
              <a:t>dependency)</a:t>
            </a:r>
            <a:r>
              <a:rPr kumimoji="0" lang="ko-KR" altLang="en-US" sz="1700" spc="-100" dirty="0"/>
              <a:t>는</a:t>
            </a:r>
            <a:r>
              <a:rPr kumimoji="0" lang="en-US" altLang="ko-KR" sz="1700" spc="-100" dirty="0"/>
              <a:t> RAW</a:t>
            </a:r>
            <a:r>
              <a:rPr kumimoji="0" lang="ko-KR" altLang="en-US" sz="1700" spc="-100" dirty="0"/>
              <a:t>뿐임</a:t>
            </a:r>
            <a:endParaRPr kumimoji="0" lang="en-US" altLang="ko-KR" sz="1700" spc="-100" dirty="0"/>
          </a:p>
          <a:p>
            <a:pPr marL="542925" lvl="1" indent="-20161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kumimoji="0" lang="en-US" altLang="ko-KR" sz="1700" spc="-1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755179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97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예</a:t>
            </a:r>
            <a:r>
              <a:rPr kumimoji="0" lang="en-US" altLang="ko-KR" sz="1700" spc="-100" dirty="0"/>
              <a:t>(RAW: read after write): </a:t>
            </a:r>
            <a:r>
              <a:rPr kumimoji="0" lang="ko-KR" altLang="en-US" sz="1700" spc="-100" dirty="0"/>
              <a:t>첫 번째 연산 </a:t>
            </a:r>
            <a:r>
              <a:rPr kumimoji="0" lang="en-US" altLang="ko-KR" sz="1700" spc="-100" dirty="0"/>
              <a:t>ADD</a:t>
            </a:r>
            <a:r>
              <a:rPr kumimoji="0" lang="ko-KR" altLang="en-US" sz="1700" spc="-100" dirty="0"/>
              <a:t>의 결과</a:t>
            </a:r>
            <a:r>
              <a:rPr kumimoji="0" lang="en-US" altLang="ko-KR" sz="1700" spc="-100" dirty="0"/>
              <a:t>(r3)</a:t>
            </a:r>
            <a:r>
              <a:rPr kumimoji="0" lang="ko-KR" altLang="en-US" sz="1700" spc="-100" dirty="0"/>
              <a:t>가 두 번째 연산 </a:t>
            </a:r>
            <a:r>
              <a:rPr kumimoji="0" lang="en-US" altLang="ko-KR" sz="1700" spc="-100" dirty="0"/>
              <a:t>SUB</a:t>
            </a:r>
            <a:r>
              <a:rPr kumimoji="0" lang="ko-KR" altLang="en-US" sz="1700" spc="-100" dirty="0"/>
              <a:t>의 입력으로 사용</a:t>
            </a:r>
            <a:endParaRPr kumimoji="0" lang="en-US" altLang="ko-KR" sz="1700" spc="-100" dirty="0"/>
          </a:p>
          <a:p>
            <a:pPr marL="546100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/>
              <a:t>- 1</a:t>
            </a:r>
            <a:r>
              <a:rPr kumimoji="0" lang="ko-KR" altLang="en-US" sz="1600" spc="-100" dirty="0"/>
              <a:t>번 명령이 </a:t>
            </a:r>
            <a:r>
              <a:rPr kumimoji="0" lang="en-US" altLang="ko-KR" sz="1600" spc="-100" dirty="0"/>
              <a:t>S5</a:t>
            </a:r>
            <a:r>
              <a:rPr kumimoji="0" lang="ko-KR" altLang="en-US" sz="1600" spc="-100" dirty="0"/>
              <a:t>단계에서 레지스터에 저장되는데</a:t>
            </a:r>
            <a:endParaRPr kumimoji="0" lang="en-US" altLang="ko-KR" sz="1600" spc="-100" dirty="0"/>
          </a:p>
          <a:p>
            <a:pPr marL="546100" lvl="2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/>
              <a:t>- 2</a:t>
            </a:r>
            <a:r>
              <a:rPr kumimoji="0" lang="ko-KR" altLang="en-US" sz="1600" spc="-100" dirty="0"/>
              <a:t>번 명령은 </a:t>
            </a:r>
            <a:r>
              <a:rPr kumimoji="0" lang="en-US" altLang="ko-KR" sz="1600" spc="-100" dirty="0"/>
              <a:t>S3</a:t>
            </a:r>
            <a:r>
              <a:rPr kumimoji="0" lang="ko-KR" altLang="en-US" sz="1600" spc="-100" dirty="0"/>
              <a:t>단계에서 데이터 요구</a:t>
            </a:r>
            <a:endParaRPr kumimoji="0" lang="en-US" altLang="ko-KR" sz="1600" spc="-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60848"/>
            <a:ext cx="7008996" cy="404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5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/>
              <a:t>      제어 해저드</a:t>
            </a:r>
            <a:r>
              <a:rPr kumimoji="0" lang="en-US" altLang="ko-KR" sz="2200" b="0" spc="-100" dirty="0"/>
              <a:t>(control hazards)</a:t>
            </a:r>
          </a:p>
          <a:p>
            <a:pPr marL="550863" lvl="1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b="1" spc="-100" dirty="0"/>
              <a:t>파이프 라인 </a:t>
            </a:r>
            <a:r>
              <a:rPr kumimoji="0" lang="en-US" altLang="ko-KR" sz="1800" b="1" spc="-100" dirty="0"/>
              <a:t>CPU </a:t>
            </a:r>
            <a:r>
              <a:rPr kumimoji="0" lang="ko-KR" altLang="en-US" sz="1800" b="1" spc="-100" dirty="0"/>
              <a:t>구조의 분기 명령이 실행될 때 발생</a:t>
            </a:r>
            <a:endParaRPr kumimoji="0" lang="en-US" altLang="ko-KR" sz="1800" b="1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이미 파이프 라인에 적재되어 실행되고 있는 이어지는 다른 명령들이 더 이상 필요가 없어지므로</a:t>
            </a:r>
            <a:r>
              <a:rPr kumimoji="0" lang="en-US" altLang="ko-KR" sz="1700" spc="-100" dirty="0"/>
              <a:t> </a:t>
            </a:r>
            <a:r>
              <a:rPr kumimoji="0" lang="ko-KR" altLang="en-US" sz="1700" spc="-100" dirty="0"/>
              <a:t>발생</a:t>
            </a:r>
            <a:endParaRPr kumimoji="0" lang="en-US" altLang="ko-KR" sz="1700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en-US" altLang="ko-KR" sz="1700" spc="-100" dirty="0"/>
              <a:t>[</a:t>
            </a:r>
            <a:r>
              <a:rPr kumimoji="0" lang="ko-KR" altLang="en-US" sz="1700" spc="-100" dirty="0"/>
              <a:t>그림 </a:t>
            </a:r>
            <a:r>
              <a:rPr kumimoji="0" lang="en-US" altLang="ko-KR" sz="1700" spc="-100" dirty="0"/>
              <a:t>5-26]</a:t>
            </a:r>
            <a:r>
              <a:rPr kumimoji="0" lang="ko-KR" altLang="en-US" sz="1700" spc="-100" dirty="0"/>
              <a:t>과 같이 </a:t>
            </a:r>
            <a:r>
              <a:rPr kumimoji="0" lang="en-US" altLang="ko-KR" sz="1700" spc="-100" dirty="0"/>
              <a:t>3</a:t>
            </a:r>
            <a:r>
              <a:rPr kumimoji="0" lang="ko-KR" altLang="en-US" sz="1700" spc="-100" dirty="0"/>
              <a:t>번 명령에서 </a:t>
            </a:r>
            <a:r>
              <a:rPr kumimoji="0" lang="en-US" altLang="ko-KR" sz="1700" spc="-100" dirty="0"/>
              <a:t>15</a:t>
            </a:r>
            <a:r>
              <a:rPr kumimoji="0" lang="ko-KR" altLang="en-US" sz="1700" spc="-100" dirty="0"/>
              <a:t>번 명령으로 분기가 일어난다면 이미 파이프 라인 단계에 들어와 실행되고 있는 </a:t>
            </a:r>
            <a:r>
              <a:rPr kumimoji="0" lang="en-US" altLang="ko-KR" sz="1700" spc="-100" dirty="0"/>
              <a:t>4, 5, 6, 7</a:t>
            </a:r>
            <a:r>
              <a:rPr kumimoji="0" lang="ko-KR" altLang="en-US" sz="1700" spc="-100" dirty="0"/>
              <a:t>번 명령은 더 이상 필요가 없으므로 전체 프로그램의 속도 저하 요인이 됨</a:t>
            </a:r>
            <a:endParaRPr kumimoji="0" lang="en-US" altLang="ko-KR" sz="1700" spc="-100" dirty="0"/>
          </a:p>
          <a:p>
            <a:pPr marL="550863" lvl="1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b="1" spc="-100" dirty="0"/>
              <a:t>제어 해저드 해결 방법</a:t>
            </a:r>
            <a:endParaRPr kumimoji="0" lang="en-US" altLang="ko-KR" sz="1800" b="1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20" dirty="0"/>
              <a:t>지연 슬롯</a:t>
            </a:r>
            <a:r>
              <a:rPr kumimoji="0" lang="en-US" altLang="ko-KR" sz="1700" spc="-120" dirty="0"/>
              <a:t>(delay slot)</a:t>
            </a:r>
            <a:r>
              <a:rPr kumimoji="0" lang="ko-KR" altLang="en-US" sz="1700" spc="-120" dirty="0"/>
              <a:t>을 넣고 분기 목적지 주소를 계산하는 과정을 파이프 라인 속에 넣는 것</a:t>
            </a:r>
            <a:endParaRPr kumimoji="0" lang="en-US" altLang="ko-KR" sz="1700" spc="-12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지연 슬롯이란 </a:t>
            </a:r>
            <a:r>
              <a:rPr kumimoji="0" lang="en-US" altLang="ko-KR" sz="1700" spc="-100" dirty="0"/>
              <a:t>NOP</a:t>
            </a:r>
            <a:r>
              <a:rPr kumimoji="0" lang="ko-KR" altLang="en-US" sz="1700" spc="-100" dirty="0"/>
              <a:t>나 분기 명령과 무관한 명령을 끼워 넣는 것</a:t>
            </a:r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이 방법은 컴파일러나 프로그래머가 프로그램 순서를 바꾸는 것</a:t>
            </a:r>
            <a:endParaRPr kumimoji="0" lang="en-US" altLang="ko-KR" sz="1700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또는 분기 예측 알고리즘을 이용하기도 함</a:t>
            </a:r>
            <a:endParaRPr kumimoji="0" lang="en-US" altLang="ko-KR" sz="1700" spc="-1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774229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353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3694</TotalTime>
  <Words>1419</Words>
  <Application>Microsoft Office PowerPoint</Application>
  <PresentationFormat>화면 슬라이드 쇼(4:3)</PresentationFormat>
  <Paragraphs>115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Apple SD Gothic Neo</vt:lpstr>
      <vt:lpstr>HY견고딕</vt:lpstr>
      <vt:lpstr>HY견명조</vt:lpstr>
      <vt:lpstr>HY헤드라인M</vt:lpstr>
      <vt:lpstr>LG Smart UI Regular</vt:lpstr>
      <vt:lpstr>LG Smart UI SemiBold</vt:lpstr>
      <vt:lpstr>돋움</vt:lpstr>
      <vt:lpstr>맑은 고딕</vt:lpstr>
      <vt:lpstr>Arial</vt:lpstr>
      <vt:lpstr>Times New Roman</vt:lpstr>
      <vt:lpstr>Verdana</vt:lpstr>
      <vt:lpstr>Wingdings</vt:lpstr>
      <vt:lpstr>1_Office 테마</vt:lpstr>
      <vt:lpstr>PowerPoint 프레젠테이션</vt:lpstr>
      <vt:lpstr>Searching for Trend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05  파이프 라이닝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4636</cp:lastModifiedBy>
  <cp:revision>462</cp:revision>
  <dcterms:created xsi:type="dcterms:W3CDTF">2011-01-05T15:14:06Z</dcterms:created>
  <dcterms:modified xsi:type="dcterms:W3CDTF">2022-05-02T15:45:30Z</dcterms:modified>
</cp:coreProperties>
</file>