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4"/>
  </p:notesMasterIdLst>
  <p:handoutMasterIdLst>
    <p:handoutMasterId r:id="rId65"/>
  </p:handoutMasterIdLst>
  <p:sldIdLst>
    <p:sldId id="461" r:id="rId2"/>
    <p:sldId id="462" r:id="rId3"/>
    <p:sldId id="386" r:id="rId4"/>
    <p:sldId id="387" r:id="rId5"/>
    <p:sldId id="460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2" r:id="rId25"/>
    <p:sldId id="483" r:id="rId26"/>
    <p:sldId id="484" r:id="rId27"/>
    <p:sldId id="485" r:id="rId28"/>
    <p:sldId id="486" r:id="rId29"/>
    <p:sldId id="487" r:id="rId30"/>
    <p:sldId id="489" r:id="rId31"/>
    <p:sldId id="488" r:id="rId32"/>
    <p:sldId id="490" r:id="rId33"/>
    <p:sldId id="491" r:id="rId34"/>
    <p:sldId id="492" r:id="rId35"/>
    <p:sldId id="493" r:id="rId36"/>
    <p:sldId id="494" r:id="rId37"/>
    <p:sldId id="495" r:id="rId38"/>
    <p:sldId id="496" r:id="rId39"/>
    <p:sldId id="497" r:id="rId40"/>
    <p:sldId id="498" r:id="rId41"/>
    <p:sldId id="499" r:id="rId42"/>
    <p:sldId id="500" r:id="rId43"/>
    <p:sldId id="501" r:id="rId44"/>
    <p:sldId id="502" r:id="rId45"/>
    <p:sldId id="503" r:id="rId46"/>
    <p:sldId id="504" r:id="rId47"/>
    <p:sldId id="505" r:id="rId48"/>
    <p:sldId id="506" r:id="rId49"/>
    <p:sldId id="507" r:id="rId50"/>
    <p:sldId id="509" r:id="rId51"/>
    <p:sldId id="508" r:id="rId52"/>
    <p:sldId id="510" r:id="rId53"/>
    <p:sldId id="511" r:id="rId54"/>
    <p:sldId id="513" r:id="rId55"/>
    <p:sldId id="514" r:id="rId56"/>
    <p:sldId id="515" r:id="rId57"/>
    <p:sldId id="516" r:id="rId58"/>
    <p:sldId id="517" r:id="rId59"/>
    <p:sldId id="518" r:id="rId60"/>
    <p:sldId id="519" r:id="rId61"/>
    <p:sldId id="522" r:id="rId62"/>
    <p:sldId id="520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E6AD"/>
    <a:srgbClr val="AD5693"/>
    <a:srgbClr val="974387"/>
    <a:srgbClr val="EBF0E0"/>
    <a:srgbClr val="D4A8C6"/>
    <a:srgbClr val="9DCBA0"/>
    <a:srgbClr val="763C82"/>
    <a:srgbClr val="C0CF9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9" autoAdjust="0"/>
    <p:restoredTop sz="80316" autoAdjust="0"/>
  </p:normalViewPr>
  <p:slideViewPr>
    <p:cSldViewPr>
      <p:cViewPr varScale="1">
        <p:scale>
          <a:sx n="81" d="100"/>
          <a:sy n="81" d="100"/>
        </p:scale>
        <p:origin x="108" y="25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700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베이스 시스템은 </a:t>
            </a:r>
            <a:r>
              <a:rPr lang="en-US" altLang="ko-KR" dirty="0"/>
              <a:t>DBMS </a:t>
            </a:r>
            <a:r>
              <a:rPr lang="ko-KR" altLang="en-US" dirty="0"/>
              <a:t>데이터베이스 데이터 모델을 포함한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263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서점과 데이터 베이스로 실습할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173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99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3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964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518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파일시스템은 윈도우 </a:t>
            </a:r>
            <a:r>
              <a:rPr lang="en-US" altLang="ko-KR" dirty="0"/>
              <a:t>pc</a:t>
            </a:r>
            <a:r>
              <a:rPr lang="ko-KR" altLang="en-US" dirty="0"/>
              <a:t>에 놓고 엑셀이나 파일단위로 </a:t>
            </a:r>
            <a:r>
              <a:rPr lang="en-US" altLang="ko-KR" dirty="0"/>
              <a:t>TTMDLA</a:t>
            </a:r>
          </a:p>
          <a:p>
            <a:r>
              <a:rPr lang="ko-KR" altLang="en-US" dirty="0"/>
              <a:t>데이터가</a:t>
            </a:r>
            <a:r>
              <a:rPr lang="en-US" altLang="ko-KR" dirty="0"/>
              <a:t> </a:t>
            </a:r>
            <a:r>
              <a:rPr lang="ko-KR" altLang="en-US" dirty="0"/>
              <a:t>중복될 수도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1980</a:t>
            </a:r>
            <a:r>
              <a:rPr lang="ko-KR" altLang="en-US" dirty="0"/>
              <a:t>년대 </a:t>
            </a:r>
            <a:r>
              <a:rPr lang="en-US" altLang="ko-KR" dirty="0"/>
              <a:t>1990</a:t>
            </a:r>
            <a:r>
              <a:rPr lang="ko-KR" altLang="en-US" dirty="0"/>
              <a:t>년대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15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DBMS</a:t>
            </a:r>
            <a:r>
              <a:rPr lang="ko-KR" altLang="en-US" dirty="0"/>
              <a:t>가 일관성 유지</a:t>
            </a:r>
            <a:r>
              <a:rPr lang="en-US" altLang="ko-KR" dirty="0"/>
              <a:t>, </a:t>
            </a:r>
            <a:r>
              <a:rPr lang="ko-KR" altLang="en-US" dirty="0"/>
              <a:t>복구</a:t>
            </a:r>
            <a:r>
              <a:rPr lang="en-US" altLang="ko-KR" dirty="0"/>
              <a:t>, </a:t>
            </a:r>
            <a:r>
              <a:rPr lang="ko-KR" altLang="en-US" dirty="0"/>
              <a:t>동시 접근 제어</a:t>
            </a:r>
            <a:r>
              <a:rPr lang="en-US" altLang="ko-KR" dirty="0"/>
              <a:t> </a:t>
            </a:r>
            <a:r>
              <a:rPr lang="ko-KR" altLang="en-US" dirty="0"/>
              <a:t>서버는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41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분산 데이터 베이스 시스템이 </a:t>
            </a:r>
            <a:r>
              <a:rPr lang="ko-KR" altLang="en-US" dirty="0" err="1"/>
              <a:t>뭔지</a:t>
            </a:r>
            <a:r>
              <a:rPr lang="ko-KR" altLang="en-US" dirty="0"/>
              <a:t> 시험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91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10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41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08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77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구조체 프로그램 안에 축구의 데이터</a:t>
            </a:r>
            <a:endParaRPr lang="en-US" altLang="ko-KR" dirty="0"/>
          </a:p>
          <a:p>
            <a:r>
              <a:rPr lang="ko-KR" altLang="en-US" dirty="0"/>
              <a:t>데이터와 프로그램의 독립성이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데이터가 프로그램 내부에 </a:t>
            </a:r>
            <a:r>
              <a:rPr lang="ko-KR" altLang="en-US" dirty="0" err="1"/>
              <a:t>있는거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7369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파일 시스템을 사용하는 방법</a:t>
            </a:r>
            <a:endParaRPr lang="en-US" altLang="ko-KR" dirty="0"/>
          </a:p>
          <a:p>
            <a:r>
              <a:rPr lang="ko-KR" altLang="en-US" dirty="0"/>
              <a:t>구조체를 이용하지만 새로운 데이터가 추가되어도 프로그램을 수정할 필요가 없음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불일치성이 발생할 확률이 생김</a:t>
            </a:r>
            <a:endParaRPr lang="en-US" altLang="ko-KR" dirty="0"/>
          </a:p>
          <a:p>
            <a:r>
              <a:rPr lang="ko-KR" altLang="en-US" dirty="0"/>
              <a:t>데이터를 프로그램의 외부에 파일에 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80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797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데이터가 </a:t>
            </a:r>
            <a:r>
              <a:rPr lang="en-US" altLang="ko-KR" dirty="0"/>
              <a:t>DBMS</a:t>
            </a:r>
            <a:r>
              <a:rPr lang="ko-KR" altLang="en-US" dirty="0"/>
              <a:t>에 저장 프로그램에 포함하지 않기 때문에 데이터 구조가 바뀌어도 다시 </a:t>
            </a:r>
            <a:r>
              <a:rPr lang="ko-KR" altLang="en-US" dirty="0" err="1"/>
              <a:t>컴파일할필요가</a:t>
            </a:r>
            <a:r>
              <a:rPr lang="ko-KR" altLang="en-US" dirty="0"/>
              <a:t> 없음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501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001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199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정의 </a:t>
            </a:r>
            <a:r>
              <a:rPr lang="en-US" altLang="ko-KR" dirty="0"/>
              <a:t>= </a:t>
            </a:r>
            <a:r>
              <a:rPr lang="ko-KR" altLang="en-US" dirty="0"/>
              <a:t>응용 프로그램 </a:t>
            </a:r>
            <a:r>
              <a:rPr lang="en-US" altLang="ko-KR" dirty="0"/>
              <a:t>DBMS</a:t>
            </a:r>
          </a:p>
          <a:p>
            <a:r>
              <a:rPr lang="ko-KR" altLang="en-US" dirty="0"/>
              <a:t>데이터 저장 </a:t>
            </a:r>
            <a:r>
              <a:rPr lang="en-US" altLang="ko-KR" dirty="0"/>
              <a:t>= </a:t>
            </a:r>
            <a:r>
              <a:rPr lang="ko-KR" altLang="en-US" dirty="0"/>
              <a:t>파일 시스템 데이터 베이스</a:t>
            </a:r>
            <a:endParaRPr lang="en-US" altLang="ko-KR" dirty="0"/>
          </a:p>
          <a:p>
            <a:r>
              <a:rPr lang="ko-KR" altLang="en-US" dirty="0"/>
              <a:t>접근 방법 </a:t>
            </a:r>
            <a:r>
              <a:rPr lang="en-US" altLang="ko-KR" dirty="0"/>
              <a:t>= DBMS</a:t>
            </a:r>
            <a:r>
              <a:rPr lang="ko-KR" altLang="en-US" dirty="0"/>
              <a:t>에 파일 접근</a:t>
            </a:r>
            <a:endParaRPr lang="en-US" altLang="ko-KR" dirty="0"/>
          </a:p>
          <a:p>
            <a:r>
              <a:rPr lang="ko-KR" altLang="en-US" dirty="0"/>
              <a:t>사용언어 </a:t>
            </a:r>
            <a:r>
              <a:rPr lang="en-US" altLang="ko-KR" dirty="0"/>
              <a:t>= c</a:t>
            </a:r>
            <a:r>
              <a:rPr lang="ko-KR" altLang="en-US" dirty="0"/>
              <a:t>나 </a:t>
            </a:r>
            <a:r>
              <a:rPr lang="en-US" altLang="ko-KR" dirty="0"/>
              <a:t>java </a:t>
            </a:r>
            <a:r>
              <a:rPr lang="ko-KR" altLang="en-US" dirty="0"/>
              <a:t>를 </a:t>
            </a:r>
            <a:r>
              <a:rPr lang="ko-KR" altLang="en-US" dirty="0" err="1"/>
              <a:t>배우면된다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507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DBMS </a:t>
            </a:r>
            <a:r>
              <a:rPr lang="ko-KR" altLang="en-US" dirty="0"/>
              <a:t>오브젝트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3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(DATA): </a:t>
            </a:r>
            <a:r>
              <a:rPr lang="ko-KR" altLang="en-US" dirty="0"/>
              <a:t>실제에 존재하는 어떠한 사실 그 자체의 값</a:t>
            </a:r>
            <a:endParaRPr lang="en-US" altLang="ko-KR" dirty="0"/>
          </a:p>
          <a:p>
            <a:r>
              <a:rPr lang="en-US" altLang="ko-KR" dirty="0"/>
              <a:t>  (</a:t>
            </a:r>
            <a:r>
              <a:rPr lang="ko-KR" altLang="en-US" dirty="0"/>
              <a:t>예</a:t>
            </a:r>
            <a:r>
              <a:rPr lang="en-US" altLang="ko-KR" dirty="0"/>
              <a:t>) :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몸무게</a:t>
            </a:r>
            <a:r>
              <a:rPr lang="en-US" altLang="ko-KR" dirty="0"/>
              <a:t>, </a:t>
            </a:r>
            <a:r>
              <a:rPr lang="ko-KR" altLang="en-US" dirty="0"/>
              <a:t>성적</a:t>
            </a:r>
            <a:r>
              <a:rPr lang="en-US" altLang="ko-KR" dirty="0"/>
              <a:t>,…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동영상</a:t>
            </a:r>
            <a:endParaRPr lang="en-US" altLang="ko-KR" dirty="0"/>
          </a:p>
          <a:p>
            <a:r>
              <a:rPr lang="ko-KR" altLang="en-US" dirty="0"/>
              <a:t>정보</a:t>
            </a:r>
            <a:r>
              <a:rPr lang="en-US" altLang="ko-KR" dirty="0"/>
              <a:t>(information) : </a:t>
            </a:r>
            <a:r>
              <a:rPr lang="ko-KR" altLang="en-US" dirty="0"/>
              <a:t>데이터로 분석된 의미적</a:t>
            </a:r>
            <a:r>
              <a:rPr lang="en-US" altLang="ko-KR" dirty="0"/>
              <a:t>, </a:t>
            </a:r>
            <a:r>
              <a:rPr lang="ko-KR" altLang="en-US" dirty="0"/>
              <a:t>논리적 값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: </a:t>
            </a:r>
            <a:r>
              <a:rPr lang="ko-KR" altLang="en-US" dirty="0"/>
              <a:t>전국 대학생의 평균 키</a:t>
            </a:r>
            <a:r>
              <a:rPr lang="en-US" altLang="ko-KR" dirty="0"/>
              <a:t>, </a:t>
            </a:r>
            <a:r>
              <a:rPr lang="ko-KR" altLang="en-US" dirty="0"/>
              <a:t>선거 분포율</a:t>
            </a:r>
            <a:endParaRPr lang="en-US" altLang="ko-KR" dirty="0"/>
          </a:p>
          <a:p>
            <a:r>
              <a:rPr lang="ko-KR" altLang="en-US" dirty="0"/>
              <a:t>원시 데이터</a:t>
            </a:r>
            <a:r>
              <a:rPr lang="en-US" altLang="ko-KR" dirty="0"/>
              <a:t>(raw data) : </a:t>
            </a:r>
            <a:r>
              <a:rPr lang="ko-KR" altLang="en-US" dirty="0"/>
              <a:t>분석</a:t>
            </a:r>
            <a:r>
              <a:rPr lang="en-US" altLang="ko-KR" dirty="0"/>
              <a:t>(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정보</a:t>
            </a:r>
            <a:endParaRPr lang="en-US" altLang="ko-KR" dirty="0"/>
          </a:p>
          <a:p>
            <a:r>
              <a:rPr lang="en-US" altLang="ko-KR" dirty="0"/>
              <a:t>WHY? </a:t>
            </a:r>
            <a:r>
              <a:rPr lang="ko-KR" altLang="en-US" dirty="0"/>
              <a:t>정보는 데이터가 될 수 있는가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정보에 의해서 재생산 할 수 있다</a:t>
            </a:r>
            <a:r>
              <a:rPr lang="en-US" altLang="ko-KR" dirty="0"/>
              <a:t>.(</a:t>
            </a:r>
            <a:r>
              <a:rPr lang="ko-KR" altLang="en-US" dirty="0"/>
              <a:t>될 수 있다</a:t>
            </a:r>
            <a:r>
              <a:rPr lang="en-US" altLang="ko-KR" dirty="0"/>
              <a:t>, </a:t>
            </a:r>
            <a:r>
              <a:rPr lang="ko-KR" altLang="en-US" dirty="0"/>
              <a:t>재생산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지식 </a:t>
            </a:r>
            <a:r>
              <a:rPr lang="en-US" altLang="ko-KR" dirty="0"/>
              <a:t>: </a:t>
            </a:r>
            <a:r>
              <a:rPr lang="ko-KR" altLang="en-US" dirty="0"/>
              <a:t>사물이나 현상에 대한 이해</a:t>
            </a:r>
            <a:r>
              <a:rPr lang="en-US" altLang="ko-KR" dirty="0"/>
              <a:t>(</a:t>
            </a:r>
            <a:r>
              <a:rPr lang="ko-KR" altLang="en-US" dirty="0"/>
              <a:t>조금만 </a:t>
            </a:r>
            <a:r>
              <a:rPr lang="ko-KR" altLang="en-US" dirty="0" err="1"/>
              <a:t>알면됨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0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베이스 관리자 </a:t>
            </a:r>
            <a:r>
              <a:rPr lang="en-US" altLang="ko-KR" dirty="0"/>
              <a:t>: </a:t>
            </a:r>
            <a:r>
              <a:rPr lang="ko-KR" altLang="en-US" dirty="0"/>
              <a:t>데이터 설계 유지보수의 전과정을 담당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09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SLQ</a:t>
            </a:r>
            <a:r>
              <a:rPr lang="ko-KR" altLang="en-US" dirty="0"/>
              <a:t>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29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02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베이스 </a:t>
            </a:r>
            <a:r>
              <a:rPr lang="en-US" altLang="ko-KR" dirty="0"/>
              <a:t>: </a:t>
            </a:r>
            <a:r>
              <a:rPr lang="ko-KR" altLang="en-US" dirty="0"/>
              <a:t>★</a:t>
            </a:r>
            <a:r>
              <a:rPr lang="en-US" altLang="ko-KR" dirty="0"/>
              <a:t>(</a:t>
            </a:r>
            <a:r>
              <a:rPr lang="ko-KR" altLang="en-US" dirty="0"/>
              <a:t>조직</a:t>
            </a:r>
            <a:r>
              <a:rPr lang="en-US" altLang="ko-KR" dirty="0"/>
              <a:t>),(</a:t>
            </a:r>
            <a:r>
              <a:rPr lang="ko-KR" altLang="en-US" dirty="0"/>
              <a:t>논리</a:t>
            </a:r>
            <a:r>
              <a:rPr lang="en-US" altLang="ko-KR" dirty="0"/>
              <a:t>),(</a:t>
            </a:r>
            <a:r>
              <a:rPr lang="ko-KR" altLang="en-US" dirty="0"/>
              <a:t>구조</a:t>
            </a:r>
            <a:r>
              <a:rPr lang="en-US" altLang="ko-KR" dirty="0"/>
              <a:t>),(</a:t>
            </a:r>
            <a:r>
              <a:rPr lang="ko-KR" altLang="en-US" dirty="0"/>
              <a:t>통합</a:t>
            </a:r>
            <a:r>
              <a:rPr lang="en-US" altLang="ko-KR" dirty="0"/>
              <a:t>)</a:t>
            </a:r>
            <a:r>
              <a:rPr lang="ko-KR" altLang="en-US" dirty="0"/>
              <a:t>★ 조직에 필요한 정보를 얻기 위해 논리적으로 데이터들을 구조적으로 통합해 놓은 것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39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베이스 시스템은 데이터의 검색과 변경 작업이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데이터베이스에 반영되기 위해 수행하는 삽입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수정 등의 작업을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갱신</a:t>
            </a:r>
            <a:r>
              <a:rPr lang="en-US" altLang="ko-KR" dirty="0"/>
              <a:t>, </a:t>
            </a:r>
            <a:r>
              <a:rPr lang="ko-KR" altLang="en-US" dirty="0"/>
              <a:t>검색이 많냐 </a:t>
            </a:r>
            <a:r>
              <a:rPr lang="ko-KR" altLang="en-US" dirty="0" err="1"/>
              <a:t>적냐에</a:t>
            </a:r>
            <a:r>
              <a:rPr lang="ko-KR" altLang="en-US" dirty="0"/>
              <a:t> 따라서 </a:t>
            </a:r>
            <a:r>
              <a:rPr lang="en-US" altLang="ko-KR" dirty="0"/>
              <a:t>4</a:t>
            </a:r>
            <a:r>
              <a:rPr lang="ko-KR" altLang="en-US" dirty="0"/>
              <a:t>가지 분류로 나눔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30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통합된 데이터</a:t>
            </a:r>
            <a:r>
              <a:rPr lang="en-US" altLang="ko-KR" dirty="0"/>
              <a:t> : </a:t>
            </a:r>
            <a:r>
              <a:rPr lang="ko-KR" altLang="en-US" dirty="0"/>
              <a:t>데이터를 통합하는 개념</a:t>
            </a:r>
            <a:r>
              <a:rPr lang="en-US" altLang="ko-KR" dirty="0"/>
              <a:t>, </a:t>
            </a:r>
            <a:r>
              <a:rPr lang="ko-KR" altLang="en-US" dirty="0"/>
              <a:t>데이터의 중복을 최소화하여 불일치 현상을 제거</a:t>
            </a:r>
            <a:r>
              <a:rPr lang="en-US" altLang="ko-KR" dirty="0"/>
              <a:t>(</a:t>
            </a:r>
            <a:r>
              <a:rPr lang="ko-KR" altLang="en-US" dirty="0"/>
              <a:t>데이터의 특성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저장된 데이터 </a:t>
            </a:r>
            <a:r>
              <a:rPr lang="en-US" altLang="ko-KR" dirty="0"/>
              <a:t>: </a:t>
            </a:r>
            <a:r>
              <a:rPr lang="ko-KR" altLang="en-US" dirty="0"/>
              <a:t>데이터가 디스크</a:t>
            </a:r>
            <a:r>
              <a:rPr lang="en-US" altLang="ko-KR" dirty="0"/>
              <a:t>, SSD </a:t>
            </a:r>
            <a:r>
              <a:rPr lang="ko-KR" altLang="en-US" dirty="0"/>
              <a:t>저장장치에 저장된 데이터</a:t>
            </a:r>
            <a:endParaRPr lang="en-US" altLang="ko-KR" dirty="0"/>
          </a:p>
          <a:p>
            <a:r>
              <a:rPr lang="ko-KR" altLang="en-US" dirty="0"/>
              <a:t>운영 데이터</a:t>
            </a:r>
            <a:r>
              <a:rPr lang="en-US" altLang="ko-KR" dirty="0"/>
              <a:t> : </a:t>
            </a:r>
            <a:r>
              <a:rPr lang="ko-KR" altLang="en-US" dirty="0"/>
              <a:t>살아있는 데이터 인스타나 페이스북처럼 데이터를 계속 사용되는 데이터</a:t>
            </a:r>
            <a:endParaRPr lang="en-US" altLang="ko-KR" dirty="0"/>
          </a:p>
          <a:p>
            <a:r>
              <a:rPr lang="ko-KR" altLang="en-US" dirty="0"/>
              <a:t>공용 데이터 </a:t>
            </a:r>
            <a:r>
              <a:rPr lang="en-US" altLang="ko-KR" dirty="0"/>
              <a:t>: </a:t>
            </a:r>
            <a:r>
              <a:rPr lang="ko-KR" altLang="en-US" dirty="0"/>
              <a:t>모든 사람들이 사용되는 데이터를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★시험에 나옴★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018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베이스는 대학 데이터 베이스는 </a:t>
            </a:r>
            <a:r>
              <a:rPr lang="ko-KR" altLang="en-US" dirty="0" err="1"/>
              <a:t>예베당</a:t>
            </a:r>
            <a:r>
              <a:rPr lang="en-US" altLang="ko-KR" dirty="0"/>
              <a:t>, </a:t>
            </a:r>
            <a:r>
              <a:rPr lang="ko-KR" altLang="en-US" dirty="0"/>
              <a:t>식당처럼 </a:t>
            </a:r>
            <a:r>
              <a:rPr lang="ko-KR" altLang="en-US" dirty="0" err="1"/>
              <a:t>통합된것을</a:t>
            </a:r>
            <a:r>
              <a:rPr lang="ko-KR" altLang="en-US" dirty="0"/>
              <a:t> 공용으로 써서 운영데이터로 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62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데이터베이스의 특징</a:t>
            </a:r>
            <a:endParaRPr lang="en-US" altLang="ko-KR" dirty="0"/>
          </a:p>
          <a:p>
            <a:r>
              <a:rPr lang="ko-KR" altLang="en-US" dirty="0"/>
              <a:t>실시간 접근성 </a:t>
            </a:r>
            <a:r>
              <a:rPr lang="en-US" altLang="ko-KR" dirty="0"/>
              <a:t>: </a:t>
            </a:r>
            <a:r>
              <a:rPr lang="ko-KR" altLang="en-US" dirty="0"/>
              <a:t>모든 데이터들은 실시간으로 서비스 접근을 바로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계속적인 변화 </a:t>
            </a:r>
            <a:r>
              <a:rPr lang="en-US" altLang="ko-KR" dirty="0"/>
              <a:t>: </a:t>
            </a:r>
            <a:r>
              <a:rPr lang="ko-KR" altLang="en-US" dirty="0"/>
              <a:t>삽입 삭제 수정</a:t>
            </a:r>
            <a:endParaRPr lang="en-US" altLang="ko-KR" dirty="0"/>
          </a:p>
          <a:p>
            <a:r>
              <a:rPr lang="ko-KR" altLang="en-US" dirty="0"/>
              <a:t>동시 공유 </a:t>
            </a:r>
            <a:r>
              <a:rPr lang="en-US" altLang="ko-KR" dirty="0"/>
              <a:t>: </a:t>
            </a:r>
            <a:r>
              <a:rPr lang="ko-KR" altLang="en-US" dirty="0"/>
              <a:t>데이터베이스는 사용자에게 접근을 동시에 공유한다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내용에 따른 참조 </a:t>
            </a:r>
            <a:r>
              <a:rPr lang="en-US" altLang="ko-KR" dirty="0"/>
              <a:t>: SQL</a:t>
            </a:r>
            <a:r>
              <a:rPr lang="ko-KR" altLang="en-US" dirty="0"/>
              <a:t>이라는 언어를 통해서 논리적인 표를 데이터 베이스를 값을 통해서 참조한다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내용에 따른 참조</a:t>
            </a:r>
            <a:r>
              <a:rPr lang="en-US" altLang="ko-KR" dirty="0"/>
              <a:t>)</a:t>
            </a:r>
            <a:r>
              <a:rPr lang="ko-KR" altLang="en-US" dirty="0"/>
              <a:t>데이터의 값을 참조해서 </a:t>
            </a:r>
            <a:r>
              <a:rPr lang="ko-KR" altLang="en-US" dirty="0" err="1"/>
              <a:t>쓰는것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5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300611-ED0B-4277-AC81-39A32914EA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839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148063" y="4247667"/>
            <a:ext cx="2337857" cy="2040235"/>
            <a:chOff x="5076056" y="4365104"/>
            <a:chExt cx="2520280" cy="2160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제목 13">
            <a:extLst>
              <a:ext uri="{FF2B5EF4-FFF2-40B4-BE49-F238E27FC236}">
                <a16:creationId xmlns:a16="http://schemas.microsoft.com/office/drawing/2014/main" id="{2E24C320-CDE6-4630-83B2-85D0399C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44" y="5733256"/>
            <a:ext cx="7437512" cy="1008112"/>
          </a:xfrm>
        </p:spPr>
        <p:txBody>
          <a:bodyPr>
            <a:noAutofit/>
          </a:bodyPr>
          <a:lstStyle>
            <a:lvl1pPr algn="l">
              <a:defRPr sz="3400" b="1">
                <a:solidFill>
                  <a:schemeClr val="tx1"/>
                </a:solidFill>
                <a:latin typeface="+mj-lt"/>
                <a:ea typeface="아리따M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28BF4A-C6E9-4915-A8D9-E054DC69ADE3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7C7F911-86B5-45CD-AC7B-8532C573E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6B4DCC-822B-450A-826C-7E7CBD15EBFF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EB39D77-9595-4D2C-ABEA-3D1EA8503E4A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34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40861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98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050"/>
            </a:lvl4pPr>
            <a:lvl5pPr marL="990600" indent="-180975">
              <a:buClr>
                <a:srgbClr val="9DCBA0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65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394BB8-8022-47B5-AFFE-602E470A1A99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3A8AB61-3B6D-4448-BD4D-E1F5F872AABD}"/>
                </a:ext>
              </a:extLst>
            </p:cNvPr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A252BC3-DC9E-40A8-82EF-4EA824E345B8}"/>
                </a:ext>
              </a:extLst>
            </p:cNvPr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6B825EF-1A70-4CF4-A6CA-A2ADE76A72B5}"/>
                </a:ext>
              </a:extLst>
            </p:cNvPr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702A5D1-A1A7-41E6-9C71-CC3110FF0014}"/>
                </a:ext>
              </a:extLst>
            </p:cNvPr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1DF547D-533D-4B8A-87AD-7F8DC9D52D1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0206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BAE2278-5FB7-4F36-BDC0-886A849984B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44008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32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0A1B12-73D9-4125-9F37-486C7D85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984-9083-4FBC-B8EE-CDD4F48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99858-BAA5-4F23-A77E-A4AD7CC4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EE5B6-7F07-46DF-A7A9-0C79F2766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E8739-597E-41C7-8A2F-4E5EE0B4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36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1" r:id="rId3"/>
    <p:sldLayoutId id="2147483702" r:id="rId4"/>
    <p:sldLayoutId id="2147483703" r:id="rId5"/>
    <p:sldLayoutId id="2147483685" r:id="rId6"/>
    <p:sldLayoutId id="2147483708" r:id="rId7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26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일상생활의 데이터베이스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1B8D49-7DA8-4664-A15E-F6ECB698323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"/>
            </a:pPr>
            <a:r>
              <a:rPr lang="ko-KR" altLang="en-US" dirty="0"/>
              <a:t>통합된 데이터</a:t>
            </a:r>
            <a:r>
              <a:rPr lang="en-US" altLang="ko-KR" dirty="0"/>
              <a:t>(integrated data)</a:t>
            </a:r>
            <a:br>
              <a:rPr lang="en-US" altLang="ko-KR" dirty="0"/>
            </a:br>
            <a:r>
              <a:rPr lang="ko-KR" altLang="en-US" sz="1400" b="0" dirty="0"/>
              <a:t>데이터를 통합하는 개념으로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각자 사용하던 데이터의 중복을 최소화하여 중복으로 인한 데이터 불일치 현상을 제거</a:t>
            </a:r>
            <a:endParaRPr lang="en-US" altLang="ko-KR" b="0" dirty="0"/>
          </a:p>
          <a:p>
            <a:pPr>
              <a:buNone/>
            </a:pPr>
            <a:endParaRPr lang="en-US" altLang="ko-KR" sz="1400" b="0" dirty="0"/>
          </a:p>
          <a:p>
            <a:pPr>
              <a:buFont typeface="Wingdings" pitchFamily="2" charset="2"/>
              <a:buChar char=""/>
            </a:pPr>
            <a:r>
              <a:rPr lang="ko-KR" altLang="en-US" dirty="0"/>
              <a:t>저장된 데이터</a:t>
            </a:r>
            <a:r>
              <a:rPr lang="en-US" altLang="ko-KR" dirty="0"/>
              <a:t>(stored data)</a:t>
            </a:r>
            <a:br>
              <a:rPr lang="en-US" altLang="ko-KR" dirty="0"/>
            </a:br>
            <a:r>
              <a:rPr lang="ko-KR" altLang="en-US" sz="1400" b="0" dirty="0"/>
              <a:t>문서로 보관된 데이터가 아니라 디스크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테이프 같은 컴퓨터 저장장치에 저장된 데이터를 의미</a:t>
            </a:r>
            <a:endParaRPr lang="en-US" altLang="ko-KR" b="0" dirty="0"/>
          </a:p>
          <a:p>
            <a:pPr>
              <a:buNone/>
            </a:pPr>
            <a:endParaRPr lang="en-US" altLang="ko-KR" sz="1400" b="0" dirty="0"/>
          </a:p>
          <a:p>
            <a:pPr>
              <a:buFont typeface="Wingdings" pitchFamily="2" charset="2"/>
              <a:buChar char=""/>
            </a:pPr>
            <a:r>
              <a:rPr lang="ko-KR" altLang="en-US" dirty="0"/>
              <a:t>운영 데이터</a:t>
            </a:r>
            <a:r>
              <a:rPr lang="en-US" altLang="ko-KR" dirty="0"/>
              <a:t>(operational data)</a:t>
            </a:r>
            <a:br>
              <a:rPr lang="en-US" altLang="ko-KR" dirty="0"/>
            </a:br>
            <a:r>
              <a:rPr lang="ko-KR" altLang="en-US" sz="1400" b="0" dirty="0"/>
              <a:t>조직의 목적을 위해 사용되는 데이터를 의미한다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 업무를 위한 검색을 할 목적으로 저장된 </a:t>
            </a:r>
            <a:br>
              <a:rPr lang="en-US" altLang="ko-KR" sz="1400" b="0" dirty="0"/>
            </a:br>
            <a:r>
              <a:rPr lang="ko-KR" altLang="en-US" sz="1400" b="0" dirty="0"/>
              <a:t>데이터</a:t>
            </a:r>
            <a:endParaRPr lang="en-US" altLang="ko-KR" b="0" dirty="0"/>
          </a:p>
          <a:p>
            <a:pPr>
              <a:buNone/>
            </a:pPr>
            <a:endParaRPr lang="en-US" altLang="ko-KR" sz="1400" b="0" dirty="0"/>
          </a:p>
          <a:p>
            <a:pPr>
              <a:buFont typeface="Wingdings" pitchFamily="2" charset="2"/>
              <a:buChar char=""/>
            </a:pPr>
            <a:r>
              <a:rPr lang="ko-KR" altLang="en-US" dirty="0"/>
              <a:t>공용 데이터</a:t>
            </a:r>
            <a:r>
              <a:rPr lang="en-US" altLang="ko-KR" dirty="0"/>
              <a:t>(shared data)</a:t>
            </a:r>
            <a:br>
              <a:rPr lang="en-US" altLang="ko-KR" dirty="0"/>
            </a:br>
            <a:r>
              <a:rPr lang="ko-KR" altLang="en-US" sz="1400" b="0" dirty="0"/>
              <a:t>한 사람 또는 한 업무를 위해 사용되는 데이터가 아니라 공동으로 사용되는 데이터를 의미</a:t>
            </a:r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52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데이터베이스의 개념 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788A916-F75F-4E74-B1A7-05C70BEE4B7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데이터베이스는 운영 데이터를 통합하여 저장하며 공용으로 사용</a:t>
            </a:r>
          </a:p>
        </p:txBody>
      </p:sp>
      <p:pic>
        <p:nvPicPr>
          <p:cNvPr id="9" name="그림 8" descr="세면도구, 로션이(가) 표시된 사진&#10;&#10;자동 생성된 설명">
            <a:extLst>
              <a:ext uri="{FF2B5EF4-FFF2-40B4-BE49-F238E27FC236}">
                <a16:creationId xmlns:a16="http://schemas.microsoft.com/office/drawing/2014/main" id="{C870A8D3-F031-4219-88B9-D9917E3B9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1628801"/>
            <a:ext cx="4644516" cy="385630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18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데이터베이스의 특징 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788A916-F75F-4E74-B1A7-05C70BEE4B7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"/>
            </a:pPr>
            <a:r>
              <a:rPr lang="ko-KR" altLang="en-US" dirty="0"/>
              <a:t>실시간 접근성</a:t>
            </a:r>
            <a:r>
              <a:rPr lang="en-US" altLang="ko-KR" dirty="0"/>
              <a:t>(real time accessibility)</a:t>
            </a:r>
          </a:p>
          <a:p>
            <a:pPr algn="just">
              <a:buNone/>
            </a:pPr>
            <a:r>
              <a:rPr lang="en-US" altLang="ko-KR" dirty="0"/>
              <a:t>  </a:t>
            </a:r>
            <a:r>
              <a:rPr lang="en-US" altLang="ko-KR" sz="1400" dirty="0"/>
              <a:t>   </a:t>
            </a:r>
            <a:r>
              <a:rPr lang="ko-KR" altLang="en-US" sz="1400" b="0" dirty="0"/>
              <a:t>데이터베이스는 실시간으로 서비스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사용자가 데이터를 요청하면 몇 시간이나 몇 일 뒤에 결과를 전송하는 것이 아니라 수 초 내에 결과를 서비스</a:t>
            </a:r>
            <a:endParaRPr lang="en-US" altLang="ko-KR" b="0" dirty="0"/>
          </a:p>
          <a:p>
            <a:pPr>
              <a:buNone/>
            </a:pPr>
            <a:endParaRPr lang="en-US" altLang="ko-KR" sz="1100" dirty="0"/>
          </a:p>
          <a:p>
            <a:pPr>
              <a:buFont typeface="Wingdings" pitchFamily="2" charset="2"/>
              <a:buChar char=""/>
            </a:pPr>
            <a:r>
              <a:rPr lang="ko-KR" altLang="en-US" dirty="0"/>
              <a:t>계속적인 변화</a:t>
            </a:r>
            <a:r>
              <a:rPr lang="en-US" altLang="ko-KR" dirty="0"/>
              <a:t>(continuous change)</a:t>
            </a:r>
          </a:p>
          <a:p>
            <a:pPr algn="just">
              <a:buNone/>
            </a:pPr>
            <a:r>
              <a:rPr lang="en-US" altLang="ko-KR" dirty="0"/>
              <a:t>     </a:t>
            </a:r>
            <a:r>
              <a:rPr lang="ko-KR" altLang="en-US" sz="1400" b="0" dirty="0"/>
              <a:t>데이터베이스에 저장된 내용은 어느 한 순간의 상태를 나타내지만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데이터 값은 시간에 따라 항상 바뀜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데이터베이스는 삽입</a:t>
            </a:r>
            <a:r>
              <a:rPr lang="en-US" altLang="ko-KR" sz="1400" b="0" dirty="0"/>
              <a:t>(insert), </a:t>
            </a:r>
            <a:r>
              <a:rPr lang="ko-KR" altLang="en-US" sz="1400" b="0" dirty="0"/>
              <a:t>삭제</a:t>
            </a:r>
            <a:r>
              <a:rPr lang="en-US" altLang="ko-KR" sz="1400" b="0" dirty="0"/>
              <a:t>(delete), </a:t>
            </a:r>
            <a:r>
              <a:rPr lang="ko-KR" altLang="en-US" sz="1400" b="0" dirty="0"/>
              <a:t>수정</a:t>
            </a:r>
            <a:r>
              <a:rPr lang="en-US" altLang="ko-KR" sz="1400" b="0" dirty="0"/>
              <a:t>(update) </a:t>
            </a:r>
            <a:r>
              <a:rPr lang="ko-KR" altLang="en-US" sz="1400" b="0" dirty="0"/>
              <a:t>등의 작업을 통하여 바뀐 데이터 값을 저장</a:t>
            </a:r>
            <a:endParaRPr lang="en-US" altLang="ko-KR" b="0" dirty="0"/>
          </a:p>
          <a:p>
            <a:pPr>
              <a:buNone/>
            </a:pPr>
            <a:endParaRPr lang="en-US" altLang="ko-KR" sz="1100" dirty="0"/>
          </a:p>
          <a:p>
            <a:pPr>
              <a:buFont typeface="Wingdings" pitchFamily="2" charset="2"/>
              <a:buChar char=""/>
            </a:pPr>
            <a:r>
              <a:rPr lang="ko-KR" altLang="en-US" dirty="0"/>
              <a:t>동시 공유</a:t>
            </a:r>
            <a:r>
              <a:rPr lang="en-US" altLang="ko-KR" dirty="0"/>
              <a:t>(concurrent sharing)</a:t>
            </a:r>
          </a:p>
          <a:p>
            <a:pPr algn="just">
              <a:buNone/>
            </a:pPr>
            <a:r>
              <a:rPr lang="en-US" altLang="ko-KR" dirty="0"/>
              <a:t> </a:t>
            </a:r>
            <a:r>
              <a:rPr lang="en-US" altLang="ko-KR" sz="1400" dirty="0"/>
              <a:t>    </a:t>
            </a:r>
            <a:r>
              <a:rPr lang="ko-KR" altLang="en-US" sz="1400" b="0" dirty="0"/>
              <a:t>데이터베이스는 서로 다른 업무 또는 여러 사용자에게 동시에 공유동시</a:t>
            </a:r>
            <a:r>
              <a:rPr lang="en-US" altLang="ko-KR" sz="1400" b="0" dirty="0"/>
              <a:t>(concurrent)</a:t>
            </a:r>
            <a:r>
              <a:rPr lang="ko-KR" altLang="en-US" sz="1400" b="0" dirty="0"/>
              <a:t>는 </a:t>
            </a:r>
            <a:r>
              <a:rPr lang="ko-KR" altLang="en-US" sz="1400" b="0" dirty="0" err="1"/>
              <a:t>병행이라고도</a:t>
            </a:r>
            <a:r>
              <a:rPr lang="ko-KR" altLang="en-US" sz="1400" b="0" dirty="0"/>
              <a:t> 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데이터베이스에 접근하는 프로그램이 여러 개 있다는 의미</a:t>
            </a:r>
            <a:endParaRPr lang="en-US" altLang="ko-KR" b="0" dirty="0"/>
          </a:p>
          <a:p>
            <a:pPr>
              <a:buNone/>
            </a:pPr>
            <a:endParaRPr lang="en-US" altLang="ko-KR" sz="1100" dirty="0"/>
          </a:p>
          <a:p>
            <a:pPr>
              <a:buFont typeface="Wingdings" pitchFamily="2" charset="2"/>
              <a:buChar char=""/>
            </a:pPr>
            <a:r>
              <a:rPr lang="ko-KR" altLang="en-US" dirty="0"/>
              <a:t>내용에 따른 참조</a:t>
            </a:r>
            <a:r>
              <a:rPr lang="en-US" altLang="ko-KR" dirty="0"/>
              <a:t>(reference by content)</a:t>
            </a:r>
          </a:p>
          <a:p>
            <a:pPr>
              <a:buNone/>
            </a:pPr>
            <a:r>
              <a:rPr lang="en-US" altLang="ko-KR" dirty="0"/>
              <a:t>   </a:t>
            </a:r>
            <a:r>
              <a:rPr lang="en-US" altLang="ko-KR" sz="1400" dirty="0"/>
              <a:t>  </a:t>
            </a:r>
            <a:r>
              <a:rPr lang="ko-KR" altLang="en-US" sz="1400" b="0" dirty="0"/>
              <a:t>데이터베이스에 저장된 데이터는 데이터의 물리적인 위치가 아니라 데이터 값에 따라 참조</a:t>
            </a:r>
            <a:endParaRPr lang="en-US" altLang="ko-KR" b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67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데이터베이스 시스템의 구성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95375B-B3C0-4A62-93B1-4989C6B2F61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06" y="1700808"/>
            <a:ext cx="7654474" cy="426215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80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데이터베이스 시스템의 발전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3CC89DF-CD85-476A-A0D4-D397E54ED26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마당서점과 데이터베이스 시스템</a:t>
            </a:r>
            <a:endParaRPr lang="en-US" altLang="ko-KR" dirty="0"/>
          </a:p>
          <a:p>
            <a:r>
              <a:rPr lang="ko-KR" altLang="en-US" dirty="0"/>
              <a:t>정보 시스템의 발전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74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[1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마당서점의 시작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7" name="내용 개체 틀 6" descr="컴퓨터, 테이블, 표지판이(가) 표시된 사진&#10;&#10;자동 생성된 설명">
            <a:extLst>
              <a:ext uri="{FF2B5EF4-FFF2-40B4-BE49-F238E27FC236}">
                <a16:creationId xmlns:a16="http://schemas.microsoft.com/office/drawing/2014/main" id="{01CE7FAA-8CA6-4DD7-A250-72DA91BBCB6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00814"/>
            <a:ext cx="8208963" cy="254673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12F7FC-9A2D-4CD3-8905-54180D047A51}"/>
              </a:ext>
            </a:extLst>
          </p:cNvPr>
          <p:cNvSpPr txBox="1"/>
          <p:nvPr/>
        </p:nvSpPr>
        <p:spPr>
          <a:xfrm>
            <a:off x="1084714" y="6089455"/>
            <a:ext cx="194421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  <a:latin typeface="+mn-ea"/>
              </a:rPr>
              <a:t>그림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마당서점 초기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9F58910-9DB4-44BE-BAAC-547B3B119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71979"/>
              </p:ext>
            </p:extLst>
          </p:nvPr>
        </p:nvGraphicFramePr>
        <p:xfrm>
          <a:off x="971625" y="4642436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100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근처 학교의 학생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주민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사장이 직접 도서 안내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회계업무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계산기 사용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장부에 기록</a:t>
                      </a:r>
                      <a:endParaRPr kumimoji="0"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29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[2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컴퓨터의 도입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2F7FC-9A2D-4CD3-8905-54180D047A51}"/>
              </a:ext>
            </a:extLst>
          </p:cNvPr>
          <p:cNvSpPr txBox="1"/>
          <p:nvPr/>
        </p:nvSpPr>
        <p:spPr>
          <a:xfrm>
            <a:off x="1084714" y="6089455"/>
            <a:ext cx="2911222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그림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마당서점 초기 전산화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(+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컴퓨터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9F58910-9DB4-44BE-BAAC-547B3B119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882625"/>
              </p:ext>
            </p:extLst>
          </p:nvPr>
        </p:nvGraphicFramePr>
        <p:xfrm>
          <a:off x="971625" y="4642436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1000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근처 학교의 학생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주민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컴퓨터를 이용하여 도서 검색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직원 고용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회계업무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 사용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시스템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내용 개체 틀 7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48C37D2B-4FAC-40A7-9C84-50839AD3525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14613"/>
            <a:ext cx="6336704" cy="3427829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41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[3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지점 개설 및 데이터베이스 구축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2F7FC-9A2D-4CD3-8905-54180D047A51}"/>
              </a:ext>
            </a:extLst>
          </p:cNvPr>
          <p:cNvSpPr txBox="1"/>
          <p:nvPr/>
        </p:nvSpPr>
        <p:spPr>
          <a:xfrm>
            <a:off x="1084714" y="6089455"/>
            <a:ext cx="3991342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그림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마당서점 데이터베이스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(DBMS)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도입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(+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원격통신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9F58910-9DB4-44BE-BAAC-547B3B119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49395"/>
              </p:ext>
            </p:extLst>
          </p:nvPr>
        </p:nvGraphicFramePr>
        <p:xfrm>
          <a:off x="971624" y="4642436"/>
          <a:ext cx="7200775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10,000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서울 지역 고객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클라이언트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시스템으로 지점을 연결하여 도서 검색 서비스 제공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회계업무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 사용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 시스템 도입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내용 개체 틀 6" descr="그리기이(가) 표시된 사진&#10;&#10;자동 생성된 설명">
            <a:extLst>
              <a:ext uri="{FF2B5EF4-FFF2-40B4-BE49-F238E27FC236}">
                <a16:creationId xmlns:a16="http://schemas.microsoft.com/office/drawing/2014/main" id="{64FCA1F8-ABAF-461B-BB14-71E93F4D3EC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8" y="1828707"/>
            <a:ext cx="8208963" cy="258726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495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[4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홈페이지 구축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2F7FC-9A2D-4CD3-8905-54180D047A51}"/>
              </a:ext>
            </a:extLst>
          </p:cNvPr>
          <p:cNvSpPr txBox="1"/>
          <p:nvPr/>
        </p:nvSpPr>
        <p:spPr>
          <a:xfrm>
            <a:off x="1084714" y="6089455"/>
            <a:ext cx="3055238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그림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마당서점 홈페이지 구축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(+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인터넷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9F58910-9DB4-44BE-BAAC-547B3B119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603031"/>
              </p:ext>
            </p:extLst>
          </p:nvPr>
        </p:nvGraphicFramePr>
        <p:xfrm>
          <a:off x="971624" y="4642436"/>
          <a:ext cx="7200775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100,000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국민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전국으로 배송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인터넷으로 도서 검색 및 주문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인사업무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컴퓨터와 인터넷 사용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시스템으로 지점 간 연계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내용 개체 틀 13" descr="컴퓨터, 방이(가) 표시된 사진&#10;&#10;자동 생성된 설명">
            <a:extLst>
              <a:ext uri="{FF2B5EF4-FFF2-40B4-BE49-F238E27FC236}">
                <a16:creationId xmlns:a16="http://schemas.microsoft.com/office/drawing/2014/main" id="{01A4A2FF-143A-46E4-BBB2-4B418731A8C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01" y="1234978"/>
            <a:ext cx="6858903" cy="3138021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508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[5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인터넷 쇼핑몰 운영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2F7FC-9A2D-4CD3-8905-54180D047A51}"/>
              </a:ext>
            </a:extLst>
          </p:cNvPr>
          <p:cNvSpPr txBox="1"/>
          <p:nvPr/>
        </p:nvSpPr>
        <p:spPr>
          <a:xfrm>
            <a:off x="1084714" y="6089455"/>
            <a:ext cx="2695198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그림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마당서점 인터넷 쇼핑몰 운영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9F58910-9DB4-44BE-BAAC-547B3B119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982499"/>
              </p:ext>
            </p:extLst>
          </p:nvPr>
        </p:nvGraphicFramePr>
        <p:xfrm>
          <a:off x="971624" y="4642436"/>
          <a:ext cx="7200775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1,000,000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국민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전국으로 배송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인터넷 종합 쇼핑 서비스 제공</a:t>
                      </a:r>
                    </a:p>
                    <a:p>
                      <a:pPr marL="285750" indent="-285750">
                        <a:buClr>
                          <a:schemeClr val="accent6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인사업무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컴퓨터와 인터넷 사용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DB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여러 개 구축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975AB0C-3D29-4592-B20F-1FB469B9F9E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34" y="1634937"/>
            <a:ext cx="7148332" cy="262125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59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8605F-9558-48D1-9C04-D0B92D4A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Chapter 01. </a:t>
            </a:r>
            <a:r>
              <a:rPr lang="ko-KR" altLang="en-US" sz="3600" dirty="0"/>
              <a:t>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179322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마당서점과 데이터베이스 시스템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27B99179-319E-48C5-BB05-65733D87828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73" y="1268760"/>
            <a:ext cx="7205653" cy="5111849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672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정보 시스템의 발전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EC4C69-0799-4AC5-9C7D-50280918F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ko-KR" altLang="en-US" dirty="0"/>
              <a:t>파일 시스템</a:t>
            </a:r>
            <a:endParaRPr lang="en-US" altLang="ko-KR" dirty="0"/>
          </a:p>
          <a:p>
            <a:pPr indent="-160338">
              <a:buFont typeface="Arial" panose="020B0604020202020204" pitchFamily="34" charset="0"/>
              <a:buChar char="•"/>
            </a:pPr>
            <a:r>
              <a:rPr lang="ko-KR" altLang="en-US" sz="1200" b="0" dirty="0"/>
              <a:t>데이터를 파일 단위로 파일 서버에 저장</a:t>
            </a:r>
            <a:endParaRPr lang="en-US" altLang="ko-KR" sz="1200" b="0" dirty="0"/>
          </a:p>
          <a:p>
            <a:pPr indent="-160338">
              <a:buFont typeface="Arial" panose="020B0604020202020204" pitchFamily="34" charset="0"/>
              <a:buChar char="•"/>
            </a:pPr>
            <a:r>
              <a:rPr lang="ko-KR" altLang="en-US" sz="1200" b="0" dirty="0"/>
              <a:t>각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컴퓨터는 </a:t>
            </a:r>
            <a:r>
              <a:rPr lang="en-US" altLang="ko-KR" sz="1200" b="0" dirty="0"/>
              <a:t>LAN</a:t>
            </a:r>
            <a:r>
              <a:rPr lang="ko-KR" altLang="en-US" sz="1200" b="0" dirty="0"/>
              <a:t>을 통하여 파일 서버에 연결되어 있고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파일 서버에 저장된 데이터를 사용하기 위해 각 컴퓨터의 응용 프로그램에서 열기</a:t>
            </a:r>
            <a:r>
              <a:rPr lang="en-US" altLang="ko-KR" sz="1200" b="0" dirty="0"/>
              <a:t>/</a:t>
            </a:r>
            <a:r>
              <a:rPr lang="ko-KR" altLang="en-US" sz="1200" b="0" dirty="0"/>
              <a:t>닫기</a:t>
            </a:r>
            <a:r>
              <a:rPr lang="en-US" altLang="ko-KR" sz="1200" b="0" dirty="0"/>
              <a:t>(open/close)</a:t>
            </a:r>
            <a:r>
              <a:rPr lang="ko-KR" altLang="en-US" sz="1200" b="0" dirty="0"/>
              <a:t>를 요청</a:t>
            </a:r>
            <a:endParaRPr lang="en-US" altLang="ko-KR" sz="1200" b="0" dirty="0"/>
          </a:p>
          <a:p>
            <a:pPr indent="-160338">
              <a:buFont typeface="Arial" panose="020B0604020202020204" pitchFamily="34" charset="0"/>
              <a:buChar char="•"/>
            </a:pPr>
            <a:r>
              <a:rPr lang="ko-KR" altLang="en-US" sz="1200" b="0" dirty="0"/>
              <a:t>각 응용 프로그램이 독립적으로 파일을 다루기 때문에 데이터가 중복 저장될 가능성이 있음</a:t>
            </a:r>
            <a:endParaRPr lang="en-US" altLang="ko-KR" sz="1200" b="0" dirty="0"/>
          </a:p>
          <a:p>
            <a:pPr indent="-160338">
              <a:buFont typeface="Arial" panose="020B0604020202020204" pitchFamily="34" charset="0"/>
              <a:buChar char="•"/>
            </a:pPr>
            <a:r>
              <a:rPr lang="ko-KR" altLang="en-US" sz="1200" b="0" dirty="0"/>
              <a:t>동시에 파일을 다루기 때문에 데이터의 일관성이 훼손될 수 있음</a:t>
            </a:r>
            <a:endParaRPr lang="en-US" altLang="ko-KR" sz="1200" b="0" dirty="0"/>
          </a:p>
          <a:p>
            <a:endParaRPr lang="ko-KR" altLang="en-US" dirty="0"/>
          </a:p>
        </p:txBody>
      </p:sp>
      <p:pic>
        <p:nvPicPr>
          <p:cNvPr id="6" name="그림 5" descr="컴퓨터이(가) 표시된 사진&#10;&#10;자동 생성된 설명">
            <a:extLst>
              <a:ext uri="{FF2B5EF4-FFF2-40B4-BE49-F238E27FC236}">
                <a16:creationId xmlns:a16="http://schemas.microsoft.com/office/drawing/2014/main" id="{B40E17E9-3FB1-4669-9A89-024CC222F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62" y="3140968"/>
            <a:ext cx="3203110" cy="2973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7DC5CF-83FC-4DB0-BB14-B3B73F71F723}"/>
              </a:ext>
            </a:extLst>
          </p:cNvPr>
          <p:cNvSpPr txBox="1"/>
          <p:nvPr/>
        </p:nvSpPr>
        <p:spPr>
          <a:xfrm>
            <a:off x="1403648" y="6317802"/>
            <a:ext cx="158417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그림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파일 시스템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575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정보 시스템의 발전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EC4C69-0799-4AC5-9C7D-50280918F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Wingdings" pitchFamily="2" charset="2"/>
              <a:buChar char=""/>
            </a:pPr>
            <a:r>
              <a:rPr lang="ko-KR" altLang="en-US" dirty="0"/>
              <a:t>데이터베이스 시스템</a:t>
            </a:r>
            <a:endParaRPr lang="en-US" altLang="ko-KR" dirty="0"/>
          </a:p>
          <a:p>
            <a:pPr indent="-165100" algn="just">
              <a:buFont typeface="Arial" pitchFamily="34" charset="0"/>
              <a:buChar char="•"/>
            </a:pPr>
            <a:r>
              <a:rPr lang="en-US" altLang="ko-KR" sz="1200" b="0" dirty="0"/>
              <a:t>DBMS</a:t>
            </a:r>
            <a:r>
              <a:rPr lang="ko-KR" altLang="en-US" sz="1200" b="0" dirty="0"/>
              <a:t>를 도입하여 데이터를 통합 관리하는 시스템</a:t>
            </a:r>
            <a:endParaRPr lang="en-US" altLang="ko-KR" sz="1200" b="0" dirty="0"/>
          </a:p>
          <a:p>
            <a:pPr indent="-165100" algn="just">
              <a:buFont typeface="Arial" pitchFamily="34" charset="0"/>
              <a:buChar char="•"/>
            </a:pPr>
            <a:r>
              <a:rPr lang="en-US" altLang="ko-KR" sz="1200" b="0" dirty="0"/>
              <a:t>DBMS</a:t>
            </a:r>
            <a:r>
              <a:rPr lang="ko-KR" altLang="en-US" sz="1200" b="0" dirty="0"/>
              <a:t>가 설치되어 데이터를 가진 쪽을 서버</a:t>
            </a:r>
            <a:r>
              <a:rPr lang="en-US" altLang="ko-KR" sz="1200" b="0" dirty="0"/>
              <a:t>(server),</a:t>
            </a:r>
            <a:r>
              <a:rPr lang="ko-KR" altLang="en-US" sz="1200" b="0" dirty="0"/>
              <a:t> 외부에서 데이터 요청하는 쪽을 클라이언트</a:t>
            </a:r>
            <a:r>
              <a:rPr lang="en-US" altLang="ko-KR" sz="1200" b="0" dirty="0"/>
              <a:t>(client)</a:t>
            </a:r>
            <a:r>
              <a:rPr lang="ko-KR" altLang="en-US" sz="1200" b="0" dirty="0"/>
              <a:t>라고 함</a:t>
            </a:r>
            <a:endParaRPr lang="en-US" altLang="ko-KR" sz="1200" b="0" dirty="0"/>
          </a:p>
          <a:p>
            <a:pPr indent="-165100" algn="just">
              <a:buFont typeface="Arial" pitchFamily="34" charset="0"/>
              <a:buChar char="•"/>
            </a:pPr>
            <a:r>
              <a:rPr lang="en-US" altLang="ko-KR" sz="1200" b="0" dirty="0"/>
              <a:t>DBMS </a:t>
            </a:r>
            <a:r>
              <a:rPr lang="ko-KR" altLang="en-US" sz="1200" b="0" dirty="0"/>
              <a:t>서버가 파일을 다루며 데이터의 일관성 유지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복구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동시 접근 제어 등의 기능을 수행</a:t>
            </a:r>
            <a:endParaRPr lang="en-US" altLang="ko-KR" sz="1200" b="0" dirty="0"/>
          </a:p>
          <a:p>
            <a:pPr indent="-165100" algn="just">
              <a:buFont typeface="Arial" pitchFamily="34" charset="0"/>
              <a:buChar char="•"/>
            </a:pPr>
            <a:r>
              <a:rPr lang="ko-KR" altLang="en-US" sz="1200" b="0" dirty="0"/>
              <a:t>데이터의 중복을 줄이고 데이터를 </a:t>
            </a:r>
            <a:r>
              <a:rPr lang="ko-KR" altLang="en-US" sz="1200" b="0" dirty="0" err="1"/>
              <a:t>표준화하며</a:t>
            </a:r>
            <a:r>
              <a:rPr lang="ko-KR" altLang="en-US" sz="1200" b="0" dirty="0"/>
              <a:t> 무결성을 유지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DC5CF-83FC-4DB0-BB14-B3B73F71F723}"/>
              </a:ext>
            </a:extLst>
          </p:cNvPr>
          <p:cNvSpPr txBox="1"/>
          <p:nvPr/>
        </p:nvSpPr>
        <p:spPr>
          <a:xfrm>
            <a:off x="1403648" y="6317802"/>
            <a:ext cx="216024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그림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데이터베이스 시스템</a:t>
            </a:r>
          </a:p>
        </p:txBody>
      </p:sp>
      <p:pic>
        <p:nvPicPr>
          <p:cNvPr id="5" name="그림 4" descr="컴퓨터이(가) 표시된 사진&#10;&#10;자동 생성된 설명">
            <a:extLst>
              <a:ext uri="{FF2B5EF4-FFF2-40B4-BE49-F238E27FC236}">
                <a16:creationId xmlns:a16="http://schemas.microsoft.com/office/drawing/2014/main" id="{07D547CD-8BC7-47FB-BBE2-05670B990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04827"/>
            <a:ext cx="3184806" cy="291731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907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정보 시스템의 발전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EC4C69-0799-4AC5-9C7D-50280918F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Wingdings" pitchFamily="2" charset="2"/>
              <a:buChar char=""/>
            </a:pPr>
            <a:r>
              <a:rPr lang="ko-KR" altLang="en-US" dirty="0"/>
              <a:t>웹 데이터베이스 시스템</a:t>
            </a:r>
            <a:endParaRPr lang="en-US" altLang="ko-KR" dirty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/>
              <a:t>데이터베이스를 웹 브라우저에서 사용할 수 있도록 서비스하는 시스템</a:t>
            </a:r>
            <a:endParaRPr lang="en-US" altLang="ko-KR" sz="1200" b="0" dirty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/>
              <a:t>불특정 다수 고객을 상대로 하는 온라인 상거래나 공공 민원 서비스 등에 사용됨</a:t>
            </a:r>
            <a:endParaRPr lang="en-US" altLang="ko-KR" sz="1200" b="0" dirty="0"/>
          </a:p>
          <a:p>
            <a:pPr>
              <a:buNone/>
            </a:pPr>
            <a:r>
              <a:rPr lang="en-US" altLang="ko-KR" dirty="0"/>
              <a:t>    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DC5CF-83FC-4DB0-BB14-B3B73F71F723}"/>
              </a:ext>
            </a:extLst>
          </p:cNvPr>
          <p:cNvSpPr txBox="1"/>
          <p:nvPr/>
        </p:nvSpPr>
        <p:spPr>
          <a:xfrm>
            <a:off x="1403648" y="6317802"/>
            <a:ext cx="237626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그림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웹 데이터베이스 시스템</a:t>
            </a:r>
          </a:p>
        </p:txBody>
      </p:sp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C5C55FDF-8976-4CD5-8B8A-2584D870B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62" y="2706628"/>
            <a:ext cx="5464918" cy="314035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221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정보 시스템의 발전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EC4C69-0799-4AC5-9C7D-50280918F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Wingdings" pitchFamily="2" charset="2"/>
              <a:buChar char=""/>
            </a:pPr>
            <a:r>
              <a:rPr lang="ko-KR" altLang="en-US" dirty="0"/>
              <a:t>분산 데이터베이스 시스템</a:t>
            </a:r>
            <a:endParaRPr lang="en-US" altLang="ko-KR" dirty="0"/>
          </a:p>
          <a:p>
            <a:pPr indent="-165100">
              <a:buFont typeface="Arial" pitchFamily="34" charset="0"/>
              <a:buChar char="•"/>
              <a:tabLst>
                <a:tab pos="88900" algn="l"/>
              </a:tabLst>
            </a:pPr>
            <a:r>
              <a:rPr lang="ko-KR" altLang="en-US" sz="1200" b="0" dirty="0"/>
              <a:t>여러 곳에 분산된 </a:t>
            </a:r>
            <a:r>
              <a:rPr lang="en-US" altLang="ko-KR" sz="1200" b="0" dirty="0"/>
              <a:t>DBMS </a:t>
            </a:r>
            <a:r>
              <a:rPr lang="ko-KR" altLang="en-US" sz="1200" b="0" dirty="0"/>
              <a:t>서버를 연결하여 운영하는 시스템</a:t>
            </a:r>
            <a:endParaRPr lang="en-US" altLang="ko-KR" sz="1200" b="0" dirty="0"/>
          </a:p>
          <a:p>
            <a:pPr indent="-165100">
              <a:buFont typeface="Arial" pitchFamily="34" charset="0"/>
              <a:buChar char="•"/>
              <a:tabLst>
                <a:tab pos="88900" algn="l"/>
              </a:tabLst>
            </a:pPr>
            <a:r>
              <a:rPr lang="ko-KR" altLang="en-US" sz="1200" b="0" dirty="0"/>
              <a:t>대규모의 응용 시스템에 사용됨</a:t>
            </a:r>
            <a:endParaRPr lang="en-US" altLang="ko-KR" sz="1200" b="0" dirty="0"/>
          </a:p>
          <a:p>
            <a:pPr>
              <a:buNone/>
            </a:pPr>
            <a:r>
              <a:rPr lang="en-US" altLang="ko-KR" dirty="0"/>
              <a:t>    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DC5CF-83FC-4DB0-BB14-B3B73F71F723}"/>
              </a:ext>
            </a:extLst>
          </p:cNvPr>
          <p:cNvSpPr txBox="1"/>
          <p:nvPr/>
        </p:nvSpPr>
        <p:spPr>
          <a:xfrm>
            <a:off x="1403648" y="6317802"/>
            <a:ext cx="252028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그림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분산 데이터베이스 시스템</a:t>
            </a:r>
          </a:p>
        </p:txBody>
      </p:sp>
      <p:pic>
        <p:nvPicPr>
          <p:cNvPr id="5" name="그림 4" descr="시계, 컴퓨터이(가) 표시된 사진&#10;&#10;자동 생성된 설명">
            <a:extLst>
              <a:ext uri="{FF2B5EF4-FFF2-40B4-BE49-F238E27FC236}">
                <a16:creationId xmlns:a16="http://schemas.microsoft.com/office/drawing/2014/main" id="{27CD4404-2AC6-453C-B368-507C41C7C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2711282"/>
            <a:ext cx="6696744" cy="309221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617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BD50C-158C-4940-BF8E-350F0A53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정보 시스템의 발전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31A8EE09-0DFC-4659-8650-CC1E7A5F001A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4658106" cy="5263203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4F2C2D-BE59-4829-BE49-3097AE12B01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699792" y="1224611"/>
            <a:ext cx="4032448" cy="489654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212775" lvl="1" indent="-108000" algn="just">
              <a:lnSpc>
                <a:spcPct val="100000"/>
              </a:lnSpc>
            </a:pPr>
            <a:r>
              <a:rPr lang="en-US" altLang="ko-KR" sz="1200" dirty="0"/>
              <a:t>1970</a:t>
            </a:r>
            <a:r>
              <a:rPr lang="ko-KR" altLang="en-US" sz="1200" dirty="0"/>
              <a:t>년대</a:t>
            </a:r>
            <a:endParaRPr lang="en-US" altLang="ko-KR" sz="1200" dirty="0"/>
          </a:p>
          <a:p>
            <a:pPr marL="393750" lvl="2" indent="-108000" algn="just">
              <a:lnSpc>
                <a:spcPct val="100000"/>
              </a:lnSpc>
            </a:pPr>
            <a:r>
              <a:rPr lang="ko-KR" altLang="en-US" sz="1100" dirty="0"/>
              <a:t>정보 시스템 없음</a:t>
            </a:r>
            <a:endParaRPr lang="en-US" altLang="ko-KR" sz="1100" dirty="0"/>
          </a:p>
          <a:p>
            <a:pPr marL="393750" lvl="2" indent="-108000" algn="just">
              <a:lnSpc>
                <a:spcPct val="10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수작업으로 회계 업무</a:t>
            </a:r>
            <a:endParaRPr lang="en-US" altLang="ko-KR" sz="1100" dirty="0"/>
          </a:p>
          <a:p>
            <a:pPr marL="393750" lvl="2" indent="-108000" algn="just">
              <a:lnSpc>
                <a:spcPct val="100000"/>
              </a:lnSpc>
            </a:pPr>
            <a:endParaRPr lang="ko-KR" altLang="en-US" sz="100" dirty="0">
              <a:solidFill>
                <a:srgbClr val="000000"/>
              </a:solidFill>
            </a:endParaRPr>
          </a:p>
          <a:p>
            <a:pPr marL="212775" lvl="1" indent="-1080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sz="1200" dirty="0"/>
              <a:t>1980</a:t>
            </a:r>
            <a:r>
              <a:rPr lang="ko-KR" altLang="en-US" sz="1200" dirty="0"/>
              <a:t>년대</a:t>
            </a:r>
            <a:endParaRPr lang="en-US" altLang="ko-KR" sz="1200" dirty="0"/>
          </a:p>
          <a:p>
            <a:pPr marL="393750" lvl="2" indent="-108000" algn="just">
              <a:lnSpc>
                <a:spcPct val="10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파일 시스템 사용</a:t>
            </a:r>
            <a:endParaRPr lang="en-US" altLang="ko-KR" sz="1100" dirty="0"/>
          </a:p>
          <a:p>
            <a:pPr marL="393750" lvl="2" indent="-108000" algn="just">
              <a:lnSpc>
                <a:spcPct val="10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파일을 이용한 응용 프로그램으로 업무 처리</a:t>
            </a:r>
            <a:endParaRPr lang="en-US" altLang="ko-KR" sz="1100" dirty="0"/>
          </a:p>
          <a:p>
            <a:pPr marL="393750" lvl="2" indent="-108000" algn="just">
              <a:lnSpc>
                <a:spcPct val="100000"/>
              </a:lnSpc>
            </a:pPr>
            <a:endParaRPr lang="ko-KR" altLang="en-US" sz="100" dirty="0">
              <a:solidFill>
                <a:srgbClr val="000000"/>
              </a:solidFill>
            </a:endParaRPr>
          </a:p>
          <a:p>
            <a:pPr marL="212775" lvl="1" indent="-1080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sz="1200" dirty="0"/>
              <a:t>1990</a:t>
            </a:r>
            <a:r>
              <a:rPr lang="ko-KR" altLang="en-US" sz="1200" dirty="0"/>
              <a:t>년대</a:t>
            </a:r>
            <a:endParaRPr lang="en-US" altLang="ko-KR" sz="1200" dirty="0"/>
          </a:p>
          <a:p>
            <a:pPr marL="393750" lvl="2" indent="-108000" algn="just">
              <a:lnSpc>
                <a:spcPct val="100000"/>
              </a:lnSpc>
            </a:pPr>
            <a:r>
              <a:rPr lang="ko-KR" altLang="en-US" sz="1100" dirty="0"/>
              <a:t>정보 시스템</a:t>
            </a:r>
            <a:r>
              <a:rPr lang="en-US" altLang="ko-KR" sz="1100" dirty="0"/>
              <a:t>, </a:t>
            </a:r>
            <a:r>
              <a:rPr lang="ko-KR" altLang="en-US" sz="1100" dirty="0"/>
              <a:t>데이터베이스 시스템 사용</a:t>
            </a:r>
            <a:endParaRPr lang="en-US" altLang="ko-KR" sz="1100" dirty="0"/>
          </a:p>
          <a:p>
            <a:pPr marL="393750" lvl="2" indent="-108000" algn="just">
              <a:lnSpc>
                <a:spcPct val="100000"/>
              </a:lnSpc>
            </a:pPr>
            <a:r>
              <a:rPr lang="en-US" altLang="ko-KR" sz="1100" dirty="0"/>
              <a:t>DBMS</a:t>
            </a:r>
            <a:r>
              <a:rPr lang="ko-KR" altLang="en-US" sz="1100" dirty="0"/>
              <a:t>를 이용하여 업무 처리</a:t>
            </a:r>
            <a:endParaRPr lang="en-US" altLang="ko-KR" sz="1100" dirty="0"/>
          </a:p>
          <a:p>
            <a:pPr marL="393750" lvl="2" indent="-108000" algn="just"/>
            <a:r>
              <a:rPr lang="ko-KR" altLang="en-US" sz="1100" dirty="0"/>
              <a:t>정보 공유</a:t>
            </a:r>
            <a:r>
              <a:rPr lang="en-US" altLang="ko-KR" sz="1100" dirty="0"/>
              <a:t>, </a:t>
            </a:r>
            <a:r>
              <a:rPr lang="ko-KR" altLang="en-US" sz="1100" dirty="0"/>
              <a:t>실시간 서비스</a:t>
            </a:r>
            <a:r>
              <a:rPr lang="en-US" altLang="ko-KR" sz="1100" dirty="0"/>
              <a:t>, LAN </a:t>
            </a:r>
            <a:r>
              <a:rPr lang="ko-KR" altLang="en-US" sz="1100" dirty="0"/>
              <a:t>기술</a:t>
            </a:r>
            <a:endParaRPr lang="en-US" altLang="ko-KR" sz="1100" dirty="0"/>
          </a:p>
          <a:p>
            <a:pPr marL="393750" lvl="2" indent="-108000" algn="just"/>
            <a:endParaRPr lang="en-US" altLang="ko-KR" sz="100" dirty="0"/>
          </a:p>
          <a:p>
            <a:pPr marL="212775" lvl="1" indent="-1080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sz="1200" dirty="0"/>
              <a:t>2000</a:t>
            </a:r>
            <a:r>
              <a:rPr lang="ko-KR" altLang="en-US" sz="1200" dirty="0"/>
              <a:t>년대</a:t>
            </a:r>
            <a:endParaRPr lang="en-US" altLang="ko-KR" sz="1200" dirty="0"/>
          </a:p>
          <a:p>
            <a:pPr marL="393750" lvl="2" indent="-108000" algn="just">
              <a:lnSpc>
                <a:spcPct val="100000"/>
              </a:lnSpc>
            </a:pPr>
            <a:r>
              <a:rPr lang="ko-KR" altLang="en-US" sz="1100" dirty="0"/>
              <a:t>정보 시스템</a:t>
            </a:r>
            <a:r>
              <a:rPr lang="en-US" altLang="ko-KR" sz="1100" dirty="0"/>
              <a:t>, </a:t>
            </a:r>
            <a:r>
              <a:rPr lang="ko-KR" altLang="en-US" sz="1100" dirty="0"/>
              <a:t>웹 데이터베이스 시스템</a:t>
            </a:r>
            <a:r>
              <a:rPr lang="en-US" altLang="ko-KR" sz="1100" dirty="0"/>
              <a:t>, </a:t>
            </a:r>
            <a:r>
              <a:rPr lang="ko-KR" altLang="en-US" sz="1100" dirty="0"/>
              <a:t>인터넷 사용</a:t>
            </a:r>
            <a:endParaRPr lang="en-US" altLang="ko-KR" sz="1100" dirty="0"/>
          </a:p>
          <a:p>
            <a:pPr marL="393750" lvl="2" indent="-108000" algn="just">
              <a:lnSpc>
                <a:spcPct val="100000"/>
              </a:lnSpc>
            </a:pPr>
            <a:r>
              <a:rPr lang="ko-KR" altLang="en-US" sz="1100" dirty="0"/>
              <a:t>인터넷 쇼핑몰을 개설하여 온라인 상거래 실시</a:t>
            </a:r>
            <a:endParaRPr lang="en-US" altLang="ko-KR" sz="1100" dirty="0"/>
          </a:p>
          <a:p>
            <a:pPr marL="393750" lvl="2" indent="-108000" algn="just"/>
            <a:r>
              <a:rPr lang="ko-KR" altLang="en-US" sz="1100" dirty="0"/>
              <a:t>실시간 서비스</a:t>
            </a:r>
            <a:r>
              <a:rPr lang="en-US" altLang="ko-KR" sz="1100" dirty="0"/>
              <a:t>, </a:t>
            </a:r>
            <a:r>
              <a:rPr lang="ko-KR" altLang="en-US" sz="1100" dirty="0"/>
              <a:t>웹 브라우저 기술</a:t>
            </a:r>
            <a:endParaRPr lang="en-US" altLang="ko-KR" sz="1100" dirty="0"/>
          </a:p>
          <a:p>
            <a:pPr marL="393750" lvl="2" indent="-108000" algn="just"/>
            <a:endParaRPr lang="en-US" altLang="ko-KR" sz="100" dirty="0"/>
          </a:p>
          <a:p>
            <a:pPr marL="212775" lvl="1" indent="-1080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sz="1200" dirty="0"/>
              <a:t>2010</a:t>
            </a:r>
            <a:r>
              <a:rPr lang="ko-KR" altLang="en-US" sz="1200" dirty="0"/>
              <a:t>년대</a:t>
            </a:r>
            <a:endParaRPr lang="en-US" altLang="ko-KR" sz="1200" dirty="0"/>
          </a:p>
          <a:p>
            <a:pPr marL="393750" lvl="2" indent="-108000" algn="just">
              <a:lnSpc>
                <a:spcPct val="100000"/>
              </a:lnSpc>
            </a:pPr>
            <a:r>
              <a:rPr lang="ko-KR" altLang="en-US" sz="1100" dirty="0"/>
              <a:t>정보 시스템</a:t>
            </a:r>
            <a:r>
              <a:rPr lang="en-US" altLang="ko-KR" sz="1100" dirty="0"/>
              <a:t>, </a:t>
            </a:r>
            <a:r>
              <a:rPr lang="ko-KR" altLang="en-US" sz="1100" dirty="0"/>
              <a:t>분산 데이터베이스 시스템</a:t>
            </a:r>
            <a:r>
              <a:rPr lang="en-US" altLang="ko-KR" sz="1100" dirty="0"/>
              <a:t>, </a:t>
            </a:r>
            <a:r>
              <a:rPr lang="ko-KR" altLang="en-US" sz="1100" dirty="0"/>
              <a:t>인터넷 사용</a:t>
            </a:r>
            <a:endParaRPr lang="en-US" altLang="ko-KR" sz="1100" dirty="0"/>
          </a:p>
          <a:p>
            <a:pPr marL="393750" lvl="2" indent="-108000" algn="just">
              <a:lnSpc>
                <a:spcPct val="100000"/>
              </a:lnSpc>
            </a:pPr>
            <a:r>
              <a:rPr lang="ko-KR" altLang="en-US" sz="1100" dirty="0"/>
              <a:t>고객 서비스 및 내부 업무를 인터넷으로 처리</a:t>
            </a:r>
            <a:endParaRPr lang="en-US" altLang="ko-KR" sz="1100" dirty="0"/>
          </a:p>
          <a:p>
            <a:pPr marL="393750" lvl="2" indent="-108000" algn="just"/>
            <a:r>
              <a:rPr lang="ko-KR" altLang="en-US" sz="1100" dirty="0"/>
              <a:t>대규모 응용 시스템에 사용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22828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7537D-2743-4F51-91E9-9867B1A07C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마당서점 데이터를 저장하는 방법</a:t>
            </a:r>
            <a:endParaRPr lang="en-US" altLang="ko-KR" dirty="0"/>
          </a:p>
          <a:p>
            <a:r>
              <a:rPr lang="ko-KR" altLang="en-US" dirty="0"/>
              <a:t>마당서점 데이터의 저장 방법 비교</a:t>
            </a:r>
            <a:endParaRPr lang="en-US" altLang="ko-KR" dirty="0"/>
          </a:p>
          <a:p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r>
              <a:rPr lang="ko-KR" altLang="en-US" dirty="0"/>
              <a:t>의 비교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920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마당서점 데이터를 저장하는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7537D-2743-4F51-91E9-9867B1A07C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F4AA56DC-0CA2-42CD-9418-B6DE6253E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92" y="1698322"/>
            <a:ext cx="5906616" cy="483462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42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7A4D7BD-A067-4BB5-AACE-FF68EA3BFF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91"/>
          <a:stretch/>
        </p:blipFill>
        <p:spPr>
          <a:xfrm>
            <a:off x="5037709" y="1210320"/>
            <a:ext cx="3708942" cy="552696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데이터를 프로그램 내부에 저장하는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7537D-2743-4F51-91E9-9867B1A07C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</a:p>
          <a:p>
            <a:pPr lvl="1"/>
            <a:r>
              <a:rPr lang="ko-KR" altLang="en-US" dirty="0"/>
              <a:t>데이터를 프로그램 내부에 저장</a:t>
            </a:r>
            <a:endParaRPr lang="en-US" altLang="ko-KR" dirty="0"/>
          </a:p>
          <a:p>
            <a:pPr lvl="2" indent="-165100"/>
            <a:r>
              <a:rPr lang="en-US" altLang="ko-KR" dirty="0"/>
              <a:t>C </a:t>
            </a:r>
            <a:r>
              <a:rPr lang="ko-KR" altLang="en-US" dirty="0"/>
              <a:t>언어의 구조체 </a:t>
            </a:r>
            <a:r>
              <a:rPr lang="en-US" altLang="ko-KR" dirty="0"/>
              <a:t>BOOK</a:t>
            </a:r>
            <a:r>
              <a:rPr lang="ko-KR" altLang="en-US" dirty="0"/>
              <a:t>을 먼저 선언하고 </a:t>
            </a:r>
            <a:r>
              <a:rPr lang="en-US" altLang="ko-KR" dirty="0"/>
              <a:t>main( )</a:t>
            </a:r>
            <a:br>
              <a:rPr lang="en-US" altLang="ko-KR" dirty="0"/>
            </a:br>
            <a:r>
              <a:rPr lang="ko-KR" altLang="en-US" dirty="0"/>
              <a:t>프로그램에서 구조체 배열 변수 </a:t>
            </a:r>
            <a:r>
              <a:rPr lang="en-US" altLang="ko-KR" dirty="0"/>
              <a:t>BOOKS[ ]</a:t>
            </a:r>
            <a:r>
              <a:rPr lang="ko-KR" altLang="en-US" dirty="0"/>
              <a:t>에 </a:t>
            </a:r>
            <a:br>
              <a:rPr lang="en-US" altLang="ko-KR" dirty="0"/>
            </a:br>
            <a:endParaRPr lang="en-US" altLang="ko-KR" dirty="0"/>
          </a:p>
          <a:p>
            <a:pPr lvl="2" indent="-165100"/>
            <a:r>
              <a:rPr lang="ko-KR" altLang="en-US" dirty="0"/>
              <a:t>데이터를 저장</a:t>
            </a:r>
            <a:endParaRPr lang="en-US" altLang="ko-KR" dirty="0"/>
          </a:p>
          <a:p>
            <a:pPr lvl="2" indent="-165100"/>
            <a:r>
              <a:rPr lang="ko-KR" altLang="en-US" dirty="0"/>
              <a:t>도서 데이터는 프로그램 내 구조체 변수에 저장됨</a:t>
            </a:r>
            <a:endParaRPr lang="en-US" altLang="ko-KR" dirty="0"/>
          </a:p>
          <a:p>
            <a:pPr lvl="2" indent="-165100"/>
            <a:endParaRPr lang="en-US" altLang="ko-KR" dirty="0"/>
          </a:p>
          <a:p>
            <a:pPr lvl="2" indent="-165100"/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새로운 데이터가 생길 때마다 </a:t>
            </a:r>
            <a:br>
              <a:rPr lang="en-US" altLang="ko-KR" dirty="0"/>
            </a:br>
            <a:r>
              <a:rPr lang="ko-KR" altLang="en-US" dirty="0"/>
              <a:t>프로그램을 수정한 후 다시 컴파일해야 함</a:t>
            </a:r>
            <a:r>
              <a:rPr lang="en-US" altLang="ko-KR" dirty="0"/>
              <a:t> 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29494-76CA-4CF5-96D6-9FBC18C143CC}"/>
              </a:ext>
            </a:extLst>
          </p:cNvPr>
          <p:cNvSpPr txBox="1"/>
          <p:nvPr/>
        </p:nvSpPr>
        <p:spPr>
          <a:xfrm flipH="1">
            <a:off x="7224329" y="1124744"/>
            <a:ext cx="86409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소스코드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5302471" y="3444222"/>
            <a:ext cx="2702643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20072" y="1702902"/>
            <a:ext cx="2702643" cy="10060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838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파일 시스템을 사용하는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7537D-2743-4F51-91E9-9867B1A07C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15EEB8F-6E44-4A33-A734-A885951E4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18476"/>
            <a:ext cx="6048672" cy="490686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64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데이터베이스와 데이터베이스 시스템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데이터베이스 시스템의 발전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데이터베이스 시스템의 구성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31FB20E-8879-442A-96DC-084677ABD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92"/>
          <a:stretch/>
        </p:blipFill>
        <p:spPr>
          <a:xfrm>
            <a:off x="4644791" y="1155090"/>
            <a:ext cx="3791868" cy="56938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파일 시스템을 사용하는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7537D-2743-4F51-91E9-9867B1A07C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</a:p>
          <a:p>
            <a:pPr lvl="1"/>
            <a:r>
              <a:rPr lang="ko-KR" altLang="en-US" dirty="0"/>
              <a:t>데이터를 프로그램 내부에 저장</a:t>
            </a:r>
            <a:endParaRPr lang="en-US" altLang="ko-KR" dirty="0"/>
          </a:p>
          <a:p>
            <a:pPr lvl="2" indent="-165100">
              <a:lnSpc>
                <a:spcPct val="100000"/>
              </a:lnSpc>
            </a:pPr>
            <a:r>
              <a:rPr lang="en-US" altLang="ko-KR" dirty="0"/>
              <a:t>BOOK </a:t>
            </a:r>
            <a:r>
              <a:rPr lang="ko-KR" altLang="en-US" dirty="0"/>
              <a:t>데이터 구조를 먼저 선언하고 </a:t>
            </a:r>
            <a:br>
              <a:rPr lang="en-US" altLang="ko-KR" dirty="0"/>
            </a:br>
            <a:r>
              <a:rPr lang="en-US" altLang="ko-KR" dirty="0"/>
              <a:t>main( ) </a:t>
            </a:r>
            <a:r>
              <a:rPr lang="ko-KR" altLang="en-US" dirty="0"/>
              <a:t>프로그램에서 파일로부터 데이터를 </a:t>
            </a:r>
            <a:br>
              <a:rPr lang="en-US" altLang="ko-KR" dirty="0"/>
            </a:br>
            <a:r>
              <a:rPr lang="ko-KR" altLang="en-US" dirty="0"/>
              <a:t>불러와 구조체 배열 변수 </a:t>
            </a:r>
            <a:r>
              <a:rPr lang="en-US" altLang="ko-KR" dirty="0"/>
              <a:t>BOOKS[ ]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2" indent="-165100">
              <a:lnSpc>
                <a:spcPct val="100000"/>
              </a:lnSpc>
            </a:pPr>
            <a:endParaRPr lang="ko-KR" altLang="en-US" dirty="0"/>
          </a:p>
          <a:p>
            <a:pPr lvl="2" indent="-165100">
              <a:lnSpc>
                <a:spcPct val="100000"/>
              </a:lnSpc>
            </a:pPr>
            <a:r>
              <a:rPr lang="ko-KR" altLang="en-US" dirty="0"/>
              <a:t>새로운 데이터가 추가되어도 </a:t>
            </a:r>
            <a:br>
              <a:rPr lang="en-US" altLang="ko-KR" dirty="0"/>
            </a:br>
            <a:r>
              <a:rPr lang="ko-KR" altLang="en-US" dirty="0"/>
              <a:t>프로그램을 수정할 필요 없음</a:t>
            </a:r>
          </a:p>
          <a:p>
            <a:pPr lvl="2" indent="-165100">
              <a:lnSpc>
                <a:spcPct val="100000"/>
              </a:lnSpc>
            </a:pPr>
            <a:endParaRPr lang="ko-KR" altLang="en-US" dirty="0"/>
          </a:p>
          <a:p>
            <a:pPr lvl="2" indent="-165100">
              <a:lnSpc>
                <a:spcPct val="100000"/>
              </a:lnSpc>
            </a:pPr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같은 파일을 두 개의 프로그램이 공유하는 </a:t>
            </a:r>
            <a:br>
              <a:rPr lang="en-US" altLang="ko-KR" dirty="0"/>
            </a:br>
            <a:r>
              <a:rPr lang="ko-KR" altLang="en-US" dirty="0"/>
              <a:t>것이 운영체제의 도움없이 불가능</a:t>
            </a:r>
          </a:p>
          <a:p>
            <a:pPr lvl="2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29494-76CA-4CF5-96D6-9FBC18C143CC}"/>
              </a:ext>
            </a:extLst>
          </p:cNvPr>
          <p:cNvSpPr txBox="1"/>
          <p:nvPr/>
        </p:nvSpPr>
        <p:spPr>
          <a:xfrm>
            <a:off x="6540725" y="1124744"/>
            <a:ext cx="86409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소스코드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836383" y="1628800"/>
            <a:ext cx="2702643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96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DBMS</a:t>
            </a:r>
            <a:r>
              <a:rPr lang="ko-KR" altLang="en-US" dirty="0"/>
              <a:t>를 사용하는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7537D-2743-4F51-91E9-9867B1A07C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3]</a:t>
            </a:r>
          </a:p>
          <a:p>
            <a:pPr lvl="2"/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20DC568-1012-40FC-A03E-CCDD21381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579731"/>
            <a:ext cx="6259550" cy="506443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868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8DFC4DF-3FD7-4163-9D62-245A317EF0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08"/>
          <a:stretch/>
        </p:blipFill>
        <p:spPr>
          <a:xfrm>
            <a:off x="4634662" y="1282855"/>
            <a:ext cx="4142187" cy="50843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DBMS</a:t>
            </a:r>
            <a:r>
              <a:rPr lang="ko-KR" altLang="en-US" dirty="0"/>
              <a:t>를 사용하는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7537D-2743-4F51-91E9-9867B1A07C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3]</a:t>
            </a:r>
          </a:p>
          <a:p>
            <a:pPr lvl="1"/>
            <a:r>
              <a:rPr lang="ko-KR" altLang="en-US" dirty="0"/>
              <a:t>데이터를 </a:t>
            </a:r>
            <a:r>
              <a:rPr lang="en-US" altLang="ko-KR" dirty="0"/>
              <a:t>DBMS</a:t>
            </a:r>
            <a:r>
              <a:rPr lang="ko-KR" altLang="en-US" dirty="0"/>
              <a:t> 내부에 저장</a:t>
            </a:r>
            <a:endParaRPr lang="en-US" altLang="ko-KR" dirty="0"/>
          </a:p>
          <a:p>
            <a:pPr lvl="2" indent="-165100"/>
            <a:r>
              <a:rPr lang="ko-KR" altLang="en-US" dirty="0"/>
              <a:t>데이터 정의와 데이터 값을 </a:t>
            </a:r>
            <a:r>
              <a:rPr lang="en-US" altLang="ko-KR" dirty="0"/>
              <a:t>DBMS</a:t>
            </a:r>
            <a:r>
              <a:rPr lang="ko-KR" altLang="en-US" dirty="0"/>
              <a:t>가 관리</a:t>
            </a:r>
          </a:p>
          <a:p>
            <a:pPr lvl="2" indent="-165100"/>
            <a:r>
              <a:rPr lang="en-US" altLang="ko-KR" dirty="0"/>
              <a:t>DBMS</a:t>
            </a:r>
            <a:r>
              <a:rPr lang="ko-KR" altLang="en-US" dirty="0"/>
              <a:t>는 데이터 정의</a:t>
            </a:r>
            <a:r>
              <a:rPr lang="en-US" altLang="ko-KR" dirty="0"/>
              <a:t>, </a:t>
            </a:r>
            <a:r>
              <a:rPr lang="ko-KR" altLang="en-US" dirty="0"/>
              <a:t>데이터 변경 등의 작업을 </a:t>
            </a:r>
            <a:br>
              <a:rPr lang="en-US" altLang="ko-KR" dirty="0"/>
            </a:br>
            <a:r>
              <a:rPr lang="ko-KR" altLang="en-US" dirty="0"/>
              <a:t>할 수 있는 별도의 프로그램을 갖고 있음</a:t>
            </a:r>
          </a:p>
          <a:p>
            <a:pPr lvl="2" indent="-165100"/>
            <a:endParaRPr lang="ko-KR" altLang="en-US" dirty="0"/>
          </a:p>
          <a:p>
            <a:pPr lvl="2" indent="-165100"/>
            <a:r>
              <a:rPr lang="ko-KR" altLang="en-US" dirty="0"/>
              <a:t>프로그램에 데이터 정의나 데이터 값을 </a:t>
            </a:r>
            <a:br>
              <a:rPr lang="en-US" altLang="ko-KR" dirty="0"/>
            </a:br>
            <a:r>
              <a:rPr lang="ko-KR" altLang="en-US" dirty="0"/>
              <a:t>포함하지 않기 때문에 데이터 구조가 바뀌어도 </a:t>
            </a:r>
            <a:br>
              <a:rPr lang="en-US" altLang="ko-KR" dirty="0"/>
            </a:br>
            <a:r>
              <a:rPr lang="ko-KR" altLang="en-US" dirty="0"/>
              <a:t>다시 컴파일할 필요가 없음</a:t>
            </a:r>
          </a:p>
          <a:p>
            <a:pPr lvl="2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29494-76CA-4CF5-96D6-9FBC18C143CC}"/>
              </a:ext>
            </a:extLst>
          </p:cNvPr>
          <p:cNvSpPr txBox="1"/>
          <p:nvPr/>
        </p:nvSpPr>
        <p:spPr>
          <a:xfrm>
            <a:off x="7020272" y="1215881"/>
            <a:ext cx="86409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소스코드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209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마당서점 데이터의 저장 방법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7537D-2743-4F51-91E9-9867B1A07C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</a:p>
          <a:p>
            <a:pPr lvl="2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31E746-8F8D-4EDF-8441-DD06FE104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91" y="1700808"/>
            <a:ext cx="4103936" cy="3817505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450A1A8-884C-4BED-AF90-65700C2428BB}"/>
              </a:ext>
            </a:extLst>
          </p:cNvPr>
          <p:cNvSpPr txBox="1">
            <a:spLocks/>
          </p:cNvSpPr>
          <p:nvPr/>
        </p:nvSpPr>
        <p:spPr>
          <a:xfrm>
            <a:off x="4352438" y="1700808"/>
            <a:ext cx="4563682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algn="just">
              <a:lnSpc>
                <a:spcPts val="2100"/>
              </a:lnSpc>
              <a:buFont typeface="Arial" pitchFamily="34" charset="0"/>
              <a:buChar char="•"/>
            </a:pPr>
            <a:r>
              <a:rPr lang="ko-KR" altLang="en-US" sz="1200" dirty="0"/>
              <a:t>프로그램에 데이터 정의와 데이터 값을 모두 포함하는 방식</a:t>
            </a:r>
            <a:endParaRPr lang="en-US" altLang="ko-KR" sz="1200" dirty="0"/>
          </a:p>
          <a:p>
            <a:pPr marL="285750" lvl="1" algn="just">
              <a:lnSpc>
                <a:spcPts val="2100"/>
              </a:lnSpc>
              <a:buFont typeface="Arial" pitchFamily="34" charset="0"/>
              <a:buChar char="•"/>
            </a:pPr>
            <a:r>
              <a:rPr lang="ko-KR" altLang="en-US" sz="1200" dirty="0"/>
              <a:t>프로그램에 </a:t>
            </a:r>
            <a:r>
              <a:rPr lang="en-US" altLang="ko-KR" sz="1200" dirty="0"/>
              <a:t>BOOK </a:t>
            </a:r>
            <a:r>
              <a:rPr lang="ko-KR" altLang="en-US" sz="1200" dirty="0"/>
              <a:t>데이터 구조를 정의하고 데이터 값도 </a:t>
            </a:r>
            <a:br>
              <a:rPr lang="en-US" altLang="ko-KR" sz="1200" dirty="0"/>
            </a:br>
            <a:r>
              <a:rPr lang="ko-KR" altLang="en-US" sz="1200" dirty="0"/>
              <a:t>직접 변수에 저장함</a:t>
            </a:r>
            <a:endParaRPr lang="en-US" altLang="ko-KR" sz="1200" dirty="0"/>
          </a:p>
          <a:p>
            <a:pPr marL="285750" lvl="1" algn="just">
              <a:lnSpc>
                <a:spcPts val="2100"/>
              </a:lnSpc>
              <a:buFont typeface="Arial" pitchFamily="34" charset="0"/>
              <a:buChar char="•"/>
            </a:pPr>
            <a:r>
              <a:rPr lang="ko-KR" altLang="en-US" sz="1200" dirty="0"/>
              <a:t>데이터 구조 혹은 데이터 값이 바뀌면 프로그램을 다시 </a:t>
            </a:r>
            <a:br>
              <a:rPr lang="en-US" altLang="ko-KR" sz="1200" dirty="0"/>
            </a:br>
            <a:r>
              <a:rPr lang="ko-KR" altLang="en-US" sz="1200" dirty="0"/>
              <a:t>컴파일해야 함</a:t>
            </a:r>
            <a:endParaRPr lang="en-US" altLang="ko-KR" sz="1200" dirty="0"/>
          </a:p>
          <a:p>
            <a:pPr lvl="2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911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마당서점 데이터의 저장 방법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7537D-2743-4F51-91E9-9867B1A07C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</a:p>
          <a:p>
            <a:pPr lvl="2"/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450A1A8-884C-4BED-AF90-65700C2428BB}"/>
              </a:ext>
            </a:extLst>
          </p:cNvPr>
          <p:cNvSpPr txBox="1">
            <a:spLocks/>
          </p:cNvSpPr>
          <p:nvPr/>
        </p:nvSpPr>
        <p:spPr>
          <a:xfrm>
            <a:off x="4352438" y="1700808"/>
            <a:ext cx="456368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algn="just">
              <a:lnSpc>
                <a:spcPts val="2100"/>
              </a:lnSpc>
              <a:buFont typeface="Arial" pitchFamily="34" charset="0"/>
              <a:buChar char="•"/>
            </a:pPr>
            <a:r>
              <a:rPr lang="ko-KR" altLang="en-US" sz="1200" dirty="0"/>
              <a:t>파일에 데이터 값</a:t>
            </a:r>
            <a:r>
              <a:rPr lang="en-US" altLang="ko-KR" sz="1200" dirty="0"/>
              <a:t>, </a:t>
            </a:r>
            <a:r>
              <a:rPr lang="ko-KR" altLang="en-US" sz="1200" dirty="0"/>
              <a:t>프로그램에 데이터 정의를 포함하는 방식</a:t>
            </a:r>
          </a:p>
          <a:p>
            <a:pPr marL="285750" lvl="1" algn="just">
              <a:lnSpc>
                <a:spcPts val="2100"/>
              </a:lnSpc>
              <a:buFont typeface="Arial" pitchFamily="34" charset="0"/>
              <a:buChar char="•"/>
            </a:pPr>
            <a:r>
              <a:rPr lang="ko-KR" altLang="en-US" sz="1200" dirty="0"/>
              <a:t>프로그램에 </a:t>
            </a:r>
            <a:r>
              <a:rPr lang="en-US" altLang="ko-KR" sz="1200" dirty="0"/>
              <a:t>BOOK </a:t>
            </a:r>
            <a:r>
              <a:rPr lang="ko-KR" altLang="en-US" sz="1200" dirty="0"/>
              <a:t>데이터 구조만 정의하고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 값은 </a:t>
            </a:r>
            <a:r>
              <a:rPr lang="en-US" altLang="ko-KR" sz="1200" dirty="0"/>
              <a:t>book.dat</a:t>
            </a:r>
            <a:r>
              <a:rPr lang="ko-KR" altLang="en-US" sz="1200" dirty="0"/>
              <a:t>라는 파일에 저장됨</a:t>
            </a:r>
          </a:p>
          <a:p>
            <a:pPr marL="285750" lvl="1" algn="just">
              <a:lnSpc>
                <a:spcPts val="2100"/>
              </a:lnSpc>
              <a:buFont typeface="Arial" pitchFamily="34" charset="0"/>
              <a:buChar char="•"/>
            </a:pPr>
            <a:r>
              <a:rPr lang="ko-KR" altLang="en-US" sz="1200" dirty="0"/>
              <a:t>데이터 값이 바뀌면 프로그램에 변경이 없지만</a:t>
            </a:r>
            <a:r>
              <a:rPr lang="en-US" altLang="ko-KR" sz="1200" dirty="0"/>
              <a:t>, </a:t>
            </a:r>
            <a:br>
              <a:rPr lang="en-US" altLang="ko-KR" sz="1200" dirty="0"/>
            </a:br>
            <a:r>
              <a:rPr lang="ko-KR" altLang="en-US" sz="1200" dirty="0"/>
              <a:t>데이터 구조가 바뀌면 프로그램을 다시 컴파일해야 함</a:t>
            </a:r>
          </a:p>
          <a:p>
            <a:pPr lvl="2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817AA8-FE0D-4D55-A8E1-79F7AD9C3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70" y="1700808"/>
            <a:ext cx="3947556" cy="422733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210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마당서점 데이터의 저장 방법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7537D-2743-4F51-91E9-9867B1A07C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3]</a:t>
            </a:r>
          </a:p>
          <a:p>
            <a:pPr lvl="2"/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450A1A8-884C-4BED-AF90-65700C2428BB}"/>
              </a:ext>
            </a:extLst>
          </p:cNvPr>
          <p:cNvSpPr txBox="1">
            <a:spLocks/>
          </p:cNvSpPr>
          <p:nvPr/>
        </p:nvSpPr>
        <p:spPr>
          <a:xfrm>
            <a:off x="4352438" y="1700808"/>
            <a:ext cx="456368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algn="just">
              <a:lnSpc>
                <a:spcPts val="2100"/>
              </a:lnSpc>
              <a:buFont typeface="Arial" pitchFamily="34" charset="0"/>
              <a:buChar char="•"/>
            </a:pPr>
            <a:r>
              <a:rPr lang="en-US" altLang="ko-KR" sz="1200" dirty="0"/>
              <a:t>DBMS</a:t>
            </a:r>
            <a:r>
              <a:rPr lang="ko-KR" altLang="en-US" sz="1200" dirty="0"/>
              <a:t>가 데이터 정의와 데이터 값을 관리하는 방식</a:t>
            </a:r>
          </a:p>
          <a:p>
            <a:pPr marL="285750" lvl="1" algn="just">
              <a:lnSpc>
                <a:spcPts val="2100"/>
              </a:lnSpc>
              <a:buFont typeface="Arial" pitchFamily="34" charset="0"/>
              <a:buChar char="•"/>
            </a:pPr>
            <a:r>
              <a:rPr lang="en-US" altLang="ko-KR" sz="1200" dirty="0"/>
              <a:t>BOOK </a:t>
            </a:r>
            <a:r>
              <a:rPr lang="ko-KR" altLang="en-US" sz="1200" dirty="0"/>
              <a:t>데이터 구조는 </a:t>
            </a:r>
            <a:r>
              <a:rPr lang="en-US" altLang="ko-KR" sz="1200" dirty="0"/>
              <a:t>DBMS</a:t>
            </a:r>
            <a:r>
              <a:rPr lang="ko-KR" altLang="en-US" sz="1200" dirty="0"/>
              <a:t>가 관리하고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 값은 </a:t>
            </a:r>
            <a:br>
              <a:rPr lang="en-US" altLang="ko-KR" sz="1200" dirty="0"/>
            </a:br>
            <a:r>
              <a:rPr lang="ko-KR" altLang="en-US" sz="1200" dirty="0"/>
              <a:t>데이터베이스에 저장됨</a:t>
            </a:r>
          </a:p>
          <a:p>
            <a:pPr marL="285750" lvl="1" algn="just">
              <a:lnSpc>
                <a:spcPts val="2100"/>
              </a:lnSpc>
              <a:buFont typeface="Arial" pitchFamily="34" charset="0"/>
              <a:buChar char="•"/>
            </a:pPr>
            <a:r>
              <a:rPr lang="ko-KR" altLang="en-US" sz="1200" dirty="0"/>
              <a:t>데이터 값이 바뀌거나 </a:t>
            </a:r>
            <a:r>
              <a:rPr lang="ko-KR" altLang="en-US" sz="1200" dirty="0">
                <a:solidFill>
                  <a:srgbClr val="0000CC"/>
                </a:solidFill>
              </a:rPr>
              <a:t>데이터 구조</a:t>
            </a:r>
            <a:r>
              <a:rPr lang="ko-KR" altLang="en-US" sz="1200" dirty="0"/>
              <a:t>가 바뀌어도 프로그램을 </a:t>
            </a:r>
            <a:br>
              <a:rPr lang="en-US" altLang="ko-KR" sz="1200" dirty="0"/>
            </a:br>
            <a:r>
              <a:rPr lang="ko-KR" altLang="en-US" sz="1200" dirty="0"/>
              <a:t>다시 컴파일할 필요 없음</a:t>
            </a:r>
          </a:p>
          <a:p>
            <a:pPr lvl="2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31F463-5DF0-469B-AC75-CF923BADE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36" y="1700808"/>
            <a:ext cx="3758662" cy="463979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090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r>
              <a:rPr lang="ko-KR" altLang="en-US" dirty="0"/>
              <a:t>의 비교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948DD0F-2EC4-4451-9AB4-39AEB0381BD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2" y="1772816"/>
            <a:ext cx="8820656" cy="3030291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333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r>
              <a:rPr lang="ko-KR" altLang="en-US" dirty="0"/>
              <a:t>의 비교</a:t>
            </a:r>
          </a:p>
        </p:txBody>
      </p:sp>
      <p:pic>
        <p:nvPicPr>
          <p:cNvPr id="7" name="내용 개체 틀 6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E314ACB8-B4DD-4EC0-95D9-8B1E0BABBA5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33056"/>
            <a:ext cx="6022967" cy="2345787"/>
          </a:xfrm>
        </p:spPr>
      </p:pic>
      <p:pic>
        <p:nvPicPr>
          <p:cNvPr id="9" name="그림 8" descr="시계이(가) 표시된 사진&#10;&#10;자동 생성된 설명">
            <a:extLst>
              <a:ext uri="{FF2B5EF4-FFF2-40B4-BE49-F238E27FC236}">
                <a16:creationId xmlns:a16="http://schemas.microsoft.com/office/drawing/2014/main" id="{0B402239-C4C1-4166-8D43-F90EF189A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4909951" cy="215558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53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r>
              <a:rPr lang="ko-KR" altLang="en-US" dirty="0"/>
              <a:t>의 비교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B06A1319-87CD-45C6-98E3-BEE5A205F8D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7837157" cy="303485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033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데이터베이스 시스템의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E5EB2D-ABC3-4EA3-A546-2566C7D35CB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데이터베이스 언어</a:t>
            </a:r>
            <a:endParaRPr lang="en-US" altLang="ko-KR" dirty="0"/>
          </a:p>
          <a:p>
            <a:r>
              <a:rPr lang="ko-KR" altLang="en-US" dirty="0"/>
              <a:t>데이터베이스 사용자</a:t>
            </a:r>
            <a:endParaRPr lang="en-US" altLang="ko-KR" dirty="0"/>
          </a:p>
          <a:p>
            <a:r>
              <a:rPr lang="en-US" altLang="ko-KR" dirty="0"/>
              <a:t>DBMS</a:t>
            </a:r>
          </a:p>
          <a:p>
            <a:r>
              <a:rPr lang="ko-KR" altLang="en-US" dirty="0"/>
              <a:t>데이터 모델</a:t>
            </a:r>
            <a:endParaRPr lang="en-US" altLang="ko-KR" dirty="0"/>
          </a:p>
          <a:p>
            <a:r>
              <a:rPr lang="ko-KR" altLang="en-US" dirty="0"/>
              <a:t>데이터베이스의 개념적 구조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05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8208912" cy="4104456"/>
          </a:xfrm>
        </p:spPr>
        <p:txBody>
          <a:bodyPr/>
          <a:lstStyle/>
          <a:p>
            <a:r>
              <a:rPr lang="ko-KR" altLang="en-US" dirty="0"/>
              <a:t>데이터베이스의 유형을 알아보고 개념 및 특징을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 시스템을 중심으로 한 정보 시스템의 발전 과정을 알아본다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프로그램과 데이터가 컴퓨터에 어떻게 저장되는지 이해한다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데이터베이스 시스템의 구성 요소를 알아본다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데이터베이스 시스템의 구성</a:t>
            </a:r>
          </a:p>
        </p:txBody>
      </p:sp>
      <p:pic>
        <p:nvPicPr>
          <p:cNvPr id="5" name="내용 개체 틀 4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89B16800-5CFC-4541-A3C1-E525105B924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91" y="1268760"/>
            <a:ext cx="6740018" cy="5256461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052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언어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AF514D-A05B-48EB-8BF8-B825F838B97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</a:p>
          <a:p>
            <a:pPr lvl="1" indent="-165100">
              <a:buFont typeface="Arial" pitchFamily="34" charset="0"/>
              <a:buChar char="•"/>
            </a:pPr>
            <a:r>
              <a:rPr lang="ko-KR" altLang="en-US" dirty="0"/>
              <a:t>데이터 정의어</a:t>
            </a:r>
            <a:r>
              <a:rPr lang="en-US" altLang="ko-KR" dirty="0"/>
              <a:t>(DDL, Data Definition Language)</a:t>
            </a:r>
          </a:p>
          <a:p>
            <a:pPr lvl="1" indent="-165100">
              <a:buFont typeface="Arial" pitchFamily="34" charset="0"/>
              <a:buChar char="•"/>
            </a:pPr>
            <a:r>
              <a:rPr lang="ko-KR" altLang="en-US" dirty="0"/>
              <a:t>데이터 조작어</a:t>
            </a:r>
            <a:r>
              <a:rPr lang="en-US" altLang="ko-KR" dirty="0"/>
              <a:t>(DML, Data Manipulation Language)</a:t>
            </a:r>
          </a:p>
          <a:p>
            <a:pPr lvl="1" indent="-165100">
              <a:buFont typeface="Arial" pitchFamily="34" charset="0"/>
              <a:buChar char="•"/>
            </a:pPr>
            <a:r>
              <a:rPr lang="ko-KR" altLang="en-US" dirty="0"/>
              <a:t>데이터 제어어</a:t>
            </a:r>
            <a:r>
              <a:rPr lang="en-US" altLang="ko-KR" dirty="0"/>
              <a:t>(DCL, Data Control Language)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F86C22-042B-487B-9915-219FD3004CA9}"/>
              </a:ext>
            </a:extLst>
          </p:cNvPr>
          <p:cNvSpPr txBox="1"/>
          <p:nvPr/>
        </p:nvSpPr>
        <p:spPr>
          <a:xfrm>
            <a:off x="1093781" y="2823329"/>
            <a:ext cx="648072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1-1   Book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테이블에서 모든 도서이름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(bookname)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과 출판사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(publisher)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를 검색하시오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990D2FA-C07D-40DA-A92D-78C748CB0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80" y="3284984"/>
            <a:ext cx="6764085" cy="2570797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25EBDB44-58B5-402D-9E91-0423B7A26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44" y="4498621"/>
            <a:ext cx="3749095" cy="1766735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 flipH="1">
            <a:off x="3670075" y="5188560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852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언어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F5DEBDFE-E6E8-4814-8A8E-88FA19C2EAA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49" y="1845776"/>
            <a:ext cx="6679701" cy="23934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86C22-042B-487B-9915-219FD3004CA9}"/>
              </a:ext>
            </a:extLst>
          </p:cNvPr>
          <p:cNvSpPr txBox="1"/>
          <p:nvPr/>
        </p:nvSpPr>
        <p:spPr>
          <a:xfrm>
            <a:off x="988114" y="1268760"/>
            <a:ext cx="707862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1-2  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가격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(price)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이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10,000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원 이상인 도서이름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(bookname)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과 출판사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(publisher)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를 검색하시오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25EBDB44-58B5-402D-9E91-0423B7A26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486" y="3597574"/>
            <a:ext cx="3996444" cy="188329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flipH="1">
            <a:off x="3879985" y="4005064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422" y="2559299"/>
            <a:ext cx="3600400" cy="25864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477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283B6F-841A-4987-9DB9-66ED70AA47A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일반사용자</a:t>
            </a:r>
            <a:endParaRPr lang="en-US" altLang="ko-KR" dirty="0"/>
          </a:p>
          <a:p>
            <a:pPr lvl="1" indent="-165100" algn="just">
              <a:buFont typeface="Arial" pitchFamily="34" charset="0"/>
              <a:buChar char="•"/>
            </a:pPr>
            <a:r>
              <a:rPr lang="ko-KR" altLang="en-US" b="0" dirty="0"/>
              <a:t>은행의 창구 혹은 관공서의 민원 접수처 등에서 데이터를 다루는 업무를 하는 사람</a:t>
            </a:r>
            <a:endParaRPr lang="en-US" altLang="ko-KR" b="0" dirty="0"/>
          </a:p>
          <a:p>
            <a:pPr lvl="1" indent="-165100" algn="just">
              <a:buFont typeface="Arial" pitchFamily="34" charset="0"/>
              <a:buChar char="•"/>
            </a:pPr>
            <a:r>
              <a:rPr lang="ko-KR" altLang="en-US" b="0" dirty="0"/>
              <a:t>프로그래머가 개발한 프로그램을 이용하여 데이터베이스에 접근</a:t>
            </a:r>
            <a:r>
              <a:rPr lang="en-US" altLang="ko-KR" b="0" dirty="0"/>
              <a:t> </a:t>
            </a:r>
            <a:r>
              <a:rPr lang="ko-KR" altLang="en-US" b="0" dirty="0"/>
              <a:t>일반인 </a:t>
            </a:r>
            <a:endParaRPr lang="en-US" altLang="ko-KR" b="0" dirty="0"/>
          </a:p>
          <a:p>
            <a:pPr algn="just">
              <a:buNone/>
            </a:pPr>
            <a:endParaRPr lang="en-US" altLang="ko-KR" sz="700" dirty="0"/>
          </a:p>
          <a:p>
            <a:r>
              <a:rPr lang="ko-KR" altLang="en-US" dirty="0"/>
              <a:t>응용프로그래머</a:t>
            </a:r>
            <a:endParaRPr lang="en-US" altLang="ko-KR" dirty="0"/>
          </a:p>
          <a:p>
            <a:pPr lvl="1" indent="-165100" algn="just">
              <a:buFont typeface="Arial" pitchFamily="34" charset="0"/>
              <a:buChar char="•"/>
            </a:pPr>
            <a:r>
              <a:rPr lang="ko-KR" altLang="en-US" b="0" dirty="0"/>
              <a:t>일반 사용자가 사용할 수 있도록 프로그램을 만드는 사람</a:t>
            </a:r>
            <a:endParaRPr lang="en-US" altLang="ko-KR" b="0" dirty="0"/>
          </a:p>
          <a:p>
            <a:pPr lvl="1" indent="-165100" algn="just">
              <a:buFont typeface="Arial" pitchFamily="34" charset="0"/>
              <a:buChar char="•"/>
            </a:pPr>
            <a:r>
              <a:rPr lang="ko-KR" altLang="en-US" b="0" dirty="0"/>
              <a:t>자바</a:t>
            </a:r>
            <a:r>
              <a:rPr lang="en-US" altLang="ko-KR" b="0" dirty="0"/>
              <a:t>, C, JSP </a:t>
            </a:r>
            <a:r>
              <a:rPr lang="ko-KR" altLang="en-US" b="0" dirty="0"/>
              <a:t>등의 프로그래밍 언어와 </a:t>
            </a:r>
            <a:r>
              <a:rPr lang="en-US" altLang="ko-KR" b="0" dirty="0"/>
              <a:t>SQL</a:t>
            </a:r>
            <a:r>
              <a:rPr lang="ko-KR" altLang="en-US" b="0" dirty="0"/>
              <a:t>을 사용하여 일반 사용자를 위한 사용자 인터페이스와 데이터를 관리하는 응용 로직을 개발</a:t>
            </a:r>
            <a:endParaRPr lang="en-US" altLang="ko-KR" b="0" dirty="0"/>
          </a:p>
          <a:p>
            <a:pPr algn="just">
              <a:buNone/>
            </a:pPr>
            <a:endParaRPr lang="en-US" altLang="ko-KR" sz="700" dirty="0"/>
          </a:p>
          <a:p>
            <a:r>
              <a:rPr lang="en-US" altLang="ko-KR" dirty="0"/>
              <a:t>SQL </a:t>
            </a:r>
            <a:r>
              <a:rPr lang="ko-KR" altLang="en-US" dirty="0"/>
              <a:t>사용자</a:t>
            </a:r>
            <a:endParaRPr lang="en-US" altLang="ko-KR" dirty="0"/>
          </a:p>
          <a:p>
            <a:pPr lvl="1" indent="-165100">
              <a:buFont typeface="Arial" pitchFamily="34" charset="0"/>
              <a:buChar char="•"/>
            </a:pPr>
            <a:r>
              <a:rPr lang="en-US" altLang="ko-KR" b="0" dirty="0"/>
              <a:t>SQL</a:t>
            </a:r>
            <a:r>
              <a:rPr lang="ko-KR" altLang="en-US" b="0" dirty="0"/>
              <a:t>을 사용하여 업무를 처리하는 </a:t>
            </a:r>
            <a:r>
              <a:rPr lang="en-US" altLang="ko-KR" b="0" dirty="0"/>
              <a:t>IT </a:t>
            </a:r>
            <a:r>
              <a:rPr lang="ko-KR" altLang="en-US" b="0" dirty="0"/>
              <a:t>부서의 담당자</a:t>
            </a:r>
            <a:endParaRPr lang="en-US" altLang="ko-KR" b="0" dirty="0"/>
          </a:p>
          <a:p>
            <a:pPr lvl="1" indent="-165100">
              <a:buFont typeface="Arial" pitchFamily="34" charset="0"/>
              <a:buChar char="•"/>
            </a:pPr>
            <a:r>
              <a:rPr lang="ko-KR" altLang="en-US" b="0" dirty="0"/>
              <a:t>응용 프로그램으로 구현되어 있지 않은 업무를 </a:t>
            </a:r>
            <a:r>
              <a:rPr lang="en-US" altLang="ko-KR" b="0" dirty="0"/>
              <a:t>SQL</a:t>
            </a:r>
            <a:r>
              <a:rPr lang="ko-KR" altLang="en-US" b="0" dirty="0"/>
              <a:t>을 사용하여 처리</a:t>
            </a:r>
            <a:endParaRPr lang="en-US" altLang="ko-KR" b="0" dirty="0"/>
          </a:p>
          <a:p>
            <a:pPr>
              <a:buNone/>
            </a:pPr>
            <a:endParaRPr lang="en-US" altLang="ko-KR" sz="700" dirty="0"/>
          </a:p>
          <a:p>
            <a:r>
              <a:rPr lang="ko-KR" altLang="en-US" dirty="0"/>
              <a:t>데이터베이스 관리자</a:t>
            </a:r>
            <a:r>
              <a:rPr lang="en-US" altLang="ko-KR" dirty="0"/>
              <a:t>(DBA, Database Administrator)</a:t>
            </a:r>
          </a:p>
          <a:p>
            <a:pPr lvl="1" indent="-165100">
              <a:buFont typeface="Arial" pitchFamily="34" charset="0"/>
              <a:buChar char="•"/>
            </a:pPr>
            <a:r>
              <a:rPr lang="ko-KR" altLang="en-US" b="0" dirty="0"/>
              <a:t>데이터베이스 운영 조직의 데이터베이스 시스템을 총괄하는 사람</a:t>
            </a:r>
            <a:endParaRPr lang="en-US" altLang="ko-KR" b="0" dirty="0"/>
          </a:p>
          <a:p>
            <a:pPr lvl="1" indent="-165100">
              <a:buFont typeface="Arial" pitchFamily="34" charset="0"/>
              <a:buChar char="•"/>
            </a:pPr>
            <a:r>
              <a:rPr lang="ko-KR" altLang="en-US" b="0" dirty="0"/>
              <a:t>데이터 설계</a:t>
            </a:r>
            <a:r>
              <a:rPr lang="en-US" altLang="ko-KR" b="0" dirty="0"/>
              <a:t>, </a:t>
            </a:r>
            <a:r>
              <a:rPr lang="ko-KR" altLang="en-US" b="0" dirty="0"/>
              <a:t>구현</a:t>
            </a:r>
            <a:r>
              <a:rPr lang="en-US" altLang="ko-KR" b="0" dirty="0"/>
              <a:t>, </a:t>
            </a:r>
            <a:r>
              <a:rPr lang="ko-KR" altLang="en-US" b="0" dirty="0"/>
              <a:t>유지보수의 전 과정을 담당</a:t>
            </a:r>
            <a:endParaRPr lang="en-US" altLang="ko-KR" b="0" dirty="0"/>
          </a:p>
          <a:p>
            <a:pPr lvl="1" indent="-165100">
              <a:buFont typeface="Arial" pitchFamily="34" charset="0"/>
              <a:buChar char="•"/>
            </a:pPr>
            <a:r>
              <a:rPr lang="ko-KR" altLang="en-US" b="0" dirty="0"/>
              <a:t>데이터베이스 사용자 통제</a:t>
            </a:r>
            <a:r>
              <a:rPr lang="en-US" altLang="ko-KR" b="0" dirty="0"/>
              <a:t>, </a:t>
            </a:r>
            <a:r>
              <a:rPr lang="ko-KR" altLang="en-US" b="0" dirty="0"/>
              <a:t>보안</a:t>
            </a:r>
            <a:r>
              <a:rPr lang="en-US" altLang="ko-KR" b="0" dirty="0"/>
              <a:t>, </a:t>
            </a:r>
            <a:r>
              <a:rPr lang="ko-KR" altLang="en-US" b="0" dirty="0"/>
              <a:t>성능 모니터링</a:t>
            </a:r>
            <a:r>
              <a:rPr lang="en-US" altLang="ko-KR" b="0" dirty="0"/>
              <a:t>, </a:t>
            </a:r>
            <a:r>
              <a:rPr lang="ko-KR" altLang="en-US" b="0" dirty="0"/>
              <a:t>데이터 전체 파악 및 관리</a:t>
            </a:r>
            <a:r>
              <a:rPr lang="en-US" altLang="ko-KR" b="0" dirty="0"/>
              <a:t>, </a:t>
            </a:r>
            <a:r>
              <a:rPr lang="ko-KR" altLang="en-US" b="0" dirty="0"/>
              <a:t>데이터 이동 및 복사 등 제반 업무를 함</a:t>
            </a:r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701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BEBA6C3-21B3-4497-AC2A-A101C0CDAB2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49" y="2060848"/>
            <a:ext cx="7484502" cy="2231773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1979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DBMS</a:t>
            </a:r>
            <a:endParaRPr lang="ko-KR" altLang="en-US" dirty="0"/>
          </a:p>
        </p:txBody>
      </p:sp>
      <p:pic>
        <p:nvPicPr>
          <p:cNvPr id="11" name="내용 개체 틀 10" descr="스크린샷이(가) 표시된 사진&#10;&#10;자동 생성된 설명">
            <a:extLst>
              <a:ext uri="{FF2B5EF4-FFF2-40B4-BE49-F238E27FC236}">
                <a16:creationId xmlns:a16="http://schemas.microsoft.com/office/drawing/2014/main" id="{BB3B0C22-EA51-41C4-9C29-5CE859D4CA04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7744301" cy="2753529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188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332FA-B6E8-4F38-A0D4-5DB6C9CC1E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계층 데이터 모델</a:t>
            </a:r>
            <a:r>
              <a:rPr lang="en-US" altLang="ko-KR" dirty="0"/>
              <a:t>(hierarchical data model)</a:t>
            </a:r>
          </a:p>
          <a:p>
            <a:r>
              <a:rPr lang="ko-KR" altLang="en-US" dirty="0"/>
              <a:t>네트워크 데이터 모델</a:t>
            </a:r>
            <a:r>
              <a:rPr lang="en-US" altLang="ko-KR" dirty="0"/>
              <a:t>(network data model) </a:t>
            </a:r>
          </a:p>
          <a:p>
            <a:r>
              <a:rPr lang="ko-KR" altLang="en-US" dirty="0"/>
              <a:t>객체 데이터 모델</a:t>
            </a:r>
            <a:r>
              <a:rPr lang="en-US" altLang="ko-KR" dirty="0"/>
              <a:t>(object data model)</a:t>
            </a:r>
          </a:p>
          <a:p>
            <a:r>
              <a:rPr lang="ko-KR" altLang="en-US" dirty="0"/>
              <a:t>관계 데이터 모델</a:t>
            </a:r>
            <a:r>
              <a:rPr lang="en-US" altLang="ko-KR" dirty="0"/>
              <a:t>(relational data model)</a:t>
            </a:r>
          </a:p>
          <a:p>
            <a:r>
              <a:rPr lang="ko-KR" altLang="en-US" dirty="0"/>
              <a:t>객체</a:t>
            </a:r>
            <a:r>
              <a:rPr lang="en-US" altLang="ko-KR" dirty="0"/>
              <a:t>-</a:t>
            </a:r>
            <a:r>
              <a:rPr lang="ko-KR" altLang="en-US" dirty="0"/>
              <a:t>관계 데이터 모델</a:t>
            </a:r>
            <a:r>
              <a:rPr lang="en-US" altLang="ko-KR" dirty="0"/>
              <a:t>(object-relational data model) 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A99E4-A359-41D3-ABBF-74A32389748E}"/>
              </a:ext>
            </a:extLst>
          </p:cNvPr>
          <p:cNvSpPr txBox="1"/>
          <p:nvPr/>
        </p:nvSpPr>
        <p:spPr>
          <a:xfrm>
            <a:off x="4716016" y="2204864"/>
            <a:ext cx="2088232" cy="57606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700" b="1" i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→ </a:t>
            </a:r>
            <a:r>
              <a:rPr lang="ko-KR" altLang="en-US" sz="1400" b="1" i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가장 많이 쓰인다</a:t>
            </a:r>
            <a:endParaRPr lang="en-US" altLang="ko-KR" sz="1400" b="1" i="1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F64CD-9025-4B8A-8544-D9B773CD23B9}"/>
              </a:ext>
            </a:extLst>
          </p:cNvPr>
          <p:cNvSpPr txBox="1"/>
          <p:nvPr/>
        </p:nvSpPr>
        <p:spPr>
          <a:xfrm>
            <a:off x="1446563" y="2924944"/>
            <a:ext cx="288032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60000"/>
              </a:lnSpc>
            </a:pPr>
            <a:r>
              <a:rPr lang="ko-KR" altLang="en-US" sz="1400" b="1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→ 관계 데이터 모델과 객체 데이터 </a:t>
            </a:r>
            <a:endParaRPr lang="en-US" altLang="ko-KR" sz="1400" b="1" i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r>
              <a:rPr lang="en-US" altLang="ko-KR" sz="1400" b="1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    </a:t>
            </a:r>
            <a:r>
              <a:rPr lang="ko-KR" altLang="en-US" sz="1400" b="1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모델의 장점을 결합한 모델</a:t>
            </a:r>
            <a:endParaRPr lang="en-US" altLang="ko-KR" sz="1400" b="1" i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807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006A86B1-787E-40E5-B817-901714965B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강좌 관계</a:t>
            </a:r>
            <a:r>
              <a:rPr lang="en-US" altLang="ko-KR" dirty="0"/>
              <a:t>(relationship)</a:t>
            </a:r>
            <a:r>
              <a:rPr lang="ko-KR" altLang="en-US" dirty="0"/>
              <a:t>를 표현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+mj-ea"/>
              <a:buAutoNum type="circleNumDbPlain"/>
            </a:pPr>
            <a:r>
              <a:rPr lang="ko-KR" altLang="en-US" dirty="0"/>
              <a:t>포인터 사용 </a:t>
            </a:r>
            <a:r>
              <a:rPr lang="en-US" altLang="ko-KR" dirty="0"/>
              <a:t>: </a:t>
            </a:r>
            <a:r>
              <a:rPr lang="ko-KR" altLang="en-US" dirty="0"/>
              <a:t>계층 데이터 모델</a:t>
            </a:r>
            <a:r>
              <a:rPr lang="en-US" altLang="ko-KR" dirty="0"/>
              <a:t>, </a:t>
            </a:r>
            <a:r>
              <a:rPr lang="ko-KR" altLang="en-US" dirty="0"/>
              <a:t>네트워크 데이터 모델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76E6B051-A5AF-401A-80B9-097306DB9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9" y="1484784"/>
            <a:ext cx="7173616" cy="2473661"/>
          </a:xfrm>
          <a:prstGeom prst="rect">
            <a:avLst/>
          </a:prstGeom>
        </p:spPr>
      </p:pic>
      <p:pic>
        <p:nvPicPr>
          <p:cNvPr id="23" name="그림 22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30BC8DC1-9752-4613-B123-6757F49B6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91" y="4514713"/>
            <a:ext cx="7200000" cy="214991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4019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006A86B1-787E-40E5-B817-901714965B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강좌 관계</a:t>
            </a:r>
            <a:r>
              <a:rPr lang="en-US" altLang="ko-KR" dirty="0"/>
              <a:t>(relationship)</a:t>
            </a:r>
            <a:r>
              <a:rPr lang="ko-KR" altLang="en-US" dirty="0"/>
              <a:t>를 표현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+mj-ea"/>
              <a:buAutoNum type="circleNumDbPlain" startAt="2"/>
            </a:pPr>
            <a:r>
              <a:rPr lang="ko-KR" altLang="en-US" dirty="0"/>
              <a:t>속성 값 사용 </a:t>
            </a:r>
            <a:r>
              <a:rPr lang="en-US" altLang="ko-KR" dirty="0"/>
              <a:t>: </a:t>
            </a:r>
            <a:r>
              <a:rPr lang="ko-KR" altLang="en-US" dirty="0"/>
              <a:t>관계 데이터 모델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87BDCD2-379F-4500-AE1D-75852225D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9" y="1484784"/>
            <a:ext cx="7173616" cy="2473661"/>
          </a:xfrm>
          <a:prstGeom prst="rect">
            <a:avLst/>
          </a:prstGeom>
        </p:spPr>
      </p:pic>
      <p:pic>
        <p:nvPicPr>
          <p:cNvPr id="4" name="그림 3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ECE24A76-5722-4582-9473-AD3DF58F4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477492"/>
            <a:ext cx="7200000" cy="21656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9D0ABBE-C6AC-4566-900E-9D6BF3E0F872}"/>
              </a:ext>
            </a:extLst>
          </p:cNvPr>
          <p:cNvSpPr/>
          <p:nvPr/>
        </p:nvSpPr>
        <p:spPr>
          <a:xfrm>
            <a:off x="2555776" y="5157192"/>
            <a:ext cx="432048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1CE63C-3C8D-4DE3-B9B9-3B0597CCEBA7}"/>
              </a:ext>
            </a:extLst>
          </p:cNvPr>
          <p:cNvSpPr/>
          <p:nvPr/>
        </p:nvSpPr>
        <p:spPr>
          <a:xfrm>
            <a:off x="3203848" y="5589240"/>
            <a:ext cx="504056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9740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006A86B1-787E-40E5-B817-901714965B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강좌 관계</a:t>
            </a:r>
            <a:r>
              <a:rPr lang="en-US" altLang="ko-KR" dirty="0"/>
              <a:t>(relationship)</a:t>
            </a:r>
            <a:r>
              <a:rPr lang="ko-KR" altLang="en-US" dirty="0"/>
              <a:t>를 표현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+mj-ea"/>
              <a:buAutoNum type="circleNumDbPlain" startAt="3"/>
            </a:pPr>
            <a:r>
              <a:rPr lang="ko-KR" altLang="en-US" dirty="0"/>
              <a:t>객체식별자 사용</a:t>
            </a:r>
            <a:r>
              <a:rPr lang="en-US" altLang="ko-KR" dirty="0"/>
              <a:t>: </a:t>
            </a:r>
            <a:r>
              <a:rPr lang="ko-KR" altLang="en-US" dirty="0"/>
              <a:t>객체 데이터 모델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87BDCD2-379F-4500-AE1D-75852225D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9" y="1484784"/>
            <a:ext cx="7173616" cy="2473661"/>
          </a:xfrm>
          <a:prstGeom prst="rect">
            <a:avLst/>
          </a:prstGeom>
        </p:spPr>
      </p:pic>
      <p:pic>
        <p:nvPicPr>
          <p:cNvPr id="6" name="그림 5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ABC43AC7-DD61-4C02-8561-AB0E03DDA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7" y="4458672"/>
            <a:ext cx="7200000" cy="21524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F107B64-1107-4C3C-9F3B-913B369E10B8}"/>
              </a:ext>
            </a:extLst>
          </p:cNvPr>
          <p:cNvSpPr/>
          <p:nvPr/>
        </p:nvSpPr>
        <p:spPr>
          <a:xfrm>
            <a:off x="2574826" y="5104234"/>
            <a:ext cx="432048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ECFCC2-E351-4D20-B7FC-BA1CA1D40B02}"/>
              </a:ext>
            </a:extLst>
          </p:cNvPr>
          <p:cNvSpPr/>
          <p:nvPr/>
        </p:nvSpPr>
        <p:spPr>
          <a:xfrm>
            <a:off x="3222898" y="5572286"/>
            <a:ext cx="432048" cy="3240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54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데이터베이스와 데이터베이스 시스템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7FE7C-BE07-489D-A94A-C8EE73F1BCE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지식</a:t>
            </a:r>
            <a:endParaRPr lang="en-US" altLang="ko-KR" dirty="0"/>
          </a:p>
          <a:p>
            <a:r>
              <a:rPr lang="ko-KR" altLang="en-US" dirty="0"/>
              <a:t>일상생활의 데이터베이스</a:t>
            </a:r>
            <a:endParaRPr lang="en-US" altLang="ko-KR" dirty="0"/>
          </a:p>
          <a:p>
            <a:r>
              <a:rPr lang="ko-KR" altLang="en-US" dirty="0"/>
              <a:t>데이터베이스의 개념 및 특징</a:t>
            </a:r>
            <a:endParaRPr lang="en-US" altLang="ko-KR" dirty="0"/>
          </a:p>
          <a:p>
            <a:r>
              <a:rPr lang="ko-KR" altLang="en-US" dirty="0"/>
              <a:t>데이터베이스 시스템의 구성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558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006A86B1-787E-40E5-B817-901714965B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3CDFB88-C113-4459-9BAA-9BFAB1D2E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50"/>
          <a:stretch/>
        </p:blipFill>
        <p:spPr>
          <a:xfrm>
            <a:off x="899592" y="1196752"/>
            <a:ext cx="6840760" cy="460412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001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006A86B1-787E-40E5-B817-901714965B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B011DA9-3EFF-412B-8743-DCAB9C6A1145}"/>
              </a:ext>
            </a:extLst>
          </p:cNvPr>
          <p:cNvGrpSpPr/>
          <p:nvPr/>
        </p:nvGrpSpPr>
        <p:grpSpPr>
          <a:xfrm>
            <a:off x="611560" y="1196752"/>
            <a:ext cx="7543763" cy="4601281"/>
            <a:chOff x="727113" y="1561013"/>
            <a:chExt cx="7543763" cy="460128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80D1D78-1D08-424D-84C6-1CC6F51A9D6C}"/>
                </a:ext>
              </a:extLst>
            </p:cNvPr>
            <p:cNvGrpSpPr/>
            <p:nvPr/>
          </p:nvGrpSpPr>
          <p:grpSpPr>
            <a:xfrm>
              <a:off x="998448" y="1561013"/>
              <a:ext cx="7272428" cy="4601281"/>
              <a:chOff x="782804" y="1882152"/>
              <a:chExt cx="7272428" cy="4601281"/>
            </a:xfrm>
          </p:grpSpPr>
          <p:pic>
            <p:nvPicPr>
              <p:cNvPr id="4" name="그림 3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93CDFB88-C113-4459-9BAA-9BFAB1D2E8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306"/>
              <a:stretch/>
            </p:blipFill>
            <p:spPr>
              <a:xfrm>
                <a:off x="782804" y="1882152"/>
                <a:ext cx="7272428" cy="248082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44F22ABD-0522-4341-839B-969E1445A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464" y="2369243"/>
                <a:ext cx="6840000" cy="4114190"/>
              </a:xfrm>
              <a:prstGeom prst="rect">
                <a:avLst/>
              </a:prstGeom>
            </p:spPr>
          </p:pic>
        </p:grpSp>
        <p:pic>
          <p:nvPicPr>
            <p:cNvPr id="13" name="그림 1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2A71C32E-097A-47B1-B12D-5E556DAD1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879" t="3641" r="3879" b="93350"/>
            <a:stretch/>
          </p:blipFill>
          <p:spPr>
            <a:xfrm>
              <a:off x="727113" y="1848110"/>
              <a:ext cx="6915104" cy="260648"/>
            </a:xfrm>
            <a:prstGeom prst="rect">
              <a:avLst/>
            </a:prstGeom>
          </p:spPr>
        </p:pic>
      </p:grp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7058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006A86B1-787E-40E5-B817-901714965B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EFBC39A-7E01-44D3-90FE-53DF33152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79" y="1485515"/>
            <a:ext cx="6863110" cy="46790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2034924-B680-4885-B813-6BB71B277FFE}"/>
              </a:ext>
            </a:extLst>
          </p:cNvPr>
          <p:cNvSpPr/>
          <p:nvPr/>
        </p:nvSpPr>
        <p:spPr>
          <a:xfrm>
            <a:off x="1197779" y="6207695"/>
            <a:ext cx="9793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㈜ 그림은 데이터 모델이 주로 사용되는 시기를 표시</a:t>
            </a:r>
            <a:endParaRPr lang="en-US" altLang="ko-KR" sz="1200" dirty="0"/>
          </a:p>
          <a:p>
            <a:r>
              <a:rPr lang="ko-KR" altLang="en-US" sz="1200" dirty="0"/>
              <a:t>계층과 네트워크 모델은 </a:t>
            </a:r>
            <a:r>
              <a:rPr lang="en-US" altLang="ko-KR" sz="1200" dirty="0"/>
              <a:t>1960</a:t>
            </a:r>
            <a:r>
              <a:rPr lang="ko-KR" altLang="en-US" sz="1200" dirty="0"/>
              <a:t>년대</a:t>
            </a:r>
            <a:r>
              <a:rPr lang="en-US" altLang="ko-KR" sz="1200" dirty="0"/>
              <a:t>, </a:t>
            </a:r>
            <a:r>
              <a:rPr lang="ko-KR" altLang="en-US" sz="1200" dirty="0"/>
              <a:t>관계 데이터모델은 </a:t>
            </a:r>
            <a:r>
              <a:rPr lang="en-US" altLang="ko-KR" sz="1200" dirty="0"/>
              <a:t>1970</a:t>
            </a:r>
            <a:r>
              <a:rPr lang="ko-KR" altLang="en-US" sz="1200" dirty="0"/>
              <a:t>년대에 처음 사용되기 시작</a:t>
            </a:r>
            <a:endParaRPr lang="en-US" altLang="ko-KR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6017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006A86B1-787E-40E5-B817-901714965B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F7610C-0944-4506-9935-0D2A738D7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7294628" cy="412463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8099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332FA-B6E8-4F38-A0D4-5DB6C9CC1E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외부 스키마</a:t>
            </a:r>
            <a:endParaRPr lang="en-US" altLang="ko-KR" dirty="0"/>
          </a:p>
          <a:p>
            <a:pPr lvl="2" indent="-165100"/>
            <a:r>
              <a:rPr lang="ko-KR" altLang="en-US" b="0" dirty="0"/>
              <a:t>일반 사용자나 응용 프로그래머가 접근하는 계층</a:t>
            </a:r>
            <a:r>
              <a:rPr lang="en-US" altLang="ko-KR" b="0" dirty="0"/>
              <a:t>,</a:t>
            </a:r>
            <a:r>
              <a:rPr lang="ko-KR" altLang="en-US" b="0" dirty="0"/>
              <a:t> 전체 데이터베이스 중에서 하나의 논리적인 부분을 의미</a:t>
            </a:r>
            <a:endParaRPr lang="en-US" altLang="ko-KR" b="0" dirty="0"/>
          </a:p>
          <a:p>
            <a:pPr lvl="2" indent="-165100"/>
            <a:r>
              <a:rPr lang="ko-KR" altLang="en-US" b="0" dirty="0"/>
              <a:t>여러 개의 외부 스키마</a:t>
            </a:r>
            <a:r>
              <a:rPr lang="en-US" altLang="ko-KR" b="0" dirty="0"/>
              <a:t>(external schema)</a:t>
            </a:r>
            <a:r>
              <a:rPr lang="ko-KR" altLang="en-US" b="0" dirty="0"/>
              <a:t>가 있을 수 있음</a:t>
            </a:r>
            <a:endParaRPr lang="en-US" altLang="ko-KR" b="0" dirty="0"/>
          </a:p>
          <a:p>
            <a:pPr lvl="2" indent="-165100"/>
            <a:r>
              <a:rPr lang="ko-KR" altLang="en-US" b="0" dirty="0"/>
              <a:t>서브 스키마</a:t>
            </a:r>
            <a:r>
              <a:rPr lang="en-US" altLang="ko-KR" b="0" dirty="0"/>
              <a:t>(sub schema)</a:t>
            </a:r>
            <a:r>
              <a:rPr lang="ko-KR" altLang="en-US" b="0" dirty="0"/>
              <a:t>라고도 하며</a:t>
            </a:r>
            <a:r>
              <a:rPr lang="en-US" altLang="ko-KR" b="0" dirty="0"/>
              <a:t>, </a:t>
            </a:r>
            <a:r>
              <a:rPr lang="ko-KR" altLang="en-US" b="0" dirty="0"/>
              <a:t>뷰</a:t>
            </a:r>
            <a:r>
              <a:rPr lang="en-US" altLang="ko-KR" b="0" dirty="0"/>
              <a:t>(view)</a:t>
            </a:r>
            <a:r>
              <a:rPr lang="ko-KR" altLang="en-US" b="0" dirty="0"/>
              <a:t>의 개념임</a:t>
            </a:r>
            <a:endParaRPr lang="en-US" altLang="ko-KR" b="0" dirty="0"/>
          </a:p>
          <a:p>
            <a:pPr>
              <a:buNone/>
            </a:pPr>
            <a:endParaRPr lang="en-US" altLang="ko-KR" sz="1000" b="0" dirty="0"/>
          </a:p>
          <a:p>
            <a:r>
              <a:rPr lang="ko-KR" altLang="en-US" dirty="0"/>
              <a:t>개념 스키마</a:t>
            </a:r>
            <a:endParaRPr lang="en-US" altLang="ko-KR" dirty="0"/>
          </a:p>
          <a:p>
            <a:pPr lvl="2" indent="-165100"/>
            <a:r>
              <a:rPr lang="ko-KR" altLang="en-US" b="0" dirty="0"/>
              <a:t>전체 데이터베이스의 정의를 의미</a:t>
            </a:r>
            <a:endParaRPr lang="en-US" altLang="ko-KR" b="0" dirty="0"/>
          </a:p>
          <a:p>
            <a:pPr lvl="2" indent="-165100"/>
            <a:r>
              <a:rPr lang="ko-KR" altLang="en-US" b="0" dirty="0"/>
              <a:t>통합 조직별로 하나만 존재하며 </a:t>
            </a:r>
            <a:r>
              <a:rPr lang="en-US" altLang="ko-KR" b="0" dirty="0"/>
              <a:t>DBA</a:t>
            </a:r>
            <a:r>
              <a:rPr lang="ko-KR" altLang="en-US" b="0" dirty="0"/>
              <a:t>가 관리함</a:t>
            </a:r>
            <a:endParaRPr lang="en-US" altLang="ko-KR" b="0" dirty="0"/>
          </a:p>
          <a:p>
            <a:pPr lvl="2" indent="-165100"/>
            <a:r>
              <a:rPr lang="ko-KR" altLang="en-US" b="0" dirty="0"/>
              <a:t>하나의 데이터베이스에는 하나의 개념 스키마</a:t>
            </a:r>
            <a:r>
              <a:rPr lang="en-US" altLang="ko-KR" b="0" dirty="0"/>
              <a:t>(conceptual schema)</a:t>
            </a:r>
            <a:r>
              <a:rPr lang="ko-KR" altLang="en-US" b="0" dirty="0"/>
              <a:t>가 있음</a:t>
            </a:r>
            <a:endParaRPr lang="en-US" altLang="ko-KR" b="0" dirty="0"/>
          </a:p>
          <a:p>
            <a:pPr>
              <a:buNone/>
            </a:pPr>
            <a:endParaRPr lang="en-US" altLang="ko-KR" sz="1050" b="0" dirty="0"/>
          </a:p>
          <a:p>
            <a:r>
              <a:rPr lang="ko-KR" altLang="en-US" dirty="0"/>
              <a:t>내부 스키마</a:t>
            </a:r>
            <a:endParaRPr lang="en-US" altLang="ko-KR" dirty="0"/>
          </a:p>
          <a:p>
            <a:pPr lvl="2" indent="-165100"/>
            <a:r>
              <a:rPr lang="ko-KR" altLang="en-US" b="0" dirty="0"/>
              <a:t>물리적 저장 장치에 데이터베이스가 실제로 저장되는 방법의 표현</a:t>
            </a:r>
            <a:endParaRPr lang="en-US" altLang="ko-KR" b="0" dirty="0"/>
          </a:p>
          <a:p>
            <a:pPr lvl="2" indent="-165100"/>
            <a:r>
              <a:rPr lang="ko-KR" altLang="en-US" b="0" dirty="0"/>
              <a:t>내부 스키마</a:t>
            </a:r>
            <a:r>
              <a:rPr lang="en-US" altLang="ko-KR" b="0" dirty="0"/>
              <a:t>(</a:t>
            </a:r>
            <a:r>
              <a:rPr lang="en-US" altLang="ko-KR" b="0" dirty="0" err="1"/>
              <a:t>intenal</a:t>
            </a:r>
            <a:r>
              <a:rPr lang="en-US" altLang="ko-KR" b="0" dirty="0"/>
              <a:t> schema)</a:t>
            </a:r>
            <a:r>
              <a:rPr lang="ko-KR" altLang="en-US" b="0" dirty="0"/>
              <a:t>는 하나</a:t>
            </a:r>
            <a:endParaRPr lang="en-US" altLang="ko-KR" b="0" dirty="0"/>
          </a:p>
          <a:p>
            <a:pPr lvl="2" indent="-165100"/>
            <a:r>
              <a:rPr lang="ko-KR" altLang="en-US" b="0" dirty="0"/>
              <a:t>인덱스</a:t>
            </a:r>
            <a:r>
              <a:rPr lang="en-US" altLang="ko-KR" b="0" dirty="0"/>
              <a:t>, </a:t>
            </a:r>
            <a:r>
              <a:rPr lang="ko-KR" altLang="en-US" b="0" dirty="0"/>
              <a:t>데이터 레코드의 배치 방법</a:t>
            </a:r>
            <a:r>
              <a:rPr lang="en-US" altLang="ko-KR" b="0" dirty="0"/>
              <a:t>, </a:t>
            </a:r>
            <a:r>
              <a:rPr lang="ko-KR" altLang="en-US" b="0" dirty="0"/>
              <a:t>데이터 압축 등에 관한 사항이 포함됨</a:t>
            </a:r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455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332FA-B6E8-4F38-A0D4-5DB6C9CC1E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외부</a:t>
            </a:r>
            <a:r>
              <a:rPr lang="en-US" altLang="ko-KR" dirty="0"/>
              <a:t>/</a:t>
            </a:r>
            <a:r>
              <a:rPr lang="ko-KR" altLang="en-US" dirty="0"/>
              <a:t>개념 매핑</a:t>
            </a:r>
            <a:endParaRPr lang="en-US" altLang="ko-KR" dirty="0"/>
          </a:p>
          <a:p>
            <a:pPr lvl="2" indent="-165100"/>
            <a:r>
              <a:rPr lang="ko-KR" altLang="en-US" b="0" dirty="0"/>
              <a:t>사용자의 외부 스키마와 개념 스키마 간의 매핑</a:t>
            </a:r>
            <a:r>
              <a:rPr lang="en-US" altLang="ko-KR" b="0" dirty="0"/>
              <a:t>(</a:t>
            </a:r>
            <a:r>
              <a:rPr lang="ko-KR" altLang="en-US" b="0" dirty="0"/>
              <a:t>사상</a:t>
            </a:r>
            <a:r>
              <a:rPr lang="en-US" altLang="ko-KR" b="0" dirty="0"/>
              <a:t>)</a:t>
            </a:r>
          </a:p>
          <a:p>
            <a:pPr lvl="2" indent="-165100"/>
            <a:r>
              <a:rPr lang="ko-KR" altLang="en-US" b="0" dirty="0"/>
              <a:t>외부 스키마의 데이터가 개념 스키마의 어느 부분에 해당되는지 대응시킴</a:t>
            </a:r>
            <a:endParaRPr lang="en-US" altLang="ko-KR" b="0" dirty="0"/>
          </a:p>
          <a:p>
            <a:pPr>
              <a:buNone/>
            </a:pPr>
            <a:endParaRPr lang="en-US" altLang="ko-KR" sz="1000" b="0" dirty="0"/>
          </a:p>
          <a:p>
            <a:r>
              <a:rPr lang="ko-KR" altLang="en-US" dirty="0"/>
              <a:t>개념</a:t>
            </a:r>
            <a:r>
              <a:rPr lang="en-US" altLang="ko-KR" dirty="0"/>
              <a:t>/</a:t>
            </a:r>
            <a:r>
              <a:rPr lang="ko-KR" altLang="en-US" dirty="0"/>
              <a:t>내부 매핑</a:t>
            </a:r>
            <a:endParaRPr lang="en-US" altLang="ko-KR" dirty="0"/>
          </a:p>
          <a:p>
            <a:pPr lvl="2" indent="-165100"/>
            <a:r>
              <a:rPr lang="ko-KR" altLang="en-US" b="0" dirty="0"/>
              <a:t>개념 스키마의 데이터가 내부 스키마의 물리적 장치 어디에 어떤 방법으로 저장되는지 대응시킴</a:t>
            </a:r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6342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5.1 3</a:t>
            </a:r>
            <a:r>
              <a:rPr lang="ko-KR" altLang="en-US" dirty="0"/>
              <a:t>단계 데이터베이스 구조</a:t>
            </a:r>
          </a:p>
        </p:txBody>
      </p:sp>
      <p:pic>
        <p:nvPicPr>
          <p:cNvPr id="9" name="내용 개체 틀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087DEC3-DC99-4019-9BB8-92EB7959D33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68" y="1196752"/>
            <a:ext cx="5574408" cy="4463702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9800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5.1 3</a:t>
            </a:r>
            <a:r>
              <a:rPr lang="ko-KR" altLang="en-US" dirty="0"/>
              <a:t>단계 데이터베이스 구조</a:t>
            </a:r>
          </a:p>
        </p:txBody>
      </p:sp>
      <p:pic>
        <p:nvPicPr>
          <p:cNvPr id="6" name="내용 개체 틀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A88D14C-490D-4729-8A60-C20BA105163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82" y="1196752"/>
            <a:ext cx="5689579" cy="4275911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9558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5.1 3</a:t>
            </a:r>
            <a:r>
              <a:rPr lang="ko-KR" altLang="en-US" dirty="0"/>
              <a:t>단계 데이터베이스 구조</a:t>
            </a:r>
          </a:p>
        </p:txBody>
      </p:sp>
      <p:pic>
        <p:nvPicPr>
          <p:cNvPr id="7" name="내용 개체 틀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A9AF9B4-ECC8-485B-8FDE-BC651DC8B5C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57" y="1125538"/>
            <a:ext cx="5549316" cy="4735083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7139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5.1 3</a:t>
            </a:r>
            <a:r>
              <a:rPr lang="ko-KR" altLang="en-US" dirty="0"/>
              <a:t>단계 데이터베이스 구조</a:t>
            </a:r>
          </a:p>
        </p:txBody>
      </p:sp>
      <p:pic>
        <p:nvPicPr>
          <p:cNvPr id="6" name="내용 개체 틀 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3C33889C-BD4E-421A-889F-93403893FC7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58" y="1268760"/>
            <a:ext cx="6280227" cy="4463702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65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지식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7FE7C-BE07-489D-A94A-C8EE73F1BCE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관찰의 결과로 나타난 정량적 혹은 정성적인 실제 값</a:t>
            </a:r>
            <a:endParaRPr lang="en-US" altLang="ko-KR" dirty="0"/>
          </a:p>
          <a:p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ko-KR" altLang="en-US" dirty="0"/>
              <a:t>데이터에 의미를 부여한 것</a:t>
            </a:r>
            <a:endParaRPr lang="en-US" altLang="ko-KR" dirty="0"/>
          </a:p>
          <a:p>
            <a:r>
              <a:rPr lang="ko-KR" altLang="en-US" dirty="0"/>
              <a:t>지식 </a:t>
            </a:r>
            <a:r>
              <a:rPr lang="en-US" altLang="ko-KR" dirty="0"/>
              <a:t>: </a:t>
            </a:r>
            <a:r>
              <a:rPr lang="ko-KR" altLang="en-US" dirty="0"/>
              <a:t>사물이나 현상에 대한 이해</a:t>
            </a:r>
          </a:p>
          <a:p>
            <a:endParaRPr lang="en-US" altLang="ko-KR" dirty="0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76C18A2F-2FA9-489D-ACE3-26680A418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35" y="2708920"/>
            <a:ext cx="6358473" cy="325048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759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5.1 3</a:t>
            </a:r>
            <a:r>
              <a:rPr lang="ko-KR" altLang="en-US" dirty="0"/>
              <a:t>단계 데이터베이스 구조</a:t>
            </a:r>
          </a:p>
        </p:txBody>
      </p:sp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1546300D-E034-4D13-9ACD-0BA06C4D5DD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527" y="1255901"/>
            <a:ext cx="3762945" cy="5399193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7464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데이터 독립성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논리적 데이터 독립성</a:t>
            </a:r>
            <a:r>
              <a:rPr lang="en-US" altLang="ko-KR" dirty="0"/>
              <a:t>(logical data independence)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/>
              <a:t>외부 단계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외부 스키마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와 개념 단계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개념 스키마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 사이의 독립성</a:t>
            </a:r>
            <a:endParaRPr lang="en-US" altLang="ko-KR" sz="1200" b="0" dirty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/>
              <a:t>개념 스키마가 변경되어도 외부 스키마에는 영향을 미치지 않도록 지원</a:t>
            </a:r>
            <a:endParaRPr lang="en-US" altLang="ko-KR" sz="1200" b="0" dirty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/>
              <a:t>논리적 구조가 변경되어도 응용 프로그램에는 영향이 없도록 하는 개념</a:t>
            </a:r>
            <a:r>
              <a:rPr lang="en-US" altLang="ko-KR" sz="1200" b="0" dirty="0"/>
              <a:t> 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/>
              <a:t>개념 스키마의 테이블을 생성하거나 변경하여도 외부 스키마가 직접 다루는 테이블이 아니면 영향이 없음</a:t>
            </a:r>
            <a:endParaRPr lang="en-US" altLang="ko-KR" sz="1200" b="0" dirty="0"/>
          </a:p>
          <a:p>
            <a:pPr>
              <a:buNone/>
            </a:pPr>
            <a:endParaRPr lang="en-US" altLang="ko-KR" sz="600" dirty="0"/>
          </a:p>
          <a:p>
            <a:r>
              <a:rPr lang="ko-KR" altLang="en-US" dirty="0"/>
              <a:t>물리적 데이터 독립성</a:t>
            </a:r>
            <a:r>
              <a:rPr lang="en-US" altLang="ko-KR" dirty="0"/>
              <a:t>(physical data independence)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/>
              <a:t>개념 단계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개념 스키마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와 내부 단계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내부 스키마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 사이의 독립성</a:t>
            </a:r>
            <a:endParaRPr lang="en-US" altLang="ko-KR" sz="1200" b="0" dirty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/>
              <a:t>저장장치 구조 변경과 같이 내부 스키마가 변경되어도 개념 스키마에 영향을 미치지 않도록 지원</a:t>
            </a:r>
            <a:endParaRPr lang="en-US" altLang="ko-KR" sz="1200" b="0" dirty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/>
              <a:t>성능 개선을 위하여 물리적 저장 장치를 재구성할 경우 개념 스키마나 응용 프로그램 같은 외부 스키마에 영향이 없음</a:t>
            </a:r>
            <a:endParaRPr lang="en-US" altLang="ko-KR" sz="1200" b="0" dirty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/>
              <a:t>물리적 독립성은 논리적 독립성보다 구현하기 쉬움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3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61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551723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참고</a:t>
            </a:r>
            <a:r>
              <a:rPr lang="en-US" altLang="ko-KR" sz="1200" dirty="0"/>
              <a:t>] https://www.guru99.com/dbms-data-independence.html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540185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0D54A-AD25-4D67-989D-B8332799A6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데이터베이스</a:t>
            </a:r>
            <a:endParaRPr lang="en-US" altLang="ko-KR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데이터베이스의 개념</a:t>
            </a:r>
            <a:endParaRPr lang="en-US" altLang="ko-KR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데이터베이스의 특징</a:t>
            </a:r>
            <a:endParaRPr lang="en-US" altLang="ko-KR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데이터베이스 시스템의 구성</a:t>
            </a:r>
            <a:endParaRPr lang="en-US" altLang="ko-KR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정보 시스템의 발전</a:t>
            </a:r>
            <a:endParaRPr lang="en-US" altLang="ko-KR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DBMS</a:t>
            </a:r>
            <a:r>
              <a:rPr lang="ko-KR" altLang="en-US" dirty="0"/>
              <a:t>의 장점</a:t>
            </a:r>
            <a:endParaRPr lang="en-US" altLang="ko-KR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SQL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  <a:r>
              <a:rPr lang="ko-KR" altLang="en-US" dirty="0"/>
              <a:t>관리자</a:t>
            </a:r>
            <a:r>
              <a:rPr lang="en-US" altLang="ko-KR" dirty="0"/>
              <a:t>(DBA)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  <a:endParaRPr lang="en-US" altLang="ko-KR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단계 데이터베이스 구조</a:t>
            </a:r>
            <a:endParaRPr lang="en-US" altLang="ko-KR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데이터 독립성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36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일상생활의 데이터베이스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7FE7C-BE07-489D-A94A-C8EE73F1BCE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en-US" altLang="ko-KR" dirty="0"/>
              <a:t>: </a:t>
            </a:r>
            <a:r>
              <a:rPr lang="ko-KR" altLang="en-US" dirty="0"/>
              <a:t>조직에 필요한 정보를 얻기 위해 논리적으로 연관된 데이터를 모아 구조적으로 통합해 놓은 것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7DCC67-649D-499E-A356-DE1117797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37" y="2276872"/>
            <a:ext cx="6595269" cy="360873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92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일상생활의 데이터베이스</a:t>
            </a:r>
            <a:endParaRPr lang="en-US" altLang="ko-KR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7158DDE-95FA-4A28-B021-A54268A75DE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간단한 거래도 많은 데이터가 포함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75A9BB-AD2C-4FFE-9F74-7776A88EE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2816"/>
            <a:ext cx="3894931" cy="372000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48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일상생활의 데이터베이스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1B8D49-7DA8-4664-A15E-F6ECB698323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just"/>
            <a:r>
              <a:rPr lang="ko-KR" altLang="en-US" dirty="0"/>
              <a:t>데이터베이스 시스템은 데이터의 검색과 변경 작업을 주로 수행함</a:t>
            </a:r>
            <a:endParaRPr lang="en-US" altLang="ko-KR" dirty="0"/>
          </a:p>
          <a:p>
            <a:pPr algn="just"/>
            <a:r>
              <a:rPr lang="ko-KR" altLang="en-US" dirty="0"/>
              <a:t>변경이란 시간에 따라 변하는 데이터 값을 데이터베이스에 반영하기 위해 수행하는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 등의 작업을 말함</a:t>
            </a:r>
          </a:p>
          <a:p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EAA50DC-AF0D-4B9F-9E3D-717118830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81" y="2420887"/>
            <a:ext cx="7205851" cy="38757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60AA47-BCC0-4D20-89BD-E9AF01F962B7}"/>
              </a:ext>
            </a:extLst>
          </p:cNvPr>
          <p:cNvSpPr txBox="1"/>
          <p:nvPr/>
        </p:nvSpPr>
        <p:spPr>
          <a:xfrm>
            <a:off x="544654" y="541493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0B3FE66-2C0B-4B0B-8A4C-EEEF36C512EC}"/>
              </a:ext>
            </a:extLst>
          </p:cNvPr>
          <p:cNvGrpSpPr/>
          <p:nvPr/>
        </p:nvGrpSpPr>
        <p:grpSpPr>
          <a:xfrm>
            <a:off x="108650" y="2852356"/>
            <a:ext cx="1145931" cy="2799996"/>
            <a:chOff x="171962" y="2994370"/>
            <a:chExt cx="1145931" cy="2799996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C7642CE-0285-465E-8763-F0172CD9E57D}"/>
                </a:ext>
              </a:extLst>
            </p:cNvPr>
            <p:cNvCxnSpPr/>
            <p:nvPr/>
          </p:nvCxnSpPr>
          <p:spPr>
            <a:xfrm>
              <a:off x="776584" y="3429000"/>
              <a:ext cx="0" cy="1913926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triangle" w="lg" len="med"/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EB22F6-1683-4F83-ADD3-EE792CDBD63B}"/>
                </a:ext>
              </a:extLst>
            </p:cNvPr>
            <p:cNvSpPr txBox="1"/>
            <p:nvPr/>
          </p:nvSpPr>
          <p:spPr>
            <a:xfrm>
              <a:off x="171962" y="2994370"/>
              <a:ext cx="1082619" cy="475253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구축이</a:t>
              </a:r>
              <a:r>
                <a:rPr lang="en-US" altLang="ko-KR" sz="105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105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쉬움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0F1F5B-DF82-4571-A37E-2D88982DC596}"/>
                </a:ext>
              </a:extLst>
            </p:cNvPr>
            <p:cNvSpPr txBox="1"/>
            <p:nvPr/>
          </p:nvSpPr>
          <p:spPr>
            <a:xfrm>
              <a:off x="235274" y="5319113"/>
              <a:ext cx="1082619" cy="475253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구축이</a:t>
              </a:r>
              <a:r>
                <a:rPr lang="en-US" altLang="ko-KR" sz="105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105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어려움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1609</TotalTime>
  <Words>2502</Words>
  <Application>Microsoft Office PowerPoint</Application>
  <PresentationFormat>화면 슬라이드 쇼(4:3)</PresentationFormat>
  <Paragraphs>474</Paragraphs>
  <Slides>62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7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Chapter 01. 데이터베이스 시스템</vt:lpstr>
      <vt:lpstr>PowerPoint 프레젠테이션</vt:lpstr>
      <vt:lpstr>PowerPoint 프레젠테이션</vt:lpstr>
      <vt:lpstr>01. 데이터베이스와 데이터베이스 시스템</vt:lpstr>
      <vt:lpstr>1. 데이터, 정보, 지식</vt:lpstr>
      <vt:lpstr>2. 일상생활의 데이터베이스</vt:lpstr>
      <vt:lpstr>2. 일상생활의 데이터베이스</vt:lpstr>
      <vt:lpstr>2. 일상생활의 데이터베이스</vt:lpstr>
      <vt:lpstr>2. 일상생활의 데이터베이스</vt:lpstr>
      <vt:lpstr>3. 데이터베이스의 개념 </vt:lpstr>
      <vt:lpstr>3. 데이터베이스의 특징 </vt:lpstr>
      <vt:lpstr>4. 데이터베이스 시스템의 구성</vt:lpstr>
      <vt:lpstr>02. 데이터베이스 시스템의 발전</vt:lpstr>
      <vt:lpstr>[1단계] 마당서점의 시작</vt:lpstr>
      <vt:lpstr>[2단계] 컴퓨터의 도입</vt:lpstr>
      <vt:lpstr>[3단계] 지점 개설 및 데이터베이스 구축</vt:lpstr>
      <vt:lpstr>[4단계] 홈페이지 구축</vt:lpstr>
      <vt:lpstr>[5단계] 인터넷 쇼핑몰 운영</vt:lpstr>
      <vt:lpstr>1. 마당서점과 데이터베이스 시스템</vt:lpstr>
      <vt:lpstr>2. 정보 시스템의 발전</vt:lpstr>
      <vt:lpstr>2. 정보 시스템의 발전</vt:lpstr>
      <vt:lpstr>2. 정보 시스템의 발전</vt:lpstr>
      <vt:lpstr>2. 정보 시스템의 발전</vt:lpstr>
      <vt:lpstr>2. 정보 시스템의 발전</vt:lpstr>
      <vt:lpstr>03. 파일 시스템과 DBMS</vt:lpstr>
      <vt:lpstr>1. 마당서점 데이터를 저장하는 방법</vt:lpstr>
      <vt:lpstr>1.1 데이터를 프로그램 내부에 저장하는 방법</vt:lpstr>
      <vt:lpstr>1.2 파일 시스템을 사용하는 방법</vt:lpstr>
      <vt:lpstr>1.2 파일 시스템을 사용하는 방법</vt:lpstr>
      <vt:lpstr>1.3 DBMS를 사용하는 방법</vt:lpstr>
      <vt:lpstr>1.3 DBMS를 사용하는 방법</vt:lpstr>
      <vt:lpstr>2. 마당서점 데이터의 저장 방법 비교</vt:lpstr>
      <vt:lpstr>2. 마당서점 데이터의 저장 방법 비교</vt:lpstr>
      <vt:lpstr>2. 마당서점 데이터의 저장 방법 비교</vt:lpstr>
      <vt:lpstr>3. 파일 시스템과 DBMS의 비교</vt:lpstr>
      <vt:lpstr>3. 파일 시스템과 DBMS의 비교</vt:lpstr>
      <vt:lpstr>3. 파일 시스템과 DBMS의 비교</vt:lpstr>
      <vt:lpstr>04. 데이터베이스 시스템의 구성</vt:lpstr>
      <vt:lpstr>04. 데이터베이스 시스템의 구성</vt:lpstr>
      <vt:lpstr>1. 데이터베이스 언어</vt:lpstr>
      <vt:lpstr>1. 데이터베이스 언어</vt:lpstr>
      <vt:lpstr>2. 데이터베이스 사용자</vt:lpstr>
      <vt:lpstr>2. 데이터베이스 사용자</vt:lpstr>
      <vt:lpstr>3. DBMS</vt:lpstr>
      <vt:lpstr>4. 데이터 모델</vt:lpstr>
      <vt:lpstr>4. 데이터 모델</vt:lpstr>
      <vt:lpstr>4. 데이터 모델</vt:lpstr>
      <vt:lpstr>4. 데이터 모델</vt:lpstr>
      <vt:lpstr>4. 데이터 모델</vt:lpstr>
      <vt:lpstr>4. 데이터 모델</vt:lpstr>
      <vt:lpstr>4. 데이터 모델</vt:lpstr>
      <vt:lpstr>5.1 3단계 데이터베이스 구조</vt:lpstr>
      <vt:lpstr>5.1 3단계 데이터베이스 구조</vt:lpstr>
      <vt:lpstr>5.1 3단계 데이터베이스 구조</vt:lpstr>
      <vt:lpstr>5.1 3단계 데이터베이스 구조</vt:lpstr>
      <vt:lpstr>5.1 3단계 데이터베이스 구조</vt:lpstr>
      <vt:lpstr>5.1 3단계 데이터베이스 구조</vt:lpstr>
      <vt:lpstr>5.1 3단계 데이터베이스 구조</vt:lpstr>
      <vt:lpstr>5.1 3단계 데이터베이스 구조</vt:lpstr>
      <vt:lpstr>5.2 데이터 독립성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양재훈</cp:lastModifiedBy>
  <cp:revision>55</cp:revision>
  <dcterms:created xsi:type="dcterms:W3CDTF">2020-06-18T03:20:34Z</dcterms:created>
  <dcterms:modified xsi:type="dcterms:W3CDTF">2022-09-26T09:30:41Z</dcterms:modified>
</cp:coreProperties>
</file>