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6"/>
  </p:notesMasterIdLst>
  <p:handoutMasterIdLst>
    <p:handoutMasterId r:id="rId17"/>
  </p:handoutMasterIdLst>
  <p:sldIdLst>
    <p:sldId id="282" r:id="rId5"/>
    <p:sldId id="279" r:id="rId6"/>
    <p:sldId id="280" r:id="rId7"/>
    <p:sldId id="270" r:id="rId8"/>
    <p:sldId id="261" r:id="rId9"/>
    <p:sldId id="283" r:id="rId10"/>
    <p:sldId id="286" r:id="rId11"/>
    <p:sldId id="285" r:id="rId12"/>
    <p:sldId id="287" r:id="rId13"/>
    <p:sldId id="288" r:id="rId14"/>
    <p:sldId id="277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86432" autoAdjust="0"/>
  </p:normalViewPr>
  <p:slideViewPr>
    <p:cSldViewPr snapToGrid="0">
      <p:cViewPr varScale="1">
        <p:scale>
          <a:sx n="159" d="100"/>
          <a:sy n="159" d="100"/>
        </p:scale>
        <p:origin x="150" y="162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6DBFCA-9007-4FD6-B4A1-CB9B37B0EC99}" type="datetime1">
              <a:rPr lang="ko-KR" altLang="en-US" smtClean="0">
                <a:latin typeface="+mj-ea"/>
                <a:ea typeface="+mj-ea"/>
              </a:rPr>
              <a:t>2022-09-25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27747BF7-8AAD-449B-A0BD-664B6D61E1F1}" type="datetime1">
              <a:rPr lang="ko-KR" altLang="en-US" smtClean="0"/>
              <a:pPr/>
              <a:t>2022-09-25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ADF348-2A86-4531-BD4E-BD8C0BBDAD47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881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839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47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21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0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6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54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4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그림 개체 틀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편집하려면 클릭하세요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편집하려면 클릭하세요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편집하려면 클릭하세요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편집하려면 클릭하세요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2C95D9-B8C7-4D59-A429-0553C5256273}" type="datetime1">
              <a:rPr lang="ko-KR" altLang="en-US" noProof="0" smtClean="0"/>
              <a:t>2022-09-25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AF1B4E-90EC-4A51-B6E5-B702C054ECB0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36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cs typeface="Calibri"/>
              </a:rPr>
              <a:t>마스터 텍스트 스타일을 편집하려면 클릭하세요</a:t>
            </a:r>
            <a:r>
              <a:rPr lang="en-US" altLang="ko-KR" noProof="0">
                <a:cs typeface="Calibri"/>
              </a:rPr>
              <a:t>.</a:t>
            </a:r>
          </a:p>
          <a:p>
            <a:pPr rtl="0"/>
            <a:endParaRPr lang="ko-KR" altLang="en-US" noProof="0">
              <a:cs typeface="Calibri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5400" noProof="0"/>
              <a:t>마스터 텍스트 스타일을 편집하려면 클릭하세요</a:t>
            </a:r>
            <a:r>
              <a:rPr lang="en-US" altLang="ko-KR" sz="5400" noProof="0"/>
              <a:t>.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2000" noProof="0">
                <a:solidFill>
                  <a:schemeClr val="bg1"/>
                </a:solidFill>
                <a:cs typeface="Calibri"/>
              </a:rPr>
              <a:t>마스터 텍스트 스타일을 편집하려면 클릭하세요</a:t>
            </a:r>
            <a:r>
              <a:rPr lang="en-US" altLang="ko-KR" sz="2000" noProof="0">
                <a:solidFill>
                  <a:schemeClr val="bg1"/>
                </a:solidFill>
                <a:cs typeface="Calibri"/>
              </a:rPr>
              <a:t>.</a:t>
            </a:r>
          </a:p>
        </p:txBody>
      </p:sp>
      <p:sp>
        <p:nvSpPr>
          <p:cNvPr id="15" name="바닥글 개체 틀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b="1" noProof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5400" noProof="0"/>
              <a:t>마스터 텍스트 스타일을 편집하려면 클릭하세요</a:t>
            </a:r>
            <a:r>
              <a:rPr lang="en-US" altLang="ko-KR" sz="5400" noProof="0"/>
              <a:t>.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바닥글 개체 틀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ko-KR" altLang="en-US" noProof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 바닥글 텍스트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2000" noProof="0">
                <a:solidFill>
                  <a:schemeClr val="bg1"/>
                </a:solidFill>
                <a:cs typeface="Calibri"/>
              </a:rPr>
              <a:t>마스터 텍스트 스타일을 편집하려면 클릭하세요</a:t>
            </a:r>
            <a:r>
              <a:rPr lang="en-US" altLang="ko-KR" sz="2000" noProof="0">
                <a:solidFill>
                  <a:schemeClr val="bg1"/>
                </a:solidFill>
                <a:cs typeface="Calibri"/>
              </a:rPr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4" name="그림 개체 틀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5" name="그림 개체 틀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6" name="그림 개체 틀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ko-KR" altLang="en-US" noProof="0"/>
              <a:t>편집하려면 클릭하세요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텍스트를 편집하려면 클릭하세요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</a:p>
        </p:txBody>
      </p:sp>
      <p:sp>
        <p:nvSpPr>
          <p:cNvPr id="15" name="내용 개체 틀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ko-KR" altLang="en-US" noProof="0"/>
              <a:t>샘플 바닥글 텍스트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altLang="ko-KR" noProof="0"/>
              <a:t>20XX</a:t>
            </a:r>
            <a:r>
              <a:rPr lang="ko-KR" altLang="en-US" noProof="0"/>
              <a:t>년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b="1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b="1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 cap="all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샘플 바닥글 텍스트</a:t>
            </a:r>
            <a:endParaRPr lang="ko-KR" altLang="en-US" b="1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94A09A9-5501-47C1-A89A-A340965A2BE2}" type="slidenum">
              <a:rPr lang="en-US" altLang="ko-KR" smtClean="0"/>
              <a:pPr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  <p:sldLayoutId id="2147483690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6600" b="1" kern="1200" cap="all" spc="120" baseline="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74320" indent="-274320" algn="l" defTabSz="914400" rtl="0" eaLnBrk="1" latinLnBrk="1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274320" indent="0" algn="l" defTabSz="914400" rtl="0" eaLnBrk="1" latinLnBrk="1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274320" algn="l" defTabSz="914400" rtl="0" eaLnBrk="1" latinLnBrk="1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594360" indent="0" algn="l" defTabSz="914400" rtl="0" eaLnBrk="1" latinLnBrk="1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LdBzzsv6I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rtlCol="0" anchor="t">
            <a:noAutofit/>
          </a:bodyPr>
          <a:lstStyle/>
          <a:p>
            <a:pPr algn="l" rtl="0"/>
            <a:r>
              <a:rPr lang="ko-KR" altLang="en-US" sz="5400" dirty="0" err="1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Segoe UI" panose="020B0502040204020203" pitchFamily="34" charset="0"/>
              </a:rPr>
              <a:t>하둡</a:t>
            </a:r>
            <a:br>
              <a:rPr lang="en-US" altLang="ko-KR" sz="54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Segoe UI" panose="020B0502040204020203" pitchFamily="34" charset="0"/>
              </a:rPr>
            </a:br>
            <a:r>
              <a:rPr lang="en-US" altLang="ko-KR" sz="5400" dirty="0">
                <a:solidFill>
                  <a:schemeClr val="tx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Segoe UI" panose="020B0502040204020203" pitchFamily="34" charset="0"/>
              </a:rPr>
              <a:t>Hadoop</a:t>
            </a:r>
            <a:endParaRPr lang="ko-KR" altLang="en-US" sz="5400" dirty="0">
              <a:solidFill>
                <a:schemeClr val="tx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3945418"/>
            <a:ext cx="5609219" cy="576738"/>
          </a:xfrm>
        </p:spPr>
        <p:txBody>
          <a:bodyPr rtlCol="0" anchor="b">
            <a:normAutofit/>
          </a:bodyPr>
          <a:lstStyle/>
          <a:p>
            <a:pPr algn="l" rtl="0"/>
            <a:r>
              <a:rPr lang="en-US" altLang="ko-KR" dirty="0">
                <a:latin typeface="Arial Black" panose="020B0A04020102020204" pitchFamily="34" charset="0"/>
                <a:ea typeface="한컴 말랑말랑 Bold" panose="020F0803000000000000" pitchFamily="50" charset="-127"/>
              </a:rPr>
              <a:t>IT </a:t>
            </a:r>
            <a:r>
              <a:rPr lang="ko-KR" altLang="en-US" dirty="0">
                <a:latin typeface="Arial Black" panose="020B0A04020102020204" pitchFamily="34" charset="0"/>
                <a:ea typeface="한컴 말랑말랑 Bold" panose="020F0803000000000000" pitchFamily="50" charset="-127"/>
              </a:rPr>
              <a:t>융합학부 </a:t>
            </a:r>
            <a:r>
              <a:rPr lang="en-US" altLang="ko-KR" dirty="0">
                <a:latin typeface="Arial Black" panose="020B0A04020102020204" pitchFamily="34" charset="0"/>
                <a:ea typeface="한컴 말랑말랑 Bold" panose="020F0803000000000000" pitchFamily="50" charset="-127"/>
              </a:rPr>
              <a:t>1971049 </a:t>
            </a:r>
            <a:r>
              <a:rPr lang="ko-KR" altLang="en-US" dirty="0">
                <a:latin typeface="Arial Black" panose="020B0A04020102020204" pitchFamily="34" charset="0"/>
                <a:ea typeface="한컴 말랑말랑 Bold" panose="020F0803000000000000" pitchFamily="50" charset="-127"/>
              </a:rPr>
              <a:t>양재훈</a:t>
            </a:r>
          </a:p>
        </p:txBody>
      </p:sp>
      <p:pic>
        <p:nvPicPr>
          <p:cNvPr id="7" name="그래픽 6" descr="칠판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2578" y="1582893"/>
            <a:ext cx="2594886" cy="2594886"/>
          </a:xfrm>
          <a:prstGeom prst="rect">
            <a:avLst/>
          </a:prstGeom>
        </p:spPr>
      </p:pic>
      <p:pic>
        <p:nvPicPr>
          <p:cNvPr id="11" name="그래픽 10" descr="선반에 있는 책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9991" y="4353914"/>
            <a:ext cx="2260711" cy="2260711"/>
          </a:xfrm>
          <a:prstGeom prst="rect">
            <a:avLst/>
          </a:prstGeom>
        </p:spPr>
      </p:pic>
      <p:pic>
        <p:nvPicPr>
          <p:cNvPr id="8" name="그래픽 7" descr="코끼리 단색으로 채워진">
            <a:extLst>
              <a:ext uri="{FF2B5EF4-FFF2-40B4-BE49-F238E27FC236}">
                <a16:creationId xmlns:a16="http://schemas.microsoft.com/office/drawing/2014/main" id="{9B1781ED-7755-8D94-699D-B04935561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68206" y="1782227"/>
            <a:ext cx="2260710" cy="2260710"/>
          </a:xfrm>
          <a:prstGeom prst="rect">
            <a:avLst/>
          </a:prstGeom>
        </p:spPr>
      </p:pic>
      <p:pic>
        <p:nvPicPr>
          <p:cNvPr id="1026" name="Picture 2" descr="데이터베이스 저장소 무료 아이콘">
            <a:extLst>
              <a:ext uri="{FF2B5EF4-FFF2-40B4-BE49-F238E27FC236}">
                <a16:creationId xmlns:a16="http://schemas.microsoft.com/office/drawing/2014/main" id="{18A0F370-089C-4189-71A1-8E08885D7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09" y="4353914"/>
            <a:ext cx="1842385" cy="184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kern="1200" cap="all" spc="120" baseline="0" dirty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관련영상</a:t>
            </a:r>
          </a:p>
        </p:txBody>
      </p:sp>
      <p:sp>
        <p:nvSpPr>
          <p:cNvPr id="10259" name="Text Placeholder 10">
            <a:extLst>
              <a:ext uri="{FF2B5EF4-FFF2-40B4-BE49-F238E27FC236}">
                <a16:creationId xmlns:a16="http://schemas.microsoft.com/office/drawing/2014/main" id="{CD0FDA2A-6D45-7221-4019-5A9001ABC4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29490" y="3740472"/>
            <a:ext cx="9306426" cy="494644"/>
          </a:xfrm>
        </p:spPr>
        <p:txBody>
          <a:bodyPr>
            <a:normAutofit/>
          </a:bodyPr>
          <a:lstStyle/>
          <a:p>
            <a:r>
              <a:rPr lang="ko-KR" altLang="en-US" sz="2400" dirty="0" err="1">
                <a:hlinkClick r:id="rId3"/>
              </a:rPr>
              <a:t>하둡이</a:t>
            </a:r>
            <a:r>
              <a:rPr lang="ko-KR" altLang="en-US" sz="2400" dirty="0">
                <a:hlinkClick r:id="rId3"/>
              </a:rPr>
              <a:t> 코끼리가 된 이유 </a:t>
            </a:r>
            <a:r>
              <a:rPr lang="en-US" altLang="ko-KR" sz="2400" dirty="0">
                <a:hlinkClick r:id="rId3"/>
              </a:rPr>
              <a:t>| </a:t>
            </a:r>
            <a:r>
              <a:rPr lang="ko-KR" altLang="en-US" sz="2400" dirty="0" err="1">
                <a:hlinkClick r:id="rId3"/>
              </a:rPr>
              <a:t>하둡의</a:t>
            </a:r>
            <a:r>
              <a:rPr lang="ko-KR" altLang="en-US" sz="2400" dirty="0">
                <a:hlinkClick r:id="rId3"/>
              </a:rPr>
              <a:t> 탄생 비화 공개 </a:t>
            </a:r>
            <a:r>
              <a:rPr lang="en-US" altLang="ko-KR" sz="2400" dirty="0">
                <a:hlinkClick r:id="rId3"/>
              </a:rPr>
              <a:t>- YouTube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781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7" name="그림 개체 틀 26" descr="종이에 “The End.”가 입력된 타자기 이미지입니다.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04" y="1225484"/>
            <a:ext cx="4059934" cy="3951807"/>
          </a:xfrm>
        </p:spPr>
      </p:pic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19606920-6D8A-4305-AB8A-83B7F9391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IT</a:t>
            </a:r>
            <a:r>
              <a:rPr lang="ko-KR" altLang="en-US" dirty="0"/>
              <a:t>융합학부 </a:t>
            </a:r>
            <a:r>
              <a:rPr lang="en-US" altLang="ko-KR" dirty="0"/>
              <a:t>1971049 </a:t>
            </a:r>
            <a:r>
              <a:rPr lang="ko-KR" altLang="en-US" dirty="0"/>
              <a:t>양재훈</a:t>
            </a:r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29" name="내용 개체 틀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55" y="3075031"/>
            <a:ext cx="3694176" cy="3187406"/>
          </a:xfrm>
        </p:spPr>
        <p:txBody>
          <a:bodyPr rtlCol="0" anchor="ctr"/>
          <a:lstStyle/>
          <a:p>
            <a:pPr rtl="0"/>
            <a:r>
              <a:rPr lang="en-US" altLang="ko-KR" dirty="0"/>
              <a:t>1. </a:t>
            </a:r>
            <a:r>
              <a:rPr lang="ko-KR" altLang="en-US" dirty="0" err="1"/>
              <a:t>하둡의</a:t>
            </a:r>
            <a:r>
              <a:rPr lang="ko-KR" altLang="en-US" dirty="0"/>
              <a:t> 유래</a:t>
            </a:r>
            <a:endParaRPr lang="en-US" altLang="ko-KR" dirty="0"/>
          </a:p>
          <a:p>
            <a:pPr rt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하둡의</a:t>
            </a:r>
            <a:r>
              <a:rPr lang="ko-KR" altLang="en-US" dirty="0"/>
              <a:t> 원리</a:t>
            </a:r>
            <a:endParaRPr lang="en-US" altLang="ko-KR" dirty="0"/>
          </a:p>
          <a:p>
            <a:pPr rtl="0"/>
            <a:r>
              <a:rPr lang="en-US" altLang="ko-KR" dirty="0"/>
              <a:t>3. </a:t>
            </a:r>
            <a:r>
              <a:rPr lang="ko-KR" altLang="en-US" dirty="0"/>
              <a:t>클라우드 컴퓨팅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참고 영상</a:t>
            </a:r>
            <a:endParaRPr lang="en-US" altLang="ko-KR" dirty="0"/>
          </a:p>
          <a:p>
            <a:pPr rtl="0"/>
            <a:endParaRPr lang="ko-KR" altLang="en-US" dirty="0"/>
          </a:p>
          <a:p>
            <a:pPr rtl="0"/>
            <a:endParaRPr lang="ko-KR" altLang="en-US" dirty="0"/>
          </a:p>
        </p:txBody>
      </p:sp>
      <p:pic>
        <p:nvPicPr>
          <p:cNvPr id="34" name="그림 개체 틀 33" descr="텍스트, 건물, 야외, 하늘을 담은 그림">
            <a:extLst>
              <a:ext uri="{FF2B5EF4-FFF2-40B4-BE49-F238E27FC236}">
                <a16:creationId xmlns:a16="http://schemas.microsoft.com/office/drawing/2014/main" id="{E23E4EA2-AE1C-4911-AC13-FD854477A2F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7764" y="2265363"/>
            <a:ext cx="3479524" cy="3951287"/>
          </a:xfrm>
        </p:spPr>
      </p:pic>
      <p:pic>
        <p:nvPicPr>
          <p:cNvPr id="22" name="그림 개체 틀 21" descr="도시를 관통하는 기차 그림 ">
            <a:extLst>
              <a:ext uri="{FF2B5EF4-FFF2-40B4-BE49-F238E27FC236}">
                <a16:creationId xmlns:a16="http://schemas.microsoft.com/office/drawing/2014/main" id="{9AD18647-9CDA-4709-9738-A5B5C1DB545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7288" y="2265363"/>
            <a:ext cx="3414712" cy="3951287"/>
          </a:xfrm>
        </p:spPr>
      </p:pic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내용 개체 틀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911" y="218441"/>
            <a:ext cx="4500737" cy="218787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400" dirty="0"/>
              <a:t>       Hadoop</a:t>
            </a:r>
            <a:r>
              <a:rPr lang="ko-KR" altLang="en-US" sz="2400" dirty="0"/>
              <a:t>의 로고</a:t>
            </a:r>
            <a:endParaRPr lang="en-US" altLang="ko-KR" sz="2400" dirty="0"/>
          </a:p>
        </p:txBody>
      </p:sp>
      <p:sp>
        <p:nvSpPr>
          <p:cNvPr id="16" name="날짜 개체 틀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03720" y="6356350"/>
            <a:ext cx="323697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CAEE3E6B-645D-4D9E-9F5C-4F9D5C3D5C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B713C58-8EE8-8D14-DE1A-8E00E05AB5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A4B2585-FB9A-D24D-A183-084171A2F42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9A5EB0-1A25-7A92-5185-FE6D68F4D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2350" y="0"/>
            <a:ext cx="6121838" cy="6858000"/>
          </a:xfrm>
          <a:prstGeom prst="rect">
            <a:avLst/>
          </a:prstGeom>
        </p:spPr>
      </p:pic>
      <p:pic>
        <p:nvPicPr>
          <p:cNvPr id="2060" name="Picture 12" descr="새로운 데이터 노드를 인식할 수 없음 – Data Rabbit">
            <a:extLst>
              <a:ext uri="{FF2B5EF4-FFF2-40B4-BE49-F238E27FC236}">
                <a16:creationId xmlns:a16="http://schemas.microsoft.com/office/drawing/2014/main" id="{8DAC0862-E035-8A67-9B82-B376BB95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14" y="1714181"/>
            <a:ext cx="5548147" cy="38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Hadoop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EFAE7A4-BFF2-4F94-9264-0C5D1205E8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400" dirty="0"/>
              <a:t>빅데이터의</a:t>
            </a:r>
            <a:endParaRPr lang="en-US" altLang="ko-KR" sz="2400" dirty="0"/>
          </a:p>
          <a:p>
            <a:pPr rtl="0"/>
            <a:r>
              <a:rPr lang="ko-KR" altLang="en-US" sz="2400" dirty="0"/>
              <a:t>저장과 분석을 위한</a:t>
            </a:r>
            <a:endParaRPr lang="en-US" altLang="ko-KR" sz="2400" dirty="0"/>
          </a:p>
          <a:p>
            <a:pPr rtl="0"/>
            <a:r>
              <a:rPr lang="ko-KR" altLang="en-US" sz="2400" dirty="0"/>
              <a:t>분산 컴퓨팅 솔루션</a:t>
            </a:r>
            <a:endParaRPr lang="en-US" altLang="ko-KR" sz="2400" dirty="0"/>
          </a:p>
        </p:txBody>
      </p:sp>
      <p:pic>
        <p:nvPicPr>
          <p:cNvPr id="2" name="Picture 8" descr="서울사이버대학교 빅데이터ㆍ정보보호학과">
            <a:extLst>
              <a:ext uri="{FF2B5EF4-FFF2-40B4-BE49-F238E27FC236}">
                <a16:creationId xmlns:a16="http://schemas.microsoft.com/office/drawing/2014/main" id="{D6CCE43C-BE3F-38DF-A573-9B825703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13" y="635000"/>
            <a:ext cx="2198687" cy="25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2027211-5010-DF92-9D36-93938380F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676" y="642938"/>
            <a:ext cx="2198687" cy="2546349"/>
          </a:xfrm>
          <a:prstGeom prst="rect">
            <a:avLst/>
          </a:prstGeom>
        </p:spPr>
      </p:pic>
      <p:pic>
        <p:nvPicPr>
          <p:cNvPr id="21" name="그림 개체 틀 18">
            <a:extLst>
              <a:ext uri="{FF2B5EF4-FFF2-40B4-BE49-F238E27FC236}">
                <a16:creationId xmlns:a16="http://schemas.microsoft.com/office/drawing/2014/main" id="{F86CE692-7B70-6E6D-D101-88B5C7FC569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7218" b="7218"/>
          <a:stretch/>
        </p:blipFill>
        <p:spPr>
          <a:xfrm>
            <a:off x="6742113" y="3668713"/>
            <a:ext cx="2198687" cy="2554287"/>
          </a:xfrm>
        </p:spPr>
      </p:pic>
      <p:pic>
        <p:nvPicPr>
          <p:cNvPr id="27" name="Picture 8" descr="데이터 분석 절차">
            <a:extLst>
              <a:ext uri="{FF2B5EF4-FFF2-40B4-BE49-F238E27FC236}">
                <a16:creationId xmlns:a16="http://schemas.microsoft.com/office/drawing/2014/main" id="{E86C2280-6827-DCA5-4DB5-AD441474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676" y="3723774"/>
            <a:ext cx="2198687" cy="255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6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71" y="726499"/>
            <a:ext cx="6096000" cy="372518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5400"/>
              <a:t>빅 데이터</a:t>
            </a:r>
            <a:endParaRPr lang="ko-KR" altLang="en-US" sz="54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22680B5-440D-3076-1C7E-D22525DA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1" y="4398553"/>
            <a:ext cx="6224624" cy="708851"/>
          </a:xfrm>
        </p:spPr>
        <p:txBody>
          <a:bodyPr anchor="ctr">
            <a:noAutofit/>
          </a:bodyPr>
          <a:lstStyle/>
          <a:p>
            <a:pPr>
              <a:lnSpc>
                <a:spcPct val="91000"/>
              </a:lnSpc>
            </a:pPr>
            <a:r>
              <a:rPr lang="en-US" altLang="ko-KR" sz="2400" dirty="0"/>
              <a:t>1. </a:t>
            </a:r>
            <a:r>
              <a:rPr lang="ko-KR" altLang="en-US" sz="2400" dirty="0"/>
              <a:t>한대의 컴퓨터로는 저장하거나 연산하기 어려운 규모의 거대 데이터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DA13DF22-D07C-E037-4A60-442FDDC5A4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4104" name="Picture 8" descr="서울사이버대학교 빅데이터ㆍ정보보호학과">
            <a:extLst>
              <a:ext uri="{FF2B5EF4-FFF2-40B4-BE49-F238E27FC236}">
                <a16:creationId xmlns:a16="http://schemas.microsoft.com/office/drawing/2014/main" id="{AFD9F996-AFA8-3E22-8449-1B1FF7F1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465734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71" y="365551"/>
            <a:ext cx="6096000" cy="372518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5400" dirty="0"/>
              <a:t>분산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22680B5-440D-3076-1C7E-D22525DA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1" y="4145891"/>
            <a:ext cx="6349942" cy="532038"/>
          </a:xfrm>
        </p:spPr>
        <p:txBody>
          <a:bodyPr anchor="ctr">
            <a:noAutofit/>
          </a:bodyPr>
          <a:lstStyle/>
          <a:p>
            <a:pPr>
              <a:lnSpc>
                <a:spcPct val="91000"/>
              </a:lnSpc>
            </a:pPr>
            <a:r>
              <a:rPr lang="en-US" altLang="ko-KR" sz="2400" dirty="0"/>
              <a:t>2. </a:t>
            </a:r>
            <a:r>
              <a:rPr lang="ko-KR" altLang="en-US" sz="2400" dirty="0" err="1"/>
              <a:t>여러대의</a:t>
            </a:r>
            <a:r>
              <a:rPr lang="ko-KR" altLang="en-US" sz="2400" dirty="0"/>
              <a:t> 컴퓨터로 나누어서 일을 처리함</a:t>
            </a:r>
          </a:p>
        </p:txBody>
      </p:sp>
      <p:pic>
        <p:nvPicPr>
          <p:cNvPr id="7" name="Picture 2" descr="데이터베이스 저장소 무료 아이콘">
            <a:extLst>
              <a:ext uri="{FF2B5EF4-FFF2-40B4-BE49-F238E27FC236}">
                <a16:creationId xmlns:a16="http://schemas.microsoft.com/office/drawing/2014/main" id="{35C8B4CC-C898-8B43-2A08-8C000D9DB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87" y="4204901"/>
            <a:ext cx="1842385" cy="184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데이터베이스 저장소 무료 아이콘">
            <a:extLst>
              <a:ext uri="{FF2B5EF4-FFF2-40B4-BE49-F238E27FC236}">
                <a16:creationId xmlns:a16="http://schemas.microsoft.com/office/drawing/2014/main" id="{672C3121-AF83-0AE6-6D95-9177EE45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82" y="4204900"/>
            <a:ext cx="1842385" cy="184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데이터베이스 저장소 무료 아이콘">
            <a:extLst>
              <a:ext uri="{FF2B5EF4-FFF2-40B4-BE49-F238E27FC236}">
                <a16:creationId xmlns:a16="http://schemas.microsoft.com/office/drawing/2014/main" id="{AEF7430E-B288-3871-D9D8-B547A9DC9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82" y="365551"/>
            <a:ext cx="1842385" cy="184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데이터베이스 저장소 무료 아이콘">
            <a:extLst>
              <a:ext uri="{FF2B5EF4-FFF2-40B4-BE49-F238E27FC236}">
                <a16:creationId xmlns:a16="http://schemas.microsoft.com/office/drawing/2014/main" id="{201B0675-D1BF-86A3-CA98-C173C8BE9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5" y="385757"/>
            <a:ext cx="1842385" cy="184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데이터베이스 저장소 무료 아이콘">
            <a:extLst>
              <a:ext uri="{FF2B5EF4-FFF2-40B4-BE49-F238E27FC236}">
                <a16:creationId xmlns:a16="http://schemas.microsoft.com/office/drawing/2014/main" id="{2836F2CE-D143-8A87-13CF-DC2C18BDA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79" y="2648345"/>
            <a:ext cx="1095940" cy="109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1E14F90-9E04-3C15-8F77-19F36FFF433A}"/>
              </a:ext>
            </a:extLst>
          </p:cNvPr>
          <p:cNvSpPr/>
          <p:nvPr/>
        </p:nvSpPr>
        <p:spPr>
          <a:xfrm rot="18374234">
            <a:off x="2934390" y="2423496"/>
            <a:ext cx="821049" cy="344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FE45523-D83C-DE0B-168C-2BDB3AF6B380}"/>
              </a:ext>
            </a:extLst>
          </p:cNvPr>
          <p:cNvSpPr/>
          <p:nvPr/>
        </p:nvSpPr>
        <p:spPr>
          <a:xfrm rot="14338128">
            <a:off x="1153744" y="2427414"/>
            <a:ext cx="794084" cy="344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82EB3A3B-BA47-059D-202C-9BDAB9A61C35}"/>
              </a:ext>
            </a:extLst>
          </p:cNvPr>
          <p:cNvSpPr/>
          <p:nvPr/>
        </p:nvSpPr>
        <p:spPr>
          <a:xfrm rot="3666230">
            <a:off x="2945761" y="3705299"/>
            <a:ext cx="651523" cy="344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9D81D431-06F9-488E-37D5-951909B87EF4}"/>
              </a:ext>
            </a:extLst>
          </p:cNvPr>
          <p:cNvSpPr/>
          <p:nvPr/>
        </p:nvSpPr>
        <p:spPr>
          <a:xfrm rot="7631445">
            <a:off x="1222435" y="3721861"/>
            <a:ext cx="737738" cy="344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개체 틀 18">
            <a:extLst>
              <a:ext uri="{FF2B5EF4-FFF2-40B4-BE49-F238E27FC236}">
                <a16:creationId xmlns:a16="http://schemas.microsoft.com/office/drawing/2014/main" id="{1338FA3D-587B-1B6D-168F-589EDF501D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894" r="3894"/>
          <a:stretch/>
        </p:blipFill>
        <p:spPr/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C0C30-52CD-E1B8-8B29-2E9B4AAB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35E54-FCE4-89B3-263F-31A996F8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altLang="ko-KR" smtClean="0"/>
              <a:pPr/>
              <a:t>7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3D6F8D2D-CCB3-3D91-D6C6-FE7239F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71" y="365551"/>
            <a:ext cx="6096000" cy="372518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5400" dirty="0"/>
              <a:t>저장</a:t>
            </a:r>
          </a:p>
        </p:txBody>
      </p:sp>
      <p:sp>
        <p:nvSpPr>
          <p:cNvPr id="23" name="내용 개체 틀 7">
            <a:extLst>
              <a:ext uri="{FF2B5EF4-FFF2-40B4-BE49-F238E27FC236}">
                <a16:creationId xmlns:a16="http://schemas.microsoft.com/office/drawing/2014/main" id="{B40AB482-E98B-E367-0222-89F75BEA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1" y="4145891"/>
            <a:ext cx="6096000" cy="744946"/>
          </a:xfrm>
        </p:spPr>
        <p:txBody>
          <a:bodyPr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en-US" altLang="ko-KR" sz="2400" dirty="0"/>
              <a:t>3. </a:t>
            </a:r>
            <a:r>
              <a:rPr lang="ko-KR" altLang="en-US" sz="2400" dirty="0" err="1"/>
              <a:t>여러대의</a:t>
            </a:r>
            <a:r>
              <a:rPr lang="ko-KR" altLang="en-US" sz="2400" dirty="0"/>
              <a:t> 컴퓨터에 나눠서 저장한다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430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71" y="365551"/>
            <a:ext cx="6096000" cy="372518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5400" dirty="0"/>
              <a:t>분석</a:t>
            </a:r>
          </a:p>
        </p:txBody>
      </p:sp>
      <p:sp>
        <p:nvSpPr>
          <p:cNvPr id="13" name="내용 개체 틀 7">
            <a:extLst>
              <a:ext uri="{FF2B5EF4-FFF2-40B4-BE49-F238E27FC236}">
                <a16:creationId xmlns:a16="http://schemas.microsoft.com/office/drawing/2014/main" id="{202FA542-E9C5-7DC9-3601-7991A90FDB7B}"/>
              </a:ext>
            </a:extLst>
          </p:cNvPr>
          <p:cNvSpPr txBox="1">
            <a:spLocks/>
          </p:cNvSpPr>
          <p:nvPr/>
        </p:nvSpPr>
        <p:spPr>
          <a:xfrm>
            <a:off x="5355771" y="4145890"/>
            <a:ext cx="6096000" cy="1172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800" b="1" kern="12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74320" indent="-274320" algn="l" defTabSz="914400" rtl="0" eaLnBrk="1" latinLnBrk="1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274320" indent="0" algn="l" defTabSz="914400" rtl="0" eaLnBrk="1" latinLnBrk="1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594360" indent="-274320" algn="l" defTabSz="914400" rtl="0" eaLnBrk="1" latinLnBrk="1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594360" indent="0" algn="l" defTabSz="914400" rtl="0" eaLnBrk="1" latinLnBrk="1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1000"/>
              </a:lnSpc>
            </a:pPr>
            <a:r>
              <a:rPr lang="en-US" altLang="ko-KR" sz="2400" dirty="0"/>
              <a:t>4. </a:t>
            </a:r>
            <a:r>
              <a:rPr lang="ko-KR" altLang="en-US" sz="2400" dirty="0"/>
              <a:t>데이터가 저장된 컴퓨터에서 데이터를 분석하고 그 결과를 합친다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152" name="Picture 8" descr="데이터 분석 절차">
            <a:extLst>
              <a:ext uri="{FF2B5EF4-FFF2-40B4-BE49-F238E27FC236}">
                <a16:creationId xmlns:a16="http://schemas.microsoft.com/office/drawing/2014/main" id="{C18ABB9D-61EE-CF36-E7D7-99F7B9A19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803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5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kern="1200" cap="all" spc="120" baseline="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클라우드 컴퓨팅</a:t>
            </a:r>
          </a:p>
        </p:txBody>
      </p:sp>
      <p:pic>
        <p:nvPicPr>
          <p:cNvPr id="10246" name="Picture 6" descr="클라우드 컴퓨팅이란?">
            <a:extLst>
              <a:ext uri="{FF2B5EF4-FFF2-40B4-BE49-F238E27FC236}">
                <a16:creationId xmlns:a16="http://schemas.microsoft.com/office/drawing/2014/main" id="{6924880E-52FB-9A97-1772-4AB67784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515" y="2432555"/>
            <a:ext cx="9551068" cy="418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1115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517_TF11201103_Win32" id="{FCE269D2-560F-434E-9F4D-48E1D7CB35A2}" vid="{4FF26E2A-7A65-4987-A8D7-EBCF15079B1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51B918-0091-4E96-9E28-42B87D9557A7}">
  <ds:schemaRefs>
    <ds:schemaRef ds:uri="http://purl.org/dc/terms/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16c05727-aa75-4e4a-9b5f-8a80a1165891"/>
    <ds:schemaRef ds:uri="http://www.w3.org/XML/1998/namespace"/>
    <ds:schemaRef ds:uri="http://purl.org/dc/dcmitype/"/>
    <ds:schemaRef ds:uri="71af3243-3dd4-4a8d-8c0d-dd76da1f02a5"/>
    <ds:schemaRef ds:uri="http://schemas.openxmlformats.org/package/2006/metadata/core-properties"/>
    <ds:schemaRef ds:uri="230e9df3-be65-4c73-a93b-d1236ebd677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은은한 디자인</Template>
  <TotalTime>235</TotalTime>
  <Words>112</Words>
  <Application>Microsoft Office PowerPoint</Application>
  <PresentationFormat>와이드스크린</PresentationFormat>
  <Paragraphs>39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한컴 말랑말랑 Bold</vt:lpstr>
      <vt:lpstr>Arial</vt:lpstr>
      <vt:lpstr>Arial Black</vt:lpstr>
      <vt:lpstr>Franklin Gothic Medium</vt:lpstr>
      <vt:lpstr>Wingdings</vt:lpstr>
      <vt:lpstr>JuxtaposeVTI</vt:lpstr>
      <vt:lpstr>하둡 Hadoop</vt:lpstr>
      <vt:lpstr>목차</vt:lpstr>
      <vt:lpstr>PowerPoint 프레젠테이션</vt:lpstr>
      <vt:lpstr>Hadoop</vt:lpstr>
      <vt:lpstr>빅 데이터</vt:lpstr>
      <vt:lpstr>분산</vt:lpstr>
      <vt:lpstr>저장</vt:lpstr>
      <vt:lpstr>분석</vt:lpstr>
      <vt:lpstr>클라우드 컴퓨팅</vt:lpstr>
      <vt:lpstr>관련영상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하둡 Hadoop</dc:title>
  <dc:creator>재훈</dc:creator>
  <cp:lastModifiedBy>재훈</cp:lastModifiedBy>
  <cp:revision>1</cp:revision>
  <dcterms:created xsi:type="dcterms:W3CDTF">2022-09-25T14:10:13Z</dcterms:created>
  <dcterms:modified xsi:type="dcterms:W3CDTF">2022-09-25T18:05:38Z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