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</p:sldMasterIdLst>
  <p:notesMasterIdLst>
    <p:notesMasterId r:id="rId41"/>
  </p:notesMasterIdLst>
  <p:sldIdLst>
    <p:sldId id="453" r:id="rId2"/>
    <p:sldId id="414" r:id="rId3"/>
    <p:sldId id="415" r:id="rId4"/>
    <p:sldId id="417" r:id="rId5"/>
    <p:sldId id="418" r:id="rId6"/>
    <p:sldId id="420" r:id="rId7"/>
    <p:sldId id="431" r:id="rId8"/>
    <p:sldId id="419" r:id="rId9"/>
    <p:sldId id="421" r:id="rId10"/>
    <p:sldId id="422" r:id="rId11"/>
    <p:sldId id="423" r:id="rId12"/>
    <p:sldId id="424" r:id="rId13"/>
    <p:sldId id="425" r:id="rId14"/>
    <p:sldId id="454" r:id="rId15"/>
    <p:sldId id="426" r:id="rId16"/>
    <p:sldId id="427" r:id="rId17"/>
    <p:sldId id="428" r:id="rId18"/>
    <p:sldId id="429" r:id="rId19"/>
    <p:sldId id="430" r:id="rId20"/>
    <p:sldId id="432" r:id="rId21"/>
    <p:sldId id="433" r:id="rId22"/>
    <p:sldId id="434" r:id="rId23"/>
    <p:sldId id="435" r:id="rId24"/>
    <p:sldId id="436" r:id="rId25"/>
    <p:sldId id="437" r:id="rId26"/>
    <p:sldId id="438" r:id="rId27"/>
    <p:sldId id="439" r:id="rId28"/>
    <p:sldId id="440" r:id="rId29"/>
    <p:sldId id="441" r:id="rId30"/>
    <p:sldId id="442" r:id="rId31"/>
    <p:sldId id="443" r:id="rId32"/>
    <p:sldId id="444" r:id="rId33"/>
    <p:sldId id="445" r:id="rId34"/>
    <p:sldId id="446" r:id="rId35"/>
    <p:sldId id="447" r:id="rId36"/>
    <p:sldId id="448" r:id="rId37"/>
    <p:sldId id="449" r:id="rId38"/>
    <p:sldId id="450" r:id="rId39"/>
    <p:sldId id="451" r:id="rId4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iga" initials="a" lastIdx="6" clrIdx="0">
    <p:extLst>
      <p:ext uri="{19B8F6BF-5375-455C-9EA6-DF929625EA0E}">
        <p15:presenceInfo xmlns:p15="http://schemas.microsoft.com/office/powerpoint/2012/main" userId="amig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DF62"/>
    <a:srgbClr val="242424"/>
    <a:srgbClr val="728574"/>
    <a:srgbClr val="F2F2F2"/>
    <a:srgbClr val="EAEF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212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4C9EC8-2009-4890-843E-AC122F09E04A}" type="datetimeFigureOut">
              <a:rPr lang="ko-KR" altLang="en-US" smtClean="0"/>
              <a:t>2022-01-25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2DD2F9-49A2-419E-BD07-AF9D3DB1CF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90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장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lnSpc>
                <a:spcPct val="120000"/>
              </a:lnSpc>
              <a:spcAft>
                <a:spcPts val="0"/>
              </a:spcAft>
              <a:defRPr sz="3600" b="0"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ctr" anchorCtr="0"/>
          <a:lstStyle>
            <a:lvl1pPr marL="0" indent="0" algn="ctr">
              <a:spcAft>
                <a:spcPts val="300"/>
              </a:spcAft>
              <a:buNone/>
              <a:defRPr sz="2000">
                <a:solidFill>
                  <a:schemeClr val="tx1">
                    <a:tint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</a:t>
            </a:r>
            <a:r>
              <a:rPr lang="ko-KR" altLang="en-US" dirty="0"/>
              <a:t>부제목 스타일 편집</a:t>
            </a: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222234" y="6551273"/>
            <a:ext cx="42709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8270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840323"/>
            <a:ext cx="2339752" cy="0"/>
          </a:xfrm>
          <a:prstGeom prst="line">
            <a:avLst/>
          </a:prstGeom>
          <a:ln w="381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840323"/>
            <a:ext cx="2339752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840323"/>
            <a:ext cx="2339752" cy="0"/>
          </a:xfrm>
          <a:prstGeom prst="line">
            <a:avLst/>
          </a:prstGeom>
          <a:ln w="38100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840323"/>
            <a:ext cx="2339752" cy="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370232" y="914547"/>
            <a:ext cx="8208912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l"/>
              <a:defRPr sz="14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  <a:defRPr sz="14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8358188" y="6550025"/>
            <a:ext cx="705642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49AC353A-281A-4504-9FE1-662E9EF17D8A}" type="slidenum">
              <a:rPr lang="ko-KR" altLang="en-US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pPr eaLnBrk="1" hangingPunct="1"/>
              <a:t>‹#›</a:t>
            </a:fld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/39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5" name="직선 연결선 14"/>
          <p:cNvCxnSpPr/>
          <p:nvPr userDrawn="1"/>
        </p:nvCxnSpPr>
        <p:spPr>
          <a:xfrm>
            <a:off x="222234" y="6551273"/>
            <a:ext cx="42709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4719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utoShape 3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" name="Text Box 4"/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>
                <a:solidFill>
                  <a:schemeClr val="bg1">
                    <a:lumMod val="50000"/>
                  </a:schemeClr>
                </a:solidFill>
                <a:latin typeface="HY견명조" pitchFamily="18" charset="-127"/>
                <a:ea typeface="HY견명조" pitchFamily="18" charset="-127"/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644259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CE2CCD7-46DA-43B8-9485-F80AE0B71404}" type="datetimeFigureOut">
              <a:rPr lang="ko-KR" altLang="en-US"/>
              <a:pPr>
                <a:defRPr/>
              </a:pPr>
              <a:t>2022-01-25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FDCCC83-B7EF-4631-BB3A-67DA1AB7935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5104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1" r:id="rId3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src/chap02/sec03/NumberTypeDemo.java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src/chap02/sec03/CharBoolDemo.java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src/chap02/sec03/VarDemo.java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src/chap02/sec03/CastDemo.java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src/chap02/sec04/PrintfDemo.jav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src/chap02/sec04/ScannerDemo.jav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hyperlink" Target="src/chap02/sec05/ArithmeticDemo.jav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src/chap02/sec01/Hello.java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hyperlink" Target="src/chap02/sec05/CompLogicDemo.java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hyperlink" Target="src/chap02/sec05/BitOperatorDemo.java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hyperlink" Target="src/chap02/sec05/AssignmentDemo.jav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hyperlink" Target="src/chap02/sec05/SignIncrementDemo.jav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hyperlink" Target="src/chap02/sec05/TernaryOperatorDemo.jav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hyperlink" Target="src/chap02/sec05/OperatorPrecedenceDemo.jav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자바 프로그램의</a:t>
            </a:r>
            <a:r>
              <a:rPr lang="en-US" altLang="ko-KR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altLang="ko-KR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ko-KR" altLang="en-US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구조와 기본 문법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8991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예제 </a:t>
            </a:r>
            <a:endParaRPr lang="en-US" altLang="ko-KR" dirty="0"/>
          </a:p>
          <a:p>
            <a:pPr lvl="1"/>
            <a:r>
              <a:rPr lang="ko-KR" altLang="en-US" dirty="0"/>
              <a:t>코드 </a:t>
            </a:r>
            <a:r>
              <a:rPr lang="en-US" altLang="ko-KR" dirty="0"/>
              <a:t>: </a:t>
            </a:r>
            <a:r>
              <a:rPr lang="en-US" altLang="ko-KR" dirty="0">
                <a:hlinkClick r:id="rId2" action="ppaction://hlinkfile"/>
              </a:rPr>
              <a:t>sec03/</a:t>
            </a:r>
            <a:r>
              <a:rPr lang="en-US" altLang="ko-KR" dirty="0" err="1">
                <a:hlinkClick r:id="rId2" action="ppaction://hlinkfile"/>
              </a:rPr>
              <a:t>NumberTypeDemo</a:t>
            </a:r>
            <a:r>
              <a:rPr lang="en-US" altLang="ko-KR" dirty="0"/>
              <a:t> </a:t>
            </a:r>
          </a:p>
          <a:p>
            <a:pPr lvl="1"/>
            <a:r>
              <a:rPr lang="ko-KR" altLang="en-US" dirty="0"/>
              <a:t>실행 결과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654" y="2048847"/>
            <a:ext cx="3819525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5782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문자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논리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예제 </a:t>
            </a:r>
            <a:endParaRPr lang="en-US" altLang="ko-KR" dirty="0"/>
          </a:p>
          <a:p>
            <a:pPr lvl="1"/>
            <a:r>
              <a:rPr lang="ko-KR" altLang="en-US" dirty="0"/>
              <a:t>코드</a:t>
            </a:r>
            <a:r>
              <a:rPr lang="en-US" altLang="ko-KR" dirty="0"/>
              <a:t> </a:t>
            </a:r>
            <a:r>
              <a:rPr lang="en-US" altLang="ko-KR" dirty="0">
                <a:hlinkClick r:id="rId2" action="ppaction://hlinkfile"/>
              </a:rPr>
              <a:t>sec03/</a:t>
            </a:r>
            <a:r>
              <a:rPr lang="en-US" altLang="ko-KR" dirty="0" err="1">
                <a:hlinkClick r:id="rId2" action="ppaction://hlinkfile"/>
              </a:rPr>
              <a:t>CharBoolDemo</a:t>
            </a:r>
            <a:endParaRPr lang="en-US" altLang="ko-KR" dirty="0"/>
          </a:p>
          <a:p>
            <a:pPr lvl="1"/>
            <a:r>
              <a:rPr lang="ko-KR" altLang="en-US" dirty="0"/>
              <a:t>실행 결과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533" y="1358955"/>
            <a:ext cx="6276975" cy="14763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533" y="3614847"/>
            <a:ext cx="6267450" cy="4572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506" y="4979159"/>
            <a:ext cx="2478893" cy="1239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9332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변수 사용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295" y="1454302"/>
            <a:ext cx="5276850" cy="8191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295" y="2551487"/>
            <a:ext cx="5250169" cy="1922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2784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변수 사용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833" y="1399532"/>
            <a:ext cx="7838658" cy="3094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8142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ko-KR" altLang="en-US" dirty="0" err="1"/>
              <a:t>예약어</a:t>
            </a:r>
            <a:endParaRPr lang="en-US" altLang="ko-KR" dirty="0"/>
          </a:p>
          <a:p>
            <a:pPr lvl="1"/>
            <a:r>
              <a:rPr lang="ko-KR" altLang="en-US" dirty="0"/>
              <a:t>자바 </a:t>
            </a:r>
            <a:r>
              <a:rPr lang="en-US" altLang="ko-KR" dirty="0"/>
              <a:t>10</a:t>
            </a:r>
            <a:r>
              <a:rPr lang="ko-KR" altLang="en-US" dirty="0"/>
              <a:t>부터 지원</a:t>
            </a:r>
            <a:endParaRPr lang="en-US" altLang="ko-KR" dirty="0"/>
          </a:p>
          <a:p>
            <a:pPr lvl="1"/>
            <a:r>
              <a:rPr lang="ko-KR" altLang="en-US" dirty="0" err="1"/>
              <a:t>초깃값을</a:t>
            </a:r>
            <a:r>
              <a:rPr lang="ko-KR" altLang="en-US" dirty="0"/>
              <a:t> 통하여 데이터 타입 추론 가능</a:t>
            </a:r>
            <a:endParaRPr lang="en-US" altLang="ko-KR" dirty="0"/>
          </a:p>
          <a:p>
            <a:pPr lvl="1"/>
            <a:r>
              <a:rPr lang="ko-KR" altLang="en-US" dirty="0" err="1"/>
              <a:t>식별자로</a:t>
            </a:r>
            <a:r>
              <a:rPr lang="ko-KR" altLang="en-US" dirty="0"/>
              <a:t> 사용 가능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en-US" altLang="ko-KR" dirty="0">
                <a:hlinkClick r:id="rId2" action="ppaction://hlinkfile"/>
              </a:rPr>
              <a:t>sec03/</a:t>
            </a:r>
            <a:r>
              <a:rPr lang="en-US" altLang="ko-KR" dirty="0" err="1">
                <a:hlinkClick r:id="rId2" action="ppaction://hlinkfile"/>
              </a:rPr>
              <a:t>VarDemo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797" y="2367110"/>
            <a:ext cx="7728347" cy="1130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2223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상수</a:t>
            </a:r>
            <a:endParaRPr lang="en-US" altLang="ko-KR" dirty="0"/>
          </a:p>
          <a:p>
            <a:pPr lvl="1"/>
            <a:r>
              <a:rPr lang="ko-KR" altLang="en-US" dirty="0"/>
              <a:t>프로그램 실행 중 변경할 수 없는 데이터를 담는 변수</a:t>
            </a:r>
          </a:p>
          <a:p>
            <a:pPr lvl="1"/>
            <a:r>
              <a:rPr lang="ko-KR" altLang="en-US" dirty="0"/>
              <a:t>예를 들어 원주율 값</a:t>
            </a:r>
            <a:r>
              <a:rPr lang="en-US" altLang="ko-KR" dirty="0"/>
              <a:t>(3.14159)</a:t>
            </a:r>
            <a:r>
              <a:rPr lang="ko-KR" altLang="en-US" dirty="0"/>
              <a:t>이나 빛의 속도</a:t>
            </a:r>
            <a:r>
              <a:rPr lang="en-US" altLang="ko-KR" dirty="0"/>
              <a:t>(3×10</a:t>
            </a:r>
            <a:r>
              <a:rPr lang="en-US" altLang="ko-KR" baseline="30000" dirty="0"/>
              <a:t>8</a:t>
            </a:r>
            <a:r>
              <a:rPr lang="en-US" altLang="ko-KR" dirty="0"/>
              <a:t>m/s) </a:t>
            </a:r>
            <a:r>
              <a:rPr lang="ko-KR" altLang="en-US" dirty="0"/>
              <a:t>등</a:t>
            </a:r>
          </a:p>
          <a:p>
            <a:pPr lvl="1"/>
            <a:r>
              <a:rPr lang="ko-KR" altLang="en-US" dirty="0"/>
              <a:t>상수 이름은 변수와 구분하려고 모두 대문자로 표기</a:t>
            </a:r>
            <a:endParaRPr lang="en-US" altLang="ko-KR" dirty="0"/>
          </a:p>
          <a:p>
            <a:pPr lvl="1"/>
            <a:r>
              <a:rPr lang="ko-KR" altLang="en-US" dirty="0"/>
              <a:t>반드시 </a:t>
            </a:r>
            <a:r>
              <a:rPr lang="en-US" altLang="ko-KR" dirty="0"/>
              <a:t>final </a:t>
            </a:r>
            <a:r>
              <a:rPr lang="ko-KR" altLang="en-US" dirty="0"/>
              <a:t>키워드로 지정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상수와 </a:t>
            </a:r>
            <a:r>
              <a:rPr lang="ko-KR" altLang="en-US" dirty="0" err="1"/>
              <a:t>리터럴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87" y="2601311"/>
            <a:ext cx="6753225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389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FF0000"/>
                </a:solidFill>
              </a:rPr>
              <a:t>타입 변환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자동 타입 변환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강제 타입 변환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299" y="1402947"/>
            <a:ext cx="5915025" cy="762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299" y="2867853"/>
            <a:ext cx="6076950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6190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타입 변환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연산 중 필요하면 타입 범위가 넓은 방향으로 자동 타입 변환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예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042" y="1460820"/>
            <a:ext cx="4657725" cy="15335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042" y="3854720"/>
            <a:ext cx="7057177" cy="2089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6150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타입 변환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예제 </a:t>
            </a:r>
            <a:endParaRPr lang="en-US" altLang="ko-KR" dirty="0"/>
          </a:p>
          <a:p>
            <a:pPr lvl="1"/>
            <a:r>
              <a:rPr lang="ko-KR" altLang="en-US" dirty="0"/>
              <a:t>코드 </a:t>
            </a:r>
            <a:r>
              <a:rPr lang="en-US" altLang="ko-KR" dirty="0"/>
              <a:t>: </a:t>
            </a:r>
            <a:r>
              <a:rPr lang="en-US" altLang="ko-KR" dirty="0">
                <a:hlinkClick r:id="rId2" action="ppaction://hlinkfile"/>
              </a:rPr>
              <a:t>sec03/</a:t>
            </a:r>
            <a:r>
              <a:rPr lang="en-US" altLang="ko-KR" dirty="0" err="1">
                <a:hlinkClick r:id="rId2" action="ppaction://hlinkfile"/>
              </a:rPr>
              <a:t>CastDemo</a:t>
            </a:r>
            <a:endParaRPr lang="en-US" altLang="ko-KR" dirty="0"/>
          </a:p>
          <a:p>
            <a:pPr lvl="1"/>
            <a:r>
              <a:rPr lang="ko-KR" altLang="en-US" dirty="0"/>
              <a:t>실행 결과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659" y="1990227"/>
            <a:ext cx="3476625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4967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FF0000"/>
                </a:solidFill>
              </a:rPr>
              <a:t>기본 입출력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표준 입출력</a:t>
            </a:r>
          </a:p>
        </p:txBody>
      </p:sp>
      <p:pic>
        <p:nvPicPr>
          <p:cNvPr id="4" name="내용 개체 틀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3820" y="1610138"/>
            <a:ext cx="7188778" cy="11725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49327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FF0000"/>
                </a:solidFill>
              </a:rPr>
              <a:t>자바 프로그램 기본 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Hello </a:t>
            </a:r>
            <a:r>
              <a:rPr lang="ko-KR" altLang="en-US" dirty="0"/>
              <a:t>프로그램 구조</a:t>
            </a:r>
            <a:endParaRPr lang="en-US" altLang="ko-KR" dirty="0"/>
          </a:p>
        </p:txBody>
      </p:sp>
      <p:sp>
        <p:nvSpPr>
          <p:cNvPr id="8" name="TextBox 7"/>
          <p:cNvSpPr txBox="1"/>
          <p:nvPr/>
        </p:nvSpPr>
        <p:spPr>
          <a:xfrm>
            <a:off x="675894" y="1899497"/>
            <a:ext cx="3599062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ko-KR" altLang="ko-KR" sz="1200" dirty="0">
                <a:latin typeface="Arial Unicode MS"/>
                <a:ea typeface="JetBrains Mono"/>
              </a:rPr>
              <a:t>public </a:t>
            </a:r>
            <a:r>
              <a:rPr lang="ko-KR" altLang="ko-KR" sz="1200" dirty="0">
                <a:solidFill>
                  <a:srgbClr val="FF0000"/>
                </a:solidFill>
                <a:latin typeface="Arial Unicode MS"/>
                <a:ea typeface="JetBrains Mono"/>
              </a:rPr>
              <a:t>class</a:t>
            </a:r>
            <a:r>
              <a:rPr lang="ko-KR" altLang="ko-KR" sz="1200" dirty="0">
                <a:latin typeface="Arial Unicode MS"/>
                <a:ea typeface="JetBrains Mono"/>
              </a:rPr>
              <a:t> </a:t>
            </a:r>
            <a:r>
              <a:rPr lang="ko-KR" altLang="ko-KR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 Unicode MS"/>
                <a:ea typeface="JetBrains Mono"/>
              </a:rPr>
              <a:t>Hello</a:t>
            </a:r>
            <a:r>
              <a:rPr lang="ko-KR" altLang="ko-KR" sz="1200" dirty="0">
                <a:latin typeface="Arial Unicode MS"/>
                <a:ea typeface="JetBrains Mono"/>
              </a:rPr>
              <a:t> </a:t>
            </a:r>
            <a:r>
              <a:rPr lang="en-US" altLang="ko-KR" sz="1200" dirty="0">
                <a:latin typeface="Arial Unicode MS"/>
                <a:ea typeface="JetBrains Mono"/>
              </a:rPr>
              <a:t>  </a:t>
            </a:r>
            <a:r>
              <a:rPr lang="ko-KR" altLang="ko-KR" sz="1200" dirty="0">
                <a:latin typeface="Arial Unicode MS"/>
                <a:ea typeface="JetBrains Mono"/>
              </a:rPr>
              <a:t>{</a:t>
            </a:r>
            <a:endParaRPr lang="en-US" altLang="ko-KR" sz="1200" dirty="0">
              <a:latin typeface="Arial Unicode MS"/>
              <a:ea typeface="JetBrains Mono"/>
            </a:endParaRPr>
          </a:p>
          <a:p>
            <a:pPr lvl="0"/>
            <a:endParaRPr lang="en-US" altLang="ko-KR" sz="1200" dirty="0">
              <a:latin typeface="Arial Unicode MS"/>
              <a:ea typeface="JetBrains Mono"/>
            </a:endParaRPr>
          </a:p>
          <a:p>
            <a:pPr lvl="0"/>
            <a:endParaRPr lang="en-US" altLang="ko-KR" sz="1200" dirty="0">
              <a:latin typeface="Arial Unicode MS"/>
              <a:ea typeface="JetBrains Mono"/>
            </a:endParaRPr>
          </a:p>
          <a:p>
            <a:pPr lvl="0"/>
            <a:r>
              <a:rPr lang="ko-KR" altLang="ko-KR" sz="1200" dirty="0">
                <a:latin typeface="Arial Unicode MS"/>
                <a:ea typeface="JetBrains Mono"/>
              </a:rPr>
              <a:t/>
            </a:r>
            <a:br>
              <a:rPr lang="ko-KR" altLang="ko-KR" sz="1200" dirty="0">
                <a:latin typeface="Arial Unicode MS"/>
                <a:ea typeface="JetBrains Mono"/>
              </a:rPr>
            </a:br>
            <a:r>
              <a:rPr lang="ko-KR" altLang="ko-KR" sz="1200" dirty="0">
                <a:latin typeface="Arial Unicode MS"/>
                <a:ea typeface="JetBrains Mono"/>
              </a:rPr>
              <a:t>    public static </a:t>
            </a:r>
            <a:r>
              <a:rPr lang="ko-KR" altLang="ko-KR" sz="1200" dirty="0">
                <a:solidFill>
                  <a:srgbClr val="FF0000"/>
                </a:solidFill>
                <a:latin typeface="Arial Unicode MS"/>
                <a:ea typeface="JetBrains Mono"/>
              </a:rPr>
              <a:t>void</a:t>
            </a:r>
            <a:r>
              <a:rPr lang="ko-KR" altLang="ko-KR" sz="1200" dirty="0">
                <a:latin typeface="Arial Unicode MS"/>
                <a:ea typeface="JetBrains Mono"/>
              </a:rPr>
              <a:t> </a:t>
            </a:r>
            <a:r>
              <a:rPr lang="en-US" altLang="ko-KR" sz="1200" dirty="0">
                <a:latin typeface="Arial Unicode MS"/>
                <a:ea typeface="JetBrains Mono"/>
              </a:rPr>
              <a:t> </a:t>
            </a:r>
            <a:r>
              <a:rPr lang="ko-KR" altLang="ko-KR" sz="1200" dirty="0">
                <a:latin typeface="Arial Unicode MS"/>
                <a:ea typeface="JetBrains Mono"/>
              </a:rPr>
              <a:t>main</a:t>
            </a:r>
            <a:r>
              <a:rPr lang="en-US" altLang="ko-KR" sz="1200" dirty="0">
                <a:latin typeface="Arial Unicode MS"/>
                <a:ea typeface="JetBrains Mono"/>
              </a:rPr>
              <a:t>  </a:t>
            </a:r>
            <a:r>
              <a:rPr lang="ko-KR" altLang="ko-KR" sz="1200" dirty="0">
                <a:latin typeface="Arial Unicode MS"/>
                <a:ea typeface="JetBrains Mono"/>
              </a:rPr>
              <a:t>(</a:t>
            </a:r>
            <a:r>
              <a:rPr lang="en-US" altLang="ko-KR" sz="1200" dirty="0">
                <a:latin typeface="Arial Unicode MS"/>
                <a:ea typeface="JetBrains Mono"/>
              </a:rPr>
              <a:t> </a:t>
            </a:r>
            <a:r>
              <a:rPr lang="ko-KR" altLang="ko-KR" sz="1200" dirty="0" err="1">
                <a:solidFill>
                  <a:srgbClr val="00B050"/>
                </a:solidFill>
                <a:latin typeface="Arial Unicode MS"/>
                <a:ea typeface="JetBrains Mono"/>
              </a:rPr>
              <a:t>String</a:t>
            </a:r>
            <a:r>
              <a:rPr lang="ko-KR" altLang="ko-KR" sz="1200" dirty="0">
                <a:solidFill>
                  <a:srgbClr val="00B050"/>
                </a:solidFill>
                <a:latin typeface="Arial Unicode MS"/>
                <a:ea typeface="JetBrains Mono"/>
              </a:rPr>
              <a:t>[</a:t>
            </a:r>
            <a:r>
              <a:rPr lang="en-US" altLang="ko-KR" sz="1200" dirty="0">
                <a:solidFill>
                  <a:srgbClr val="00B050"/>
                </a:solidFill>
                <a:latin typeface="Arial Unicode MS"/>
                <a:ea typeface="JetBrains Mono"/>
              </a:rPr>
              <a:t> </a:t>
            </a:r>
            <a:r>
              <a:rPr lang="ko-KR" altLang="ko-KR" sz="1200" dirty="0">
                <a:solidFill>
                  <a:srgbClr val="00B050"/>
                </a:solidFill>
                <a:latin typeface="Arial Unicode MS"/>
                <a:ea typeface="JetBrains Mono"/>
              </a:rPr>
              <a:t>] args</a:t>
            </a:r>
            <a:r>
              <a:rPr lang="en-US" altLang="ko-KR" sz="1200" dirty="0">
                <a:solidFill>
                  <a:srgbClr val="00B050"/>
                </a:solidFill>
                <a:latin typeface="Arial Unicode MS"/>
                <a:ea typeface="JetBrains Mono"/>
              </a:rPr>
              <a:t> </a:t>
            </a:r>
            <a:r>
              <a:rPr lang="ko-KR" altLang="ko-KR" sz="1200" dirty="0">
                <a:latin typeface="Arial Unicode MS"/>
                <a:ea typeface="JetBrains Mono"/>
              </a:rPr>
              <a:t>)</a:t>
            </a:r>
            <a:r>
              <a:rPr lang="ko-KR" altLang="ko-KR" sz="1200" dirty="0">
                <a:solidFill>
                  <a:srgbClr val="00B050"/>
                </a:solidFill>
                <a:latin typeface="Arial Unicode MS"/>
                <a:ea typeface="JetBrains Mono"/>
              </a:rPr>
              <a:t> </a:t>
            </a:r>
            <a:r>
              <a:rPr lang="en-US" altLang="ko-KR" sz="1200" dirty="0">
                <a:solidFill>
                  <a:srgbClr val="00B050"/>
                </a:solidFill>
                <a:latin typeface="Arial Unicode MS"/>
                <a:ea typeface="JetBrains Mono"/>
              </a:rPr>
              <a:t>  </a:t>
            </a:r>
            <a:r>
              <a:rPr lang="ko-KR" altLang="ko-KR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 Unicode MS"/>
                <a:ea typeface="JetBrains Mono"/>
              </a:rPr>
              <a:t>{</a:t>
            </a:r>
            <a:endParaRPr lang="en-US" altLang="ko-KR" sz="1200" dirty="0">
              <a:solidFill>
                <a:schemeClr val="tx2">
                  <a:lumMod val="60000"/>
                  <a:lumOff val="40000"/>
                </a:schemeClr>
              </a:solidFill>
              <a:latin typeface="Arial Unicode MS"/>
              <a:ea typeface="JetBrains Mono"/>
            </a:endParaRPr>
          </a:p>
          <a:p>
            <a:pPr lvl="0"/>
            <a:endParaRPr lang="en-US" altLang="ko-KR" sz="1200" dirty="0">
              <a:latin typeface="Arial Unicode MS"/>
              <a:ea typeface="JetBrains Mono"/>
            </a:endParaRPr>
          </a:p>
          <a:p>
            <a:pPr lvl="0"/>
            <a:r>
              <a:rPr lang="ko-KR" altLang="ko-KR" sz="1200" dirty="0">
                <a:latin typeface="Arial Unicode MS"/>
                <a:ea typeface="JetBrains Mono"/>
              </a:rPr>
              <a:t/>
            </a:r>
            <a:br>
              <a:rPr lang="ko-KR" altLang="ko-KR" sz="1200" dirty="0">
                <a:latin typeface="Arial Unicode MS"/>
                <a:ea typeface="JetBrains Mono"/>
              </a:rPr>
            </a:br>
            <a:r>
              <a:rPr lang="ko-KR" altLang="ko-KR" sz="1200" dirty="0">
                <a:latin typeface="Arial Unicode MS"/>
                <a:ea typeface="JetBrains Mono"/>
              </a:rPr>
              <a:t>        </a:t>
            </a:r>
            <a:r>
              <a:rPr lang="ko-KR" altLang="ko-KR" sz="1200" i="1" dirty="0">
                <a:latin typeface="Arial Unicode MS"/>
                <a:ea typeface="JetBrains Mono"/>
              </a:rPr>
              <a:t>// TODO Auto-</a:t>
            </a:r>
            <a:r>
              <a:rPr lang="ko-KR" altLang="ko-KR" sz="1200" i="1" dirty="0" err="1">
                <a:latin typeface="Arial Unicode MS"/>
                <a:ea typeface="JetBrains Mono"/>
              </a:rPr>
              <a:t>generated</a:t>
            </a:r>
            <a:r>
              <a:rPr lang="ko-KR" altLang="ko-KR" sz="1200" i="1" dirty="0">
                <a:latin typeface="Arial Unicode MS"/>
                <a:ea typeface="JetBrains Mono"/>
              </a:rPr>
              <a:t> method stub</a:t>
            </a:r>
            <a:endParaRPr lang="en-US" altLang="ko-KR" sz="1200" i="1" dirty="0">
              <a:latin typeface="Arial Unicode MS"/>
              <a:ea typeface="JetBrains Mono"/>
            </a:endParaRPr>
          </a:p>
          <a:p>
            <a:pPr lvl="0"/>
            <a:r>
              <a:rPr lang="ko-KR" altLang="ko-KR" sz="1200" i="1" dirty="0">
                <a:latin typeface="Arial Unicode MS"/>
                <a:ea typeface="JetBrains Mono"/>
              </a:rPr>
              <a:t/>
            </a:r>
            <a:br>
              <a:rPr lang="ko-KR" altLang="ko-KR" sz="1200" i="1" dirty="0">
                <a:latin typeface="Arial Unicode MS"/>
                <a:ea typeface="JetBrains Mono"/>
              </a:rPr>
            </a:br>
            <a:r>
              <a:rPr lang="ko-KR" altLang="ko-KR" sz="1200" i="1" dirty="0">
                <a:latin typeface="Arial Unicode MS"/>
                <a:ea typeface="JetBrains Mono"/>
              </a:rPr>
              <a:t>        </a:t>
            </a:r>
            <a:r>
              <a:rPr lang="ko-KR" altLang="ko-KR" sz="1200" dirty="0">
                <a:solidFill>
                  <a:srgbClr val="00B050"/>
                </a:solidFill>
                <a:latin typeface="Arial Unicode MS"/>
                <a:ea typeface="JetBrains Mono"/>
              </a:rPr>
              <a:t>System.</a:t>
            </a:r>
            <a:r>
              <a:rPr lang="ko-KR" altLang="ko-KR" sz="1200" i="1" dirty="0">
                <a:solidFill>
                  <a:srgbClr val="00B050"/>
                </a:solidFill>
                <a:latin typeface="Arial Unicode MS"/>
                <a:ea typeface="JetBrains Mono"/>
              </a:rPr>
              <a:t>out</a:t>
            </a:r>
            <a:r>
              <a:rPr lang="ko-KR" altLang="ko-KR" sz="1200" dirty="0">
                <a:solidFill>
                  <a:srgbClr val="00B050"/>
                </a:solidFill>
                <a:latin typeface="Arial Unicode MS"/>
                <a:ea typeface="JetBrains Mono"/>
              </a:rPr>
              <a:t>.println("</a:t>
            </a:r>
            <a:r>
              <a:rPr lang="ko-KR" altLang="ko-KR" sz="1200" dirty="0">
                <a:solidFill>
                  <a:srgbClr val="00B050"/>
                </a:solidFill>
                <a:latin typeface="맑은 고딕" panose="020B0503020000020004" pitchFamily="50" charset="-127"/>
              </a:rPr>
              <a:t>안녕</a:t>
            </a:r>
            <a:r>
              <a:rPr lang="ko-KR" altLang="ko-KR" sz="1200" dirty="0">
                <a:solidFill>
                  <a:srgbClr val="00B050"/>
                </a:solidFill>
                <a:latin typeface="Arial Unicode MS"/>
                <a:ea typeface="JetBrains Mono"/>
              </a:rPr>
              <a:t>!");</a:t>
            </a:r>
            <a:endParaRPr lang="en-US" altLang="ko-KR" sz="1200" dirty="0">
              <a:solidFill>
                <a:srgbClr val="00B050"/>
              </a:solidFill>
              <a:latin typeface="Arial Unicode MS"/>
              <a:ea typeface="JetBrains Mono"/>
            </a:endParaRPr>
          </a:p>
          <a:p>
            <a:pPr lvl="0"/>
            <a:r>
              <a:rPr lang="ko-KR" altLang="ko-KR" sz="1200" dirty="0">
                <a:latin typeface="Arial Unicode MS"/>
                <a:ea typeface="JetBrains Mono"/>
              </a:rPr>
              <a:t/>
            </a:r>
            <a:br>
              <a:rPr lang="ko-KR" altLang="ko-KR" sz="1200" dirty="0">
                <a:latin typeface="Arial Unicode MS"/>
                <a:ea typeface="JetBrains Mono"/>
              </a:rPr>
            </a:br>
            <a:r>
              <a:rPr lang="ko-KR" altLang="ko-KR" sz="1200" dirty="0">
                <a:latin typeface="Arial Unicode MS"/>
                <a:ea typeface="JetBrains Mono"/>
              </a:rPr>
              <a:t>    </a:t>
            </a:r>
            <a:r>
              <a:rPr lang="ko-KR" altLang="ko-KR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 Unicode MS"/>
                <a:ea typeface="JetBrains Mono"/>
              </a:rPr>
              <a:t>}</a:t>
            </a:r>
            <a:endParaRPr lang="en-US" altLang="ko-KR" sz="1200" dirty="0">
              <a:solidFill>
                <a:schemeClr val="tx2">
                  <a:lumMod val="60000"/>
                  <a:lumOff val="40000"/>
                </a:schemeClr>
              </a:solidFill>
              <a:latin typeface="Arial Unicode MS"/>
              <a:ea typeface="JetBrains Mono"/>
            </a:endParaRPr>
          </a:p>
          <a:p>
            <a:pPr lvl="0"/>
            <a:r>
              <a:rPr lang="ko-KR" altLang="ko-KR" sz="1200" dirty="0">
                <a:latin typeface="Arial Unicode MS"/>
                <a:ea typeface="JetBrains Mono"/>
              </a:rPr>
              <a:t/>
            </a:r>
            <a:br>
              <a:rPr lang="ko-KR" altLang="ko-KR" sz="1200" dirty="0">
                <a:latin typeface="Arial Unicode MS"/>
                <a:ea typeface="JetBrains Mono"/>
              </a:rPr>
            </a:br>
            <a:r>
              <a:rPr lang="ko-KR" altLang="ko-KR" sz="1200" dirty="0">
                <a:latin typeface="Arial Unicode MS"/>
                <a:ea typeface="JetBrains Mono"/>
              </a:rPr>
              <a:t>}</a:t>
            </a:r>
            <a:endParaRPr lang="ko-KR" altLang="ko-KR" sz="1600" dirty="0">
              <a:latin typeface="Arial" panose="020B0604020202020204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45471" y="3191767"/>
            <a:ext cx="2810312" cy="25167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>
            <a:off x="3987587" y="3317602"/>
            <a:ext cx="67746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728663" y="3191767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주석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222140" y="1931301"/>
            <a:ext cx="413467" cy="2264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75894" y="1494546"/>
            <a:ext cx="16850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rgbClr val="FF0000"/>
                </a:solidFill>
              </a:rPr>
              <a:t>클래스를 정의하는 키워드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651510" y="1931301"/>
            <a:ext cx="397566" cy="2264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15" name="직선 연결선 14"/>
          <p:cNvCxnSpPr>
            <a:stCxn id="12" idx="0"/>
          </p:cNvCxnSpPr>
          <p:nvPr/>
        </p:nvCxnSpPr>
        <p:spPr>
          <a:xfrm flipH="1" flipV="1">
            <a:off x="1428873" y="1760485"/>
            <a:ext cx="1" cy="17081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446640" y="1734724"/>
            <a:ext cx="870751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클래스 이름</a:t>
            </a:r>
          </a:p>
        </p:txBody>
      </p:sp>
      <p:cxnSp>
        <p:nvCxnSpPr>
          <p:cNvPr id="17" name="꺾인 연결선 16"/>
          <p:cNvCxnSpPr>
            <a:endCxn id="16" idx="1"/>
          </p:cNvCxnSpPr>
          <p:nvPr/>
        </p:nvCxnSpPr>
        <p:spPr>
          <a:xfrm flipV="1">
            <a:off x="1850293" y="1857835"/>
            <a:ext cx="596347" cy="73466"/>
          </a:xfrm>
          <a:prstGeom prst="bentConnector3">
            <a:avLst>
              <a:gd name="adj1" fmla="val -6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1874146" y="2682526"/>
            <a:ext cx="318052" cy="21468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2905831" y="2175907"/>
            <a:ext cx="26340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rgbClr val="FF0000"/>
                </a:solidFill>
              </a:rPr>
              <a:t>메서드를 실행한 후 반환 값이 없음을 의미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2232678" y="2682526"/>
            <a:ext cx="427835" cy="21468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2752973" y="2462109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메서드 이름</a:t>
            </a:r>
          </a:p>
        </p:txBody>
      </p:sp>
      <p:cxnSp>
        <p:nvCxnSpPr>
          <p:cNvPr id="22" name="꺾인 연결선 21"/>
          <p:cNvCxnSpPr>
            <a:stCxn id="20" idx="0"/>
          </p:cNvCxnSpPr>
          <p:nvPr/>
        </p:nvCxnSpPr>
        <p:spPr>
          <a:xfrm rot="5400000" flipH="1" flipV="1">
            <a:off x="2560395" y="2479225"/>
            <a:ext cx="89503" cy="317101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2700268" y="2682526"/>
            <a:ext cx="1153752" cy="21468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00B05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273351" y="3003237"/>
            <a:ext cx="22429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rgbClr val="00B050"/>
                </a:solidFill>
              </a:rPr>
              <a:t>메서드의 매개변수 타입과 매개변수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3955783" y="2682526"/>
            <a:ext cx="128826" cy="21468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4352861" y="2563271"/>
            <a:ext cx="1172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메서드 본체 시작</a:t>
            </a:r>
          </a:p>
        </p:txBody>
      </p:sp>
      <p:cxnSp>
        <p:nvCxnSpPr>
          <p:cNvPr id="28" name="꺾인 연결선 27"/>
          <p:cNvCxnSpPr>
            <a:endCxn id="27" idx="1"/>
          </p:cNvCxnSpPr>
          <p:nvPr/>
        </p:nvCxnSpPr>
        <p:spPr>
          <a:xfrm flipV="1">
            <a:off x="4164119" y="2686382"/>
            <a:ext cx="188742" cy="103486"/>
          </a:xfrm>
          <a:prstGeom prst="bentConnector3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927661" y="3953139"/>
            <a:ext cx="128826" cy="21468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1356505" y="3953139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메서드 본체 끝</a:t>
            </a:r>
          </a:p>
        </p:txBody>
      </p:sp>
      <p:cxnSp>
        <p:nvCxnSpPr>
          <p:cNvPr id="31" name="직선 연결선 30"/>
          <p:cNvCxnSpPr>
            <a:stCxn id="29" idx="3"/>
          </p:cNvCxnSpPr>
          <p:nvPr/>
        </p:nvCxnSpPr>
        <p:spPr>
          <a:xfrm>
            <a:off x="1056487" y="4060481"/>
            <a:ext cx="251767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727429" y="4295849"/>
            <a:ext cx="128826" cy="21468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156273" y="4295849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클래스 끝</a:t>
            </a:r>
          </a:p>
        </p:txBody>
      </p:sp>
      <p:cxnSp>
        <p:nvCxnSpPr>
          <p:cNvPr id="34" name="직선 연결선 33"/>
          <p:cNvCxnSpPr>
            <a:stCxn id="32" idx="3"/>
          </p:cNvCxnSpPr>
          <p:nvPr/>
        </p:nvCxnSpPr>
        <p:spPr>
          <a:xfrm>
            <a:off x="856255" y="4403191"/>
            <a:ext cx="25176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2162066" y="1937656"/>
            <a:ext cx="128826" cy="21468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590910" y="1937656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클래스 시작</a:t>
            </a:r>
          </a:p>
        </p:txBody>
      </p:sp>
      <p:cxnSp>
        <p:nvCxnSpPr>
          <p:cNvPr id="37" name="직선 연결선 36"/>
          <p:cNvCxnSpPr>
            <a:stCxn id="35" idx="3"/>
          </p:cNvCxnSpPr>
          <p:nvPr/>
        </p:nvCxnSpPr>
        <p:spPr>
          <a:xfrm>
            <a:off x="2290892" y="2044998"/>
            <a:ext cx="25176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1145471" y="3554252"/>
            <a:ext cx="1977030" cy="246491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3609593" y="354625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rgbClr val="00B050"/>
                </a:solidFill>
              </a:rPr>
              <a:t>실행문</a:t>
            </a:r>
          </a:p>
        </p:txBody>
      </p:sp>
      <p:cxnSp>
        <p:nvCxnSpPr>
          <p:cNvPr id="40" name="직선 연결선 39"/>
          <p:cNvCxnSpPr/>
          <p:nvPr/>
        </p:nvCxnSpPr>
        <p:spPr>
          <a:xfrm>
            <a:off x="3122501" y="3669369"/>
            <a:ext cx="469577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856255" y="2462108"/>
            <a:ext cx="5566038" cy="1737251"/>
          </a:xfrm>
          <a:prstGeom prst="rect">
            <a:avLst/>
          </a:prstGeom>
          <a:noFill/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5547343" y="2326815"/>
            <a:ext cx="646331" cy="276999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메서드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675894" y="1494546"/>
            <a:ext cx="5840379" cy="304752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5547342" y="1381474"/>
            <a:ext cx="646331" cy="276999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클래스</a:t>
            </a:r>
          </a:p>
        </p:txBody>
      </p:sp>
      <p:cxnSp>
        <p:nvCxnSpPr>
          <p:cNvPr id="45" name="꺾인 연결선 44"/>
          <p:cNvCxnSpPr>
            <a:stCxn id="18" idx="0"/>
            <a:endCxn id="19" idx="1"/>
          </p:cNvCxnSpPr>
          <p:nvPr/>
        </p:nvCxnSpPr>
        <p:spPr>
          <a:xfrm rot="5400000" flipH="1" flipV="1">
            <a:off x="2277747" y="2054443"/>
            <a:ext cx="383508" cy="872659"/>
          </a:xfrm>
          <a:prstGeom prst="bentConnector2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꺾인 연결선 4"/>
          <p:cNvCxnSpPr>
            <a:endCxn id="24" idx="1"/>
          </p:cNvCxnSpPr>
          <p:nvPr/>
        </p:nvCxnSpPr>
        <p:spPr>
          <a:xfrm>
            <a:off x="3317391" y="2897210"/>
            <a:ext cx="955960" cy="229138"/>
          </a:xfrm>
          <a:prstGeom prst="bentConnector3">
            <a:avLst>
              <a:gd name="adj1" fmla="val 753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1296" y="3641346"/>
            <a:ext cx="2723837" cy="2066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2087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입출력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화면에 데이터 출력</a:t>
            </a:r>
            <a:endParaRPr lang="en-US" altLang="ko-KR" dirty="0"/>
          </a:p>
          <a:p>
            <a:pPr lvl="1"/>
            <a:r>
              <a:rPr lang="en-US" altLang="ko-KR" dirty="0" err="1"/>
              <a:t>println</a:t>
            </a:r>
            <a:r>
              <a:rPr lang="en-US" altLang="ko-KR" dirty="0"/>
              <a:t>() : </a:t>
            </a:r>
            <a:r>
              <a:rPr lang="ko-KR" altLang="en-US" dirty="0"/>
              <a:t>내용을 출력한 후 행을 바꾼다</a:t>
            </a:r>
            <a:r>
              <a:rPr lang="en-US" altLang="ko-KR" dirty="0"/>
              <a:t>.</a:t>
            </a:r>
            <a:endParaRPr lang="ko-KR" altLang="en-US" dirty="0"/>
          </a:p>
          <a:p>
            <a:pPr lvl="1"/>
            <a:r>
              <a:rPr lang="en-US" altLang="ko-KR" dirty="0"/>
              <a:t>print() : </a:t>
            </a:r>
            <a:r>
              <a:rPr lang="ko-KR" altLang="en-US" dirty="0"/>
              <a:t>내용을 출력만 하고 행은 바꾸지 않는다</a:t>
            </a:r>
            <a:r>
              <a:rPr lang="en-US" altLang="ko-KR" dirty="0"/>
              <a:t>.</a:t>
            </a:r>
            <a:endParaRPr lang="ko-KR" altLang="en-US" dirty="0"/>
          </a:p>
          <a:p>
            <a:pPr lvl="1"/>
            <a:r>
              <a:rPr lang="en-US" altLang="ko-KR" dirty="0"/>
              <a:t>printf() : </a:t>
            </a:r>
            <a:r>
              <a:rPr lang="ko-KR" altLang="en-US" dirty="0"/>
              <a:t>포맷을 지정해서 출력한다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printf() </a:t>
            </a:r>
            <a:r>
              <a:rPr lang="ko-KR" altLang="en-US" dirty="0"/>
              <a:t>형식</a:t>
            </a:r>
            <a:r>
              <a:rPr lang="en-US" altLang="ko-KR" dirty="0"/>
              <a:t> </a:t>
            </a:r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797" y="3122349"/>
            <a:ext cx="5165137" cy="309521"/>
          </a:xfrm>
          <a:prstGeom prst="rect">
            <a:avLst/>
          </a:prstGeom>
        </p:spPr>
      </p:pic>
      <p:grpSp>
        <p:nvGrpSpPr>
          <p:cNvPr id="12" name="그룹 11"/>
          <p:cNvGrpSpPr/>
          <p:nvPr/>
        </p:nvGrpSpPr>
        <p:grpSpPr>
          <a:xfrm>
            <a:off x="693796" y="3612992"/>
            <a:ext cx="5409627" cy="1730359"/>
            <a:chOff x="693796" y="3612992"/>
            <a:chExt cx="5409627" cy="1730359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3796" y="3612992"/>
              <a:ext cx="5409627" cy="1646905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3796" y="5076637"/>
              <a:ext cx="666784" cy="2667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03902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입출력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endParaRPr lang="en-US" altLang="ko-KR" dirty="0"/>
          </a:p>
          <a:p>
            <a:pPr lvl="1"/>
            <a:r>
              <a:rPr lang="en-US" altLang="ko-KR" b="0" dirty="0">
                <a:hlinkClick r:id="rId2" action="ppaction://hlinkfile"/>
              </a:rPr>
              <a:t>sec04/</a:t>
            </a:r>
            <a:r>
              <a:rPr lang="en-US" altLang="ko-KR" b="0" dirty="0" err="1">
                <a:hlinkClick r:id="rId2" action="ppaction://hlinkfile"/>
              </a:rPr>
              <a:t>PrintfDemo</a:t>
            </a:r>
            <a:endParaRPr lang="en-US" altLang="ko-KR" b="0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73" y="5063629"/>
            <a:ext cx="1000125" cy="36325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56248" y="1681307"/>
            <a:ext cx="4251974" cy="427809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05         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 = 97;</a:t>
            </a:r>
          </a:p>
          <a:p>
            <a:r>
              <a:rPr lang="en-US" altLang="ko-KR" sz="1600" dirty="0"/>
              <a:t>06          String s = "Java";</a:t>
            </a:r>
          </a:p>
          <a:p>
            <a:r>
              <a:rPr lang="en-US" altLang="ko-KR" sz="1600" dirty="0"/>
              <a:t>07          double f = 3.14f;</a:t>
            </a:r>
          </a:p>
          <a:p>
            <a:r>
              <a:rPr lang="en-US" altLang="ko-KR" sz="1600" dirty="0"/>
              <a:t>08          </a:t>
            </a:r>
            <a:r>
              <a:rPr lang="en-US" altLang="ko-KR" sz="1600" dirty="0" err="1"/>
              <a:t>System.out.printf</a:t>
            </a:r>
            <a:r>
              <a:rPr lang="en-US" altLang="ko-KR" sz="1600" dirty="0"/>
              <a:t>("%d\n",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);</a:t>
            </a:r>
          </a:p>
          <a:p>
            <a:r>
              <a:rPr lang="en-US" altLang="ko-KR" sz="1600" dirty="0"/>
              <a:t>09          </a:t>
            </a:r>
            <a:r>
              <a:rPr lang="en-US" altLang="ko-KR" sz="1600" dirty="0" err="1"/>
              <a:t>System.out.printf</a:t>
            </a:r>
            <a:r>
              <a:rPr lang="en-US" altLang="ko-KR" sz="1600" dirty="0"/>
              <a:t>("%o\n",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);</a:t>
            </a:r>
          </a:p>
          <a:p>
            <a:r>
              <a:rPr lang="en-US" altLang="ko-KR" sz="1600" dirty="0"/>
              <a:t>10          </a:t>
            </a:r>
            <a:r>
              <a:rPr lang="en-US" altLang="ko-KR" sz="1600" dirty="0" err="1"/>
              <a:t>System.out.printf</a:t>
            </a:r>
            <a:r>
              <a:rPr lang="en-US" altLang="ko-KR" sz="1600" dirty="0"/>
              <a:t>("%x\n",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);</a:t>
            </a:r>
          </a:p>
          <a:p>
            <a:r>
              <a:rPr lang="en-US" altLang="ko-KR" sz="1600" dirty="0"/>
              <a:t>11          </a:t>
            </a:r>
            <a:r>
              <a:rPr lang="en-US" altLang="ko-KR" sz="1600" dirty="0" err="1"/>
              <a:t>System.out.printf</a:t>
            </a:r>
            <a:r>
              <a:rPr lang="en-US" altLang="ko-KR" sz="1600" dirty="0"/>
              <a:t>("%c\n",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);</a:t>
            </a:r>
          </a:p>
          <a:p>
            <a:r>
              <a:rPr lang="en-US" altLang="ko-KR" sz="1600" dirty="0"/>
              <a:t>12          </a:t>
            </a:r>
            <a:r>
              <a:rPr lang="en-US" altLang="ko-KR" sz="1600" dirty="0" err="1"/>
              <a:t>System.out.printf</a:t>
            </a:r>
            <a:r>
              <a:rPr lang="en-US" altLang="ko-KR" sz="1600" dirty="0"/>
              <a:t>("%5d\n",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);</a:t>
            </a:r>
          </a:p>
          <a:p>
            <a:r>
              <a:rPr lang="en-US" altLang="ko-KR" sz="1600" dirty="0"/>
              <a:t>13          </a:t>
            </a:r>
            <a:r>
              <a:rPr lang="en-US" altLang="ko-KR" sz="1600" dirty="0" err="1"/>
              <a:t>System.out.printf</a:t>
            </a:r>
            <a:r>
              <a:rPr lang="en-US" altLang="ko-KR" sz="1600" dirty="0"/>
              <a:t>("%05d\n",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);</a:t>
            </a:r>
          </a:p>
          <a:p>
            <a:r>
              <a:rPr lang="en-US" altLang="ko-KR" sz="1600" dirty="0"/>
              <a:t>14          </a:t>
            </a:r>
            <a:r>
              <a:rPr lang="en-US" altLang="ko-KR" sz="1600" dirty="0" err="1"/>
              <a:t>System.out.printf</a:t>
            </a:r>
            <a:r>
              <a:rPr lang="en-US" altLang="ko-KR" sz="1600" dirty="0"/>
              <a:t>("%s\n", s);</a:t>
            </a:r>
          </a:p>
          <a:p>
            <a:r>
              <a:rPr lang="en-US" altLang="ko-KR" sz="1600" dirty="0"/>
              <a:t>15          </a:t>
            </a:r>
            <a:r>
              <a:rPr lang="en-US" altLang="ko-KR" sz="1600" dirty="0" err="1"/>
              <a:t>System.out.printf</a:t>
            </a:r>
            <a:r>
              <a:rPr lang="en-US" altLang="ko-KR" sz="1600" dirty="0"/>
              <a:t>("%5s\n", s);</a:t>
            </a:r>
          </a:p>
          <a:p>
            <a:r>
              <a:rPr lang="en-US" altLang="ko-KR" sz="1600" dirty="0"/>
              <a:t>16          </a:t>
            </a:r>
            <a:r>
              <a:rPr lang="en-US" altLang="ko-KR" sz="1600" dirty="0" err="1"/>
              <a:t>System.out.printf</a:t>
            </a:r>
            <a:r>
              <a:rPr lang="en-US" altLang="ko-KR" sz="1600" dirty="0"/>
              <a:t>("%-5s\n", s);</a:t>
            </a:r>
          </a:p>
          <a:p>
            <a:r>
              <a:rPr lang="en-US" altLang="ko-KR" sz="1600" dirty="0"/>
              <a:t>17          </a:t>
            </a:r>
            <a:r>
              <a:rPr lang="en-US" altLang="ko-KR" sz="1600" dirty="0" err="1"/>
              <a:t>System.out.printf</a:t>
            </a:r>
            <a:r>
              <a:rPr lang="en-US" altLang="ko-KR" sz="1600" dirty="0"/>
              <a:t>("%f\n", f);</a:t>
            </a:r>
          </a:p>
          <a:p>
            <a:r>
              <a:rPr lang="en-US" altLang="ko-KR" sz="1600" dirty="0"/>
              <a:t>18          </a:t>
            </a:r>
            <a:r>
              <a:rPr lang="en-US" altLang="ko-KR" sz="1600" dirty="0" err="1"/>
              <a:t>System.out.printf</a:t>
            </a:r>
            <a:r>
              <a:rPr lang="en-US" altLang="ko-KR" sz="1600" dirty="0"/>
              <a:t>("%e\n", f);</a:t>
            </a:r>
          </a:p>
          <a:p>
            <a:r>
              <a:rPr lang="en-US" altLang="ko-KR" sz="1600" dirty="0"/>
              <a:t>19          </a:t>
            </a:r>
            <a:r>
              <a:rPr lang="en-US" altLang="ko-KR" sz="1600" dirty="0" err="1"/>
              <a:t>System.out.printf</a:t>
            </a:r>
            <a:r>
              <a:rPr lang="en-US" altLang="ko-KR" sz="1600" dirty="0"/>
              <a:t>("%4.1f\n", f);</a:t>
            </a:r>
          </a:p>
          <a:p>
            <a:r>
              <a:rPr lang="en-US" altLang="ko-KR" sz="1600" dirty="0"/>
              <a:t>20          </a:t>
            </a:r>
            <a:r>
              <a:rPr lang="en-US" altLang="ko-KR" sz="1600" dirty="0" err="1"/>
              <a:t>System.out.printf</a:t>
            </a:r>
            <a:r>
              <a:rPr lang="en-US" altLang="ko-KR" sz="1600" dirty="0"/>
              <a:t>("%04.1f\n", f);</a:t>
            </a:r>
          </a:p>
          <a:p>
            <a:r>
              <a:rPr lang="en-US" altLang="ko-KR" sz="1600" dirty="0"/>
              <a:t>21          </a:t>
            </a:r>
            <a:r>
              <a:rPr lang="en-US" altLang="ko-KR" sz="1600" dirty="0" err="1"/>
              <a:t>System.out.printf</a:t>
            </a:r>
            <a:r>
              <a:rPr lang="en-US" altLang="ko-KR" sz="1600" dirty="0"/>
              <a:t>("%-4.1f\n", f);</a:t>
            </a:r>
            <a:endParaRPr lang="ko-KR" altLang="en-US" sz="16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4912" y="2254423"/>
            <a:ext cx="1576737" cy="3704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559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입출력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printf()</a:t>
            </a:r>
            <a:r>
              <a:rPr lang="ko-KR" altLang="en-US" dirty="0"/>
              <a:t>의 포맷과 실행 결과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137" y="1413223"/>
            <a:ext cx="6170767" cy="4721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39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입출력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키보드로 데이터 입력</a:t>
            </a:r>
            <a:endParaRPr lang="en-US" altLang="ko-KR" dirty="0"/>
          </a:p>
          <a:p>
            <a:pPr lvl="1"/>
            <a:r>
              <a:rPr lang="ko-KR" altLang="en-US" dirty="0"/>
              <a:t>프로그램의 첫 행에 다음을 추가해 </a:t>
            </a:r>
            <a:r>
              <a:rPr lang="en-US" altLang="ko-KR" dirty="0"/>
              <a:t>Scanner </a:t>
            </a:r>
            <a:r>
              <a:rPr lang="ko-KR" altLang="en-US" dirty="0"/>
              <a:t>클래스의 경로 이름을 컴파일러에 알린다</a:t>
            </a:r>
            <a:r>
              <a:rPr lang="en-US" altLang="ko-KR" dirty="0"/>
              <a:t>. </a:t>
            </a:r>
            <a:endParaRPr lang="ko-KR" altLang="en-US" dirty="0"/>
          </a:p>
          <a:p>
            <a:pPr marL="360362" lvl="1" indent="0">
              <a:buNone/>
            </a:pPr>
            <a:r>
              <a:rPr lang="en-US" altLang="ko-KR" dirty="0"/>
              <a:t>   import </a:t>
            </a:r>
            <a:r>
              <a:rPr lang="en-US" altLang="ko-KR" dirty="0" err="1"/>
              <a:t>java.util.Scanner</a:t>
            </a:r>
            <a:r>
              <a:rPr lang="en-US" altLang="ko-KR" dirty="0"/>
              <a:t>;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키보드로 데이터를 입력 받기 위해 </a:t>
            </a:r>
            <a:r>
              <a:rPr lang="en-US" altLang="ko-KR" dirty="0"/>
              <a:t>System.in </a:t>
            </a:r>
            <a:r>
              <a:rPr lang="ko-KR" altLang="en-US" dirty="0"/>
              <a:t>객체와 연결된 </a:t>
            </a:r>
            <a:r>
              <a:rPr lang="en-US" altLang="ko-KR" dirty="0"/>
              <a:t>Scanner </a:t>
            </a:r>
            <a:r>
              <a:rPr lang="ko-KR" altLang="en-US" dirty="0"/>
              <a:t>객체를 생성한다</a:t>
            </a:r>
            <a:r>
              <a:rPr lang="en-US" altLang="ko-KR" dirty="0"/>
              <a:t>. </a:t>
            </a:r>
            <a:endParaRPr lang="ko-KR" altLang="en-US" dirty="0"/>
          </a:p>
          <a:p>
            <a:pPr marL="360362" lvl="1" indent="0">
              <a:buNone/>
            </a:pPr>
            <a:r>
              <a:rPr lang="en-US" altLang="ko-KR" dirty="0"/>
              <a:t>   Scanner in = new Scanner(System.in);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Scanner </a:t>
            </a:r>
            <a:r>
              <a:rPr lang="ko-KR" altLang="en-US" dirty="0"/>
              <a:t>클래스가 제공하는 다양한 메서드를 이용해 키보드로 데이터를 입력 받는다</a:t>
            </a:r>
            <a:r>
              <a:rPr lang="en-US" altLang="ko-KR" dirty="0"/>
              <a:t>. </a:t>
            </a:r>
            <a:endParaRPr lang="ko-KR" altLang="en-US" dirty="0"/>
          </a:p>
          <a:p>
            <a:pPr marL="360362" lvl="1" indent="0">
              <a:buNone/>
            </a:pPr>
            <a:r>
              <a:rPr lang="en-US" altLang="ko-KR" dirty="0"/>
              <a:t>  </a:t>
            </a:r>
            <a:r>
              <a:rPr lang="en-US" altLang="ko-KR" dirty="0" err="1"/>
              <a:t>int</a:t>
            </a:r>
            <a:r>
              <a:rPr lang="ko-KR" altLang="en-US" dirty="0"/>
              <a:t> </a:t>
            </a:r>
            <a:r>
              <a:rPr lang="en-US" altLang="ko-KR" dirty="0"/>
              <a:t>x = </a:t>
            </a:r>
            <a:r>
              <a:rPr lang="en-US" altLang="ko-KR" dirty="0" err="1"/>
              <a:t>in.nextInt</a:t>
            </a:r>
            <a:r>
              <a:rPr lang="en-US" altLang="ko-KR" dirty="0"/>
              <a:t>(); // </a:t>
            </a:r>
            <a:r>
              <a:rPr lang="ko-KR" altLang="en-US" dirty="0"/>
              <a:t>정수를 읽어 변수 </a:t>
            </a:r>
            <a:r>
              <a:rPr lang="en-US" altLang="ko-KR" dirty="0"/>
              <a:t>x</a:t>
            </a:r>
            <a:r>
              <a:rPr lang="ko-KR" altLang="en-US" dirty="0"/>
              <a:t>에 대입한다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33455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입출력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키보드로 데이터 입력</a:t>
            </a:r>
            <a:endParaRPr lang="en-US" altLang="ko-KR" dirty="0"/>
          </a:p>
          <a:p>
            <a:pPr lvl="1"/>
            <a:r>
              <a:rPr lang="en-US" altLang="ko-KR" dirty="0"/>
              <a:t>Scanner </a:t>
            </a:r>
            <a:r>
              <a:rPr lang="ko-KR" altLang="en-US" dirty="0"/>
              <a:t>클래스가 제공하는 데이터 입력 메서드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 </a:t>
            </a:r>
            <a:br>
              <a:rPr lang="en-US" altLang="ko-KR" dirty="0"/>
            </a:br>
            <a:r>
              <a:rPr lang="en-US" altLang="ko-KR" dirty="0">
                <a:hlinkClick r:id="rId2" action="ppaction://hlinkfile"/>
              </a:rPr>
              <a:t>sec04/</a:t>
            </a:r>
            <a:r>
              <a:rPr lang="en-US" altLang="ko-KR" dirty="0" err="1">
                <a:hlinkClick r:id="rId2" action="ppaction://hlinkfile"/>
              </a:rPr>
              <a:t>ScannerDemo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745" y="1689818"/>
            <a:ext cx="2542187" cy="305062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8750" y="5054302"/>
            <a:ext cx="3571875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6198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FF0000"/>
                </a:solidFill>
              </a:rPr>
              <a:t>연산자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연산자와 </a:t>
            </a:r>
            <a:r>
              <a:rPr lang="ko-KR" altLang="en-US" dirty="0" err="1"/>
              <a:t>연산식의</a:t>
            </a:r>
            <a:r>
              <a:rPr lang="ko-KR" altLang="en-US" dirty="0"/>
              <a:t> 의미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자바 가상 </a:t>
            </a:r>
            <a:r>
              <a:rPr lang="ko-KR" altLang="en-US" dirty="0" err="1"/>
              <a:t>머신은</a:t>
            </a:r>
            <a:r>
              <a:rPr lang="ko-KR" altLang="en-US" dirty="0"/>
              <a:t> 기본적으로 </a:t>
            </a:r>
            <a:r>
              <a:rPr lang="en-US" altLang="ko-KR" dirty="0"/>
              <a:t>32</a:t>
            </a:r>
            <a:r>
              <a:rPr lang="ko-KR" altLang="en-US" dirty="0"/>
              <a:t>비트 단위로 계산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64" y="1433266"/>
            <a:ext cx="3289576" cy="107939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64" y="3614847"/>
            <a:ext cx="3687022" cy="1062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1532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연산자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종류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943" y="1354857"/>
            <a:ext cx="7553325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5507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연산자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산술 연산자</a:t>
            </a:r>
            <a:endParaRPr lang="en-US" altLang="ko-KR" dirty="0"/>
          </a:p>
          <a:p>
            <a:pPr lvl="1"/>
            <a:r>
              <a:rPr lang="ko-KR" altLang="en-US" dirty="0" err="1"/>
              <a:t>피연산자의</a:t>
            </a:r>
            <a:r>
              <a:rPr lang="ko-KR" altLang="en-US" dirty="0"/>
              <a:t> 데이터 타입에 따라 결과 값이 다른데</a:t>
            </a:r>
            <a:r>
              <a:rPr lang="en-US" altLang="ko-KR" dirty="0"/>
              <a:t>, </a:t>
            </a:r>
            <a:r>
              <a:rPr lang="ko-KR" altLang="en-US" dirty="0"/>
              <a:t>연산할 두 </a:t>
            </a:r>
            <a:r>
              <a:rPr lang="ko-KR" altLang="en-US" dirty="0" err="1"/>
              <a:t>피연산자의</a:t>
            </a:r>
            <a:r>
              <a:rPr lang="ko-KR" altLang="en-US" dirty="0"/>
              <a:t> 데이터 타입이 다르면 큰 범위의 타입으로 일치시킨 후 연산 수행</a:t>
            </a:r>
            <a:r>
              <a:rPr lang="en-US" altLang="ko-KR" dirty="0"/>
              <a:t> </a:t>
            </a:r>
            <a:endParaRPr lang="ko-KR" altLang="en-US" dirty="0"/>
          </a:p>
          <a:p>
            <a:pPr lvl="1"/>
            <a:r>
              <a:rPr lang="ko-KR" altLang="en-US" dirty="0"/>
              <a:t>논리 타입을 제외한 기초 타입을 </a:t>
            </a:r>
            <a:r>
              <a:rPr lang="ko-KR" altLang="en-US" dirty="0" err="1"/>
              <a:t>피연산자로</a:t>
            </a:r>
            <a:r>
              <a:rPr lang="ko-KR" altLang="en-US" dirty="0"/>
              <a:t> 사용</a:t>
            </a:r>
            <a:r>
              <a:rPr lang="en-US" altLang="ko-KR" dirty="0"/>
              <a:t>. </a:t>
            </a:r>
            <a:r>
              <a:rPr lang="ko-KR" altLang="en-US" dirty="0"/>
              <a:t>단</a:t>
            </a:r>
            <a:r>
              <a:rPr lang="en-US" altLang="ko-KR" dirty="0"/>
              <a:t>, % </a:t>
            </a:r>
            <a:r>
              <a:rPr lang="ko-KR" altLang="en-US" dirty="0"/>
              <a:t>연산자는 정수 타입만 사용</a:t>
            </a:r>
          </a:p>
          <a:p>
            <a:pPr lvl="1"/>
            <a:r>
              <a:rPr lang="ko-KR" altLang="en-US" dirty="0"/>
              <a:t>덧셈 연산자는 문자열을 연결하는 데도 사용</a:t>
            </a:r>
            <a:r>
              <a:rPr lang="en-US" altLang="ko-KR" dirty="0"/>
              <a:t>. </a:t>
            </a:r>
            <a:r>
              <a:rPr lang="ko-KR" altLang="en-US" dirty="0"/>
              <a:t>문자열과 덧셈을 하는 데이터는 먼저 문자열로 변환한 후 서로 연결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en-US" altLang="ko-KR" dirty="0">
                <a:hlinkClick r:id="rId2" action="ppaction://hlinkfile"/>
              </a:rPr>
              <a:t>sec05/</a:t>
            </a:r>
            <a:r>
              <a:rPr lang="en-US" altLang="ko-KR" dirty="0" err="1">
                <a:hlinkClick r:id="rId2" action="ppaction://hlinkfile"/>
              </a:rPr>
              <a:t>ArithmeticDemo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20" y="2711810"/>
            <a:ext cx="4968825" cy="163222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20" y="4934552"/>
            <a:ext cx="3101414" cy="732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3871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연산자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비교 연산자</a:t>
            </a:r>
            <a:endParaRPr lang="en-US" altLang="ko-KR" dirty="0"/>
          </a:p>
          <a:p>
            <a:pPr lvl="1"/>
            <a:r>
              <a:rPr lang="ko-KR" altLang="en-US" dirty="0"/>
              <a:t>비교 연산자는 논리 타입을 제외한 기초 타입에만 사용할 수 있지만 </a:t>
            </a:r>
            <a:r>
              <a:rPr lang="en-US" altLang="ko-KR" dirty="0"/>
              <a:t>==</a:t>
            </a:r>
            <a:r>
              <a:rPr lang="ko-KR" altLang="en-US" dirty="0"/>
              <a:t>와 </a:t>
            </a:r>
            <a:r>
              <a:rPr lang="en-US" altLang="ko-KR" dirty="0"/>
              <a:t>!=</a:t>
            </a:r>
            <a:r>
              <a:rPr lang="ko-KR" altLang="en-US" dirty="0"/>
              <a:t>는 모든 기초 타입에 사용</a:t>
            </a:r>
            <a:endParaRPr lang="en-US" altLang="ko-KR" dirty="0"/>
          </a:p>
          <a:p>
            <a:pPr lvl="1"/>
            <a:r>
              <a:rPr lang="ko-KR" altLang="en-US" dirty="0"/>
              <a:t>종류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424" y="2258916"/>
            <a:ext cx="4552950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6353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연산자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논리 연산자</a:t>
            </a:r>
            <a:endParaRPr lang="en-US" altLang="ko-KR" dirty="0"/>
          </a:p>
          <a:p>
            <a:pPr lvl="1"/>
            <a:r>
              <a:rPr lang="ko-KR" altLang="en-US" dirty="0"/>
              <a:t>논리 연산자는 </a:t>
            </a:r>
            <a:r>
              <a:rPr lang="ko-KR" altLang="en-US" dirty="0" err="1"/>
              <a:t>피연산자의</a:t>
            </a:r>
            <a:r>
              <a:rPr lang="ko-KR" altLang="en-US" dirty="0"/>
              <a:t> 조건을 결합해서 </a:t>
            </a:r>
            <a:r>
              <a:rPr lang="en-US" altLang="ko-KR" dirty="0"/>
              <a:t>true</a:t>
            </a:r>
            <a:r>
              <a:rPr lang="ko-KR" altLang="en-US" dirty="0"/>
              <a:t>와 </a:t>
            </a:r>
            <a:r>
              <a:rPr lang="en-US" altLang="ko-KR" dirty="0"/>
              <a:t>false</a:t>
            </a:r>
            <a:r>
              <a:rPr lang="ko-KR" altLang="en-US" dirty="0"/>
              <a:t>를 조사하며</a:t>
            </a:r>
            <a:r>
              <a:rPr lang="en-US" altLang="ko-KR" dirty="0"/>
              <a:t>, </a:t>
            </a:r>
            <a:r>
              <a:rPr lang="ko-KR" altLang="en-US" dirty="0"/>
              <a:t>논리 타입에만 사용</a:t>
            </a:r>
            <a:endParaRPr lang="en-US" altLang="ko-KR" dirty="0"/>
          </a:p>
          <a:p>
            <a:pPr lvl="1"/>
            <a:r>
              <a:rPr lang="ko-KR" altLang="en-US" dirty="0"/>
              <a:t>종류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 err="1"/>
              <a:t>쇼트서킷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726" y="2004468"/>
            <a:ext cx="6981825" cy="16764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726" y="4178062"/>
            <a:ext cx="7353300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856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자바 프로그램 기본 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Hello </a:t>
            </a:r>
            <a:r>
              <a:rPr lang="ko-KR" altLang="en-US" dirty="0"/>
              <a:t>프로그램 구조</a:t>
            </a:r>
            <a:endParaRPr lang="en-US" altLang="ko-KR" dirty="0"/>
          </a:p>
          <a:p>
            <a:pPr lvl="1"/>
            <a:r>
              <a:rPr lang="ko-KR" altLang="en-US" dirty="0"/>
              <a:t>클래스 </a:t>
            </a:r>
            <a:r>
              <a:rPr lang="en-US" altLang="ko-KR" dirty="0"/>
              <a:t>: </a:t>
            </a:r>
            <a:r>
              <a:rPr lang="ko-KR" altLang="en-US" dirty="0"/>
              <a:t>객체 지향 언어에서 프로그램을 개발하는 단위</a:t>
            </a:r>
          </a:p>
          <a:p>
            <a:pPr lvl="1"/>
            <a:r>
              <a:rPr lang="ko-KR" altLang="en-US" dirty="0"/>
              <a:t>메서드 </a:t>
            </a:r>
            <a:r>
              <a:rPr lang="en-US" altLang="ko-KR" dirty="0"/>
              <a:t>: </a:t>
            </a:r>
            <a:r>
              <a:rPr lang="ko-KR" altLang="en-US" dirty="0"/>
              <a:t>수행할 작업을 나열한 코드의 모임</a:t>
            </a:r>
          </a:p>
          <a:p>
            <a:pPr lvl="1"/>
            <a:r>
              <a:rPr lang="ko-KR" altLang="en-US" dirty="0"/>
              <a:t>실행문 </a:t>
            </a:r>
            <a:r>
              <a:rPr lang="en-US" altLang="ko-KR" dirty="0"/>
              <a:t>: </a:t>
            </a:r>
            <a:r>
              <a:rPr lang="ko-KR" altLang="en-US" dirty="0"/>
              <a:t>작업을 지시하는 변수 선언</a:t>
            </a:r>
            <a:r>
              <a:rPr lang="en-US" altLang="ko-KR" dirty="0"/>
              <a:t>, </a:t>
            </a:r>
            <a:r>
              <a:rPr lang="ko-KR" altLang="en-US" dirty="0"/>
              <a:t>값 저장</a:t>
            </a:r>
            <a:r>
              <a:rPr lang="en-US" altLang="ko-KR" dirty="0"/>
              <a:t>, </a:t>
            </a:r>
            <a:r>
              <a:rPr lang="ko-KR" altLang="en-US" dirty="0"/>
              <a:t>메서드 호출 등의 코드</a:t>
            </a:r>
          </a:p>
          <a:p>
            <a:pPr lvl="1"/>
            <a:r>
              <a:rPr lang="ko-KR" altLang="en-US" dirty="0" err="1"/>
              <a:t>주석문</a:t>
            </a:r>
            <a:endParaRPr lang="en-US" altLang="ko-KR" dirty="0"/>
          </a:p>
          <a:p>
            <a:pPr lvl="2"/>
            <a:r>
              <a:rPr lang="ko-KR" altLang="en-US" dirty="0"/>
              <a:t>행 주석 </a:t>
            </a:r>
            <a:r>
              <a:rPr lang="en-US" altLang="ko-KR" dirty="0"/>
              <a:t>: //</a:t>
            </a:r>
          </a:p>
          <a:p>
            <a:pPr lvl="2"/>
            <a:r>
              <a:rPr lang="ko-KR" altLang="en-US" dirty="0"/>
              <a:t>범위 주석 </a:t>
            </a:r>
            <a:r>
              <a:rPr lang="en-US" altLang="ko-KR" dirty="0"/>
              <a:t>: /*   */</a:t>
            </a:r>
          </a:p>
          <a:p>
            <a:pPr lvl="2"/>
            <a:r>
              <a:rPr lang="ko-KR" altLang="en-US" dirty="0"/>
              <a:t>문서 주석 </a:t>
            </a:r>
            <a:r>
              <a:rPr lang="en-US" altLang="ko-KR" dirty="0"/>
              <a:t>: /**  */</a:t>
            </a:r>
            <a:endParaRPr lang="ko-KR" altLang="en-US" dirty="0"/>
          </a:p>
          <a:p>
            <a:endParaRPr lang="en-US" altLang="ko-KR" dirty="0"/>
          </a:p>
          <a:p>
            <a:r>
              <a:rPr lang="en-US" altLang="ko-KR" dirty="0"/>
              <a:t>Hello </a:t>
            </a:r>
            <a:r>
              <a:rPr lang="ko-KR" altLang="en-US" dirty="0"/>
              <a:t>프로그램의 확장</a:t>
            </a:r>
            <a:endParaRPr lang="en-US" altLang="ko-KR" dirty="0"/>
          </a:p>
          <a:p>
            <a:pPr lvl="1"/>
            <a:r>
              <a:rPr lang="en-US" altLang="ko-KR" dirty="0">
                <a:hlinkClick r:id="rId2" action="ppaction://hlinkfile"/>
              </a:rPr>
              <a:t>sec01/Hello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4186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연산자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논리 연산자</a:t>
            </a:r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en-US" altLang="ko-KR" dirty="0">
                <a:hlinkClick r:id="rId2" action="ppaction://hlinkfile"/>
              </a:rPr>
              <a:t>sec05/</a:t>
            </a:r>
            <a:r>
              <a:rPr lang="en-US" altLang="ko-KR" dirty="0" err="1">
                <a:hlinkClick r:id="rId2" action="ppaction://hlinkfile"/>
              </a:rPr>
              <a:t>CompLogicDemo</a:t>
            </a:r>
            <a:endParaRPr lang="ko-KR" altLang="en-US" dirty="0"/>
          </a:p>
          <a:p>
            <a:pPr lvl="1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942" y="1680865"/>
            <a:ext cx="2247900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0395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연산자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비트</a:t>
            </a:r>
            <a:r>
              <a:rPr lang="en-US" altLang="ko-KR" dirty="0"/>
              <a:t>·</a:t>
            </a:r>
            <a:r>
              <a:rPr lang="ko-KR" altLang="en-US" dirty="0"/>
              <a:t>시프트 연산자</a:t>
            </a:r>
            <a:endParaRPr lang="en-US" altLang="ko-KR" dirty="0"/>
          </a:p>
          <a:p>
            <a:pPr lvl="1"/>
            <a:r>
              <a:rPr lang="ko-KR" altLang="en-US" dirty="0"/>
              <a:t>비트 연산자와 시프트 연산자는 정수 타입에만 사용</a:t>
            </a:r>
          </a:p>
          <a:p>
            <a:pPr lvl="1"/>
            <a:r>
              <a:rPr lang="ko-KR" altLang="en-US" dirty="0"/>
              <a:t>비트 연산자의 종류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예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614" y="2002316"/>
            <a:ext cx="4619625" cy="18192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614" y="4468012"/>
            <a:ext cx="5448580" cy="882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3852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연산자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비트</a:t>
            </a:r>
            <a:r>
              <a:rPr lang="en-US" altLang="ko-KR" dirty="0"/>
              <a:t>·</a:t>
            </a:r>
            <a:r>
              <a:rPr lang="ko-KR" altLang="en-US" dirty="0"/>
              <a:t>시프트 연산자</a:t>
            </a:r>
            <a:endParaRPr lang="en-US" altLang="ko-KR" dirty="0"/>
          </a:p>
          <a:p>
            <a:pPr lvl="1"/>
            <a:r>
              <a:rPr lang="ko-KR" altLang="en-US" dirty="0"/>
              <a:t>시프트 연산자의 종류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예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313" y="1642156"/>
            <a:ext cx="7581900" cy="23717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595"/>
          <a:stretch/>
        </p:blipFill>
        <p:spPr>
          <a:xfrm>
            <a:off x="767516" y="4464911"/>
            <a:ext cx="4086225" cy="106227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519"/>
          <a:stretch/>
        </p:blipFill>
        <p:spPr>
          <a:xfrm>
            <a:off x="4763635" y="4756772"/>
            <a:ext cx="4086225" cy="1164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880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연산자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비트</a:t>
            </a:r>
            <a:r>
              <a:rPr lang="en-US" altLang="ko-KR" dirty="0"/>
              <a:t>·</a:t>
            </a:r>
            <a:r>
              <a:rPr lang="ko-KR" altLang="en-US" dirty="0"/>
              <a:t>시프트 연산자</a:t>
            </a:r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en-US" altLang="ko-KR" dirty="0">
                <a:hlinkClick r:id="rId2" action="ppaction://hlinkfile"/>
              </a:rPr>
              <a:t>sec05/</a:t>
            </a:r>
            <a:r>
              <a:rPr lang="en-US" altLang="ko-KR" dirty="0" err="1">
                <a:hlinkClick r:id="rId2" action="ppaction://hlinkfile"/>
              </a:rPr>
              <a:t>BitOperatorDemo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7992" y="1689000"/>
            <a:ext cx="5570756" cy="427809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03  public class </a:t>
            </a:r>
            <a:r>
              <a:rPr lang="en-US" altLang="ko-KR" sz="1600" dirty="0" err="1"/>
              <a:t>BitOperatorDemo</a:t>
            </a:r>
            <a:r>
              <a:rPr lang="en-US" altLang="ko-KR" sz="1600" dirty="0"/>
              <a:t> {</a:t>
            </a:r>
          </a:p>
          <a:p>
            <a:r>
              <a:rPr lang="en-US" altLang="ko-KR" sz="1600" dirty="0"/>
              <a:t>04      public static void main(String[] </a:t>
            </a:r>
            <a:r>
              <a:rPr lang="en-US" altLang="ko-KR" sz="1600" dirty="0" err="1"/>
              <a:t>args</a:t>
            </a:r>
            <a:r>
              <a:rPr lang="en-US" altLang="ko-KR" sz="1600" dirty="0"/>
              <a:t>) {</a:t>
            </a:r>
          </a:p>
          <a:p>
            <a:r>
              <a:rPr lang="en-US" altLang="ko-KR" sz="1600" dirty="0"/>
              <a:t>05          </a:t>
            </a:r>
            <a:r>
              <a:rPr lang="en-US" altLang="ko-KR" sz="1600" dirty="0" err="1"/>
              <a:t>System.out.printf</a:t>
            </a:r>
            <a:r>
              <a:rPr lang="en-US" altLang="ko-KR" sz="1600" dirty="0"/>
              <a:t>("%x\n", 0b0101 &amp; 0b0011);</a:t>
            </a:r>
          </a:p>
          <a:p>
            <a:r>
              <a:rPr lang="en-US" altLang="ko-KR" sz="1600" dirty="0"/>
              <a:t>06          </a:t>
            </a:r>
            <a:r>
              <a:rPr lang="en-US" altLang="ko-KR" sz="1600" dirty="0" err="1"/>
              <a:t>System.out.printf</a:t>
            </a:r>
            <a:r>
              <a:rPr lang="en-US" altLang="ko-KR" sz="1600" dirty="0"/>
              <a:t>("%x\n", 0b0101 | 0b0011);</a:t>
            </a:r>
          </a:p>
          <a:p>
            <a:r>
              <a:rPr lang="en-US" altLang="ko-KR" sz="1600" dirty="0"/>
              <a:t>07          </a:t>
            </a:r>
            <a:r>
              <a:rPr lang="en-US" altLang="ko-KR" sz="1600" dirty="0" err="1"/>
              <a:t>System.out.printf</a:t>
            </a:r>
            <a:r>
              <a:rPr lang="en-US" altLang="ko-KR" sz="1600" dirty="0"/>
              <a:t>("%x\n", 0b0101 ^ 0b0011);</a:t>
            </a:r>
          </a:p>
          <a:p>
            <a:r>
              <a:rPr lang="en-US" altLang="ko-KR" sz="1600" dirty="0"/>
              <a:t>08          </a:t>
            </a:r>
            <a:r>
              <a:rPr lang="en-US" altLang="ko-KR" sz="1600" dirty="0" err="1"/>
              <a:t>System.out.printf</a:t>
            </a:r>
            <a:r>
              <a:rPr lang="en-US" altLang="ko-KR" sz="1600" dirty="0"/>
              <a:t>("%x\n", (byte) ~0b00000001);</a:t>
            </a:r>
          </a:p>
          <a:p>
            <a:r>
              <a:rPr lang="en-US" altLang="ko-KR" sz="1600" dirty="0"/>
              <a:t>09          </a:t>
            </a:r>
            <a:r>
              <a:rPr lang="en-US" altLang="ko-KR" sz="1600" dirty="0" err="1"/>
              <a:t>System.out.printf</a:t>
            </a:r>
            <a:r>
              <a:rPr lang="en-US" altLang="ko-KR" sz="1600" dirty="0"/>
              <a:t>("%x\n", 0b0110 &gt;&gt; 2);</a:t>
            </a:r>
          </a:p>
          <a:p>
            <a:r>
              <a:rPr lang="en-US" altLang="ko-KR" sz="1600" dirty="0"/>
              <a:t>10          </a:t>
            </a:r>
            <a:r>
              <a:rPr lang="en-US" altLang="ko-KR" sz="1600" dirty="0" err="1"/>
              <a:t>System.out.printf</a:t>
            </a:r>
            <a:r>
              <a:rPr lang="en-US" altLang="ko-KR" sz="1600" dirty="0"/>
              <a:t>("%x\n", 0b0110 &lt;&lt; 2);</a:t>
            </a:r>
          </a:p>
          <a:p>
            <a:r>
              <a:rPr lang="en-US" altLang="ko-KR" sz="1600" dirty="0"/>
              <a:t>11  </a:t>
            </a:r>
          </a:p>
          <a:p>
            <a:r>
              <a:rPr lang="en-US" altLang="ko-KR" sz="1600" dirty="0"/>
              <a:t>12         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i1 = -10;</a:t>
            </a:r>
          </a:p>
          <a:p>
            <a:r>
              <a:rPr lang="en-US" altLang="ko-KR" sz="1600" dirty="0"/>
              <a:t>13         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i2 = i1 &gt;&gt; 1;</a:t>
            </a:r>
          </a:p>
          <a:p>
            <a:r>
              <a:rPr lang="en-US" altLang="ko-KR" sz="1600" dirty="0"/>
              <a:t>14         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i3 = i1 &gt;&gt;&gt; 1;</a:t>
            </a:r>
          </a:p>
          <a:p>
            <a:r>
              <a:rPr lang="en-US" altLang="ko-KR" sz="1600" dirty="0"/>
              <a:t>15          </a:t>
            </a:r>
            <a:r>
              <a:rPr lang="en-US" altLang="ko-KR" sz="1600" dirty="0" err="1"/>
              <a:t>System.out.printf</a:t>
            </a:r>
            <a:r>
              <a:rPr lang="en-US" altLang="ko-KR" sz="1600" dirty="0"/>
              <a:t>("%x -&gt; %d\n", i1, i1);</a:t>
            </a:r>
          </a:p>
          <a:p>
            <a:r>
              <a:rPr lang="en-US" altLang="ko-KR" sz="1600" dirty="0"/>
              <a:t>16          </a:t>
            </a:r>
            <a:r>
              <a:rPr lang="en-US" altLang="ko-KR" sz="1600" dirty="0" err="1"/>
              <a:t>System.out.printf</a:t>
            </a:r>
            <a:r>
              <a:rPr lang="en-US" altLang="ko-KR" sz="1600" dirty="0"/>
              <a:t>("%x -&gt; %d\n", i2, i2);</a:t>
            </a:r>
          </a:p>
          <a:p>
            <a:r>
              <a:rPr lang="en-US" altLang="ko-KR" sz="1600" dirty="0"/>
              <a:t>17          </a:t>
            </a:r>
            <a:r>
              <a:rPr lang="en-US" altLang="ko-KR" sz="1600" dirty="0" err="1"/>
              <a:t>System.out.printf</a:t>
            </a:r>
            <a:r>
              <a:rPr lang="en-US" altLang="ko-KR" sz="1600" dirty="0"/>
              <a:t>("%x -&gt; %d\n", i3, i3);</a:t>
            </a:r>
          </a:p>
          <a:p>
            <a:r>
              <a:rPr lang="en-US" altLang="ko-KR" sz="1600" dirty="0"/>
              <a:t>18      }</a:t>
            </a:r>
          </a:p>
          <a:p>
            <a:r>
              <a:rPr lang="en-US" altLang="ko-KR" sz="1600" dirty="0"/>
              <a:t>19  }</a:t>
            </a:r>
            <a:endParaRPr lang="ko-KR" altLang="en-US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9163" y="3119228"/>
            <a:ext cx="2438400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3174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연산자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대입 연산자</a:t>
            </a:r>
            <a:endParaRPr lang="en-US" altLang="ko-KR" dirty="0"/>
          </a:p>
          <a:p>
            <a:pPr lvl="1"/>
            <a:r>
              <a:rPr lang="ko-KR" altLang="en-US" dirty="0"/>
              <a:t>대입 연산자는 오른쪽에 있는 </a:t>
            </a:r>
            <a:r>
              <a:rPr lang="ko-KR" altLang="en-US" dirty="0" err="1"/>
              <a:t>연산식의</a:t>
            </a:r>
            <a:r>
              <a:rPr lang="ko-KR" altLang="en-US" dirty="0"/>
              <a:t> 결과 값을 왼쪽에 있는 변수에 대입</a:t>
            </a:r>
          </a:p>
          <a:p>
            <a:pPr lvl="1"/>
            <a:r>
              <a:rPr lang="ko-KR" altLang="en-US" dirty="0"/>
              <a:t>예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202" y="1991097"/>
            <a:ext cx="2320446" cy="77348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035" y="2816938"/>
            <a:ext cx="5581650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9065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연산자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대입 연산자</a:t>
            </a:r>
            <a:endParaRPr lang="en-US" altLang="ko-KR" dirty="0"/>
          </a:p>
          <a:p>
            <a:pPr lvl="1"/>
            <a:r>
              <a:rPr lang="ko-KR" altLang="en-US" dirty="0"/>
              <a:t>복합 대입 연산자의 종류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en-US" altLang="ko-KR" dirty="0">
                <a:hlinkClick r:id="rId2" action="ppaction://hlinkfile"/>
              </a:rPr>
              <a:t>sec05/</a:t>
            </a:r>
            <a:r>
              <a:rPr lang="en-US" altLang="ko-KR" dirty="0" err="1">
                <a:hlinkClick r:id="rId2" action="ppaction://hlinkfile"/>
              </a:rPr>
              <a:t>AssignmentDemo</a:t>
            </a:r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3470" y="1210297"/>
            <a:ext cx="2752725" cy="39624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453" y="4192151"/>
            <a:ext cx="1544081" cy="1510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8858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연산자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부호</a:t>
            </a:r>
            <a:r>
              <a:rPr lang="en-US" altLang="ko-KR" dirty="0"/>
              <a:t>·</a:t>
            </a:r>
            <a:r>
              <a:rPr lang="ko-KR" altLang="en-US" dirty="0"/>
              <a:t>증감 연산자</a:t>
            </a:r>
            <a:endParaRPr lang="en-US" altLang="ko-KR" dirty="0"/>
          </a:p>
          <a:p>
            <a:pPr lvl="1"/>
            <a:r>
              <a:rPr lang="ko-KR" altLang="en-US" dirty="0"/>
              <a:t>숫자를 나타내는 기초 타입에 사용하며 </a:t>
            </a:r>
            <a:r>
              <a:rPr lang="ko-KR" altLang="en-US" dirty="0" err="1"/>
              <a:t>피연산자의</a:t>
            </a:r>
            <a:r>
              <a:rPr lang="ko-KR" altLang="en-US" dirty="0"/>
              <a:t> 부호를 그대로 유지하거나 반전</a:t>
            </a:r>
            <a:endParaRPr lang="en-US" altLang="ko-KR" dirty="0"/>
          </a:p>
          <a:p>
            <a:pPr lvl="1"/>
            <a:r>
              <a:rPr lang="ko-KR" altLang="en-US" dirty="0"/>
              <a:t>증감 연산자는 변수의 위치에 따라 의미가 다르다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1"/>
            <a:r>
              <a:rPr lang="ko-KR" altLang="en-US" dirty="0"/>
              <a:t>종류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en-US" altLang="ko-KR" dirty="0">
                <a:hlinkClick r:id="rId2" action="ppaction://hlinkfile"/>
              </a:rPr>
              <a:t>sec05/</a:t>
            </a:r>
            <a:r>
              <a:rPr lang="en-US" altLang="ko-KR" dirty="0" err="1">
                <a:hlinkClick r:id="rId2" action="ppaction://hlinkfile"/>
              </a:rPr>
              <a:t>SignIncrementDemo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579" y="2261203"/>
            <a:ext cx="7477125" cy="18478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3090" y="4431425"/>
            <a:ext cx="2313163" cy="1760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147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연산자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조건 연산자</a:t>
            </a:r>
            <a:endParaRPr lang="en-US" altLang="ko-KR" dirty="0"/>
          </a:p>
          <a:p>
            <a:pPr lvl="1"/>
            <a:r>
              <a:rPr lang="ko-KR" altLang="en-US" dirty="0"/>
              <a:t>조건 연산자</a:t>
            </a:r>
            <a:r>
              <a:rPr lang="en-US" altLang="ko-KR" dirty="0"/>
              <a:t>(?:)</a:t>
            </a:r>
            <a:r>
              <a:rPr lang="ko-KR" altLang="en-US" dirty="0"/>
              <a:t>는 조건식이 </a:t>
            </a:r>
            <a:r>
              <a:rPr lang="en-US" altLang="ko-KR" dirty="0"/>
              <a:t>true</a:t>
            </a:r>
            <a:r>
              <a:rPr lang="ko-KR" altLang="en-US" dirty="0"/>
              <a:t>이면 결과 값은 </a:t>
            </a:r>
            <a:r>
              <a:rPr lang="ko-KR" altLang="en-US" dirty="0" err="1"/>
              <a:t>연산식</a:t>
            </a:r>
            <a:r>
              <a:rPr lang="en-US" altLang="ko-KR" dirty="0"/>
              <a:t>1</a:t>
            </a:r>
            <a:r>
              <a:rPr lang="ko-KR" altLang="en-US" dirty="0"/>
              <a:t>의 값이 되고 </a:t>
            </a:r>
            <a:r>
              <a:rPr lang="en-US" altLang="ko-KR" dirty="0"/>
              <a:t>false</a:t>
            </a:r>
            <a:r>
              <a:rPr lang="ko-KR" altLang="en-US" dirty="0"/>
              <a:t>이면 결과 값은 </a:t>
            </a:r>
            <a:r>
              <a:rPr lang="ko-KR" altLang="en-US" dirty="0" err="1"/>
              <a:t>연산식</a:t>
            </a:r>
            <a:r>
              <a:rPr lang="en-US" altLang="ko-KR" dirty="0"/>
              <a:t>2</a:t>
            </a:r>
            <a:r>
              <a:rPr lang="ko-KR" altLang="en-US" dirty="0"/>
              <a:t>의 값이 된다</a:t>
            </a:r>
            <a:r>
              <a:rPr lang="en-US" altLang="ko-KR" dirty="0"/>
              <a:t>. </a:t>
            </a:r>
          </a:p>
          <a:p>
            <a:pPr marL="360362" lvl="1" indent="0">
              <a:buNone/>
            </a:pPr>
            <a:r>
              <a:rPr lang="en-US" altLang="ko-KR" dirty="0"/>
              <a:t>  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조건 연산자도 </a:t>
            </a:r>
            <a:r>
              <a:rPr lang="ko-KR" altLang="en-US" dirty="0" err="1"/>
              <a:t>쇼트서킷</a:t>
            </a:r>
            <a:r>
              <a:rPr lang="ko-KR" altLang="en-US" dirty="0"/>
              <a:t> </a:t>
            </a:r>
            <a:r>
              <a:rPr lang="ko-KR" altLang="en-US" dirty="0" err="1"/>
              <a:t>로직을</a:t>
            </a:r>
            <a:r>
              <a:rPr lang="ko-KR" altLang="en-US" dirty="0"/>
              <a:t> 이용하기 때문에 조건식에 따라 </a:t>
            </a:r>
            <a:r>
              <a:rPr lang="ko-KR" altLang="en-US" dirty="0" err="1"/>
              <a:t>연산식</a:t>
            </a:r>
            <a:r>
              <a:rPr lang="en-US" altLang="ko-KR" dirty="0"/>
              <a:t>1</a:t>
            </a:r>
            <a:r>
              <a:rPr lang="ko-KR" altLang="en-US" dirty="0"/>
              <a:t>과 </a:t>
            </a:r>
            <a:r>
              <a:rPr lang="ko-KR" altLang="en-US" dirty="0" err="1"/>
              <a:t>연산식</a:t>
            </a:r>
            <a:r>
              <a:rPr lang="en-US" altLang="ko-KR" dirty="0"/>
              <a:t>2 </a:t>
            </a:r>
            <a:r>
              <a:rPr lang="ko-KR" altLang="en-US" dirty="0"/>
              <a:t>중 하나만 실행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en-US" altLang="ko-KR" dirty="0">
                <a:hlinkClick r:id="rId2" action="ppaction://hlinkfile"/>
              </a:rPr>
              <a:t>sec05/</a:t>
            </a:r>
            <a:r>
              <a:rPr lang="en-US" altLang="ko-KR" dirty="0" err="1">
                <a:hlinkClick r:id="rId2" action="ppaction://hlinkfile"/>
              </a:rPr>
              <a:t>TernaryOperatorDemo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452" y="1986469"/>
            <a:ext cx="2410837" cy="37020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5593" y="3614847"/>
            <a:ext cx="1828800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5907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연산자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우선순위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694" y="1349801"/>
            <a:ext cx="6272448" cy="496534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3892" y="3364940"/>
            <a:ext cx="24765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6733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연산자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결합 규칙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en-US" altLang="ko-KR" dirty="0">
                <a:hlinkClick r:id="rId2" action="ppaction://hlinkfile"/>
              </a:rPr>
              <a:t>sec05/</a:t>
            </a:r>
            <a:r>
              <a:rPr lang="en-US" altLang="ko-KR" dirty="0" err="1">
                <a:hlinkClick r:id="rId2" action="ppaction://hlinkfile"/>
              </a:rPr>
              <a:t>OperatorPrecedenceDemo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65"/>
          <a:stretch/>
        </p:blipFill>
        <p:spPr>
          <a:xfrm>
            <a:off x="676321" y="1287480"/>
            <a:ext cx="7067858" cy="420310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591" y="5603555"/>
            <a:ext cx="1828800" cy="10382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319972" y="6202355"/>
            <a:ext cx="743579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true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888981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solidFill>
                  <a:srgbClr val="FF0000"/>
                </a:solidFill>
              </a:rPr>
              <a:t>식별자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규칙</a:t>
            </a:r>
            <a:endParaRPr lang="en-US" altLang="ko-KR" dirty="0"/>
          </a:p>
          <a:p>
            <a:pPr lvl="1"/>
            <a:r>
              <a:rPr lang="ko-KR" altLang="en-US" dirty="0"/>
              <a:t>문자</a:t>
            </a:r>
            <a:r>
              <a:rPr lang="en-US" altLang="ko-KR" dirty="0"/>
              <a:t>, </a:t>
            </a:r>
            <a:r>
              <a:rPr lang="ko-KR" altLang="en-US" dirty="0" err="1"/>
              <a:t>언더바</a:t>
            </a:r>
            <a:r>
              <a:rPr lang="en-US" altLang="ko-KR" dirty="0"/>
              <a:t>(_), $</a:t>
            </a:r>
            <a:r>
              <a:rPr lang="ko-KR" altLang="en-US" dirty="0"/>
              <a:t>로 시작해야 한다</a:t>
            </a:r>
            <a:r>
              <a:rPr lang="en-US" altLang="ko-KR" dirty="0"/>
              <a:t>. </a:t>
            </a:r>
            <a:r>
              <a:rPr lang="ko-KR" altLang="en-US" dirty="0"/>
              <a:t>한글도 가능하며</a:t>
            </a:r>
            <a:r>
              <a:rPr lang="en-US" altLang="ko-KR" dirty="0"/>
              <a:t>, </a:t>
            </a:r>
            <a:r>
              <a:rPr lang="ko-KR" altLang="en-US" dirty="0"/>
              <a:t>영문자는 대</a:t>
            </a:r>
            <a:r>
              <a:rPr lang="en-US" altLang="ko-KR" dirty="0"/>
              <a:t>·</a:t>
            </a:r>
            <a:r>
              <a:rPr lang="ko-KR" altLang="en-US" dirty="0"/>
              <a:t>소문자를 구분한다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+, - </a:t>
            </a:r>
            <a:r>
              <a:rPr lang="ko-KR" altLang="en-US" dirty="0"/>
              <a:t>등 연산자를 포함하면 안 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자바 키워드를 사용하면 안 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길이에 제한이 없다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자바 키워드</a:t>
            </a:r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6818" y="2022820"/>
            <a:ext cx="3021981" cy="58477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잘못된 </a:t>
            </a:r>
            <a:r>
              <a:rPr lang="ko-KR" altLang="en-US" sz="1600" dirty="0" err="1"/>
              <a:t>식별자</a:t>
            </a:r>
            <a:r>
              <a:rPr lang="ko-KR" altLang="en-US" sz="1600" dirty="0"/>
              <a:t> </a:t>
            </a:r>
            <a:r>
              <a:rPr lang="en-US" altLang="ko-KR" sz="1600" dirty="0"/>
              <a:t>: %5, </a:t>
            </a:r>
            <a:r>
              <a:rPr lang="en-US" altLang="ko-KR" sz="1600" dirty="0" err="1"/>
              <a:t>a+b</a:t>
            </a:r>
            <a:r>
              <a:rPr lang="en-US" altLang="ko-KR" sz="1600" dirty="0"/>
              <a:t>, 1b</a:t>
            </a:r>
          </a:p>
          <a:p>
            <a:r>
              <a:rPr lang="ko-KR" altLang="en-US" sz="1600" dirty="0"/>
              <a:t>올바른 </a:t>
            </a:r>
            <a:r>
              <a:rPr lang="ko-KR" altLang="en-US" sz="1600" dirty="0" err="1"/>
              <a:t>식별자</a:t>
            </a:r>
            <a:r>
              <a:rPr lang="ko-KR" altLang="en-US" sz="1600" dirty="0"/>
              <a:t> </a:t>
            </a:r>
            <a:r>
              <a:rPr lang="en-US" altLang="ko-KR" sz="1600" dirty="0"/>
              <a:t>: radius, $a, _</a:t>
            </a:r>
            <a:r>
              <a:rPr lang="en-US" altLang="ko-KR" sz="1600" dirty="0" err="1"/>
              <a:t>int</a:t>
            </a:r>
            <a:endParaRPr lang="ko-KR" altLang="en-US" sz="16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620" y="3560495"/>
            <a:ext cx="7032470" cy="2595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580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식별자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398440" y="999197"/>
            <a:ext cx="4371115" cy="5400600"/>
          </a:xfrm>
        </p:spPr>
        <p:txBody>
          <a:bodyPr/>
          <a:lstStyle/>
          <a:p>
            <a:r>
              <a:rPr lang="ko-KR" altLang="en-US" dirty="0"/>
              <a:t>관례</a:t>
            </a:r>
            <a:endParaRPr lang="en-US" altLang="ko-KR" dirty="0"/>
          </a:p>
          <a:p>
            <a:pPr lvl="1"/>
            <a:r>
              <a:rPr lang="ko-KR" altLang="en-US" dirty="0"/>
              <a:t>변수와 메서드는 모두 소문자로 표기</a:t>
            </a:r>
            <a:r>
              <a:rPr lang="en-US" altLang="ko-KR" dirty="0"/>
              <a:t>. </a:t>
            </a:r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복합 단어일 때는 두 번째 단어부터 단어의 첫 자만 대문자로 표기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클래스와 인터페이스는 첫 자만 대문자로 표기하고 나머지는 소문자로 표기</a:t>
            </a:r>
            <a:r>
              <a:rPr lang="en-US" altLang="ko-KR" dirty="0"/>
              <a:t>. </a:t>
            </a:r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복합 단어일 때는 두 번째 단어부터 단어의 첫 자만 대문자로 표기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상수는 전체를 대문자로 표기</a:t>
            </a:r>
            <a:r>
              <a:rPr lang="en-US" altLang="ko-KR" dirty="0"/>
              <a:t>. </a:t>
            </a:r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복합 단어일 때는 단어를 </a:t>
            </a:r>
            <a:r>
              <a:rPr lang="ko-KR" altLang="en-US" dirty="0" err="1"/>
              <a:t>언더바</a:t>
            </a:r>
            <a:r>
              <a:rPr lang="en-US" altLang="ko-KR" dirty="0"/>
              <a:t>(_)</a:t>
            </a:r>
            <a:r>
              <a:rPr lang="ko-KR" altLang="en-US" dirty="0"/>
              <a:t>로 연결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1719" y="1356264"/>
            <a:ext cx="2231890" cy="122312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1719" y="2807046"/>
            <a:ext cx="2961588" cy="73698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1719" y="4274630"/>
            <a:ext cx="2593470" cy="776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396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511" y="2442803"/>
            <a:ext cx="6006406" cy="2678758"/>
          </a:xfrm>
          <a:prstGeom prst="rect">
            <a:avLst/>
          </a:prstGeom>
        </p:spPr>
      </p:pic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의미</a:t>
            </a:r>
            <a:endParaRPr lang="en-US" altLang="ko-KR" dirty="0"/>
          </a:p>
          <a:p>
            <a:pPr lvl="1"/>
            <a:r>
              <a:rPr lang="ko-KR" altLang="en-US" dirty="0"/>
              <a:t>값과 값을 다룰 수 있는 연산의 집합을 의미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종류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FF0000"/>
                </a:solidFill>
              </a:rPr>
              <a:t>데이터 타입</a:t>
            </a:r>
          </a:p>
        </p:txBody>
      </p:sp>
    </p:spTree>
    <p:extLst>
      <p:ext uri="{BB962C8B-B14F-4D97-AF65-F5344CB8AC3E}">
        <p14:creationId xmlns:p14="http://schemas.microsoft.com/office/powerpoint/2010/main" val="2472719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타입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기억 공간 크기 및 기본 값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969" y="1437119"/>
            <a:ext cx="7480684" cy="3645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441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FF0000"/>
                </a:solidFill>
              </a:rPr>
              <a:t>변수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의미</a:t>
            </a:r>
            <a:endParaRPr lang="en-US" altLang="ko-KR" dirty="0"/>
          </a:p>
          <a:p>
            <a:pPr lvl="1"/>
            <a:r>
              <a:rPr lang="ko-KR" altLang="en-US" dirty="0"/>
              <a:t>프로그램은 기억 공간에 데이터를 보관하고</a:t>
            </a:r>
            <a:r>
              <a:rPr lang="en-US" altLang="ko-KR" dirty="0"/>
              <a:t>, </a:t>
            </a:r>
            <a:r>
              <a:rPr lang="ko-KR" altLang="en-US" dirty="0"/>
              <a:t>각 기억 공간을 변수</a:t>
            </a:r>
            <a:r>
              <a:rPr lang="en-US" altLang="ko-KR" dirty="0"/>
              <a:t>Variable</a:t>
            </a:r>
            <a:r>
              <a:rPr lang="ko-KR" altLang="en-US" dirty="0"/>
              <a:t>로 구분</a:t>
            </a:r>
            <a:endParaRPr lang="en-US" altLang="ko-KR" dirty="0"/>
          </a:p>
          <a:p>
            <a:pPr lvl="1"/>
            <a:r>
              <a:rPr lang="ko-KR" altLang="en-US" dirty="0"/>
              <a:t>변수는 데이터를 담는 상자와 같은 것으로 종류가 다양한데</a:t>
            </a:r>
            <a:r>
              <a:rPr lang="en-US" altLang="ko-KR" dirty="0"/>
              <a:t>, </a:t>
            </a:r>
            <a:r>
              <a:rPr lang="ko-KR" altLang="en-US" dirty="0"/>
              <a:t>이를 구분하려고 데이터 타입을 사용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234" y="2506553"/>
            <a:ext cx="3570835" cy="1678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759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err="1"/>
              <a:t>리터럴</a:t>
            </a:r>
            <a:endParaRPr lang="en-US" altLang="ko-KR" dirty="0"/>
          </a:p>
          <a:p>
            <a:pPr lvl="1"/>
            <a:r>
              <a:rPr lang="ko-KR" altLang="en-US" dirty="0"/>
              <a:t>프로그램 내부에서 값을 정의해 변수를 초기화할 수 있는데</a:t>
            </a:r>
            <a:r>
              <a:rPr lang="en-US" altLang="ko-KR" dirty="0"/>
              <a:t>, </a:t>
            </a:r>
            <a:r>
              <a:rPr lang="ko-KR" altLang="en-US" dirty="0"/>
              <a:t>그 값을 </a:t>
            </a:r>
            <a:r>
              <a:rPr lang="ko-KR" altLang="en-US" dirty="0" err="1"/>
              <a:t>리터럴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정수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실수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1250" y="2073992"/>
            <a:ext cx="4607104" cy="16618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1250" y="4269691"/>
            <a:ext cx="5472776" cy="149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55838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heme/theme1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6350">
          <a:solidFill>
            <a:srgbClr val="0070C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1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2742</TotalTime>
  <Words>1067</Words>
  <Application>Microsoft Office PowerPoint</Application>
  <PresentationFormat>화면 슬라이드 쇼(4:3)</PresentationFormat>
  <Paragraphs>343</Paragraphs>
  <Slides>39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7" baseType="lpstr">
      <vt:lpstr>Arial Unicode MS</vt:lpstr>
      <vt:lpstr>HY견명조</vt:lpstr>
      <vt:lpstr>HY헤드라인M</vt:lpstr>
      <vt:lpstr>JetBrains Mono</vt:lpstr>
      <vt:lpstr>맑은 고딕</vt:lpstr>
      <vt:lpstr>Arial</vt:lpstr>
      <vt:lpstr>Wingdings</vt:lpstr>
      <vt:lpstr>2_Office 테마</vt:lpstr>
      <vt:lpstr>자바 프로그램의 구조와 기본 문법</vt:lpstr>
      <vt:lpstr>자바 프로그램 기본 구조</vt:lpstr>
      <vt:lpstr>자바 프로그램 기본 구조</vt:lpstr>
      <vt:lpstr>식별자</vt:lpstr>
      <vt:lpstr>식별자</vt:lpstr>
      <vt:lpstr>데이터 타입</vt:lpstr>
      <vt:lpstr>데이터 타입</vt:lpstr>
      <vt:lpstr>변수</vt:lpstr>
      <vt:lpstr>변수</vt:lpstr>
      <vt:lpstr>변수</vt:lpstr>
      <vt:lpstr>변수</vt:lpstr>
      <vt:lpstr>변수</vt:lpstr>
      <vt:lpstr>변수</vt:lpstr>
      <vt:lpstr>변수</vt:lpstr>
      <vt:lpstr>변수</vt:lpstr>
      <vt:lpstr>타입 변환</vt:lpstr>
      <vt:lpstr>타입 변환</vt:lpstr>
      <vt:lpstr>타입 변환</vt:lpstr>
      <vt:lpstr>기본 입출력</vt:lpstr>
      <vt:lpstr>기본 입출력</vt:lpstr>
      <vt:lpstr>기본 입출력</vt:lpstr>
      <vt:lpstr>기본 입출력</vt:lpstr>
      <vt:lpstr>기본 입출력</vt:lpstr>
      <vt:lpstr>기본 입출력</vt:lpstr>
      <vt:lpstr>연산자</vt:lpstr>
      <vt:lpstr>연산자</vt:lpstr>
      <vt:lpstr>연산자</vt:lpstr>
      <vt:lpstr>연산자</vt:lpstr>
      <vt:lpstr>연산자</vt:lpstr>
      <vt:lpstr>연산자</vt:lpstr>
      <vt:lpstr>연산자</vt:lpstr>
      <vt:lpstr>연산자</vt:lpstr>
      <vt:lpstr>연산자</vt:lpstr>
      <vt:lpstr>연산자</vt:lpstr>
      <vt:lpstr>연산자</vt:lpstr>
      <vt:lpstr>연산자</vt:lpstr>
      <vt:lpstr>연산자</vt:lpstr>
      <vt:lpstr>연산자</vt:lpstr>
      <vt:lpstr>연산자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amiga</dc:creator>
  <cp:lastModifiedBy>Dong Hyun Kim</cp:lastModifiedBy>
  <cp:revision>291</cp:revision>
  <dcterms:created xsi:type="dcterms:W3CDTF">2017-01-09T05:29:11Z</dcterms:created>
  <dcterms:modified xsi:type="dcterms:W3CDTF">2022-01-25T07:32:13Z</dcterms:modified>
</cp:coreProperties>
</file>