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1"/>
  </p:notesMasterIdLst>
  <p:sldIdLst>
    <p:sldId id="456" r:id="rId2"/>
    <p:sldId id="380" r:id="rId3"/>
    <p:sldId id="431" r:id="rId4"/>
    <p:sldId id="432" r:id="rId5"/>
    <p:sldId id="433" r:id="rId6"/>
    <p:sldId id="434" r:id="rId7"/>
    <p:sldId id="435" r:id="rId8"/>
    <p:sldId id="436" r:id="rId9"/>
    <p:sldId id="440" r:id="rId10"/>
    <p:sldId id="441" r:id="rId11"/>
    <p:sldId id="443" r:id="rId12"/>
    <p:sldId id="444" r:id="rId13"/>
    <p:sldId id="445" r:id="rId14"/>
    <p:sldId id="446" r:id="rId15"/>
    <p:sldId id="447" r:id="rId16"/>
    <p:sldId id="448" r:id="rId17"/>
    <p:sldId id="442" r:id="rId18"/>
    <p:sldId id="450" r:id="rId19"/>
    <p:sldId id="449" r:id="rId20"/>
    <p:sldId id="451" r:id="rId21"/>
    <p:sldId id="452" r:id="rId22"/>
    <p:sldId id="453" r:id="rId23"/>
    <p:sldId id="454" r:id="rId24"/>
    <p:sldId id="455" r:id="rId25"/>
    <p:sldId id="457" r:id="rId26"/>
    <p:sldId id="458" r:id="rId27"/>
    <p:sldId id="459" r:id="rId28"/>
    <p:sldId id="460" r:id="rId29"/>
    <p:sldId id="46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67265" y="6601519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87470"/>
            <a:ext cx="2340000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87470"/>
            <a:ext cx="2340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16089" y="841516"/>
            <a:ext cx="8432375" cy="561289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While2Demo.java" TargetMode="External"/><Relationship Id="rId2" Type="http://schemas.openxmlformats.org/officeDocument/2006/relationships/hyperlink" Target="src/chap03/sec03/While1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DoWhile2Demo.java" TargetMode="External"/><Relationship Id="rId7" Type="http://schemas.openxmlformats.org/officeDocument/2006/relationships/image" Target="../media/image15.jpg"/><Relationship Id="rId2" Type="http://schemas.openxmlformats.org/officeDocument/2006/relationships/hyperlink" Target="src/chap03/sec03/DoWhile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14.jpg"/><Relationship Id="rId4" Type="http://schemas.openxmlformats.org/officeDocument/2006/relationships/hyperlink" Target="src/chap03/sec03/DoWhile3Demo.jav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3/For2Demo.java" TargetMode="External"/><Relationship Id="rId7" Type="http://schemas.openxmlformats.org/officeDocument/2006/relationships/image" Target="../media/image15.jpg"/><Relationship Id="rId2" Type="http://schemas.openxmlformats.org/officeDocument/2006/relationships/hyperlink" Target="src/chap03/sec03/For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src/chap03/sec04/Break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src/chap03/sec04/Continue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6/Method2Demo.java" TargetMode="External"/><Relationship Id="rId2" Type="http://schemas.openxmlformats.org/officeDocument/2006/relationships/hyperlink" Target="src/chap03/sec06/Method1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src/chap03/sec06/Return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src/chap03/sec06/EchoDemo.java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src/chap03/sec06/Incremen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src/chap03/sec06/OverloadDemo.jav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5/Switch2Demo.java" TargetMode="External"/><Relationship Id="rId2" Type="http://schemas.openxmlformats.org/officeDocument/2006/relationships/hyperlink" Target="src/chap03/sec05/Switch1Demo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5/Switch4Demo.java" TargetMode="External"/><Relationship Id="rId2" Type="http://schemas.openxmlformats.org/officeDocument/2006/relationships/hyperlink" Target="src/chap03/sec05/Switch3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src/chap03/sec05/Switch5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rc/chap03/sec02/SimpleIf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rc/chap03/sec02/IfElseDemo.jav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rc/chap03/sec02/MultiIfDemo.jav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rc/chap03/sec02/NestedIfDemo.java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제어문과</a:t>
            </a:r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93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0" y="1370625"/>
            <a:ext cx="5867400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0" y="4132875"/>
            <a:ext cx="7648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sec03/While1Demo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sec03/While2Demo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52" y="1272681"/>
            <a:ext cx="2360439" cy="608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3" y="2596189"/>
            <a:ext cx="6504560" cy="2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4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69" y="3474321"/>
            <a:ext cx="3886047" cy="24032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" y="1415160"/>
            <a:ext cx="5573737" cy="19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sec03/DoWhile1Demo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sec03/DoWhile2Demo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sec03/DoWhile3Demo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1176897"/>
            <a:ext cx="2909097" cy="750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81" y="2145142"/>
            <a:ext cx="2729680" cy="9559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1" y="3453350"/>
            <a:ext cx="6504560" cy="26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7" y="1358839"/>
            <a:ext cx="6934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9" y="1368155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sec03/For1Demo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3" action="ppaction://hlinkfile"/>
              </a:rPr>
              <a:t>sec03/For2Demo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6" y="1319515"/>
            <a:ext cx="3114675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92" y="1319515"/>
            <a:ext cx="4191000" cy="1504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94" y="3109140"/>
            <a:ext cx="2360439" cy="6088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2"/>
          <a:stretch/>
        </p:blipFill>
        <p:spPr>
          <a:xfrm>
            <a:off x="3077894" y="3885161"/>
            <a:ext cx="3203432" cy="2648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5137" y="1468874"/>
            <a:ext cx="64633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초기식</a:t>
            </a:r>
          </a:p>
        </p:txBody>
      </p:sp>
    </p:spTree>
    <p:extLst>
      <p:ext uri="{BB962C8B-B14F-4D97-AF65-F5344CB8AC3E}">
        <p14:creationId xmlns:p14="http://schemas.microsoft.com/office/powerpoint/2010/main" val="173348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분기문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BreakDemo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1" y="1425454"/>
            <a:ext cx="6886575" cy="243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80" y="4678718"/>
            <a:ext cx="2360439" cy="608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32276" y="3586855"/>
            <a:ext cx="219483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레이블이 표시된 반복문 종료</a:t>
            </a:r>
          </a:p>
        </p:txBody>
      </p:sp>
    </p:spTree>
    <p:extLst>
      <p:ext uri="{BB962C8B-B14F-4D97-AF65-F5344CB8AC3E}">
        <p14:creationId xmlns:p14="http://schemas.microsoft.com/office/powerpoint/2010/main" val="327633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분기문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ContinueDemo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0" y="1273006"/>
            <a:ext cx="7620000" cy="180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80" y="3965794"/>
            <a:ext cx="2848005" cy="7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메서드를 이용하지 않은 예제 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sec06/Method1Demo</a:t>
            </a:r>
            <a:endParaRPr lang="en-US" altLang="ko-KR" dirty="0"/>
          </a:p>
          <a:p>
            <a:pPr lvl="1"/>
            <a:r>
              <a:rPr lang="ko-KR" altLang="en-US" dirty="0"/>
              <a:t>메서드를 이용한 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sec06/Method2Demo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메서드를 이용하면 얻을 수 있는 장점</a:t>
            </a:r>
          </a:p>
          <a:p>
            <a:pPr lvl="1"/>
            <a:r>
              <a:rPr lang="ko-KR" altLang="en-US" dirty="0"/>
              <a:t>중복 코드를 줄이고 코드를 재사용할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코드를 </a:t>
            </a:r>
            <a:r>
              <a:rPr lang="ko-KR" altLang="en-US" dirty="0" err="1"/>
              <a:t>모듈화해</a:t>
            </a:r>
            <a:r>
              <a:rPr lang="ko-KR" altLang="en-US" dirty="0"/>
              <a:t> </a:t>
            </a:r>
            <a:r>
              <a:rPr lang="ko-KR" altLang="en-US" dirty="0" err="1"/>
              <a:t>가독성을</a:t>
            </a:r>
            <a:r>
              <a:rPr lang="ko-KR" altLang="en-US" dirty="0"/>
              <a:t> 높이므로 프로그램의 품질을 향상시킨다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44" y="2012820"/>
            <a:ext cx="3744432" cy="143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제어문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5" y="1479622"/>
            <a:ext cx="7581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구조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7" y="1403553"/>
            <a:ext cx="6181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5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호출과 반환</a:t>
            </a:r>
            <a:endParaRPr lang="en-US" altLang="ko-KR" dirty="0"/>
          </a:p>
          <a:p>
            <a:pPr lvl="1"/>
            <a:r>
              <a:rPr lang="ko-KR" altLang="en-US" dirty="0"/>
              <a:t>메서드를 호출하면 제어가 호출된 메서드</a:t>
            </a:r>
            <a:r>
              <a:rPr lang="en-US" altLang="ko-KR" dirty="0"/>
              <a:t>(</a:t>
            </a:r>
            <a:r>
              <a:rPr lang="en-US" altLang="ko-KR" dirty="0" err="1"/>
              <a:t>callee</a:t>
            </a:r>
            <a:r>
              <a:rPr lang="en-US" altLang="ko-KR" dirty="0"/>
              <a:t>)</a:t>
            </a:r>
            <a:r>
              <a:rPr lang="ko-KR" altLang="en-US" dirty="0"/>
              <a:t>로 넘어갔다가 호출된 메서드의 실행을 마친 후 호출한 메서드</a:t>
            </a:r>
            <a:r>
              <a:rPr lang="en-US" altLang="ko-KR" dirty="0"/>
              <a:t>(caller)</a:t>
            </a:r>
            <a:r>
              <a:rPr lang="ko-KR" altLang="en-US" dirty="0"/>
              <a:t>로 다시 돌아온다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return </a:t>
            </a:r>
            <a:r>
              <a:rPr lang="ko-KR" altLang="en-US" dirty="0"/>
              <a:t>문을 사용하면 다음과 같이 메서드의 실행 도중에도 호출한 메서드로 제어를 넘길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ReturnDemo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6" y="2112531"/>
            <a:ext cx="7581900" cy="2352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8" y="4801483"/>
            <a:ext cx="2455095" cy="9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4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메서드의 매개변수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EchoDemo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932" y="1367046"/>
            <a:ext cx="1473344" cy="12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9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값 전달</a:t>
            </a:r>
            <a:r>
              <a:rPr lang="en-US" altLang="ko-KR" dirty="0"/>
              <a:t>(call by value)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IncrementDemo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9" y="3803005"/>
            <a:ext cx="6553200" cy="1838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01" y="1707989"/>
            <a:ext cx="3590108" cy="14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0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오버로딩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시그너처</a:t>
            </a:r>
            <a:r>
              <a:rPr lang="en-US" altLang="ko-KR" dirty="0"/>
              <a:t>(Method Signature) :</a:t>
            </a:r>
            <a:r>
              <a:rPr lang="ko-KR" altLang="en-US" dirty="0"/>
              <a:t> 메서드 이름</a:t>
            </a:r>
            <a:r>
              <a:rPr lang="en-US" altLang="ko-KR" dirty="0"/>
              <a:t>,</a:t>
            </a:r>
            <a:r>
              <a:rPr lang="ko-KR" altLang="en-US" dirty="0"/>
              <a:t> 매개변수의 개수</a:t>
            </a:r>
            <a:r>
              <a:rPr lang="en-US" altLang="ko-KR" dirty="0"/>
              <a:t>, </a:t>
            </a:r>
            <a:r>
              <a:rPr lang="ko-KR" altLang="en-US" dirty="0"/>
              <a:t>매개변수의 타입과 순서를 의미</a:t>
            </a:r>
          </a:p>
          <a:p>
            <a:pPr lvl="1"/>
            <a:r>
              <a:rPr lang="ko-KR" altLang="en-US" dirty="0"/>
              <a:t>메서드 이름은 같지만 메서드 </a:t>
            </a:r>
            <a:r>
              <a:rPr lang="ko-KR" altLang="en-US" dirty="0" err="1"/>
              <a:t>시그니처가</a:t>
            </a:r>
            <a:r>
              <a:rPr lang="ko-KR" altLang="en-US" dirty="0"/>
              <a:t> 다른 메서드를 정의하는 것을 메서드 오버로딩</a:t>
            </a:r>
            <a:r>
              <a:rPr lang="en-US" altLang="ko-KR" dirty="0"/>
              <a:t>(Method Overloading)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sec06/</a:t>
            </a:r>
            <a:r>
              <a:rPr lang="en-US" altLang="ko-KR" dirty="0" err="1">
                <a:hlinkClick r:id="rId2" action="ppaction://hlinkfile"/>
              </a:rPr>
              <a:t>OverloadDemo</a:t>
            </a:r>
            <a:endParaRPr lang="en-US" altLang="ko-KR" dirty="0"/>
          </a:p>
          <a:p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71" y="3014376"/>
            <a:ext cx="2383329" cy="1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Switch 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문은 </a:t>
            </a:r>
            <a:r>
              <a:rPr lang="en-US" altLang="ko-KR" dirty="0"/>
              <a:t>if </a:t>
            </a:r>
            <a:r>
              <a:rPr lang="ko-KR" altLang="en-US" dirty="0"/>
              <a:t>문과 마찬가지로 </a:t>
            </a:r>
            <a:r>
              <a:rPr lang="ko-KR" altLang="en-US" dirty="0" err="1"/>
              <a:t>조건문의</a:t>
            </a:r>
            <a:r>
              <a:rPr lang="ko-KR" altLang="en-US" dirty="0"/>
              <a:t> 일종</a:t>
            </a:r>
            <a:endParaRPr lang="en-US" altLang="ko-KR" dirty="0"/>
          </a:p>
          <a:p>
            <a:pPr lvl="1"/>
            <a:r>
              <a:rPr lang="ko-KR" altLang="en-US" dirty="0"/>
              <a:t>여러 경로 중 하나를 선택할 때 사용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switch </a:t>
            </a:r>
            <a:r>
              <a:rPr lang="ko-KR" altLang="en-US" dirty="0"/>
              <a:t>문은 낙하 방식으로 콜론 </a:t>
            </a:r>
            <a:r>
              <a:rPr lang="en-US" altLang="ko-KR" dirty="0"/>
              <a:t>case </a:t>
            </a:r>
            <a:r>
              <a:rPr lang="ko-KR" altLang="en-US" dirty="0"/>
              <a:t>레이블 이용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부터는 </a:t>
            </a:r>
            <a:r>
              <a:rPr lang="ko-KR" altLang="en-US" dirty="0" err="1"/>
              <a:t>비낙하</a:t>
            </a:r>
            <a:r>
              <a:rPr lang="ko-KR" altLang="en-US" dirty="0"/>
              <a:t> 방식의 화살표 </a:t>
            </a:r>
            <a:r>
              <a:rPr lang="en-US" altLang="ko-KR" dirty="0"/>
              <a:t>case </a:t>
            </a:r>
            <a:r>
              <a:rPr lang="ko-KR" altLang="en-US" dirty="0"/>
              <a:t>레이블 도입</a:t>
            </a:r>
            <a:r>
              <a:rPr lang="en-US" altLang="ko-KR" dirty="0"/>
              <a:t>, switch </a:t>
            </a:r>
            <a:r>
              <a:rPr lang="ko-KR" altLang="en-US" dirty="0" err="1"/>
              <a:t>연산식</a:t>
            </a:r>
            <a:r>
              <a:rPr lang="ko-KR" altLang="en-US" dirty="0"/>
              <a:t>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6" y="1319461"/>
            <a:ext cx="7076252" cy="25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9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콜론 레이블을 사용하는 기존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개 이상의 </a:t>
            </a:r>
            <a:r>
              <a:rPr lang="en-US" altLang="ko-KR" dirty="0"/>
              <a:t>case </a:t>
            </a:r>
            <a:r>
              <a:rPr lang="ko-KR" altLang="en-US" dirty="0"/>
              <a:t>절과 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default </a:t>
            </a:r>
            <a:r>
              <a:rPr lang="ko-KR" altLang="en-US" dirty="0"/>
              <a:t>절로 구성</a:t>
            </a:r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변수로 정수 타입만 사용할 수 있었지만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 7</a:t>
            </a:r>
            <a:r>
              <a:rPr lang="ko-KR" altLang="en-US" dirty="0"/>
              <a:t>부터는 문자열과 열거 타입도 사용 가능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sec05/Switch2Demo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38" y="4894418"/>
            <a:ext cx="2825895" cy="749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82" y="4580420"/>
            <a:ext cx="2629035" cy="1727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7" y="1376700"/>
            <a:ext cx="6754426" cy="17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2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필요성 </a:t>
            </a:r>
            <a:r>
              <a:rPr lang="en-US" altLang="ko-KR" dirty="0"/>
              <a:t>: </a:t>
            </a:r>
            <a:r>
              <a:rPr lang="ko-KR" altLang="en-US" dirty="0"/>
              <a:t>깔끔하지 못하고 </a:t>
            </a:r>
            <a:r>
              <a:rPr lang="ko-KR" altLang="en-US" dirty="0" err="1"/>
              <a:t>가독성도</a:t>
            </a:r>
            <a:r>
              <a:rPr lang="ko-KR" altLang="en-US" dirty="0"/>
              <a:t> 떨어지며</a:t>
            </a:r>
            <a:r>
              <a:rPr lang="en-US" altLang="ko-KR" dirty="0"/>
              <a:t>, break</a:t>
            </a:r>
            <a:r>
              <a:rPr lang="ko-KR" altLang="en-US" dirty="0"/>
              <a:t>문의 누락으로 인한 오류 가능성도 크다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 다음과 같은 변화를 도입</a:t>
            </a:r>
            <a:endParaRPr lang="en-US" altLang="ko-KR" dirty="0"/>
          </a:p>
          <a:p>
            <a:pPr lvl="2"/>
            <a:r>
              <a:rPr lang="ko-KR" altLang="en-US" dirty="0"/>
              <a:t>화살표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endParaRPr lang="en-US" altLang="ko-KR" dirty="0"/>
          </a:p>
          <a:p>
            <a:pPr lvl="2"/>
            <a:r>
              <a:rPr lang="en-US" altLang="ko-KR" dirty="0"/>
              <a:t>Switch </a:t>
            </a:r>
            <a:r>
              <a:rPr lang="ko-KR" altLang="en-US" dirty="0" err="1"/>
              <a:t>연산식</a:t>
            </a:r>
            <a:endParaRPr lang="en-US" altLang="ko-KR" dirty="0"/>
          </a:p>
          <a:p>
            <a:pPr lvl="2"/>
            <a:r>
              <a:rPr lang="ko-KR" altLang="en-US" dirty="0"/>
              <a:t>다중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endParaRPr lang="en-US" altLang="ko-KR" dirty="0"/>
          </a:p>
          <a:p>
            <a:pPr lvl="2"/>
            <a:r>
              <a:rPr lang="en-US" altLang="ko-KR" dirty="0"/>
              <a:t>Yield </a:t>
            </a:r>
            <a:r>
              <a:rPr lang="ko-KR" altLang="en-US" dirty="0" err="1"/>
              <a:t>예약어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sec05/Switch3Demo</a:t>
            </a:r>
            <a:r>
              <a:rPr lang="en-US" altLang="ko-KR" dirty="0"/>
              <a:t>(switch </a:t>
            </a:r>
            <a:r>
              <a:rPr lang="ko-KR" altLang="en-US" dirty="0"/>
              <a:t>문</a:t>
            </a:r>
            <a:r>
              <a:rPr lang="en-US" altLang="ko-KR" dirty="0"/>
              <a:t>), </a:t>
            </a:r>
            <a:r>
              <a:rPr lang="en-US" altLang="ko-KR" dirty="0">
                <a:hlinkClick r:id="rId3" action="ppaction://hlinkfile"/>
              </a:rPr>
              <a:t>sec02/Switch4Demo</a:t>
            </a:r>
            <a:r>
              <a:rPr lang="en-US" altLang="ko-KR" dirty="0"/>
              <a:t>(switch </a:t>
            </a:r>
            <a:r>
              <a:rPr lang="ko-KR" altLang="en-US" dirty="0" err="1"/>
              <a:t>연산식</a:t>
            </a:r>
            <a:r>
              <a:rPr lang="en-US" altLang="ko-KR" dirty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79" y="3836247"/>
            <a:ext cx="2629035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7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개선된 </a:t>
            </a:r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14</a:t>
            </a:r>
            <a:r>
              <a:rPr lang="ko-KR" altLang="en-US" dirty="0"/>
              <a:t>부터는 기존 </a:t>
            </a:r>
            <a:r>
              <a:rPr lang="en-US" altLang="ko-KR" dirty="0"/>
              <a:t>switch </a:t>
            </a:r>
            <a:r>
              <a:rPr lang="ko-KR" altLang="en-US" dirty="0"/>
              <a:t>문도 </a:t>
            </a:r>
            <a:r>
              <a:rPr lang="ko-KR" altLang="en-US" dirty="0" err="1"/>
              <a:t>연산식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en-US" altLang="ko-KR" dirty="0"/>
              <a:t>case </a:t>
            </a:r>
            <a:r>
              <a:rPr lang="ko-KR" altLang="en-US" dirty="0"/>
              <a:t>레이블</a:t>
            </a:r>
            <a:r>
              <a:rPr lang="en-US" altLang="ko-KR" dirty="0"/>
              <a:t>, yield </a:t>
            </a:r>
            <a:r>
              <a:rPr lang="ko-KR" altLang="en-US" dirty="0" err="1"/>
              <a:t>예약어를</a:t>
            </a:r>
            <a:r>
              <a:rPr lang="ko-KR" altLang="en-US" dirty="0"/>
              <a:t> 허용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43" y="1684089"/>
            <a:ext cx="6178868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 err="1"/>
              <a:t>연산식의</a:t>
            </a:r>
            <a:r>
              <a:rPr lang="ko-KR" altLang="en-US" dirty="0"/>
              <a:t> 주의 사항</a:t>
            </a:r>
            <a:endParaRPr lang="en-US" altLang="ko-KR" dirty="0"/>
          </a:p>
          <a:p>
            <a:pPr lvl="1"/>
            <a:r>
              <a:rPr lang="ko-KR" altLang="en-US" dirty="0"/>
              <a:t>가능한 모든 값에 대하여 일치하는 </a:t>
            </a:r>
            <a:r>
              <a:rPr lang="en-US" altLang="ko-KR" dirty="0"/>
              <a:t>case </a:t>
            </a:r>
            <a:r>
              <a:rPr lang="ko-KR" altLang="en-US" dirty="0"/>
              <a:t>레이블이 없으면 오류가 발생</a:t>
            </a:r>
            <a:endParaRPr lang="en-US" altLang="ko-KR" dirty="0"/>
          </a:p>
          <a:p>
            <a:pPr lvl="1"/>
            <a:r>
              <a:rPr lang="ko-KR" altLang="en-US" dirty="0"/>
              <a:t>다음 코드에서 변수 </a:t>
            </a:r>
            <a:r>
              <a:rPr lang="en-US" altLang="ko-KR" dirty="0"/>
              <a:t>n</a:t>
            </a:r>
            <a:r>
              <a:rPr lang="ko-KR" altLang="en-US" dirty="0"/>
              <a:t>의 모든 가능한 값은 정수이므로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sec05/Switch5Demo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5" y="1966333"/>
            <a:ext cx="3118010" cy="19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74" y="4508816"/>
            <a:ext cx="1841595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제어문은</a:t>
            </a:r>
            <a:r>
              <a:rPr lang="ko-KR" altLang="en-US" dirty="0"/>
              <a:t> </a:t>
            </a:r>
            <a:r>
              <a:rPr lang="ko-KR" altLang="en-US" dirty="0" err="1"/>
              <a:t>실행문의</a:t>
            </a:r>
            <a:r>
              <a:rPr lang="ko-KR" altLang="en-US" dirty="0"/>
              <a:t> 수행 순서를 변경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분기문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09120"/>
            <a:ext cx="68865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6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</a:t>
            </a:r>
            <a:r>
              <a:rPr lang="ko-KR" altLang="en-US" dirty="0" err="1"/>
              <a:t>실행문을</a:t>
            </a:r>
            <a:r>
              <a:rPr lang="ko-KR" altLang="en-US" dirty="0"/>
              <a:t> 선택을 할 때 사용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4" y="1422543"/>
            <a:ext cx="5781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SimpleIfDemo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1" y="1366719"/>
            <a:ext cx="3800475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1" y="4436439"/>
            <a:ext cx="5319561" cy="1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IfElseDemo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" y="1529879"/>
            <a:ext cx="5200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2" y="867053"/>
            <a:ext cx="7829952" cy="4705592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sec02/</a:t>
            </a:r>
            <a:r>
              <a:rPr lang="en-US" altLang="ko-KR" dirty="0" err="1">
                <a:hlinkClick r:id="rId3" action="ppaction://hlinkfile"/>
              </a:rPr>
              <a:t>MultiIfDemo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67" y="5503764"/>
            <a:ext cx="5483459" cy="9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문에 다른 </a:t>
            </a:r>
            <a:r>
              <a:rPr lang="en-US" altLang="ko-KR" dirty="0"/>
              <a:t>if </a:t>
            </a:r>
            <a:r>
              <a:rPr lang="ko-KR" altLang="en-US" dirty="0"/>
              <a:t>문이 포함되는 것을 중첩 </a:t>
            </a:r>
            <a:r>
              <a:rPr lang="en-US" altLang="ko-KR" dirty="0"/>
              <a:t>if </a:t>
            </a:r>
            <a:r>
              <a:rPr lang="ko-KR" altLang="en-US" dirty="0"/>
              <a:t>문이라고 한다</a:t>
            </a:r>
          </a:p>
          <a:p>
            <a:pPr lvl="1"/>
            <a:r>
              <a:rPr lang="ko-KR" altLang="en-US" dirty="0"/>
              <a:t>주의 사항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NestedIfDemo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5" y="2005528"/>
            <a:ext cx="6629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반복문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조건에 따라 같은 처리를 반복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" y="1550018"/>
            <a:ext cx="4524375" cy="1828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8" y="3689530"/>
            <a:ext cx="3295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3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447</Words>
  <Application>Microsoft Office PowerPoint</Application>
  <PresentationFormat>화면 슬라이드 쇼(4:3)</PresentationFormat>
  <Paragraphs>224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HY견명조</vt:lpstr>
      <vt:lpstr>HY헤드라인M</vt:lpstr>
      <vt:lpstr>맑은 고딕</vt:lpstr>
      <vt:lpstr>Arial</vt:lpstr>
      <vt:lpstr>Wingdings</vt:lpstr>
      <vt:lpstr>2_Office 테마</vt:lpstr>
      <vt:lpstr>제어문과 메서드</vt:lpstr>
      <vt:lpstr>제어문</vt:lpstr>
      <vt:lpstr>제어문</vt:lpstr>
      <vt:lpstr>조건문</vt:lpstr>
      <vt:lpstr>조건문</vt:lpstr>
      <vt:lpstr>조건문</vt:lpstr>
      <vt:lpstr>조건문</vt:lpstr>
      <vt:lpstr>조건문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반복문</vt:lpstr>
      <vt:lpstr>분기문</vt:lpstr>
      <vt:lpstr>분기문</vt:lpstr>
      <vt:lpstr>메서드</vt:lpstr>
      <vt:lpstr>메서드</vt:lpstr>
      <vt:lpstr>메서드</vt:lpstr>
      <vt:lpstr>메서드</vt:lpstr>
      <vt:lpstr>메서드</vt:lpstr>
      <vt:lpstr>메서드</vt:lpstr>
      <vt:lpstr>Switch 문</vt:lpstr>
      <vt:lpstr>Switch 문</vt:lpstr>
      <vt:lpstr>Switch 문</vt:lpstr>
      <vt:lpstr>Switch 문</vt:lpstr>
      <vt:lpstr>Switch 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284</cp:revision>
  <cp:lastPrinted>2020-09-04T11:29:19Z</cp:lastPrinted>
  <dcterms:created xsi:type="dcterms:W3CDTF">2017-01-09T05:29:11Z</dcterms:created>
  <dcterms:modified xsi:type="dcterms:W3CDTF">2022-01-25T07:33:12Z</dcterms:modified>
</cp:coreProperties>
</file>