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61" r:id="rId2"/>
    <p:sldId id="435" r:id="rId3"/>
    <p:sldId id="380" r:id="rId4"/>
    <p:sldId id="431" r:id="rId5"/>
    <p:sldId id="432" r:id="rId6"/>
    <p:sldId id="433" r:id="rId7"/>
    <p:sldId id="462" r:id="rId8"/>
    <p:sldId id="434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63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64" r:id="rId27"/>
    <p:sldId id="465" r:id="rId28"/>
    <p:sldId id="466" r:id="rId29"/>
    <p:sldId id="46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9156" y="868194"/>
            <a:ext cx="8449308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src/chap05/sec02/Array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src/chap05/sec02/Array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5/sec02/ArrayLis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src/chap05/sec03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src/chap05/sec03/MainArgumentDemo.jav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src/chap05/sec03/VarArg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5/sec03/CircleArray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src/chap05/sec03/ObjectArgumen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src/chap05/sec04/ConstantDemo.java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src/chap05/sec04/one/Enu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4/SwitchDemo.java" TargetMode="External"/><Relationship Id="rId2" Type="http://schemas.openxmlformats.org/officeDocument/2006/relationships/hyperlink" Target="src/chap05/sec04/two/Enu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rc/chap05/sec01/String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5/sec01/String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1/String4Demo.java" TargetMode="External"/><Relationship Id="rId2" Type="http://schemas.openxmlformats.org/officeDocument/2006/relationships/hyperlink" Target="src/chap05/sec01/String3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rc/chap05/sec01/String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열거타입</a:t>
            </a:r>
            <a:endParaRPr lang="ko-KR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6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16936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8" y="1693665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2908087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0" y="1375756"/>
            <a:ext cx="4576697" cy="43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 원소의 접근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크기</a:t>
            </a:r>
            <a:endParaRPr lang="en-US" altLang="ko-KR" dirty="0"/>
          </a:p>
          <a:p>
            <a:pPr lvl="1"/>
            <a:r>
              <a:rPr lang="ko-KR" altLang="en-US" dirty="0"/>
              <a:t>배열이 생성될 때 배열의 크기가 결정</a:t>
            </a:r>
            <a:endParaRPr lang="en-US" altLang="ko-KR" dirty="0"/>
          </a:p>
          <a:p>
            <a:pPr lvl="1"/>
            <a:r>
              <a:rPr lang="ko-KR" altLang="en-US" dirty="0"/>
              <a:t>배열의 </a:t>
            </a:r>
            <a:r>
              <a:rPr lang="en-US" altLang="ko-KR" dirty="0"/>
              <a:t>length </a:t>
            </a:r>
            <a:r>
              <a:rPr lang="ko-KR" altLang="en-US" dirty="0"/>
              <a:t>필드가 배열의 크기를 나타냄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scores</a:t>
            </a:r>
            <a:r>
              <a:rPr lang="ko-KR" altLang="en-US" dirty="0"/>
              <a:t>가 가리키는 배열의 크기는 </a:t>
            </a:r>
            <a:r>
              <a:rPr lang="en-US" altLang="ko-KR" dirty="0" err="1"/>
              <a:t>scores.length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sec02/Array1Demo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98" y="3519649"/>
            <a:ext cx="2778223" cy="2147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3" y="1302176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5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배열의 배열</a:t>
            </a:r>
            <a:endParaRPr lang="en-US" altLang="ko-KR" dirty="0"/>
          </a:p>
          <a:p>
            <a:pPr lvl="1"/>
            <a:r>
              <a:rPr lang="ko-KR" altLang="en-US" dirty="0"/>
              <a:t>예를 들어 학생 </a:t>
            </a:r>
            <a:r>
              <a:rPr lang="en-US" altLang="ko-KR" dirty="0"/>
              <a:t>3</a:t>
            </a:r>
            <a:r>
              <a:rPr lang="ko-KR" altLang="en-US" dirty="0"/>
              <a:t>명의 </a:t>
            </a:r>
            <a:r>
              <a:rPr lang="en-US" altLang="ko-KR" dirty="0"/>
              <a:t>5</a:t>
            </a:r>
            <a:r>
              <a:rPr lang="ko-KR" altLang="en-US" dirty="0"/>
              <a:t>과목 성적을 처리하는 정수 타입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× 5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scores</a:t>
            </a:r>
            <a:r>
              <a:rPr lang="ko-KR" altLang="en-US" dirty="0"/>
              <a:t>를 선언하고 생성해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0" y="2195128"/>
            <a:ext cx="7677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선언과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sec02/Array2Demo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5" y="1696214"/>
            <a:ext cx="73342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35" y="3037851"/>
            <a:ext cx="2858519" cy="15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ko-KR" altLang="en-US" dirty="0"/>
              <a:t>처리할 데이터의 개수가 고정된 경우가 아니라면 정적 배열은 자원을 낭비하거나 프로그램을 다시 컴파일</a:t>
            </a:r>
            <a:endParaRPr lang="en-US" altLang="ko-KR" dirty="0"/>
          </a:p>
          <a:p>
            <a:pPr lvl="1"/>
            <a:r>
              <a:rPr lang="ko-KR" altLang="en-US" dirty="0"/>
              <a:t>자바는 크기가 유동적인 배열을 지원하기 위하여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클래스를 제공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0" y="2213045"/>
            <a:ext cx="7591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원소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ArrayListDemo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1644980"/>
            <a:ext cx="7268034" cy="835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3165593"/>
            <a:ext cx="5937558" cy="13451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15" y="4139914"/>
            <a:ext cx="2053924" cy="23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 err="1"/>
              <a:t>for~each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JDK 5</a:t>
            </a:r>
            <a:r>
              <a:rPr lang="ko-KR" altLang="en-US" dirty="0"/>
              <a:t>부터 도입된 것으로 </a:t>
            </a:r>
            <a:r>
              <a:rPr lang="en-US" altLang="ko-KR" dirty="0"/>
              <a:t>for </a:t>
            </a:r>
            <a:r>
              <a:rPr lang="ko-KR" altLang="en-US" dirty="0"/>
              <a:t>문을 개선한 방식</a:t>
            </a:r>
            <a:r>
              <a:rPr lang="en-US" altLang="ko-KR" dirty="0"/>
              <a:t>. </a:t>
            </a:r>
            <a:r>
              <a:rPr lang="ko-KR" altLang="en-US" dirty="0"/>
              <a:t>특정 원소를 나타내기 위한 인덱스를 사용하지 않는다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6" y="1732502"/>
            <a:ext cx="6248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/>
          <a:stretch/>
        </p:blipFill>
        <p:spPr>
          <a:xfrm>
            <a:off x="591199" y="1354666"/>
            <a:ext cx="7639443" cy="49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인수로 배열 전달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3" y="1233311"/>
            <a:ext cx="4369649" cy="1261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7" y="2731022"/>
            <a:ext cx="7067913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리터럴은</a:t>
            </a:r>
            <a:r>
              <a:rPr lang="ko-KR" altLang="en-US" dirty="0"/>
              <a:t> 내부적으로 </a:t>
            </a:r>
            <a:r>
              <a:rPr lang="en-US" altLang="ko-KR" dirty="0"/>
              <a:t>new String()</a:t>
            </a:r>
            <a:r>
              <a:rPr lang="ko-KR" altLang="en-US" dirty="0"/>
              <a:t>을 호출해 생성한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은 </a:t>
            </a:r>
            <a:r>
              <a:rPr lang="en-US" altLang="ko-KR" dirty="0"/>
              <a:t>new String(“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!”)</a:t>
            </a:r>
            <a:r>
              <a:rPr lang="ko-KR" altLang="en-US" dirty="0"/>
              <a:t>를 호출해서 생성한 객체를 가리킨다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내용이 같은 문자열 </a:t>
            </a:r>
            <a:r>
              <a:rPr lang="ko-KR" altLang="en-US" dirty="0" err="1"/>
              <a:t>리터럴이라면</a:t>
            </a:r>
            <a:r>
              <a:rPr lang="ko-KR" altLang="en-US" dirty="0"/>
              <a:t> 더 이상 새로운 </a:t>
            </a:r>
            <a:r>
              <a:rPr lang="en-US" altLang="ko-KR" dirty="0"/>
              <a:t>String </a:t>
            </a:r>
            <a:r>
              <a:rPr lang="ko-KR" altLang="en-US" dirty="0"/>
              <a:t>객체를 생성하지 않은 채 기존 </a:t>
            </a:r>
            <a:r>
              <a:rPr lang="ko-KR" altLang="en-US" dirty="0" err="1"/>
              <a:t>리터털을</a:t>
            </a:r>
            <a:r>
              <a:rPr lang="ko-KR" altLang="en-US" dirty="0"/>
              <a:t> 공유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는 동일한 </a:t>
            </a:r>
            <a:r>
              <a:rPr lang="en-US" altLang="ko-KR" dirty="0"/>
              <a:t>String </a:t>
            </a:r>
            <a:r>
              <a:rPr lang="ko-KR" altLang="en-US" dirty="0"/>
              <a:t>객체를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1330839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2376467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ko-KR" altLang="en-US" dirty="0"/>
              <a:t>명령창에서의 실행 명령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MainArgumentDemo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7" y="1617943"/>
            <a:ext cx="1869146" cy="12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en-US" altLang="ko-KR" dirty="0"/>
              <a:t>[Run] → [Run Configurations] </a:t>
            </a:r>
            <a:r>
              <a:rPr lang="ko-KR" altLang="en-US" dirty="0"/>
              <a:t>선택 후 다음 과정 수행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" y="1659873"/>
            <a:ext cx="697327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4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가변 개수 인수</a:t>
            </a:r>
            <a:endParaRPr lang="en-US" altLang="ko-KR" dirty="0"/>
          </a:p>
          <a:p>
            <a:pPr lvl="1"/>
            <a:r>
              <a:rPr lang="en-US" altLang="ko-KR" dirty="0"/>
              <a:t>JDK 5</a:t>
            </a:r>
            <a:r>
              <a:rPr lang="ko-KR" altLang="en-US" dirty="0"/>
              <a:t>부터는 메서드에도 데이터 타입이 같은 가변 개수</a:t>
            </a:r>
            <a:r>
              <a:rPr lang="en-US" altLang="ko-KR" dirty="0"/>
              <a:t>(variable length)</a:t>
            </a:r>
            <a:r>
              <a:rPr lang="ko-KR" altLang="en-US" dirty="0"/>
              <a:t>의 인수를 전달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개의 가변 개수 매개변수만 사용 가능하며 가변 개수 매개변수는 마지막에 위치</a:t>
            </a:r>
            <a:endParaRPr lang="en-US" altLang="ko-KR" dirty="0"/>
          </a:p>
          <a:p>
            <a:pPr lvl="1"/>
            <a:r>
              <a:rPr lang="ko-KR" altLang="en-US" dirty="0"/>
              <a:t>가변 개수 인수를 가진 메서드를 호출하면 내부적으로 배열을 생성하여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VarArgsDemo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6" y="1849358"/>
            <a:ext cx="46577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3" y="3680542"/>
            <a:ext cx="1855647" cy="9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객체 배열은 객체를 참조하는 주소를 원소로 구성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Ball </a:t>
            </a:r>
            <a:r>
              <a:rPr lang="ko-KR" altLang="en-US" dirty="0"/>
              <a:t>클래스의 객체로 구성된 배열을 선언하고 초기화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생성자를</a:t>
            </a:r>
            <a:r>
              <a:rPr lang="ko-KR" altLang="en-US" dirty="0"/>
              <a:t> 호출하여 </a:t>
            </a:r>
            <a:r>
              <a:rPr lang="en-US" altLang="ko-KR" dirty="0"/>
              <a:t>Ball </a:t>
            </a:r>
            <a:r>
              <a:rPr lang="ko-KR" altLang="en-US" dirty="0"/>
              <a:t>객체를 생성해야 함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4831" y="2049998"/>
            <a:ext cx="6905334" cy="584775"/>
            <a:chOff x="971587" y="2191109"/>
            <a:chExt cx="6905334" cy="584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87" y="2191109"/>
              <a:ext cx="2752725" cy="3714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4039" y="2191109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생성하는 것이 아니라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참조할 변수를 준비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724312" y="2376846"/>
              <a:ext cx="649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1" y="3202736"/>
            <a:ext cx="7035979" cy="26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CircleArrayDemo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0" y="1277059"/>
            <a:ext cx="2976173" cy="1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매개변수로 객체 전달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ObjectArgumentDemo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9" y="1249073"/>
            <a:ext cx="2510047" cy="93983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45397" y="2323677"/>
            <a:ext cx="6231123" cy="3210285"/>
            <a:chOff x="745397" y="2323677"/>
            <a:chExt cx="6231123" cy="321028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7" y="2323677"/>
              <a:ext cx="6231123" cy="189016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7" y="4348607"/>
              <a:ext cx="4781466" cy="118535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109F2A-7910-4FF6-9626-7F6BCED90578}"/>
              </a:ext>
            </a:extLst>
          </p:cNvPr>
          <p:cNvSpPr txBox="1"/>
          <p:nvPr/>
        </p:nvSpPr>
        <p:spPr>
          <a:xfrm>
            <a:off x="940904" y="3101009"/>
            <a:ext cx="7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인수 </a:t>
            </a:r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AD780-6432-41A3-B90B-F31FAC642EE4}"/>
              </a:ext>
            </a:extLst>
          </p:cNvPr>
          <p:cNvSpPr txBox="1"/>
          <p:nvPr/>
        </p:nvSpPr>
        <p:spPr>
          <a:xfrm>
            <a:off x="5993319" y="3152001"/>
            <a:ext cx="7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인수 </a:t>
            </a:r>
            <a:r>
              <a:rPr lang="en-US" altLang="ko-KR" sz="1200"/>
              <a:t>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035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제한된 수의 일이나 사건 등에 대하여 숫자로 표현</a:t>
            </a:r>
            <a:endParaRPr lang="en-US" altLang="ko-KR" dirty="0"/>
          </a:p>
          <a:p>
            <a:pPr lvl="2"/>
            <a:r>
              <a:rPr lang="ko-KR" altLang="en-US" dirty="0"/>
              <a:t>각 숫자에 대하여 부여된 의미를 개발자가 숙지 </a:t>
            </a:r>
            <a:r>
              <a:rPr lang="en-US" altLang="ko-KR" dirty="0"/>
              <a:t>=&gt;</a:t>
            </a:r>
            <a:r>
              <a:rPr lang="ko-KR" altLang="en-US" dirty="0"/>
              <a:t> 일이나 사건에 대한 경우의 수가 많다면 개발자 관점에서 불편</a:t>
            </a:r>
            <a:endParaRPr lang="en-US" altLang="ko-KR" dirty="0"/>
          </a:p>
          <a:p>
            <a:pPr lvl="2"/>
            <a:r>
              <a:rPr lang="ko-KR" altLang="en-US" dirty="0"/>
              <a:t>부여되지 않은 의미 없는 숫자 </a:t>
            </a:r>
            <a:r>
              <a:rPr lang="en-US" altLang="ko-KR" dirty="0"/>
              <a:t>=&gt; </a:t>
            </a:r>
            <a:r>
              <a:rPr lang="ko-KR" altLang="en-US" dirty="0"/>
              <a:t>컴파일러는 알 수 없다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출력 값이 의미 없는 숫자로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제한된 사건에 대하여 숫자 대신에 상수를 정의해서 부여</a:t>
            </a:r>
            <a:endParaRPr lang="en-US" altLang="ko-KR" dirty="0"/>
          </a:p>
          <a:p>
            <a:pPr lvl="2"/>
            <a:r>
              <a:rPr lang="ko-KR" altLang="en-US" dirty="0"/>
              <a:t>숫자에 부여된 의미를 개발자가 알 수 있지만</a:t>
            </a:r>
            <a:r>
              <a:rPr lang="en-US" altLang="ko-KR" dirty="0"/>
              <a:t>, </a:t>
            </a:r>
            <a:r>
              <a:rPr lang="ko-KR" altLang="en-US" dirty="0"/>
              <a:t>여전히 나머지 문제가 미결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sec04/ConstantDemo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5</a:t>
            </a:r>
            <a:r>
              <a:rPr lang="ko-KR" altLang="en-US" dirty="0"/>
              <a:t>부터 열거 타입을 제공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2" y="4208373"/>
            <a:ext cx="5852439" cy="9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열거 타입 </a:t>
            </a:r>
            <a:r>
              <a:rPr lang="en-US" altLang="ko-KR" dirty="0"/>
              <a:t>: </a:t>
            </a:r>
            <a:r>
              <a:rPr lang="ko-KR" altLang="en-US" dirty="0"/>
              <a:t>서로 연관된 사건들을 모아 상수로 정의한 </a:t>
            </a:r>
            <a:r>
              <a:rPr lang="en-US" altLang="ko-KR" dirty="0" err="1"/>
              <a:t>java.lang.Enum</a:t>
            </a:r>
            <a:r>
              <a:rPr lang="ko-KR" altLang="en-US" dirty="0"/>
              <a:t>클래스의 자식 클래스</a:t>
            </a:r>
            <a:endParaRPr lang="en-US" altLang="ko-KR" dirty="0"/>
          </a:p>
          <a:p>
            <a:pPr lvl="1"/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sec04/one/</a:t>
            </a:r>
            <a:r>
              <a:rPr lang="en-US" altLang="ko-KR" dirty="0" err="1">
                <a:hlinkClick r:id="rId2" action="ppaction://hlinkfile"/>
              </a:rPr>
              <a:t>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1982954"/>
            <a:ext cx="2978303" cy="374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2877205"/>
            <a:ext cx="4921503" cy="1066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09" y="4667584"/>
            <a:ext cx="5366026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일종의 클래스 타입인 열거 타입도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메서드를 가질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열거 타입 상수는 </a:t>
            </a:r>
            <a:r>
              <a:rPr lang="ko-KR" altLang="en-US" dirty="0" err="1"/>
              <a:t>생성자에</a:t>
            </a:r>
            <a:r>
              <a:rPr lang="ko-KR" altLang="en-US" dirty="0"/>
              <a:t> 의한 인스턴스이다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이때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메서드와 열거 타입 상수를 구분하기 위하여 다음과 같이 열거 타입 상수 뒤에 반드시 세미콜론을 추가해야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2" y="2494438"/>
            <a:ext cx="650908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sec04/two/EnumDemo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SwitchDemo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1" y="1588867"/>
            <a:ext cx="6134625" cy="1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연산자는 두 문자열의 내용을 비교하는 것이 아니라 동일한 객체인지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sec01/String1Demo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2" y="2543538"/>
            <a:ext cx="601980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1" y="2038138"/>
            <a:ext cx="2079180" cy="1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문자열 비교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7" y="1627145"/>
            <a:ext cx="74009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90" y="3851341"/>
            <a:ext cx="2064165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83822" y="869244"/>
            <a:ext cx="8357506" cy="5728108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7" y="1635730"/>
            <a:ext cx="5294604" cy="4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sec01/String3Demo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sec01/String4Demo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9" y="352449"/>
            <a:ext cx="2625103" cy="3465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9" y="3992771"/>
            <a:ext cx="2113320" cy="12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2" y="3817793"/>
            <a:ext cx="5658141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클래스에서 제공하는 유용한 정적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sec01/String5Demo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346866"/>
            <a:ext cx="5611035" cy="142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1" y="3086771"/>
            <a:ext cx="2745753" cy="1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8198"/>
            <a:ext cx="7648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필요성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6949"/>
            <a:ext cx="7282497" cy="4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3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600</Words>
  <Application>Microsoft Office PowerPoint</Application>
  <PresentationFormat>화면 슬라이드 쇼(4:3)</PresentationFormat>
  <Paragraphs>204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문자열, 배열, 열거타입</vt:lpstr>
      <vt:lpstr>문자열</vt:lpstr>
      <vt:lpstr>문자열</vt:lpstr>
      <vt:lpstr>문자열</vt:lpstr>
      <vt:lpstr>문자열</vt:lpstr>
      <vt:lpstr>문자열</vt:lpstr>
      <vt:lpstr>문자열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열거 타입</vt:lpstr>
      <vt:lpstr>열거 타입</vt:lpstr>
      <vt:lpstr>열거 타입</vt:lpstr>
      <vt:lpstr>열거 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294</cp:revision>
  <dcterms:created xsi:type="dcterms:W3CDTF">2017-01-09T05:29:11Z</dcterms:created>
  <dcterms:modified xsi:type="dcterms:W3CDTF">2022-01-25T07:35:32Z</dcterms:modified>
</cp:coreProperties>
</file>