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6"/>
  </p:notesMasterIdLst>
  <p:sldIdLst>
    <p:sldId id="463" r:id="rId2"/>
    <p:sldId id="464" r:id="rId3"/>
    <p:sldId id="431" r:id="rId4"/>
    <p:sldId id="465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49" r:id="rId29"/>
    <p:sldId id="458" r:id="rId30"/>
    <p:sldId id="459" r:id="rId31"/>
    <p:sldId id="460" r:id="rId32"/>
    <p:sldId id="467" r:id="rId33"/>
    <p:sldId id="461" r:id="rId34"/>
    <p:sldId id="462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101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92100" y="866778"/>
            <a:ext cx="8456364" cy="573057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rc/chap08/sec02/StringBuilder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src/chap08/sec02/System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src/chap08/sec02/GarbageDemo.java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src/chap08/sec02/WrapperDemo.java" TargetMode="External"/><Relationship Id="rId7" Type="http://schemas.openxmlformats.org/officeDocument/2006/relationships/image" Target="../media/image2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src/chap08/sec03/Arrays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src/chap08/sec03/CalendarDemo.jav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src/chap08/sec03/StringTokenizer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src/chap08/sec03/Random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src/chap08/sec04/SimpleDateForma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src/chap08/sec04/MessageForma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src/chap08/sec04/DecimalForma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oracle.com/en/java/javase/14/docs/api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rc/chap08/sec02/ObjectMethodDemo.java" TargetMode="External"/><Relationship Id="rId2" Type="http://schemas.openxmlformats.org/officeDocument/2006/relationships/hyperlink" Target="src/chap08/sec02/Keyboard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src/chap08/sec02/Class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src/chap08/sec02/Math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패키지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6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상수  문자열이기  때문에  </a:t>
            </a:r>
            <a:r>
              <a:rPr lang="en-US" altLang="ko-KR" dirty="0"/>
              <a:t>String </a:t>
            </a:r>
            <a:r>
              <a:rPr lang="ko-KR" altLang="en-US" dirty="0"/>
              <a:t>객체에  포함된  문자열을  수정 불가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객체의 문자열을 수정하는 것은 내부적으로는 수정된 문자열을 포함하는 새로운 </a:t>
            </a:r>
            <a:r>
              <a:rPr lang="en-US" altLang="ko-KR" dirty="0"/>
              <a:t>String</a:t>
            </a:r>
            <a:r>
              <a:rPr lang="ko-KR" altLang="en-US" dirty="0"/>
              <a:t>객체를  생성</a:t>
            </a:r>
            <a:endParaRPr lang="en-US" altLang="ko-KR" dirty="0"/>
          </a:p>
          <a:p>
            <a:pPr lvl="1"/>
            <a:r>
              <a:rPr lang="ko-KR" altLang="en-US" dirty="0"/>
              <a:t>따라서  문자열  내용을  자주  변경한다면 </a:t>
            </a:r>
            <a:r>
              <a:rPr lang="en-US" altLang="ko-KR" dirty="0"/>
              <a:t>String </a:t>
            </a:r>
            <a:r>
              <a:rPr lang="ko-KR" altLang="en-US" dirty="0"/>
              <a:t>클래스를  사용하는  것은  좋지 않다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자바는  변경될  수  있는  문자열을  다룰  수  있도록 </a:t>
            </a:r>
            <a:r>
              <a:rPr lang="en-US" altLang="ko-KR" dirty="0" err="1"/>
              <a:t>StringBuilder</a:t>
            </a:r>
            <a:r>
              <a:rPr lang="ko-KR" altLang="en-US" dirty="0"/>
              <a:t>와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클래스를  제공</a:t>
            </a:r>
            <a:endParaRPr lang="en-US" altLang="ko-KR" dirty="0"/>
          </a:p>
          <a:p>
            <a:pPr lvl="1"/>
            <a:r>
              <a:rPr lang="ko-KR" altLang="en-US" dirty="0"/>
              <a:t>다중  스레드  환경에서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클래스가  안전하다는  점을  제외하면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클래스와 거의 유사</a:t>
            </a:r>
            <a:endParaRPr lang="en-US" altLang="ko-KR" dirty="0"/>
          </a:p>
          <a:p>
            <a:pPr lvl="1"/>
            <a:r>
              <a:rPr lang="ko-KR" altLang="en-US" dirty="0"/>
              <a:t>다중 스레드 환경이 아니라면 </a:t>
            </a:r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클래스를 사용하는 것이 효율적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9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StringBuilderDemo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2" y="1301981"/>
            <a:ext cx="5979212" cy="22011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4" y="4254252"/>
            <a:ext cx="5810110" cy="17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8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표준  입출력을  비롯한  실행  시스템과  관련된  필드와  메서드를  </a:t>
            </a:r>
            <a:r>
              <a:rPr lang="en-US" altLang="ko-KR" dirty="0"/>
              <a:t>static</a:t>
            </a:r>
            <a:r>
              <a:rPr lang="ko-KR" altLang="en-US" dirty="0"/>
              <a:t>으로 제공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 )</a:t>
            </a:r>
            <a:r>
              <a:rPr lang="ko-KR" altLang="en-US" dirty="0"/>
              <a:t>도 </a:t>
            </a:r>
            <a:r>
              <a:rPr lang="en-US" altLang="ko-KR" dirty="0"/>
              <a:t>System </a:t>
            </a:r>
            <a:r>
              <a:rPr lang="ko-KR" altLang="en-US" dirty="0"/>
              <a:t>클래스가  제공하는  메서드</a:t>
            </a:r>
            <a:endParaRPr lang="en-US" altLang="ko-KR" dirty="0"/>
          </a:p>
          <a:p>
            <a:pPr lvl="1"/>
            <a:r>
              <a:rPr lang="en-US" altLang="ko-KR" dirty="0"/>
              <a:t>System</a:t>
            </a:r>
            <a:r>
              <a:rPr lang="ko-KR" altLang="en-US" dirty="0"/>
              <a:t>클래스의 세 가지 필드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2" y="2265215"/>
            <a:ext cx="3698797" cy="13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System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SystemDemo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4" y="1610815"/>
            <a:ext cx="6729137" cy="2917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3" y="4811265"/>
            <a:ext cx="2838843" cy="16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7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자바에서는  운영체제로부터  할당 받은  메모리를 </a:t>
            </a:r>
            <a:r>
              <a:rPr lang="en-US" altLang="ko-KR" dirty="0"/>
              <a:t>JVM</a:t>
            </a:r>
            <a:r>
              <a:rPr lang="ko-KR" altLang="en-US" dirty="0"/>
              <a:t>이  관리</a:t>
            </a:r>
            <a:endParaRPr lang="en-US" altLang="ko-KR" dirty="0"/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은  메모리가  부족하거나  주기적으로  </a:t>
            </a:r>
            <a:r>
              <a:rPr lang="ko-KR" altLang="en-US" dirty="0" err="1"/>
              <a:t>가비지</a:t>
            </a:r>
            <a:r>
              <a:rPr lang="ko-KR" altLang="en-US" dirty="0"/>
              <a:t>  </a:t>
            </a:r>
            <a:r>
              <a:rPr lang="ko-KR" altLang="en-US" dirty="0" err="1"/>
              <a:t>컬렉터를</a:t>
            </a:r>
            <a:r>
              <a:rPr lang="ko-KR" altLang="en-US" dirty="0"/>
              <a:t>  사용해  </a:t>
            </a:r>
            <a:r>
              <a:rPr lang="ko-KR" altLang="en-US" dirty="0" err="1"/>
              <a:t>가비지를</a:t>
            </a:r>
            <a:r>
              <a:rPr lang="ko-KR" altLang="en-US" dirty="0"/>
              <a:t>  수거</a:t>
            </a:r>
            <a:endParaRPr lang="en-US" altLang="ko-KR" dirty="0"/>
          </a:p>
          <a:p>
            <a:pPr lvl="1"/>
            <a:r>
              <a:rPr lang="ko-KR" altLang="en-US" dirty="0" err="1"/>
              <a:t>가비지를</a:t>
            </a:r>
            <a:r>
              <a:rPr lang="ko-KR" altLang="en-US" dirty="0"/>
              <a:t>  수거하는  순서는  객체의 생성 순서와는 무관</a:t>
            </a:r>
            <a:endParaRPr lang="en-US" altLang="ko-KR" dirty="0"/>
          </a:p>
          <a:p>
            <a:pPr lvl="1"/>
            <a:r>
              <a:rPr lang="ko-KR" altLang="en-US" dirty="0"/>
              <a:t>프로그램에서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컬렉터를</a:t>
            </a:r>
            <a:r>
              <a:rPr lang="ko-KR" altLang="en-US" dirty="0"/>
              <a:t> 직접 호출 불가</a:t>
            </a:r>
            <a:r>
              <a:rPr lang="en-US" altLang="ko-KR" dirty="0"/>
              <a:t>. </a:t>
            </a:r>
            <a:r>
              <a:rPr lang="ko-KR" altLang="en-US" dirty="0"/>
              <a:t>대신에 </a:t>
            </a:r>
            <a:r>
              <a:rPr lang="en-US" altLang="ko-KR" dirty="0" err="1"/>
              <a:t>System.gc</a:t>
            </a:r>
            <a:r>
              <a:rPr lang="en-US" altLang="ko-KR" dirty="0"/>
              <a:t>( )</a:t>
            </a:r>
            <a:r>
              <a:rPr lang="ko-KR" altLang="en-US" dirty="0"/>
              <a:t>로 </a:t>
            </a:r>
            <a:r>
              <a:rPr lang="en-US" altLang="ko-KR" dirty="0"/>
              <a:t>JVM</a:t>
            </a:r>
            <a:r>
              <a:rPr lang="ko-KR" altLang="en-US" dirty="0"/>
              <a:t>에  가능하면  빨리  </a:t>
            </a:r>
            <a:r>
              <a:rPr lang="ko-KR" altLang="en-US" dirty="0" err="1"/>
              <a:t>가비지</a:t>
            </a:r>
            <a:r>
              <a:rPr lang="ko-KR" altLang="en-US" dirty="0"/>
              <a:t>  </a:t>
            </a:r>
            <a:r>
              <a:rPr lang="ko-KR" altLang="en-US" dirty="0" err="1"/>
              <a:t>컬렉터를</a:t>
            </a:r>
            <a:r>
              <a:rPr lang="ko-KR" altLang="en-US" dirty="0"/>
              <a:t>  실행하도록 요청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GarbageDemo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4" y="3459240"/>
            <a:ext cx="4564673" cy="22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8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대부분의 기본 패키지가 제공하는 클래스의 메서드는 참조 타입을 매개변수로 사용하기 때문에 기초 타입을 사용하면 객체 지향 언어의 특징을 이용 불가</a:t>
            </a:r>
            <a:endParaRPr lang="en-US" altLang="ko-KR" dirty="0"/>
          </a:p>
          <a:p>
            <a:pPr lvl="1"/>
            <a:r>
              <a:rPr lang="ko-KR" altLang="en-US" dirty="0"/>
              <a:t>자바는 기초 타입을 포장해 </a:t>
            </a:r>
            <a:r>
              <a:rPr lang="ko-KR" altLang="en-US" dirty="0" err="1"/>
              <a:t>클래스화</a:t>
            </a:r>
            <a:r>
              <a:rPr lang="ko-KR" altLang="en-US" dirty="0"/>
              <a:t> 한 포장 클래스</a:t>
            </a:r>
            <a:r>
              <a:rPr lang="en-US" altLang="ko-KR" dirty="0"/>
              <a:t>(wrapper class)</a:t>
            </a:r>
            <a:r>
              <a:rPr lang="ko-KR" altLang="en-US" dirty="0"/>
              <a:t>를 제공해서 기초 타입 데이터도 기본 패키지를 활용토록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6" y="2634039"/>
            <a:ext cx="3200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10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21" y="1136053"/>
            <a:ext cx="6652689" cy="20439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6" y="3226653"/>
            <a:ext cx="4502387" cy="2789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포장 클래스의 계층 구조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79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Integer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32080"/>
            <a:ext cx="6515589" cy="347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3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43" y="1128364"/>
            <a:ext cx="3257683" cy="19084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 err="1"/>
              <a:t>박싱과</a:t>
            </a:r>
            <a:r>
              <a:rPr lang="ko-KR" altLang="en-US" dirty="0"/>
              <a:t> </a:t>
            </a:r>
            <a:r>
              <a:rPr lang="ko-KR" altLang="en-US" dirty="0" err="1"/>
              <a:t>언박싱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sec02/</a:t>
            </a:r>
            <a:r>
              <a:rPr lang="en-US" altLang="ko-KR" dirty="0" err="1">
                <a:hlinkClick r:id="rId3" action="ppaction://hlinkfile"/>
              </a:rPr>
              <a:t>WrapperDemo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8" y="2855244"/>
            <a:ext cx="2928382" cy="6311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361" y="2811707"/>
            <a:ext cx="2617031" cy="8919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03889"/>
            <a:ext cx="3163999" cy="8919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16" y="5227244"/>
            <a:ext cx="3302490" cy="8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4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java.util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해시 테이블</a:t>
            </a:r>
            <a:r>
              <a:rPr lang="en-US" altLang="ko-KR" dirty="0"/>
              <a:t>, </a:t>
            </a:r>
            <a:r>
              <a:rPr lang="ko-KR" altLang="en-US" dirty="0"/>
              <a:t>컬렉션 등 다양한 유틸리티 클래스와 인터페이스를  제공</a:t>
            </a:r>
            <a:endParaRPr lang="en-US" altLang="ko-KR" dirty="0"/>
          </a:p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패키지가 제공하는 주요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" y="2133394"/>
            <a:ext cx="4646196" cy="20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패키지와 </a:t>
            </a:r>
            <a:r>
              <a:rPr lang="en-US" altLang="ko-KR" dirty="0">
                <a:solidFill>
                  <a:srgbClr val="FF0000"/>
                </a:solidFill>
              </a:rPr>
              <a:t>API </a:t>
            </a:r>
            <a:r>
              <a:rPr lang="ko-KR" altLang="en-US" dirty="0">
                <a:solidFill>
                  <a:srgbClr val="FF0000"/>
                </a:solidFill>
              </a:rPr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자바 라이브러리</a:t>
            </a:r>
            <a:endParaRPr lang="en-US" altLang="ko-KR" dirty="0"/>
          </a:p>
          <a:p>
            <a:pPr lvl="1"/>
            <a:r>
              <a:rPr lang="ko-KR" altLang="en-US" dirty="0"/>
              <a:t>개발자가 편리하게 사용할 수 있도록 패키지 혹은 모듈을 압축한 파일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패키지와 모듈</a:t>
            </a:r>
            <a:endParaRPr lang="en-US" altLang="ko-KR" dirty="0"/>
          </a:p>
          <a:p>
            <a:pPr lvl="1"/>
            <a:r>
              <a:rPr lang="ko-KR" altLang="en-US" dirty="0"/>
              <a:t>패키지 </a:t>
            </a:r>
            <a:r>
              <a:rPr lang="en-US" altLang="ko-KR" dirty="0"/>
              <a:t>: </a:t>
            </a:r>
            <a:r>
              <a:rPr lang="ko-KR" altLang="en-US" dirty="0"/>
              <a:t>상호  관련  있는  클래스와  인터페이스를  한곳에 묶어 놓은 것</a:t>
            </a:r>
            <a:endParaRPr lang="en-US" altLang="ko-KR" dirty="0"/>
          </a:p>
          <a:p>
            <a:pPr lvl="1"/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밀접한 관계가 있는 패키지와 리소스를 묶어 놓은 것</a:t>
            </a:r>
            <a:r>
              <a:rPr lang="en-US" altLang="ko-KR" dirty="0"/>
              <a:t>. JDK</a:t>
            </a:r>
            <a:r>
              <a:rPr lang="ko-KR" altLang="en-US" dirty="0"/>
              <a:t>를  설치하면  </a:t>
            </a:r>
            <a:r>
              <a:rPr lang="en-US" altLang="ko-KR" dirty="0" err="1"/>
              <a:t>jmods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 err="1"/>
              <a:t>jmod</a:t>
            </a:r>
            <a:r>
              <a:rPr lang="en-US" altLang="ko-KR" dirty="0"/>
              <a:t> </a:t>
            </a:r>
            <a:r>
              <a:rPr lang="ko-KR" altLang="en-US" dirty="0"/>
              <a:t>파일을  제공하는데 </a:t>
            </a:r>
            <a:r>
              <a:rPr lang="en-US" altLang="ko-KR" dirty="0" err="1"/>
              <a:t>jmod</a:t>
            </a:r>
            <a:r>
              <a:rPr lang="en-US" altLang="ko-KR" dirty="0"/>
              <a:t> </a:t>
            </a:r>
            <a:r>
              <a:rPr lang="ko-KR" altLang="en-US" dirty="0"/>
              <a:t>파일이 모듈 파일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JDK 8</a:t>
            </a:r>
            <a:r>
              <a:rPr lang="ko-KR" altLang="en-US" dirty="0"/>
              <a:t>까지는 개발자가 편리하게 프로그래밍할 수 있도록 기본 패키지를 </a:t>
            </a:r>
            <a:r>
              <a:rPr lang="en-US" altLang="ko-KR" dirty="0"/>
              <a:t>rt.jar </a:t>
            </a:r>
            <a:r>
              <a:rPr lang="ko-KR" altLang="en-US" dirty="0"/>
              <a:t>파일로 제공</a:t>
            </a:r>
            <a:endParaRPr lang="en-US" altLang="ko-KR" dirty="0"/>
          </a:p>
          <a:p>
            <a:pPr lvl="1"/>
            <a:r>
              <a:rPr lang="en-US" altLang="ko-KR" dirty="0"/>
              <a:t>JDK 9</a:t>
            </a:r>
            <a:r>
              <a:rPr lang="ko-KR" altLang="en-US" dirty="0"/>
              <a:t>부터는</a:t>
            </a:r>
            <a:r>
              <a:rPr lang="en-US" altLang="ko-KR" dirty="0"/>
              <a:t> </a:t>
            </a:r>
            <a:r>
              <a:rPr lang="en-US" altLang="ko-KR" dirty="0" err="1"/>
              <a:t>jmod</a:t>
            </a:r>
            <a:r>
              <a:rPr lang="en-US" altLang="ko-KR" dirty="0"/>
              <a:t> </a:t>
            </a:r>
            <a:r>
              <a:rPr lang="ko-KR" altLang="en-US" dirty="0"/>
              <a:t>파일을 통하여 필요한 패키지를 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9" y="3127336"/>
            <a:ext cx="7440595" cy="14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3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Arrays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Arrays </a:t>
            </a:r>
            <a:r>
              <a:rPr lang="ko-KR" altLang="en-US" dirty="0"/>
              <a:t>클래스가 제공하는 주요 정적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ArraysDemo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3" y="1567732"/>
            <a:ext cx="5094705" cy="2902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422" y="4745232"/>
            <a:ext cx="2064981" cy="15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Date</a:t>
            </a:r>
            <a:r>
              <a:rPr lang="ko-KR" altLang="en-US" dirty="0"/>
              <a:t>클래스는 현재 날짜와 시각 정보를 제공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국제화에  맞지  않아 대부분의  메서드는  현재  폐기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endParaRPr lang="en-US" altLang="ko-KR" dirty="0"/>
          </a:p>
          <a:p>
            <a:pPr lvl="1"/>
            <a:r>
              <a:rPr lang="ko-KR" altLang="en-US" dirty="0"/>
              <a:t>주로 하위 호환성이나 간단한 날짜 정보를 원할 때만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지역이나 문화에 따라 달력을 표시하는 방식이 다르기 때문에 추상 클래스로 되어 있음</a:t>
            </a:r>
            <a:endParaRPr lang="en-US" altLang="ko-KR" dirty="0"/>
          </a:p>
          <a:p>
            <a:pPr lvl="1"/>
            <a:r>
              <a:rPr lang="ko-KR" altLang="en-US" dirty="0"/>
              <a:t>표준 달력을 사용한다면 다음과 같이 객체 생성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3" y="3646832"/>
            <a:ext cx="3838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7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Calendar </a:t>
            </a:r>
            <a:r>
              <a:rPr lang="ko-KR" altLang="en-US" dirty="0"/>
              <a:t>클래스가 제공하는 정수 타입의 상수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MONTH</a:t>
            </a:r>
            <a:r>
              <a:rPr lang="ko-KR" altLang="en-US" dirty="0"/>
              <a:t>는 </a:t>
            </a:r>
            <a:r>
              <a:rPr lang="en-US" altLang="ko-KR" dirty="0"/>
              <a:t>0~11</a:t>
            </a:r>
            <a:r>
              <a:rPr lang="ko-KR" altLang="en-US" dirty="0"/>
              <a:t>사이의 정수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" y="1552867"/>
            <a:ext cx="5185285" cy="39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Calendar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0" y="1653315"/>
            <a:ext cx="6331448" cy="36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5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CalendarDemo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1" y="1650937"/>
            <a:ext cx="3609395" cy="34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4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문자열을  토큰으로  분리하는  데  사용</a:t>
            </a:r>
            <a:endParaRPr lang="en-US" altLang="ko-KR" dirty="0"/>
          </a:p>
          <a:p>
            <a:pPr lvl="1"/>
            <a:r>
              <a:rPr lang="ko-KR" altLang="en-US" dirty="0"/>
              <a:t>토큰은  공백이나  줄  바꿈  등  </a:t>
            </a:r>
            <a:r>
              <a:rPr lang="ko-KR" altLang="en-US" dirty="0" err="1"/>
              <a:t>구분자를</a:t>
            </a:r>
            <a:r>
              <a:rPr lang="ko-KR" altLang="en-US" dirty="0"/>
              <a:t>  사용해  문자열을  분리</a:t>
            </a:r>
            <a:endParaRPr lang="en-US" altLang="ko-KR" dirty="0"/>
          </a:p>
          <a:p>
            <a:pPr lvl="1"/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클래스의 주요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구분자는</a:t>
            </a:r>
            <a:r>
              <a:rPr lang="ko-KR" altLang="en-US" dirty="0"/>
              <a:t> 공백</a:t>
            </a:r>
            <a:r>
              <a:rPr lang="en-US" altLang="ko-KR" dirty="0"/>
              <a:t>, </a:t>
            </a:r>
            <a:r>
              <a:rPr lang="ko-KR" altLang="en-US" dirty="0"/>
              <a:t>탭</a:t>
            </a:r>
            <a:r>
              <a:rPr lang="en-US" altLang="ko-KR" dirty="0"/>
              <a:t>, </a:t>
            </a:r>
            <a:r>
              <a:rPr lang="ko-KR" altLang="en-US" dirty="0"/>
              <a:t>줄 바꿈</a:t>
            </a:r>
            <a:r>
              <a:rPr lang="en-US" altLang="ko-KR" dirty="0"/>
              <a:t>, </a:t>
            </a:r>
            <a:r>
              <a:rPr lang="ko-KR" altLang="en-US" dirty="0"/>
              <a:t>복귀</a:t>
            </a:r>
            <a:r>
              <a:rPr lang="en-US" altLang="ko-KR" dirty="0"/>
              <a:t>, </a:t>
            </a:r>
            <a:r>
              <a:rPr lang="ko-KR" altLang="en-US" dirty="0"/>
              <a:t>용지 먹임 문자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7" y="2242786"/>
            <a:ext cx="6512225" cy="15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2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StringTokenizerDemo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8" y="1628416"/>
            <a:ext cx="5191125" cy="1495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8" y="3825683"/>
            <a:ext cx="6743187" cy="9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66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RandomDemo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6" y="2348409"/>
            <a:ext cx="5280066" cy="27673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86" y="5397830"/>
            <a:ext cx="1864061" cy="625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6" y="1294402"/>
            <a:ext cx="4776465" cy="9797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9744" y="4563611"/>
            <a:ext cx="6479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n)    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3499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java.text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현지화가 필요한 데이터의 효율적 처리를 위한 패키지</a:t>
            </a:r>
            <a:endParaRPr lang="en-US" altLang="ko-KR" dirty="0"/>
          </a:p>
          <a:p>
            <a:r>
              <a:rPr lang="ko-KR" altLang="en-US" dirty="0"/>
              <a:t>특히 패키지의 </a:t>
            </a:r>
            <a:r>
              <a:rPr lang="en-US" altLang="ko-KR" dirty="0"/>
              <a:t>Format </a:t>
            </a:r>
            <a:r>
              <a:rPr lang="ko-KR" altLang="en-US" dirty="0"/>
              <a:t>클래스는 지역에 민감한 데이터를 현장에 맞게 문자열로 표현하고 포맷할 수 있도록 지원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Format </a:t>
            </a:r>
            <a:r>
              <a:rPr lang="ko-KR" altLang="en-US" dirty="0"/>
              <a:t>클래스의 계층 구조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3" y="2877511"/>
            <a:ext cx="5322454" cy="19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40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날짜  정보를  </a:t>
            </a:r>
            <a:r>
              <a:rPr lang="ko-KR" altLang="en-US" dirty="0" err="1"/>
              <a:t>현지화하는</a:t>
            </a:r>
            <a:r>
              <a:rPr lang="ko-KR" altLang="en-US" dirty="0"/>
              <a:t>  클래스로  날짜를  텍스트로  포맷하거나 텍스트를 날짜로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lvl="1"/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클래스에서 사용할 수 있는 패턴 기호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9" y="1958751"/>
            <a:ext cx="50768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패키지와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자바의 주요 패키지</a:t>
            </a:r>
            <a:r>
              <a:rPr lang="en-US" altLang="ko-KR" dirty="0"/>
              <a:t> </a:t>
            </a:r>
            <a:r>
              <a:rPr lang="ko-KR" altLang="en-US" dirty="0"/>
              <a:t>및 모듈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" y="1313102"/>
            <a:ext cx="4028846" cy="30538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" y="4500322"/>
            <a:ext cx="7267333" cy="14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90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SimpleDateFormatDemo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5" y="1688627"/>
            <a:ext cx="4342776" cy="6336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4" y="2548714"/>
            <a:ext cx="4408327" cy="595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4" y="3870834"/>
            <a:ext cx="3452370" cy="15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83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MessageFormat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문자열을  특정  포맷에  맞추어  깔끔하게  처리하는 클래스</a:t>
            </a:r>
            <a:endParaRPr lang="en-US" altLang="ko-KR" dirty="0"/>
          </a:p>
          <a:p>
            <a:pPr lvl="1"/>
            <a:r>
              <a:rPr lang="en-US" altLang="ko-KR" dirty="0" err="1"/>
              <a:t>MessageFormat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75" y="1984583"/>
            <a:ext cx="5231987" cy="9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01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MessageFormat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MessageFormatDemo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9" y="1653934"/>
            <a:ext cx="4734201" cy="790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9" y="2639185"/>
            <a:ext cx="6189496" cy="3413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9" y="3824776"/>
            <a:ext cx="2032434" cy="14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28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DecimalFormat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실수를 포함한 다양한 종류의 수를 과학적 표기</a:t>
            </a:r>
            <a:r>
              <a:rPr lang="en-US" altLang="ko-KR" dirty="0"/>
              <a:t>, </a:t>
            </a:r>
            <a:r>
              <a:rPr lang="ko-KR" altLang="en-US" dirty="0"/>
              <a:t>퍼센트 표시</a:t>
            </a:r>
            <a:r>
              <a:rPr lang="en-US" altLang="ko-KR" dirty="0"/>
              <a:t>, </a:t>
            </a:r>
            <a:r>
              <a:rPr lang="ko-KR" altLang="en-US" dirty="0"/>
              <a:t>화폐 표시 등으로 포맷 지원</a:t>
            </a:r>
            <a:endParaRPr lang="en-US" altLang="ko-KR" dirty="0"/>
          </a:p>
          <a:p>
            <a:pPr lvl="1"/>
            <a:r>
              <a:rPr lang="en-US" altLang="ko-KR" dirty="0" err="1"/>
              <a:t>DecimalFormat</a:t>
            </a:r>
            <a:r>
              <a:rPr lang="en-US" altLang="ko-KR" dirty="0"/>
              <a:t> </a:t>
            </a:r>
            <a:r>
              <a:rPr lang="ko-KR" altLang="en-US" dirty="0"/>
              <a:t>클래스에서 사용할 수 있는 패턴 기호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24" y="1983064"/>
            <a:ext cx="6113926" cy="292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6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DecimalFormat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DecimalFormatDemo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1" y="1636255"/>
            <a:ext cx="4050382" cy="6003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33" y="2571790"/>
            <a:ext cx="1702898" cy="30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8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패키지와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문서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https://docs.oracle.com/en/java/javase/14/docs/api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2" y="1658884"/>
            <a:ext cx="6318575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6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java.lang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필수 패키지</a:t>
            </a:r>
            <a:endParaRPr lang="en-US" altLang="ko-KR" dirty="0"/>
          </a:p>
          <a:p>
            <a:pPr lvl="1"/>
            <a:r>
              <a:rPr lang="ko-KR" altLang="en-US" dirty="0"/>
              <a:t>자바 프로그램에서 가장 기본이 되는 클래스와 인터페이스를 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import</a:t>
            </a:r>
            <a:r>
              <a:rPr lang="ko-KR" altLang="en-US" dirty="0"/>
              <a:t>문 없이 사용</a:t>
            </a:r>
            <a:endParaRPr lang="en-US" altLang="ko-KR" dirty="0"/>
          </a:p>
          <a:p>
            <a:pPr lvl="1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패키지에 포함된 주요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1" y="2284265"/>
            <a:ext cx="5755068" cy="256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모든 클래스의 조상</a:t>
            </a:r>
            <a:endParaRPr lang="en-US" altLang="ko-KR" dirty="0"/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이외에도 </a:t>
            </a:r>
            <a:r>
              <a:rPr lang="en-US" altLang="ko-KR" dirty="0"/>
              <a:t>final</a:t>
            </a:r>
            <a:r>
              <a:rPr lang="ko-KR" altLang="en-US" dirty="0"/>
              <a:t>로 지정된 </a:t>
            </a:r>
            <a:r>
              <a:rPr lang="en-US" altLang="ko-KR" dirty="0"/>
              <a:t>wait( ), notify( ), </a:t>
            </a:r>
            <a:r>
              <a:rPr lang="en-US" altLang="ko-KR" dirty="0" err="1"/>
              <a:t>notifyAll</a:t>
            </a:r>
            <a:r>
              <a:rPr lang="en-US" altLang="ko-KR" dirty="0"/>
              <a:t>( ) </a:t>
            </a:r>
            <a:r>
              <a:rPr lang="ko-KR" altLang="en-US" dirty="0"/>
              <a:t>메서드가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8" y="1942663"/>
            <a:ext cx="5279409" cy="23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8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대다수 클래스는 </a:t>
            </a:r>
            <a:r>
              <a:rPr lang="en-US" altLang="ko-KR" dirty="0"/>
              <a:t>Object </a:t>
            </a:r>
            <a:r>
              <a:rPr lang="ko-KR" altLang="en-US" dirty="0"/>
              <a:t>클래스가 제공하는 </a:t>
            </a:r>
            <a:r>
              <a:rPr lang="en-US" altLang="ko-KR" dirty="0" err="1"/>
              <a:t>toString</a:t>
            </a:r>
            <a:r>
              <a:rPr lang="en-US" altLang="ko-KR" dirty="0"/>
              <a:t>( )</a:t>
            </a:r>
            <a:r>
              <a:rPr lang="ko-KR" altLang="en-US" dirty="0"/>
              <a:t>과 </a:t>
            </a:r>
            <a:r>
              <a:rPr lang="en-US" altLang="ko-KR" dirty="0"/>
              <a:t>equals( ) </a:t>
            </a:r>
            <a:r>
              <a:rPr lang="ko-KR" altLang="en-US" dirty="0"/>
              <a:t>메서드를 오버라이딩해서 사용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은 이 두 메서드를 이미 오버라이딩한 클래스임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sec02/Keyboard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sec02/</a:t>
            </a:r>
            <a:r>
              <a:rPr lang="en-US" altLang="ko-KR" dirty="0" err="1">
                <a:hlinkClick r:id="rId3" action="ppaction://hlinkfile"/>
              </a:rPr>
              <a:t>ObjectMethodDemo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7" y="2315446"/>
            <a:ext cx="5648735" cy="219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6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실행 중인 자바 프로그램 내부에 포함된 클래스와 인터페이스 정보를 제공하려 고 </a:t>
            </a:r>
            <a:r>
              <a:rPr lang="en-US" altLang="ko-KR" dirty="0" err="1"/>
              <a:t>getName</a:t>
            </a:r>
            <a:r>
              <a:rPr lang="en-US" altLang="ko-KR" dirty="0"/>
              <a:t>( ), </a:t>
            </a:r>
            <a:r>
              <a:rPr lang="en-US" altLang="ko-KR" dirty="0" err="1"/>
              <a:t>getSimpleName</a:t>
            </a:r>
            <a:r>
              <a:rPr lang="en-US" altLang="ko-KR" dirty="0"/>
              <a:t>( ) </a:t>
            </a:r>
            <a:r>
              <a:rPr lang="ko-KR" altLang="en-US" dirty="0"/>
              <a:t>등 다양한 메서드를 제공</a:t>
            </a:r>
            <a:endParaRPr lang="en-US" altLang="ko-KR" dirty="0"/>
          </a:p>
          <a:p>
            <a:pPr lvl="1"/>
            <a:r>
              <a:rPr lang="en-US" altLang="ko-KR" dirty="0"/>
              <a:t>Class </a:t>
            </a:r>
            <a:r>
              <a:rPr lang="ko-KR" altLang="en-US" dirty="0"/>
              <a:t>클래스는 생성자가 없고 어떤 객체라도 생성하면 </a:t>
            </a:r>
            <a:r>
              <a:rPr lang="en-US" altLang="ko-KR" dirty="0"/>
              <a:t>JVM</a:t>
            </a:r>
            <a:r>
              <a:rPr lang="ko-KR" altLang="en-US" dirty="0"/>
              <a:t>이 대응하는 </a:t>
            </a:r>
            <a:r>
              <a:rPr lang="en-US" altLang="ko-KR" dirty="0"/>
              <a:t>Class </a:t>
            </a:r>
            <a:r>
              <a:rPr lang="ko-KR" altLang="en-US" dirty="0"/>
              <a:t>객체를 자동으로 생성</a:t>
            </a:r>
            <a:endParaRPr lang="en-US" altLang="ko-KR" dirty="0"/>
          </a:p>
          <a:p>
            <a:pPr lvl="1"/>
            <a:r>
              <a:rPr lang="ko-KR" altLang="en-US" dirty="0"/>
              <a:t>실행 도중 객체 정보를 얻으려면 </a:t>
            </a:r>
            <a:r>
              <a:rPr lang="en-US" altLang="ko-KR" dirty="0" err="1"/>
              <a:t>getClass</a:t>
            </a:r>
            <a:r>
              <a:rPr lang="en-US" altLang="ko-KR" dirty="0"/>
              <a:t>( )</a:t>
            </a:r>
            <a:r>
              <a:rPr lang="ko-KR" altLang="en-US" dirty="0"/>
              <a:t>의 결과인 </a:t>
            </a:r>
            <a:r>
              <a:rPr lang="en-US" altLang="ko-KR" dirty="0"/>
              <a:t>Class</a:t>
            </a:r>
            <a:r>
              <a:rPr lang="ko-KR" altLang="en-US" dirty="0"/>
              <a:t>객체를 사용</a:t>
            </a:r>
            <a:endParaRPr lang="en-US" altLang="ko-KR" dirty="0"/>
          </a:p>
          <a:p>
            <a:pPr lvl="1"/>
            <a:r>
              <a:rPr lang="ko-KR" altLang="en-US" dirty="0"/>
              <a:t>예를 들어 주어진 </a:t>
            </a:r>
            <a:r>
              <a:rPr lang="en-US" altLang="ko-KR" dirty="0" err="1"/>
              <a:t>obj</a:t>
            </a:r>
            <a:r>
              <a:rPr lang="ko-KR" altLang="en-US" dirty="0"/>
              <a:t>객체에서 </a:t>
            </a:r>
            <a:r>
              <a:rPr lang="en-US" altLang="ko-KR" dirty="0"/>
              <a:t>Class </a:t>
            </a:r>
            <a:r>
              <a:rPr lang="ko-KR" altLang="en-US" dirty="0"/>
              <a:t>객체를</a:t>
            </a:r>
            <a:r>
              <a:rPr lang="en-US" altLang="ko-KR" dirty="0"/>
              <a:t> </a:t>
            </a:r>
            <a:r>
              <a:rPr lang="ko-KR" altLang="en-US" dirty="0"/>
              <a:t>얻으려면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ClassDemo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11" y="4130283"/>
            <a:ext cx="2252922" cy="150934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86197" y="3068898"/>
            <a:ext cx="7067550" cy="847725"/>
            <a:chOff x="868104" y="3494235"/>
            <a:chExt cx="7067550" cy="8477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04" y="3494235"/>
              <a:ext cx="7067550" cy="8477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62525" y="4003406"/>
              <a:ext cx="797013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Object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628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모든 메서드가 </a:t>
            </a:r>
            <a:r>
              <a:rPr lang="en-US" altLang="ko-KR" dirty="0"/>
              <a:t>static</a:t>
            </a:r>
            <a:r>
              <a:rPr lang="ko-KR" altLang="en-US" dirty="0"/>
              <a:t>이기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때문에 객체를 생성하지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않고 메서드 호출</a:t>
            </a:r>
            <a:endParaRPr lang="en-US" altLang="ko-KR" dirty="0"/>
          </a:p>
          <a:p>
            <a:pPr lvl="1"/>
            <a:r>
              <a:rPr lang="en-US" altLang="ko-KR" dirty="0"/>
              <a:t>Math </a:t>
            </a:r>
            <a:r>
              <a:rPr lang="ko-KR" altLang="en-US" dirty="0"/>
              <a:t>클래스가 제공하는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주요 </a:t>
            </a:r>
            <a:r>
              <a:rPr lang="en-US" altLang="ko-KR" dirty="0"/>
              <a:t>double </a:t>
            </a:r>
            <a:r>
              <a:rPr lang="ko-KR" altLang="en-US" dirty="0"/>
              <a:t>타입의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MathDemo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1" y="4834522"/>
            <a:ext cx="3574195" cy="14378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29" y="866778"/>
            <a:ext cx="4994235" cy="44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69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2617</TotalTime>
  <Words>810</Words>
  <Application>Microsoft Office PowerPoint</Application>
  <PresentationFormat>화면 슬라이드 쇼(4:3)</PresentationFormat>
  <Paragraphs>279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HY견명조</vt:lpstr>
      <vt:lpstr>HY헤드라인M</vt:lpstr>
      <vt:lpstr>맑은 고딕</vt:lpstr>
      <vt:lpstr>Arial</vt:lpstr>
      <vt:lpstr>Wingdings</vt:lpstr>
      <vt:lpstr>2_Office 테마</vt:lpstr>
      <vt:lpstr>기본 패키지</vt:lpstr>
      <vt:lpstr>패키지와 API 문서</vt:lpstr>
      <vt:lpstr>패키지와 API 문서</vt:lpstr>
      <vt:lpstr>패키지와 API 문서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java.util 패키지</vt:lpstr>
      <vt:lpstr>java.util 패키지</vt:lpstr>
      <vt:lpstr>java.util 패키지</vt:lpstr>
      <vt:lpstr>java.util 패키지</vt:lpstr>
      <vt:lpstr>java.util 패키지</vt:lpstr>
      <vt:lpstr>java.util 패키지</vt:lpstr>
      <vt:lpstr>java.util 패키지</vt:lpstr>
      <vt:lpstr>java.util 패키지</vt:lpstr>
      <vt:lpstr>java.util 패키지</vt:lpstr>
      <vt:lpstr>java.text 패키지</vt:lpstr>
      <vt:lpstr>java.text 패키지</vt:lpstr>
      <vt:lpstr>java.text 패키지</vt:lpstr>
      <vt:lpstr>java.text 패키지</vt:lpstr>
      <vt:lpstr>java.text 패키지</vt:lpstr>
      <vt:lpstr>java.text 패키지</vt:lpstr>
      <vt:lpstr>java.text 패키지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Dong Hyun Kim</cp:lastModifiedBy>
  <cp:revision>293</cp:revision>
  <dcterms:created xsi:type="dcterms:W3CDTF">2017-01-09T05:29:11Z</dcterms:created>
  <dcterms:modified xsi:type="dcterms:W3CDTF">2022-01-25T07:37:32Z</dcterms:modified>
</cp:coreProperties>
</file>