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sldIdLst>
    <p:sldId id="448" r:id="rId2"/>
    <p:sldId id="380" r:id="rId3"/>
    <p:sldId id="431" r:id="rId4"/>
    <p:sldId id="432" r:id="rId5"/>
    <p:sldId id="433" r:id="rId6"/>
    <p:sldId id="450" r:id="rId7"/>
    <p:sldId id="452" r:id="rId8"/>
    <p:sldId id="451" r:id="rId9"/>
    <p:sldId id="434" r:id="rId10"/>
    <p:sldId id="435" r:id="rId11"/>
    <p:sldId id="438" r:id="rId12"/>
    <p:sldId id="441" r:id="rId13"/>
    <p:sldId id="442" r:id="rId14"/>
    <p:sldId id="443" r:id="rId15"/>
    <p:sldId id="439" r:id="rId16"/>
    <p:sldId id="445" r:id="rId17"/>
    <p:sldId id="446" r:id="rId18"/>
    <p:sldId id="447" r:id="rId19"/>
    <p:sldId id="454" r:id="rId20"/>
    <p:sldId id="455" r:id="rId21"/>
    <p:sldId id="456" r:id="rId22"/>
    <p:sldId id="457" r:id="rId23"/>
    <p:sldId id="45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3" autoAdjust="0"/>
  </p:normalViewPr>
  <p:slideViewPr>
    <p:cSldViewPr snapToGrid="0">
      <p:cViewPr varScale="1">
        <p:scale>
          <a:sx n="106" d="100"/>
          <a:sy n="106" d="100"/>
        </p:scale>
        <p:origin x="13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101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3850" y="866778"/>
            <a:ext cx="8424614" cy="57305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3/Coin2Demo.java" TargetMode="External"/><Relationship Id="rId2" Type="http://schemas.openxmlformats.org/officeDocument/2006/relationships/hyperlink" Target="src/chap07/sec03/Coin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src/chap07/sec03/RemoteControllable.java" TargetMode="External"/><Relationship Id="rId7" Type="http://schemas.openxmlformats.org/officeDocument/2006/relationships/image" Target="../media/image20.jpg"/><Relationship Id="rId2" Type="http://schemas.openxmlformats.org/officeDocument/2006/relationships/hyperlink" Target="src/chap07/sec03/Controllab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7/sec03/Notebook.java" TargetMode="External"/><Relationship Id="rId5" Type="http://schemas.openxmlformats.org/officeDocument/2006/relationships/hyperlink" Target="src/chap07/sec03/ControllableDemo.java" TargetMode="External"/><Relationship Id="rId4" Type="http://schemas.openxmlformats.org/officeDocument/2006/relationships/hyperlink" Target="src/chap07/sec03/TV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4/AnimalDemo.java" TargetMode="External"/><Relationship Id="rId2" Type="http://schemas.openxmlformats.org/officeDocument/2006/relationships/hyperlink" Target="src/chap07/sec04/Controllabl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7/sec04/Movabl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src/chap07/sec05/LocalClassDemo.java" TargetMode="External"/><Relationship Id="rId7" Type="http://schemas.openxmlformats.org/officeDocument/2006/relationships/image" Target="../media/image33.png"/><Relationship Id="rId2" Type="http://schemas.openxmlformats.org/officeDocument/2006/relationships/hyperlink" Target="src/chap07/sec05/MemberClass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src/chap07/sec05/InnerInterfaceDemo.java" TargetMode="External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6/MemberDemo.java" TargetMode="External"/><Relationship Id="rId2" Type="http://schemas.openxmlformats.org/officeDocument/2006/relationships/hyperlink" Target="src/chap07/sec06/Bird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7/sec06/Anonymous2Demo.java" TargetMode="External"/><Relationship Id="rId5" Type="http://schemas.openxmlformats.org/officeDocument/2006/relationships/hyperlink" Target="src/chap07/sec06/LocalDemo.java" TargetMode="External"/><Relationship Id="rId4" Type="http://schemas.openxmlformats.org/officeDocument/2006/relationships/hyperlink" Target="src/chap07/sec06/Anonymous1Demo.ja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1/Circle.java" TargetMode="External"/><Relationship Id="rId7" Type="http://schemas.openxmlformats.org/officeDocument/2006/relationships/image" Target="../media/image5.jpg"/><Relationship Id="rId2" Type="http://schemas.openxmlformats.org/officeDocument/2006/relationships/hyperlink" Target="src/chap07/sec01/Shap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src/chap07/sec01/AbstractClassDemo.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인터페이스와 특수 클래스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2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수정과 기존 구현 클래스 </a:t>
            </a:r>
            <a:r>
              <a:rPr lang="en-US" altLang="ko-KR" dirty="0"/>
              <a:t>: </a:t>
            </a:r>
            <a:r>
              <a:rPr lang="ko-KR" altLang="en-US" dirty="0"/>
              <a:t>디폴트 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1" y="1504741"/>
            <a:ext cx="3143751" cy="806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1" y="2564683"/>
            <a:ext cx="6801351" cy="32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dirty="0"/>
              <a:t>클래스와 인터페이스의 관계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1411784"/>
            <a:ext cx="4612754" cy="2063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4199676"/>
            <a:ext cx="6308389" cy="1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7" y="1366528"/>
            <a:ext cx="5999642" cy="1591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7" y="3178227"/>
            <a:ext cx="6763558" cy="20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 효과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3" y="1386951"/>
            <a:ext cx="7355592" cy="1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인터페이스와 상수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sec03/Coin1Demo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sec03/Coin2Demo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6" y="1437490"/>
            <a:ext cx="2649527" cy="7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상속과 구현 클래스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전자제품에  포함되어야 하는 </a:t>
            </a:r>
            <a:r>
              <a:rPr lang="ko-KR" altLang="en-US" dirty="0" err="1"/>
              <a:t>제어부의</a:t>
            </a:r>
            <a:r>
              <a:rPr lang="ko-KR" altLang="en-US" dirty="0"/>
              <a:t> 요구 조건</a:t>
            </a:r>
            <a:endParaRPr lang="en-US" altLang="ko-KR" dirty="0"/>
          </a:p>
          <a:p>
            <a:pPr lvl="2"/>
            <a:r>
              <a:rPr lang="ko-KR" altLang="en-US" dirty="0"/>
              <a:t>모든 전자제품에는 전원을 온</a:t>
            </a:r>
            <a:r>
              <a:rPr lang="en-US" altLang="ko-KR" dirty="0"/>
              <a:t>·</a:t>
            </a:r>
            <a:r>
              <a:rPr lang="ko-KR" altLang="en-US" dirty="0" err="1"/>
              <a:t>오프하는</a:t>
            </a:r>
            <a:r>
              <a:rPr lang="ko-KR" altLang="en-US" dirty="0"/>
              <a:t> 기능이 있으며</a:t>
            </a:r>
            <a:r>
              <a:rPr lang="en-US" altLang="ko-KR" dirty="0"/>
              <a:t>, </a:t>
            </a:r>
            <a:r>
              <a:rPr lang="ko-KR" altLang="en-US" dirty="0"/>
              <a:t>수리 및 공장 초기화를 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전자제품 객체는 </a:t>
            </a:r>
            <a:r>
              <a:rPr lang="en-US" altLang="ko-KR" dirty="0" err="1"/>
              <a:t>turnOn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en-US" altLang="ko-KR" dirty="0" err="1"/>
              <a:t>turnOff</a:t>
            </a:r>
            <a:r>
              <a:rPr lang="en-US" altLang="ko-KR" dirty="0"/>
              <a:t>( ) </a:t>
            </a:r>
            <a:r>
              <a:rPr lang="ko-KR" altLang="en-US" dirty="0"/>
              <a:t>메서드로만 전원을 조절할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수리 및 공장 초기화 기능을 미리 구현해 놓아서 필요할 때 사용할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수리 기능은 자식 클래스에서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수도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sec03/Controllable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RemoteControllable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sec03/TV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sec03/</a:t>
            </a:r>
            <a:r>
              <a:rPr lang="en-US" altLang="ko-KR" dirty="0" err="1">
                <a:hlinkClick r:id="rId5" action="ppaction://hlinkfile"/>
              </a:rPr>
              <a:t>ControllableDemo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sec03/Notebook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6" y="5061309"/>
            <a:ext cx="2177966" cy="1250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7" y="2993421"/>
            <a:ext cx="1673344" cy="21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인터페이스와 </a:t>
            </a:r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타입</a:t>
            </a:r>
            <a:endParaRPr lang="en-US" altLang="ko-KR" dirty="0"/>
          </a:p>
          <a:p>
            <a:pPr lvl="1"/>
            <a:r>
              <a:rPr lang="ko-KR" altLang="en-US" dirty="0"/>
              <a:t>인터페이스도 클래스처럼 하나의 타입이므로 변수를 인터페이스 타입으로 선언 가능</a:t>
            </a:r>
            <a:endParaRPr lang="en-US" altLang="ko-KR" dirty="0"/>
          </a:p>
          <a:p>
            <a:pPr lvl="1"/>
            <a:r>
              <a:rPr lang="ko-KR" altLang="en-US" dirty="0"/>
              <a:t>인터페이스의 구현 클래스는 그 인터페이스의 자식 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인터페이스 타입 변수가 구현 객체를 참조한다면 강제 타입 변환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0" y="1945828"/>
            <a:ext cx="6401823" cy="39035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55441" y="2922707"/>
            <a:ext cx="6459760" cy="1294186"/>
            <a:chOff x="899890" y="3335199"/>
            <a:chExt cx="7093067" cy="161871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90" y="3335199"/>
              <a:ext cx="6810375" cy="15049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22546" y="4461472"/>
              <a:ext cx="1970411" cy="492443"/>
            </a:xfrm>
            <a:prstGeom prst="rect">
              <a:avLst/>
            </a:prstGeom>
            <a:solidFill>
              <a:srgbClr val="FDDF62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300" dirty="0"/>
                <a:t>인터페이스 구현 객체를</a:t>
              </a:r>
              <a:endParaRPr lang="en-US" altLang="ko-KR" sz="1300" dirty="0"/>
            </a:p>
            <a:p>
              <a:r>
                <a:rPr lang="ko-KR" altLang="en-US" sz="1300" dirty="0"/>
                <a:t>참조하는 변수이다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6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ControllableDemo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AnimalDemo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3" y="1279047"/>
            <a:ext cx="1777309" cy="2332076"/>
          </a:xfrm>
          <a:prstGeom prst="rect">
            <a:avLst/>
          </a:prstGeom>
        </p:spPr>
      </p:pic>
      <p:pic>
        <p:nvPicPr>
          <p:cNvPr id="5" name="내용 개체 틀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31" y="3861519"/>
            <a:ext cx="1509747" cy="96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24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MovableDemo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0" y="2166105"/>
            <a:ext cx="7297084" cy="2757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31" y="1223691"/>
            <a:ext cx="2293029" cy="7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중첩 클래스와 중첩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4" y="1320749"/>
            <a:ext cx="6379808" cy="17497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3" y="4219418"/>
            <a:ext cx="6101437" cy="1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메서드 본체를 완성하지 못한 메서드</a:t>
            </a:r>
            <a:r>
              <a:rPr lang="en-US" altLang="ko-KR" dirty="0"/>
              <a:t>. </a:t>
            </a:r>
            <a:r>
              <a:rPr lang="ko-KR" altLang="en-US" dirty="0"/>
              <a:t>무엇을 할지는 선언할 수 있지만</a:t>
            </a:r>
            <a:r>
              <a:rPr lang="en-US" altLang="ko-KR" dirty="0"/>
              <a:t>, </a:t>
            </a:r>
            <a:r>
              <a:rPr lang="ko-KR" altLang="en-US" dirty="0"/>
              <a:t>어떻게 할지는 정의할 수 없음</a:t>
            </a:r>
            <a:endParaRPr lang="en-US" altLang="ko-KR" dirty="0"/>
          </a:p>
          <a:p>
            <a:endParaRPr lang="en-US" altLang="ko-KR" sz="1050" dirty="0"/>
          </a:p>
          <a:p>
            <a:r>
              <a:rPr lang="ko-KR" altLang="en-US" dirty="0"/>
              <a:t>추상 클래스</a:t>
            </a:r>
            <a:endParaRPr lang="en-US" altLang="ko-KR" dirty="0"/>
          </a:p>
          <a:p>
            <a:pPr lvl="1"/>
            <a:r>
              <a:rPr lang="ko-KR" altLang="en-US" dirty="0"/>
              <a:t>보통 하나 이상의 추상 메서드를 포함하지만 없을 수도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주로 상속 계층에서 자식 멤버의 이름을 통일하기 위하여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15" y="950027"/>
            <a:ext cx="4144951" cy="2326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9390" y="1495953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Shape </a:t>
            </a:r>
            <a:r>
              <a:rPr lang="ko-KR" altLang="en-US" dirty="0"/>
              <a:t>클래스의 </a:t>
            </a:r>
            <a:r>
              <a:rPr lang="en-US" altLang="ko-KR" dirty="0"/>
              <a:t>draw()?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7" y="5682222"/>
            <a:ext cx="7267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클래스와 중첩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중첩 클래스의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 후 생성 파일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295343"/>
            <a:ext cx="7241514" cy="2038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54472"/>
            <a:ext cx="6784526" cy="10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클래스와 중첩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 클래스 접근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중첩 클래스의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en-US" dirty="0"/>
              <a:t>내부 클래스 사용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sec05/MemberClassDemo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지역 클래스와 지역 변수 관계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sec05/LocalClassDemo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중첩 인터페이스 사용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sec05/InnerInterfaceDemo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" y="1358891"/>
            <a:ext cx="1606633" cy="330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" y="2501711"/>
            <a:ext cx="6096313" cy="685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99" y="3273372"/>
            <a:ext cx="1619610" cy="1707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88" y="5621015"/>
            <a:ext cx="2305168" cy="8064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1454" y="4882034"/>
            <a:ext cx="1465061" cy="9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익명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중첩 클래스의 특수한 형태로 코드가 단순해지기 때문에 이벤트 처리나 스레드 등에서 자주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0" y="1693596"/>
            <a:ext cx="3839448" cy="2133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0" y="4412743"/>
            <a:ext cx="6669116" cy="140912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2411735" y="4004608"/>
            <a:ext cx="247650" cy="274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5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익명 클래스의 부모로 사용할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sec06/Bird</a:t>
            </a:r>
            <a:endParaRPr lang="en-US" altLang="ko-KR" dirty="0"/>
          </a:p>
          <a:p>
            <a:pPr lvl="1"/>
            <a:r>
              <a:rPr lang="ko-KR" altLang="en-US" dirty="0"/>
              <a:t>기명 멤버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sec06/</a:t>
            </a:r>
            <a:r>
              <a:rPr lang="en-US" altLang="ko-KR" dirty="0" err="1">
                <a:hlinkClick r:id="rId3" action="ppaction://hlinkfile"/>
              </a:rPr>
              <a:t>MemberDemo</a:t>
            </a:r>
            <a:endParaRPr lang="en-US" altLang="ko-KR" dirty="0"/>
          </a:p>
          <a:p>
            <a:pPr lvl="1"/>
            <a:r>
              <a:rPr lang="ko-KR" altLang="en-US" dirty="0"/>
              <a:t>익명 멤버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sec06/Anonymous1Demo</a:t>
            </a:r>
            <a:endParaRPr lang="en-US" altLang="ko-KR" dirty="0"/>
          </a:p>
          <a:p>
            <a:pPr lvl="1"/>
            <a:r>
              <a:rPr lang="ko-KR" altLang="en-US" dirty="0"/>
              <a:t>기명 지역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5" action="ppaction://hlinkfile"/>
              </a:rPr>
              <a:t>sec06/LocalDemo</a:t>
            </a:r>
            <a:endParaRPr lang="en-US" altLang="ko-KR" dirty="0"/>
          </a:p>
          <a:p>
            <a:pPr lvl="1"/>
            <a:r>
              <a:rPr lang="ko-KR" altLang="en-US" dirty="0"/>
              <a:t>익명 지역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6" action="ppaction://hlinkfile"/>
              </a:rPr>
              <a:t>sec06/Anonymous2Demo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8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 클래스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메서드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sec01/Shape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>
                <a:hlinkClick r:id="rId3" action="ppaction://hlinkfile"/>
              </a:rPr>
              <a:t>sec01/Circle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>
                <a:hlinkClick r:id="rId4" action="ppaction://hlinkfile"/>
              </a:rPr>
              <a:t>sec01/</a:t>
            </a:r>
            <a:r>
              <a:rPr lang="en-US" altLang="ko-KR" dirty="0" err="1">
                <a:hlinkClick r:id="rId4" action="ppaction://hlinkfile"/>
              </a:rPr>
              <a:t>AbstractClassDemo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0" y="1319824"/>
            <a:ext cx="5082466" cy="1645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0" y="3515675"/>
            <a:ext cx="5415539" cy="828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28" y="4782341"/>
            <a:ext cx="2434516" cy="1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의미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" y="1398713"/>
            <a:ext cx="4348615" cy="1593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" y="3438872"/>
            <a:ext cx="3815055" cy="22960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66250" y="2095108"/>
            <a:ext cx="1826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현실 세계의 인터페이스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66250" y="4830425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자바의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9068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인터페이스에 의한 장점</a:t>
            </a:r>
            <a:endParaRPr lang="en-US" altLang="ko-KR" dirty="0"/>
          </a:p>
          <a:p>
            <a:pPr lvl="1"/>
            <a:r>
              <a:rPr lang="ko-KR" altLang="en-US" dirty="0"/>
              <a:t>인터페이스만 준수하면 통합에 신경 쓰지 않고 다양한 형태로 새로운 클래스를 개발할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클래스의 다중 상속을 지원하지 않지만</a:t>
            </a:r>
            <a:r>
              <a:rPr lang="en-US" altLang="ko-KR" dirty="0"/>
              <a:t>, </a:t>
            </a:r>
            <a:r>
              <a:rPr lang="ko-KR" altLang="en-US" dirty="0"/>
              <a:t>인터페이스로 다중 상속 효과를 간접적으로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인터페이스 </a:t>
            </a:r>
            <a:r>
              <a:rPr lang="en-US" altLang="ko-KR" dirty="0"/>
              <a:t>vs.</a:t>
            </a:r>
            <a:r>
              <a:rPr lang="ko-KR" altLang="en-US" dirty="0"/>
              <a:t> 추상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2" y="2710807"/>
            <a:ext cx="6790814" cy="26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예</a:t>
            </a:r>
            <a:endParaRPr lang="en-US" altLang="ko-KR" dirty="0"/>
          </a:p>
          <a:p>
            <a:pPr lvl="1"/>
            <a:r>
              <a:rPr lang="ko-KR" altLang="en-US" dirty="0"/>
              <a:t>자바가 기본적으로  제공하는  인터페이스는  다양하다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대표적인 인터페이스</a:t>
            </a:r>
            <a:endParaRPr lang="en-US" altLang="ko-KR" dirty="0"/>
          </a:p>
          <a:p>
            <a:pPr lvl="2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CharSequence</a:t>
            </a:r>
            <a:r>
              <a:rPr lang="en-US" altLang="ko-KR" dirty="0"/>
              <a:t>, Comparable, Runnable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Collection, Comparator, List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객체의 크기를 비교하는 </a:t>
            </a:r>
            <a:r>
              <a:rPr lang="en-US" altLang="ko-KR" dirty="0"/>
              <a:t>Comparable </a:t>
            </a:r>
            <a:r>
              <a:rPr lang="ko-KR" altLang="en-US" dirty="0"/>
              <a:t>인터페이스는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7" y="3488001"/>
            <a:ext cx="5404198" cy="848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437" y="4513985"/>
            <a:ext cx="29542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interface Comparable&lt;T&gt;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(T o);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243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구조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메서드와 정적 메서드</a:t>
            </a:r>
            <a:endParaRPr lang="en-US" altLang="ko-KR" dirty="0"/>
          </a:p>
          <a:p>
            <a:pPr lvl="1"/>
            <a:r>
              <a:rPr lang="ko-KR" altLang="en-US" dirty="0"/>
              <a:t>디폴트  메서드는  오버라이딩될  수  있지만</a:t>
            </a:r>
            <a:r>
              <a:rPr lang="en-US" altLang="ko-KR" dirty="0"/>
              <a:t>,  </a:t>
            </a:r>
            <a:r>
              <a:rPr lang="ko-KR" altLang="en-US" dirty="0"/>
              <a:t>정적  메서드는  오버라이딩될  수 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디폴트 메서드는 인스턴스 메서드이므로 객체를 생성한 후 호출하지만</a:t>
            </a:r>
            <a:r>
              <a:rPr lang="en-US" altLang="ko-KR" dirty="0"/>
              <a:t>, </a:t>
            </a:r>
            <a:r>
              <a:rPr lang="ko-KR" altLang="en-US" dirty="0"/>
              <a:t>정적 메서드는 인터페이스로 직접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4050" y="1391991"/>
            <a:ext cx="743184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interface </a:t>
            </a:r>
            <a:r>
              <a:rPr lang="ko-KR" altLang="en-US" sz="1400" dirty="0"/>
              <a:t>인터페이스이름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상수 필드              → 상수만 가능하기 때문에 </a:t>
            </a:r>
            <a:r>
              <a:rPr lang="en-US" altLang="ko-KR" sz="1400" dirty="0"/>
              <a:t>public static final </a:t>
            </a:r>
            <a:r>
              <a:rPr lang="ko-KR" altLang="en-US" sz="1400" dirty="0"/>
              <a:t>키워드 생략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abstract</a:t>
            </a:r>
            <a:r>
              <a:rPr lang="ko-KR" altLang="en-US" sz="1400" dirty="0"/>
              <a:t> 메서드       → 인터페이스의 모든 메서드</a:t>
            </a:r>
            <a:r>
              <a:rPr lang="en-US" altLang="ko-KR" sz="1400" dirty="0"/>
              <a:t>(</a:t>
            </a:r>
            <a:r>
              <a:rPr lang="ko-KR" altLang="en-US" sz="1400" dirty="0"/>
              <a:t>아래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종류를 제외</a:t>
            </a:r>
            <a:r>
              <a:rPr lang="en-US" altLang="ko-KR" sz="1400" dirty="0"/>
              <a:t>)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r>
              <a:rPr lang="en-US" altLang="ko-KR" sz="1400" dirty="0"/>
              <a:t>                                      public abstract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public abstract </a:t>
            </a:r>
            <a:r>
              <a:rPr lang="ko-KR" altLang="en-US" sz="1400" dirty="0"/>
              <a:t>키워드 생략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default</a:t>
            </a:r>
            <a:r>
              <a:rPr lang="ko-KR" altLang="en-US" sz="1400" dirty="0"/>
              <a:t> 메서드        → </a:t>
            </a:r>
            <a:r>
              <a:rPr lang="en-US" altLang="ko-KR" sz="1400" dirty="0"/>
              <a:t>JDK 8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static </a:t>
            </a:r>
            <a:r>
              <a:rPr lang="ko-KR" altLang="en-US" sz="1400" dirty="0"/>
              <a:t>메서드          → </a:t>
            </a:r>
            <a:r>
              <a:rPr lang="en-US" altLang="ko-KR" sz="1400" dirty="0"/>
              <a:t>JDK 8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private </a:t>
            </a:r>
            <a:r>
              <a:rPr lang="ko-KR" altLang="en-US" sz="1400" dirty="0"/>
              <a:t>메서드        → </a:t>
            </a:r>
            <a:r>
              <a:rPr lang="en-US" altLang="ko-KR" sz="1400" dirty="0"/>
              <a:t>JDK 9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484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구조</a:t>
            </a:r>
            <a:endParaRPr lang="en-US" altLang="ko-KR" dirty="0"/>
          </a:p>
          <a:p>
            <a:pPr lvl="1"/>
            <a:r>
              <a:rPr lang="ko-KR" altLang="en-US" dirty="0"/>
              <a:t>인터페이스 멤버에 명시된 </a:t>
            </a:r>
            <a:r>
              <a:rPr lang="en-US" altLang="ko-KR" dirty="0"/>
              <a:t>public, static, final, abstract </a:t>
            </a:r>
            <a:r>
              <a:rPr lang="ko-KR" altLang="en-US" dirty="0"/>
              <a:t>키워드는 생략 가능</a:t>
            </a:r>
            <a:endParaRPr lang="en-US" altLang="ko-KR" dirty="0"/>
          </a:p>
          <a:p>
            <a:pPr lvl="1"/>
            <a:r>
              <a:rPr lang="ko-KR" altLang="en-US" dirty="0"/>
              <a:t>생략한 키워드는 컴파일 과정에서 자동으로 추가</a:t>
            </a:r>
            <a:endParaRPr lang="en-US" altLang="ko-KR" dirty="0"/>
          </a:p>
          <a:p>
            <a:pPr lvl="1"/>
            <a:r>
              <a:rPr lang="ko-KR" altLang="en-US" dirty="0"/>
              <a:t>인터페이스 파일 </a:t>
            </a:r>
            <a:r>
              <a:rPr lang="ko-KR" altLang="en-US" dirty="0" err="1"/>
              <a:t>확장자도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</a:p>
          <a:p>
            <a:pPr lvl="1"/>
            <a:r>
              <a:rPr lang="ko-KR" altLang="en-US" dirty="0"/>
              <a:t>컴파일하면 확장자가 </a:t>
            </a:r>
            <a:r>
              <a:rPr lang="en-US" altLang="ko-KR" dirty="0"/>
              <a:t>class</a:t>
            </a:r>
            <a:r>
              <a:rPr lang="ko-KR" altLang="en-US" dirty="0"/>
              <a:t>인 파일을 생성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5" y="2646164"/>
            <a:ext cx="7791850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수정과 기존 구현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2" y="1438632"/>
            <a:ext cx="6646625" cy="31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2758</TotalTime>
  <Words>587</Words>
  <Application>Microsoft Office PowerPoint</Application>
  <PresentationFormat>화면 슬라이드 쇼(4:3)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HY견명조</vt:lpstr>
      <vt:lpstr>HY엽서L</vt:lpstr>
      <vt:lpstr>HY헤드라인M</vt:lpstr>
      <vt:lpstr>맑은 고딕</vt:lpstr>
      <vt:lpstr>Arial</vt:lpstr>
      <vt:lpstr>Wingdings</vt:lpstr>
      <vt:lpstr>2_Office 테마</vt:lpstr>
      <vt:lpstr>인터페이스와 특수 클래스</vt:lpstr>
      <vt:lpstr>추상 클래스</vt:lpstr>
      <vt:lpstr>추상 클래스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응용</vt:lpstr>
      <vt:lpstr>인터페이스 응용</vt:lpstr>
      <vt:lpstr>인터페이스와 다형성</vt:lpstr>
      <vt:lpstr>인터페이스와 다형성</vt:lpstr>
      <vt:lpstr>인터페이스와 다형성</vt:lpstr>
      <vt:lpstr>중첩 클래스와 중첩 인터페이스</vt:lpstr>
      <vt:lpstr>중첩 클래스와 중첩 인터페이스</vt:lpstr>
      <vt:lpstr>중첩 클래스와 중첩 인터페이스</vt:lpstr>
      <vt:lpstr>익명 클래스</vt:lpstr>
      <vt:lpstr>익명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292</cp:revision>
  <dcterms:created xsi:type="dcterms:W3CDTF">2017-01-09T05:29:11Z</dcterms:created>
  <dcterms:modified xsi:type="dcterms:W3CDTF">2022-01-25T07:36:46Z</dcterms:modified>
</cp:coreProperties>
</file>