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1"/>
  </p:notesMasterIdLst>
  <p:sldIdLst>
    <p:sldId id="461" r:id="rId2"/>
    <p:sldId id="435" r:id="rId3"/>
    <p:sldId id="380" r:id="rId4"/>
    <p:sldId id="431" r:id="rId5"/>
    <p:sldId id="432" r:id="rId6"/>
    <p:sldId id="433" r:id="rId7"/>
    <p:sldId id="462" r:id="rId8"/>
    <p:sldId id="434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63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64" r:id="rId27"/>
    <p:sldId id="465" r:id="rId28"/>
    <p:sldId id="466" r:id="rId29"/>
    <p:sldId id="467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>
      <p:ext uri="{19B8F6BF-5375-455C-9EA6-DF929625EA0E}">
        <p15:presenceInfo xmlns:p15="http://schemas.microsoft.com/office/powerpoint/2012/main" userId="ami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F62"/>
    <a:srgbClr val="242424"/>
    <a:srgbClr val="728574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3412" autoAdjust="0"/>
  </p:normalViewPr>
  <p:slideViewPr>
    <p:cSldViewPr snapToGrid="0">
      <p:cViewPr varScale="1">
        <p:scale>
          <a:sx n="95" d="100"/>
          <a:sy n="95" d="100"/>
        </p:scale>
        <p:origin x="204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DD2F9-49A2-419E-BD07-AF9D3DB1CF6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77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800809"/>
            <a:ext cx="2339752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800809"/>
            <a:ext cx="233975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800809"/>
            <a:ext cx="2339752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800809"/>
            <a:ext cx="233975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299156" y="868194"/>
            <a:ext cx="8449308" cy="572915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/29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3076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79" r:id="rId3"/>
    <p:sldLayoutId id="2147483680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src/chap05/sec02/Array1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src/chap05/sec02/Array2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src/chap05/sec02/ArrayListDemo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hyperlink" Target="src/chap05/sec03/Increment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hyperlink" Target="src/chap05/sec03/MainArgumentDemo.java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src/chap05/sec03/VarArgs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hyperlink" Target="src/chap05/sec03/CircleArrayDemo.java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hyperlink" Target="src/chap05/sec03/ObjectArgumentDemo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src/chap05/sec04/ConstantDemo.java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src/chap05/sec04/one/EnumDemo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src/chap05/sec04/SwitchDemo.java" TargetMode="External"/><Relationship Id="rId2" Type="http://schemas.openxmlformats.org/officeDocument/2006/relationships/hyperlink" Target="src/chap05/sec04/two/Enum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src/chap05/sec01/String1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rc/chap05/sec01/String2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src/chap05/sec01/String4Demo.java" TargetMode="External"/><Relationship Id="rId2" Type="http://schemas.openxmlformats.org/officeDocument/2006/relationships/hyperlink" Target="src/chap05/sec01/String3Demo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src/chap05/sec01/String5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문자열</a:t>
            </a:r>
            <a:r>
              <a:rPr lang="en-US" altLang="ko-KR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r>
              <a:rPr lang="en-US" altLang="ko-KR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열거타입</a:t>
            </a:r>
            <a:endParaRPr lang="ko-KR" alt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7624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배열의 선언과 생성</a:t>
            </a:r>
            <a:endParaRPr lang="en-US" altLang="ko-KR" dirty="0"/>
          </a:p>
          <a:p>
            <a:pPr lvl="1"/>
            <a:r>
              <a:rPr lang="ko-KR" altLang="en-US" dirty="0"/>
              <a:t>배열의 선언 </a:t>
            </a:r>
            <a:r>
              <a:rPr lang="en-US" altLang="ko-KR" dirty="0"/>
              <a:t>: </a:t>
            </a:r>
            <a:r>
              <a:rPr lang="ko-KR" altLang="en-US" dirty="0"/>
              <a:t>실제는 배열 변수의 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배열의 선언과 생성 </a:t>
            </a:r>
            <a:r>
              <a:rPr lang="en-US" altLang="ko-KR" dirty="0"/>
              <a:t>: </a:t>
            </a:r>
            <a:r>
              <a:rPr lang="ko-KR" altLang="en-US" dirty="0"/>
              <a:t>실제는 배열 변수의 선언과 초기화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8" y="1693665"/>
            <a:ext cx="4257675" cy="438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428" y="1693665"/>
            <a:ext cx="1533525" cy="466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8" y="2908087"/>
            <a:ext cx="68199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6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배열의 선언과 생성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0" y="1375756"/>
            <a:ext cx="4576697" cy="430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28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 원소의 접근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배열의 크기</a:t>
            </a:r>
            <a:endParaRPr lang="en-US" altLang="ko-KR" dirty="0"/>
          </a:p>
          <a:p>
            <a:pPr lvl="1"/>
            <a:r>
              <a:rPr lang="ko-KR" altLang="en-US" dirty="0"/>
              <a:t>배열이 생성될 때 배열의 크기가 결정</a:t>
            </a:r>
            <a:endParaRPr lang="en-US" altLang="ko-KR" dirty="0"/>
          </a:p>
          <a:p>
            <a:pPr lvl="1"/>
            <a:r>
              <a:rPr lang="ko-KR" altLang="en-US" dirty="0"/>
              <a:t>배열의 </a:t>
            </a:r>
            <a:r>
              <a:rPr lang="en-US" altLang="ko-KR" dirty="0"/>
              <a:t>length </a:t>
            </a:r>
            <a:r>
              <a:rPr lang="ko-KR" altLang="en-US" dirty="0"/>
              <a:t>필드가 배열의 크기를 나타냄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scores</a:t>
            </a:r>
            <a:r>
              <a:rPr lang="ko-KR" altLang="en-US" dirty="0"/>
              <a:t>가 가리키는 배열의 크기는 </a:t>
            </a:r>
            <a:r>
              <a:rPr lang="en-US" altLang="ko-KR" dirty="0" err="1"/>
              <a:t>scores.length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b="0" dirty="0">
                <a:hlinkClick r:id="rId2" action="ppaction://hlinkfile"/>
              </a:rPr>
              <a:t>sec02/Array1Demo</a:t>
            </a:r>
            <a:endParaRPr lang="en-US" altLang="ko-KR" b="0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698" y="3519649"/>
            <a:ext cx="2778223" cy="21473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3" y="1302176"/>
            <a:ext cx="17716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55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다차원 배열</a:t>
            </a:r>
            <a:endParaRPr lang="en-US" altLang="ko-KR" dirty="0"/>
          </a:p>
          <a:p>
            <a:pPr lvl="1"/>
            <a:r>
              <a:rPr lang="ko-KR" altLang="en-US" dirty="0"/>
              <a:t>배열의 배열</a:t>
            </a:r>
            <a:endParaRPr lang="en-US" altLang="ko-KR" dirty="0"/>
          </a:p>
          <a:p>
            <a:pPr lvl="1"/>
            <a:r>
              <a:rPr lang="ko-KR" altLang="en-US" dirty="0"/>
              <a:t>예를 들어 학생 </a:t>
            </a:r>
            <a:r>
              <a:rPr lang="en-US" altLang="ko-KR" dirty="0"/>
              <a:t>3</a:t>
            </a:r>
            <a:r>
              <a:rPr lang="ko-KR" altLang="en-US" dirty="0"/>
              <a:t>명의 </a:t>
            </a:r>
            <a:r>
              <a:rPr lang="en-US" altLang="ko-KR" dirty="0"/>
              <a:t>5</a:t>
            </a:r>
            <a:r>
              <a:rPr lang="ko-KR" altLang="en-US" dirty="0"/>
              <a:t>과목 성적을 처리하는 정수 타입 </a:t>
            </a:r>
            <a:r>
              <a:rPr lang="en-US" altLang="ko-KR" dirty="0"/>
              <a:t>2</a:t>
            </a:r>
            <a:r>
              <a:rPr lang="ko-KR" altLang="en-US" dirty="0"/>
              <a:t>차원 배열</a:t>
            </a:r>
            <a:r>
              <a:rPr lang="en-US" altLang="ko-KR" dirty="0"/>
              <a:t>(3</a:t>
            </a:r>
            <a:r>
              <a:rPr lang="ko-KR" altLang="en-US" dirty="0"/>
              <a:t>행 </a:t>
            </a:r>
            <a:r>
              <a:rPr lang="en-US" altLang="ko-KR" dirty="0"/>
              <a:t>× 5</a:t>
            </a:r>
            <a:r>
              <a:rPr lang="ko-KR" altLang="en-US" dirty="0"/>
              <a:t>열</a:t>
            </a:r>
            <a:r>
              <a:rPr lang="en-US" altLang="ko-KR" dirty="0"/>
              <a:t>)</a:t>
            </a:r>
            <a:r>
              <a:rPr lang="ko-KR" altLang="en-US" dirty="0"/>
              <a:t>인 </a:t>
            </a:r>
            <a:r>
              <a:rPr lang="en-US" altLang="ko-KR" dirty="0"/>
              <a:t>scores</a:t>
            </a:r>
            <a:r>
              <a:rPr lang="ko-KR" altLang="en-US" dirty="0"/>
              <a:t>를 선언하고 생성해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40" y="2195128"/>
            <a:ext cx="76771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27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다차원 배열</a:t>
            </a:r>
            <a:endParaRPr lang="en-US" altLang="ko-KR" dirty="0"/>
          </a:p>
          <a:p>
            <a:pPr lvl="1"/>
            <a:r>
              <a:rPr lang="ko-KR" altLang="en-US" dirty="0"/>
              <a:t>선언과 초기화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b="0" dirty="0">
                <a:hlinkClick r:id="rId2" action="ppaction://hlinkfile"/>
              </a:rPr>
              <a:t>sec02/Array2Demo</a:t>
            </a:r>
            <a:endParaRPr lang="en-US" altLang="ko-KR" b="0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85" y="1696214"/>
            <a:ext cx="7334250" cy="1019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35" y="3037851"/>
            <a:ext cx="2858519" cy="15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71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동적 배열</a:t>
            </a:r>
            <a:endParaRPr lang="en-US" altLang="ko-KR" dirty="0"/>
          </a:p>
          <a:p>
            <a:pPr lvl="1"/>
            <a:r>
              <a:rPr lang="ko-KR" altLang="en-US" dirty="0"/>
              <a:t>처리할 데이터의 개수가 고정된 경우가 아니라면 정적 배열은 자원을 낭비하거나 프로그램을 다시 컴파일</a:t>
            </a:r>
            <a:endParaRPr lang="en-US" altLang="ko-KR" dirty="0"/>
          </a:p>
          <a:p>
            <a:pPr lvl="1"/>
            <a:r>
              <a:rPr lang="ko-KR" altLang="en-US" dirty="0"/>
              <a:t>자바는 크기가 유동적인 배열을 지원하기 위하여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클래스를 제공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0" y="2213045"/>
            <a:ext cx="75914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2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동적 배열</a:t>
            </a:r>
            <a:endParaRPr lang="en-US" altLang="ko-KR" dirty="0"/>
          </a:p>
          <a:p>
            <a:pPr lvl="1"/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원소 접근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ArrayListDemo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9" y="1644980"/>
            <a:ext cx="7268034" cy="8353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9" y="3165593"/>
            <a:ext cx="5937558" cy="13451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15" y="4139914"/>
            <a:ext cx="2053924" cy="239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6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배열을 위한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en-US" altLang="ko-KR" dirty="0" err="1"/>
              <a:t>for~each</a:t>
            </a:r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JDK 5</a:t>
            </a:r>
            <a:r>
              <a:rPr lang="ko-KR" altLang="en-US" dirty="0"/>
              <a:t>부터 도입된 것으로 </a:t>
            </a:r>
            <a:r>
              <a:rPr lang="en-US" altLang="ko-KR" dirty="0"/>
              <a:t>for </a:t>
            </a:r>
            <a:r>
              <a:rPr lang="ko-KR" altLang="en-US" dirty="0"/>
              <a:t>문을 개선한 방식</a:t>
            </a:r>
            <a:r>
              <a:rPr lang="en-US" altLang="ko-KR" dirty="0"/>
              <a:t>. </a:t>
            </a:r>
            <a:r>
              <a:rPr lang="ko-KR" altLang="en-US" dirty="0"/>
              <a:t>특정 원소를 나타내기 위한 인덱스를 사용하지 않는다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06" y="1732502"/>
            <a:ext cx="62484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65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배열을 위한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9"/>
          <a:stretch/>
        </p:blipFill>
        <p:spPr>
          <a:xfrm>
            <a:off x="591199" y="1354666"/>
            <a:ext cx="7639443" cy="492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81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메서드의 인수로 배열 전달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IncrementDemo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213" y="1233311"/>
            <a:ext cx="4369649" cy="12613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27" y="2731022"/>
            <a:ext cx="7067913" cy="22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문자열의 선언과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문자열 </a:t>
            </a:r>
            <a:r>
              <a:rPr lang="ko-KR" altLang="en-US" dirty="0" err="1"/>
              <a:t>리터럴은</a:t>
            </a:r>
            <a:r>
              <a:rPr lang="ko-KR" altLang="en-US" dirty="0"/>
              <a:t> 내부적으로 </a:t>
            </a:r>
            <a:r>
              <a:rPr lang="en-US" altLang="ko-KR" dirty="0"/>
              <a:t>new String()</a:t>
            </a:r>
            <a:r>
              <a:rPr lang="ko-KR" altLang="en-US" dirty="0"/>
              <a:t>을 호출해 생성한 객체이다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s1</a:t>
            </a:r>
            <a:r>
              <a:rPr lang="ko-KR" altLang="en-US" dirty="0"/>
              <a:t>은 </a:t>
            </a:r>
            <a:r>
              <a:rPr lang="en-US" altLang="ko-KR" dirty="0"/>
              <a:t>new String(“</a:t>
            </a:r>
            <a:r>
              <a:rPr lang="ko-KR" altLang="en-US" dirty="0"/>
              <a:t>안녕</a:t>
            </a:r>
            <a:r>
              <a:rPr lang="en-US" altLang="ko-KR" dirty="0"/>
              <a:t>, </a:t>
            </a:r>
            <a:r>
              <a:rPr lang="ko-KR" altLang="en-US" dirty="0"/>
              <a:t>자바</a:t>
            </a:r>
            <a:r>
              <a:rPr lang="en-US" altLang="ko-KR" dirty="0"/>
              <a:t>!”)</a:t>
            </a:r>
            <a:r>
              <a:rPr lang="ko-KR" altLang="en-US" dirty="0"/>
              <a:t>를 호출해서 생성한 객체를 가리킨다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그러나 내용이 같은 문자열 </a:t>
            </a:r>
            <a:r>
              <a:rPr lang="ko-KR" altLang="en-US" dirty="0" err="1"/>
              <a:t>리터럴이라면</a:t>
            </a:r>
            <a:r>
              <a:rPr lang="ko-KR" altLang="en-US" dirty="0"/>
              <a:t> 더 이상 새로운 </a:t>
            </a:r>
            <a:r>
              <a:rPr lang="en-US" altLang="ko-KR" dirty="0"/>
              <a:t>String </a:t>
            </a:r>
            <a:r>
              <a:rPr lang="ko-KR" altLang="en-US" dirty="0"/>
              <a:t>객체를 생성하지 않은 채 기존 </a:t>
            </a:r>
            <a:r>
              <a:rPr lang="ko-KR" altLang="en-US" dirty="0" err="1"/>
              <a:t>리터털을</a:t>
            </a:r>
            <a:r>
              <a:rPr lang="ko-KR" altLang="en-US" dirty="0"/>
              <a:t> 공유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s1</a:t>
            </a:r>
            <a:r>
              <a:rPr lang="ko-KR" altLang="en-US" dirty="0"/>
              <a:t>과 </a:t>
            </a:r>
            <a:r>
              <a:rPr lang="en-US" altLang="ko-KR" dirty="0"/>
              <a:t>s2</a:t>
            </a:r>
            <a:r>
              <a:rPr lang="ko-KR" altLang="en-US" dirty="0"/>
              <a:t>는 동일한 </a:t>
            </a:r>
            <a:r>
              <a:rPr lang="en-US" altLang="ko-KR" dirty="0"/>
              <a:t>String </a:t>
            </a:r>
            <a:r>
              <a:rPr lang="ko-KR" altLang="en-US" dirty="0"/>
              <a:t>객체를 가리킨다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6" y="1330839"/>
            <a:ext cx="4981575" cy="714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6" y="2376467"/>
            <a:ext cx="61912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53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메인 메서드의 매개변수 전달</a:t>
            </a:r>
            <a:endParaRPr lang="en-US" altLang="ko-KR" dirty="0"/>
          </a:p>
          <a:p>
            <a:pPr lvl="1"/>
            <a:r>
              <a:rPr lang="ko-KR" altLang="en-US" dirty="0"/>
              <a:t>명령창에서의 실행 명령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MainArgumentDemo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817" y="1617943"/>
            <a:ext cx="1869146" cy="128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2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메인 메서드의 매개변수 전달</a:t>
            </a:r>
            <a:endParaRPr lang="en-US" altLang="ko-KR" dirty="0"/>
          </a:p>
          <a:p>
            <a:pPr lvl="1"/>
            <a:r>
              <a:rPr lang="en-US" altLang="ko-KR" dirty="0"/>
              <a:t>[Run] → [Run Configurations] </a:t>
            </a:r>
            <a:r>
              <a:rPr lang="ko-KR" altLang="en-US" dirty="0"/>
              <a:t>선택 후 다음 과정 수행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35" y="1659873"/>
            <a:ext cx="6973273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41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가변 개수 인수</a:t>
            </a:r>
            <a:endParaRPr lang="en-US" altLang="ko-KR" dirty="0"/>
          </a:p>
          <a:p>
            <a:pPr lvl="1"/>
            <a:r>
              <a:rPr lang="en-US" altLang="ko-KR" dirty="0"/>
              <a:t>JDK 5</a:t>
            </a:r>
            <a:r>
              <a:rPr lang="ko-KR" altLang="en-US" dirty="0"/>
              <a:t>부터는 메서드에도 데이터 타입이 같은 가변 개수</a:t>
            </a:r>
            <a:r>
              <a:rPr lang="en-US" altLang="ko-KR" dirty="0"/>
              <a:t>(variable length)</a:t>
            </a:r>
            <a:r>
              <a:rPr lang="ko-KR" altLang="en-US" dirty="0"/>
              <a:t>의 인수를 전달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한 개의 가변 개수 매개변수만 사용 가능하며 가변 개수 매개변수는 마지막에 위치</a:t>
            </a:r>
            <a:endParaRPr lang="en-US" altLang="ko-KR" dirty="0"/>
          </a:p>
          <a:p>
            <a:pPr lvl="1"/>
            <a:r>
              <a:rPr lang="ko-KR" altLang="en-US" dirty="0"/>
              <a:t>가변 개수 인수를 가진 메서드를 호출하면 내부적으로 배열을 생성하여 처리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VarArgsDemo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06" y="1849358"/>
            <a:ext cx="4657725" cy="733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873" y="3680542"/>
            <a:ext cx="1855647" cy="98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24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객체의 배열</a:t>
            </a:r>
            <a:endParaRPr lang="en-US" altLang="ko-KR" dirty="0"/>
          </a:p>
          <a:p>
            <a:pPr lvl="1"/>
            <a:r>
              <a:rPr lang="ko-KR" altLang="en-US" dirty="0"/>
              <a:t>객체 배열은 객체를 참조하는 주소를 원소로 구성</a:t>
            </a:r>
            <a:endParaRPr lang="en-US" altLang="ko-KR" dirty="0"/>
          </a:p>
          <a:p>
            <a:pPr lvl="1"/>
            <a:r>
              <a:rPr lang="ko-KR" altLang="en-US" dirty="0"/>
              <a:t>예를 들어 </a:t>
            </a:r>
            <a:r>
              <a:rPr lang="en-US" altLang="ko-KR" dirty="0"/>
              <a:t>Ball </a:t>
            </a:r>
            <a:r>
              <a:rPr lang="ko-KR" altLang="en-US" dirty="0"/>
              <a:t>클래스의 객체로 구성된 배열을 선언하고 초기화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생성자를</a:t>
            </a:r>
            <a:r>
              <a:rPr lang="ko-KR" altLang="en-US" dirty="0"/>
              <a:t> 호출하여 </a:t>
            </a:r>
            <a:r>
              <a:rPr lang="en-US" altLang="ko-KR" dirty="0"/>
              <a:t>Ball </a:t>
            </a:r>
            <a:r>
              <a:rPr lang="ko-KR" altLang="en-US" dirty="0"/>
              <a:t>객체를 생성해야 함</a:t>
            </a:r>
          </a:p>
          <a:p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824831" y="2049998"/>
            <a:ext cx="6905334" cy="584775"/>
            <a:chOff x="971587" y="2191109"/>
            <a:chExt cx="6905334" cy="5847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587" y="2191109"/>
              <a:ext cx="2752725" cy="37147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374039" y="2191109"/>
              <a:ext cx="35028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5</a:t>
              </a:r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개의 </a:t>
              </a:r>
              <a:r>
                <a:rPr lang="en-US" altLang="ko-KR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Ball </a:t>
              </a:r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객체를 생성하는 것이 아니라</a:t>
              </a:r>
              <a:endPara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en-US" altLang="ko-KR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5</a:t>
              </a:r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개의 </a:t>
              </a:r>
              <a:r>
                <a:rPr lang="en-US" altLang="ko-KR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Ball </a:t>
              </a:r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객체를 참조할 변수를 준비</a:t>
              </a: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3724312" y="2376846"/>
              <a:ext cx="649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31" y="3202736"/>
            <a:ext cx="7035979" cy="261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11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객체의 배열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CircleArrayDemo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740" y="1277059"/>
            <a:ext cx="2976173" cy="182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37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매개변수로 객체 전달</a:t>
            </a:r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ObjectArgumentDemo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959" y="1249073"/>
            <a:ext cx="2510047" cy="939835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745397" y="2323677"/>
            <a:ext cx="6231123" cy="3210285"/>
            <a:chOff x="745397" y="2323677"/>
            <a:chExt cx="6231123" cy="3210285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397" y="2323677"/>
              <a:ext cx="6231123" cy="1890161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397" y="4348607"/>
              <a:ext cx="4781466" cy="118535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D109F2A-7910-4FF6-9626-7F6BCED90578}"/>
              </a:ext>
            </a:extLst>
          </p:cNvPr>
          <p:cNvSpPr txBox="1"/>
          <p:nvPr/>
        </p:nvSpPr>
        <p:spPr>
          <a:xfrm>
            <a:off x="940904" y="3101009"/>
            <a:ext cx="755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인수 </a:t>
            </a:r>
            <a:r>
              <a:rPr lang="en-US" altLang="ko-KR" sz="1200" dirty="0"/>
              <a:t>C1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AD780-6432-41A3-B90B-F31FAC642EE4}"/>
              </a:ext>
            </a:extLst>
          </p:cNvPr>
          <p:cNvSpPr txBox="1"/>
          <p:nvPr/>
        </p:nvSpPr>
        <p:spPr>
          <a:xfrm>
            <a:off x="5993319" y="3152001"/>
            <a:ext cx="755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인수 </a:t>
            </a:r>
            <a:r>
              <a:rPr lang="en-US" altLang="ko-KR" sz="1200"/>
              <a:t>C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20356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열거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  <a:endParaRPr lang="en-US" altLang="ko-KR" dirty="0"/>
          </a:p>
          <a:p>
            <a:pPr lvl="1"/>
            <a:r>
              <a:rPr lang="ko-KR" altLang="en-US" dirty="0"/>
              <a:t>제한된 수의 일이나 사건 등에 대하여 숫자로 표현</a:t>
            </a:r>
            <a:endParaRPr lang="en-US" altLang="ko-KR" dirty="0"/>
          </a:p>
          <a:p>
            <a:pPr lvl="2"/>
            <a:r>
              <a:rPr lang="ko-KR" altLang="en-US" dirty="0"/>
              <a:t>각 숫자에 대하여 부여된 의미를 개발자가 숙지 </a:t>
            </a:r>
            <a:r>
              <a:rPr lang="en-US" altLang="ko-KR" dirty="0"/>
              <a:t>=&gt;</a:t>
            </a:r>
            <a:r>
              <a:rPr lang="ko-KR" altLang="en-US" dirty="0"/>
              <a:t> 일이나 사건에 대한 경우의 수가 많다면 개발자 관점에서 불편</a:t>
            </a:r>
            <a:endParaRPr lang="en-US" altLang="ko-KR" dirty="0"/>
          </a:p>
          <a:p>
            <a:pPr lvl="2"/>
            <a:r>
              <a:rPr lang="ko-KR" altLang="en-US" dirty="0"/>
              <a:t>부여되지 않은 의미 없는 숫자 </a:t>
            </a:r>
            <a:r>
              <a:rPr lang="en-US" altLang="ko-KR" dirty="0"/>
              <a:t>=&gt; </a:t>
            </a:r>
            <a:r>
              <a:rPr lang="ko-KR" altLang="en-US" dirty="0"/>
              <a:t>컴파일러는 알 수 없다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출력 값이 의미 없는 숫자로 표현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제한된 사건에 대하여 숫자 대신에 상수를 정의해서 부여</a:t>
            </a:r>
            <a:endParaRPr lang="en-US" altLang="ko-KR" dirty="0"/>
          </a:p>
          <a:p>
            <a:pPr lvl="2"/>
            <a:r>
              <a:rPr lang="ko-KR" altLang="en-US" dirty="0"/>
              <a:t>숫자에 부여된 의미를 개발자가 알 수 있지만</a:t>
            </a:r>
            <a:r>
              <a:rPr lang="en-US" altLang="ko-KR" dirty="0"/>
              <a:t>, </a:t>
            </a:r>
            <a:r>
              <a:rPr lang="ko-KR" altLang="en-US" dirty="0"/>
              <a:t>여전히 나머지 문제가 미결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sec04/ConstantDemo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자바 </a:t>
            </a:r>
            <a:r>
              <a:rPr lang="en-US" altLang="ko-KR" dirty="0"/>
              <a:t>5</a:t>
            </a:r>
            <a:r>
              <a:rPr lang="ko-KR" altLang="en-US" dirty="0"/>
              <a:t>부터 열거 타입을 제공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52" y="4208373"/>
            <a:ext cx="5852439" cy="93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39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열거 타입과 응용</a:t>
            </a:r>
            <a:endParaRPr lang="en-US" altLang="ko-KR" dirty="0"/>
          </a:p>
          <a:p>
            <a:pPr lvl="1"/>
            <a:r>
              <a:rPr lang="ko-KR" altLang="en-US" dirty="0"/>
              <a:t>열거 타입 </a:t>
            </a:r>
            <a:r>
              <a:rPr lang="en-US" altLang="ko-KR" dirty="0"/>
              <a:t>: </a:t>
            </a:r>
            <a:r>
              <a:rPr lang="ko-KR" altLang="en-US" dirty="0"/>
              <a:t>서로 연관된 사건들을 모아 상수로 정의한 </a:t>
            </a:r>
            <a:r>
              <a:rPr lang="en-US" altLang="ko-KR" dirty="0" err="1"/>
              <a:t>java.lang.Enum</a:t>
            </a:r>
            <a:r>
              <a:rPr lang="ko-KR" altLang="en-US" dirty="0"/>
              <a:t>클래스의 자식 클래스</a:t>
            </a:r>
            <a:endParaRPr lang="en-US" altLang="ko-KR" dirty="0"/>
          </a:p>
          <a:p>
            <a:pPr lvl="1"/>
            <a:r>
              <a:rPr lang="ko-KR" altLang="en-US" dirty="0"/>
              <a:t>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sec04/one/</a:t>
            </a:r>
            <a:r>
              <a:rPr lang="en-US" altLang="ko-KR" dirty="0" err="1">
                <a:hlinkClick r:id="rId2" action="ppaction://hlinkfile"/>
              </a:rPr>
              <a:t>EnumDemo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37" y="1982954"/>
            <a:ext cx="2978303" cy="3746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37" y="2877205"/>
            <a:ext cx="4921503" cy="10668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09" y="4667584"/>
            <a:ext cx="5366026" cy="7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65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열거 타입과 응용</a:t>
            </a:r>
            <a:endParaRPr lang="en-US" altLang="ko-KR" dirty="0"/>
          </a:p>
          <a:p>
            <a:pPr lvl="1"/>
            <a:r>
              <a:rPr lang="ko-KR" altLang="en-US" dirty="0"/>
              <a:t>일종의 클래스 타입인 열거 타입도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필드 및 메서드를 가질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열거 타입 상수는 </a:t>
            </a:r>
            <a:r>
              <a:rPr lang="ko-KR" altLang="en-US" dirty="0" err="1"/>
              <a:t>생성자에</a:t>
            </a:r>
            <a:r>
              <a:rPr lang="ko-KR" altLang="en-US" dirty="0"/>
              <a:t> 의한 인스턴스이다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이때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필드 및 메서드와 열거 타입 상수를 구분하기 위하여 다음과 같이 열거 타입 상수 뒤에 반드시 세미콜론을 추가해야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2" y="2494438"/>
            <a:ext cx="6509085" cy="20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04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열거 타입과 응용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sec04/two/EnumDemo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sec04/</a:t>
            </a:r>
            <a:r>
              <a:rPr lang="en-US" altLang="ko-KR" dirty="0" err="1">
                <a:hlinkClick r:id="rId3" action="ppaction://hlinkfile"/>
              </a:rPr>
              <a:t>SwitchDemo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31" y="1588867"/>
            <a:ext cx="6134625" cy="159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5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문자열의 비교</a:t>
            </a:r>
            <a:endParaRPr lang="en-US" altLang="ko-KR" dirty="0"/>
          </a:p>
          <a:p>
            <a:pPr lvl="1"/>
            <a:r>
              <a:rPr lang="en-US" altLang="ko-KR" dirty="0"/>
              <a:t>==</a:t>
            </a:r>
            <a:r>
              <a:rPr lang="ko-KR" altLang="en-US" dirty="0"/>
              <a:t>와 </a:t>
            </a:r>
            <a:r>
              <a:rPr lang="en-US" altLang="ko-KR" dirty="0"/>
              <a:t>!= </a:t>
            </a:r>
            <a:r>
              <a:rPr lang="ko-KR" altLang="en-US" dirty="0"/>
              <a:t>연산자는 두 문자열의 내용을 비교하는 것이 아니라 동일한 객체인지 검사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sec01/String1Demo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52" y="2543538"/>
            <a:ext cx="6019800" cy="2809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991" y="2038138"/>
            <a:ext cx="2079180" cy="15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1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문자열의 비교</a:t>
            </a:r>
            <a:endParaRPr lang="en-US" altLang="ko-KR" dirty="0"/>
          </a:p>
          <a:p>
            <a:pPr lvl="1"/>
            <a:r>
              <a:rPr lang="en-US" altLang="ko-KR" dirty="0"/>
              <a:t>String </a:t>
            </a:r>
            <a:r>
              <a:rPr lang="ko-KR" altLang="en-US" dirty="0"/>
              <a:t>클래스에서 제공하는 문자열 비교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sec01/String2Demo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47" y="1627145"/>
            <a:ext cx="7400925" cy="21526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790" y="3851341"/>
            <a:ext cx="2064165" cy="276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6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83822" y="869244"/>
            <a:ext cx="8357506" cy="5728108"/>
          </a:xfrm>
        </p:spPr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en-US" altLang="ko-KR" dirty="0"/>
              <a:t>String </a:t>
            </a:r>
            <a:r>
              <a:rPr lang="ko-KR" altLang="en-US" dirty="0"/>
              <a:t>클래스에서 제공하는 메서드 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27" y="1635730"/>
            <a:ext cx="5294604" cy="452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8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문자열의</a:t>
            </a:r>
            <a:r>
              <a:rPr lang="en-US" altLang="ko-KR" dirty="0"/>
              <a:t>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sec01/String3Demo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sec01/String4Demo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959" y="352449"/>
            <a:ext cx="2625103" cy="34653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39" y="3992771"/>
            <a:ext cx="2113320" cy="1281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62" y="3817793"/>
            <a:ext cx="5658141" cy="23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5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클래스에서 제공하는 유용한 정적 메서드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sec01/String5Demo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08" y="1346866"/>
            <a:ext cx="5611035" cy="14297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891" y="3086771"/>
            <a:ext cx="2745753" cy="117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3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배열이란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8198"/>
            <a:ext cx="76485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1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배열의 필요성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16949"/>
            <a:ext cx="7282497" cy="45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438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2656</TotalTime>
  <Words>647</Words>
  <Application>Microsoft Office PowerPoint</Application>
  <PresentationFormat>화면 슬라이드 쇼(4:3)</PresentationFormat>
  <Paragraphs>205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HY견명조</vt:lpstr>
      <vt:lpstr>HY헤드라인M</vt:lpstr>
      <vt:lpstr>맑은 고딕</vt:lpstr>
      <vt:lpstr>휴먼편지체</vt:lpstr>
      <vt:lpstr>Arial</vt:lpstr>
      <vt:lpstr>Wingdings</vt:lpstr>
      <vt:lpstr>2_Office 테마</vt:lpstr>
      <vt:lpstr>문자열, 배열, 열거타입</vt:lpstr>
      <vt:lpstr>문자열</vt:lpstr>
      <vt:lpstr>문자열</vt:lpstr>
      <vt:lpstr>문자열</vt:lpstr>
      <vt:lpstr>문자열</vt:lpstr>
      <vt:lpstr>문자열</vt:lpstr>
      <vt:lpstr>문자열</vt:lpstr>
      <vt:lpstr>배열 기초</vt:lpstr>
      <vt:lpstr>배열 기초</vt:lpstr>
      <vt:lpstr>배열 기초</vt:lpstr>
      <vt:lpstr>배열 기초</vt:lpstr>
      <vt:lpstr>배열 기초</vt:lpstr>
      <vt:lpstr>배열 기초</vt:lpstr>
      <vt:lpstr>배열 기초</vt:lpstr>
      <vt:lpstr>배열 기초</vt:lpstr>
      <vt:lpstr>배열 기초</vt:lpstr>
      <vt:lpstr>배열 응용</vt:lpstr>
      <vt:lpstr>배열 응용</vt:lpstr>
      <vt:lpstr>배열 응용</vt:lpstr>
      <vt:lpstr>배열 응용</vt:lpstr>
      <vt:lpstr>배열 응용</vt:lpstr>
      <vt:lpstr>배열 응용</vt:lpstr>
      <vt:lpstr>배열 응용</vt:lpstr>
      <vt:lpstr>배열 응용</vt:lpstr>
      <vt:lpstr>배열 응용</vt:lpstr>
      <vt:lpstr>열거 타입</vt:lpstr>
      <vt:lpstr>열거 타입</vt:lpstr>
      <vt:lpstr>열거 타입</vt:lpstr>
      <vt:lpstr>열거 타입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양재훈</cp:lastModifiedBy>
  <cp:revision>295</cp:revision>
  <dcterms:created xsi:type="dcterms:W3CDTF">2017-01-09T05:29:11Z</dcterms:created>
  <dcterms:modified xsi:type="dcterms:W3CDTF">2022-05-04T09:04:15Z</dcterms:modified>
</cp:coreProperties>
</file>