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409" r:id="rId2"/>
    <p:sldId id="256" r:id="rId3"/>
    <p:sldId id="266" r:id="rId4"/>
    <p:sldId id="383" r:id="rId5"/>
    <p:sldId id="424" r:id="rId6"/>
    <p:sldId id="445" r:id="rId7"/>
    <p:sldId id="446" r:id="rId8"/>
    <p:sldId id="447" r:id="rId9"/>
    <p:sldId id="448" r:id="rId10"/>
    <p:sldId id="449" r:id="rId11"/>
    <p:sldId id="450" r:id="rId12"/>
    <p:sldId id="451" r:id="rId13"/>
    <p:sldId id="452" r:id="rId14"/>
    <p:sldId id="455" r:id="rId15"/>
    <p:sldId id="458" r:id="rId16"/>
    <p:sldId id="454" r:id="rId17"/>
    <p:sldId id="456" r:id="rId18"/>
    <p:sldId id="459" r:id="rId19"/>
    <p:sldId id="460" r:id="rId20"/>
    <p:sldId id="461" r:id="rId21"/>
    <p:sldId id="462" r:id="rId22"/>
    <p:sldId id="463" r:id="rId23"/>
    <p:sldId id="486" r:id="rId24"/>
    <p:sldId id="487" r:id="rId25"/>
    <p:sldId id="488" r:id="rId26"/>
    <p:sldId id="490" r:id="rId27"/>
    <p:sldId id="491" r:id="rId28"/>
    <p:sldId id="492" r:id="rId29"/>
    <p:sldId id="493" r:id="rId30"/>
    <p:sldId id="471" r:id="rId31"/>
    <p:sldId id="472" r:id="rId32"/>
    <p:sldId id="473" r:id="rId33"/>
    <p:sldId id="474" r:id="rId34"/>
    <p:sldId id="475" r:id="rId35"/>
    <p:sldId id="476" r:id="rId36"/>
    <p:sldId id="477" r:id="rId37"/>
    <p:sldId id="478" r:id="rId38"/>
    <p:sldId id="479" r:id="rId39"/>
    <p:sldId id="480" r:id="rId40"/>
    <p:sldId id="483" r:id="rId41"/>
    <p:sldId id="482" r:id="rId42"/>
    <p:sldId id="484" r:id="rId43"/>
    <p:sldId id="485" r:id="rId4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C157"/>
    <a:srgbClr val="2D7F4D"/>
    <a:srgbClr val="F6713C"/>
    <a:srgbClr val="FDE2D7"/>
    <a:srgbClr val="FCC7B2"/>
    <a:srgbClr val="F88D62"/>
    <a:srgbClr val="B6DF63"/>
    <a:srgbClr val="CDF1FF"/>
    <a:srgbClr val="97E1FF"/>
    <a:srgbClr val="00A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07" autoAdjust="0"/>
    <p:restoredTop sz="97439" autoAdjust="0"/>
  </p:normalViewPr>
  <p:slideViewPr>
    <p:cSldViewPr>
      <p:cViewPr varScale="1">
        <p:scale>
          <a:sx n="110" d="100"/>
          <a:sy n="110" d="100"/>
        </p:scale>
        <p:origin x="1836" y="9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2019-12-27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2019-12-27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12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122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122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122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206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206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206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206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20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네트워크 개론(3판)_표지-3.pn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82096"/>
          </a:xfrm>
          <a:prstGeom prst="rect">
            <a:avLst/>
          </a:prstGeom>
        </p:spPr>
      </p:pic>
      <p:sp>
        <p:nvSpPr>
          <p:cNvPr id="3" name="직사각형 6"/>
          <p:cNvSpPr/>
          <p:nvPr userDrawn="1"/>
        </p:nvSpPr>
        <p:spPr>
          <a:xfrm>
            <a:off x="0" y="5022962"/>
            <a:ext cx="9144000" cy="1835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5280651"/>
            <a:ext cx="8229600" cy="1319660"/>
          </a:xfrm>
        </p:spPr>
        <p:txBody>
          <a:bodyPr/>
          <a:lstStyle>
            <a:lvl1pPr algn="l">
              <a:defRPr sz="3600" b="1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8" name="Picture 7" descr="한빛로고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9" t="27506" r="9941" b="6356"/>
          <a:stretch/>
        </p:blipFill>
        <p:spPr>
          <a:xfrm>
            <a:off x="7200901" y="419100"/>
            <a:ext cx="1600200" cy="381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181FB1-4C65-4392-B60C-27E37A36E52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217519" y="1772816"/>
            <a:ext cx="3919371" cy="31986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7B52C8-E267-4785-9D86-B307BFD5E24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42899" y="466197"/>
            <a:ext cx="4572000" cy="3638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283C5C-1135-4A32-9562-CAFBAB5D72B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9512" y="4127301"/>
            <a:ext cx="4095750" cy="42862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826381" y="908720"/>
            <a:ext cx="36016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27584" y="1844824"/>
            <a:ext cx="7704856" cy="3816424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285750" indent="-285750">
              <a:lnSpc>
                <a:spcPct val="200000"/>
              </a:lnSpc>
              <a:buFont typeface="Wingdings" pitchFamily="2" charset="2"/>
              <a:buChar char="§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+mj-lt"/>
              <a:buAutoNum type="arabicPeriod"/>
              <a:defRPr sz="2000" b="1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6">
                  <a:lumMod val="50000"/>
                </a:schemeClr>
              </a:buClr>
              <a:buSzPct val="101000"/>
              <a:buFont typeface="Wingdings" pitchFamily="2" charset="2"/>
              <a:buChar char="§"/>
              <a:defRPr sz="18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5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rgbClr val="F88D6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rgbClr val="FCC7B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rgbClr val="FDE2D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rgbClr val="F6713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2019-12-27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9" r:id="rId2"/>
    <p:sldLayoutId id="2147483680" r:id="rId3"/>
    <p:sldLayoutId id="2147483686" r:id="rId4"/>
    <p:sldLayoutId id="2147483685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8B816-A47A-472B-9F3D-20D39C00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 </a:t>
            </a:r>
            <a:r>
              <a:rPr lang="en-US" altLang="ko-KR" dirty="0" err="1"/>
              <a:t>CookBook</a:t>
            </a:r>
            <a:r>
              <a:rPr lang="en-US" altLang="ko-KR" dirty="0"/>
              <a:t>, </a:t>
            </a:r>
            <a:r>
              <a:rPr lang="ko-KR" altLang="en-US" dirty="0"/>
              <a:t>유닉스 이론과 실습</a:t>
            </a:r>
            <a:r>
              <a:rPr lang="en-US" altLang="ko-KR" dirty="0"/>
              <a:t>(3</a:t>
            </a:r>
            <a:r>
              <a:rPr lang="ko-KR" altLang="en-US" dirty="0"/>
              <a:t>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151ED8-B518-4A93-BE9A-E7EA4859705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114300" lvl="0" indent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altLang="ko-KR" sz="2800" b="0" kern="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[</a:t>
            </a:r>
            <a:r>
              <a:rPr lang="ko-KR" altLang="en-US" b="0" kern="0" dirty="0" err="1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강의교안</a:t>
            </a:r>
            <a:r>
              <a:rPr lang="ko-KR" altLang="en-US" b="0" kern="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 이용 안내</a:t>
            </a:r>
            <a:r>
              <a:rPr lang="en-US" altLang="ko-KR" b="0" kern="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]</a:t>
            </a:r>
            <a:endParaRPr lang="en-US" altLang="ko-KR" sz="1200" b="0" kern="0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 marL="114300" lvl="0" indent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ko-KR" altLang="en-US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본 </a:t>
            </a:r>
            <a:r>
              <a:rPr lang="ko-KR" altLang="en-US" sz="1200" b="0" kern="0" dirty="0" err="1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강의교안의</a:t>
            </a:r>
            <a:r>
              <a:rPr lang="ko-KR" altLang="en-US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저작권은 </a:t>
            </a:r>
            <a:r>
              <a:rPr lang="ko-KR" altLang="en-US" sz="1200" b="0" kern="0" dirty="0" err="1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한빛아카데미㈜에</a:t>
            </a:r>
            <a:r>
              <a:rPr lang="ko-KR" altLang="en-US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있습니다</a:t>
            </a:r>
            <a:r>
              <a:rPr lang="en-US" altLang="ko-KR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. </a:t>
            </a:r>
          </a:p>
          <a:p>
            <a:pPr marL="114300" lvl="0" indent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ko-KR" altLang="en-US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이 자료는 강의 보조자료로 제공되는 것으로 무단으로 전제하거나 배포하는 것을 금합니다</a:t>
            </a:r>
            <a:r>
              <a:rPr lang="en-US" altLang="ko-KR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865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vim</a:t>
            </a:r>
            <a:r>
              <a:rPr lang="ko-KR" altLang="en-US" dirty="0"/>
              <a:t>의 사용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vim 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초기화면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87971"/>
            <a:ext cx="7776864" cy="4856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8077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vim</a:t>
            </a:r>
            <a:r>
              <a:rPr lang="ko-KR" altLang="en-US" dirty="0"/>
              <a:t>의 사용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vim 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종료와 저장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51" y="1790700"/>
            <a:ext cx="7921699" cy="437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465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vim</a:t>
            </a:r>
            <a:r>
              <a:rPr lang="ko-KR" altLang="en-US" dirty="0"/>
              <a:t>의 사용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입력 모드로의 전환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Esc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키를 누르면 다시 명령 모드가 된다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04" y="1819424"/>
            <a:ext cx="7484392" cy="36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7583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vim</a:t>
            </a:r>
            <a:r>
              <a:rPr lang="ko-KR" altLang="en-US" dirty="0"/>
              <a:t>의 사용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커서 이동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51608"/>
            <a:ext cx="7992888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834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vim</a:t>
            </a:r>
            <a:r>
              <a:rPr lang="ko-KR" altLang="en-US" dirty="0"/>
              <a:t>의 사용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커서 이동 예제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43595"/>
            <a:ext cx="828092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266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vim</a:t>
            </a:r>
            <a:r>
              <a:rPr lang="ko-KR" altLang="en-US" dirty="0"/>
              <a:t>의 사용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화면 이동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68" y="1865908"/>
            <a:ext cx="4316288" cy="4731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712" y="1534021"/>
            <a:ext cx="3591768" cy="506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8618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vim</a:t>
            </a:r>
            <a:r>
              <a:rPr lang="ko-KR" altLang="en-US" dirty="0"/>
              <a:t>의 사용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화면 이동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78732"/>
            <a:ext cx="7877175" cy="36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4270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vim</a:t>
            </a:r>
            <a:r>
              <a:rPr lang="ko-KR" altLang="en-US" dirty="0"/>
              <a:t>의 사용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수정 및 삭제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73" y="1772816"/>
            <a:ext cx="7989291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945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vim</a:t>
            </a:r>
            <a:r>
              <a:rPr lang="ko-KR" altLang="en-US" dirty="0"/>
              <a:t>의 사용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수정 및 삭제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43" y="1823616"/>
            <a:ext cx="8007721" cy="4485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1371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4-1] vim </a:t>
            </a:r>
            <a:r>
              <a:rPr lang="ko-KR" altLang="en-US" dirty="0"/>
              <a:t>입력과 수정 방법 익히기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>
              <a:lnSpc>
                <a:spcPct val="80000"/>
              </a:lnSpc>
              <a:buClrTx/>
            </a:pPr>
            <a:r>
              <a:rPr lang="ko-KR" altLang="en-US" sz="2400" dirty="0">
                <a:solidFill>
                  <a:schemeClr val="tx1"/>
                </a:solidFill>
              </a:rPr>
              <a:t>실습용 디렉토리 만들기</a:t>
            </a: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2"/>
            </a:pPr>
            <a:r>
              <a:rPr lang="ko-KR" altLang="en-US" sz="2400" dirty="0">
                <a:solidFill>
                  <a:schemeClr val="tx1"/>
                </a:solidFill>
              </a:rPr>
              <a:t>파일 복사하기</a:t>
            </a: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2"/>
            </a:pP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2"/>
            </a:pP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2"/>
            </a:pP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2"/>
            </a:pP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2"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90638"/>
            <a:ext cx="8136904" cy="14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56" y="3750941"/>
            <a:ext cx="8137524" cy="284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24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ctrTitle"/>
          </p:nvPr>
        </p:nvSpPr>
        <p:spPr>
          <a:xfrm>
            <a:off x="395536" y="5373216"/>
            <a:ext cx="8352606" cy="1080120"/>
          </a:xfrm>
        </p:spPr>
        <p:txBody>
          <a:bodyPr/>
          <a:lstStyle/>
          <a:p>
            <a:pPr eaLnBrk="1" hangingPunct="1"/>
            <a:r>
              <a:rPr lang="en-US" altLang="ko-KR" sz="3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Chapter 04. vim </a:t>
            </a:r>
            <a:r>
              <a:rPr lang="ko-KR" altLang="en-US" sz="3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사용법 익히기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4-1] vim </a:t>
            </a:r>
            <a:r>
              <a:rPr lang="ko-KR" altLang="en-US" dirty="0"/>
              <a:t>입력과 수정 방법 익히기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3"/>
            </a:pPr>
            <a:r>
              <a:rPr lang="ko-KR" altLang="en-US" sz="2400" dirty="0">
                <a:solidFill>
                  <a:schemeClr val="tx1"/>
                </a:solidFill>
              </a:rPr>
              <a:t>커서 이동하기</a:t>
            </a: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r>
              <a:rPr lang="ko-KR" altLang="en-US" sz="2400" dirty="0">
                <a:solidFill>
                  <a:schemeClr val="tx1"/>
                </a:solidFill>
              </a:rPr>
              <a:t>단어 수정하기</a:t>
            </a: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07592"/>
            <a:ext cx="8136904" cy="2109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54749"/>
            <a:ext cx="8136904" cy="241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9739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4-1] vim </a:t>
            </a:r>
            <a:r>
              <a:rPr lang="ko-KR" altLang="en-US" dirty="0"/>
              <a:t>입력과 수정 방법 익히기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r>
              <a:rPr lang="ko-KR" altLang="en-US" sz="2400" dirty="0">
                <a:solidFill>
                  <a:schemeClr val="tx1"/>
                </a:solidFill>
              </a:rPr>
              <a:t>이름 삭제하기</a:t>
            </a: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r>
              <a:rPr lang="ko-KR" altLang="en-US" sz="2400" dirty="0">
                <a:solidFill>
                  <a:schemeClr val="tx1"/>
                </a:solidFill>
              </a:rPr>
              <a:t>이전 동작 취소하고 복구하기</a:t>
            </a: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1"/>
            <a:ext cx="7981950" cy="208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75" y="4263132"/>
            <a:ext cx="7981950" cy="2406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2530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4-1] vim </a:t>
            </a:r>
            <a:r>
              <a:rPr lang="ko-KR" altLang="en-US" dirty="0"/>
              <a:t>입력과 수정 방법 익히기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r>
              <a:rPr lang="ko-KR" altLang="en-US" sz="2400" dirty="0">
                <a:solidFill>
                  <a:schemeClr val="tx1"/>
                </a:solidFill>
              </a:rPr>
              <a:t>저장하고 종료하기</a:t>
            </a: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r>
              <a:rPr lang="ko-KR" altLang="en-US" sz="2400" dirty="0">
                <a:solidFill>
                  <a:schemeClr val="tx1"/>
                </a:solidFill>
              </a:rPr>
              <a:t>디렉토리 위치 변경하기</a:t>
            </a: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58392"/>
            <a:ext cx="7972425" cy="292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50" y="5182468"/>
            <a:ext cx="7981951" cy="1342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6423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vim</a:t>
            </a:r>
            <a:r>
              <a:rPr lang="ko-KR" altLang="en-US" dirty="0"/>
              <a:t>의 사용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편집 기능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복사하기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/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붙이기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/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잘라내기 명령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버퍼의 사용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마지막 행 모드에서 복사하기와 잘라내기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검색하기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바꾸기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406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vim</a:t>
            </a:r>
            <a:r>
              <a:rPr lang="ko-KR" altLang="en-US" dirty="0"/>
              <a:t>의 사용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편집 기능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복사하기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/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붙이기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/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잘라내기 명령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15096"/>
            <a:ext cx="7920880" cy="2914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367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vim</a:t>
            </a:r>
            <a:r>
              <a:rPr lang="ko-KR" altLang="en-US" dirty="0"/>
              <a:t>의 사용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편집 기능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버퍼의 사용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버퍼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76300" lvl="4" indent="-342900"/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vim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은 작업 내용을 버퍼에 저장 → 실행 취소 가능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76300" lvl="4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복사하기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잘라내기에 사용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2425" lvl="3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버퍼 종류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76300" lvl="4" indent="-342900"/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Unnamed buffer :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 없는 버퍼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876300" lvl="4" indent="-342900"/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Named buffers :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이름이 있는 버퍼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876300" lvl="4" indent="-342900"/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Numbered buffers :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번호가 있는 버퍼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사용 예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76300" lvl="4" indent="-342900"/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“a3yy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→ 현재 행부터 아래로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줄을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버퍼에 저장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76300" lvl="4" indent="-342900"/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“ap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→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버퍼의 내용을 붙이기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587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vim</a:t>
            </a:r>
            <a:r>
              <a:rPr lang="ko-KR" altLang="en-US" dirty="0"/>
              <a:t>의 사용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편집 기능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마지막 행 모드에서 복사하기와 잘라내기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범위 지정하기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2425" lvl="3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24" y="2620020"/>
            <a:ext cx="7200676" cy="3401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5046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vim</a:t>
            </a:r>
            <a:r>
              <a:rPr lang="ko-KR" altLang="en-US" dirty="0"/>
              <a:t>의 사용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편집 기능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마지막 행 모드에서 복사하기와 잘라내기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복사하기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잘라내기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2425" lvl="3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08" y="2645420"/>
            <a:ext cx="7192292" cy="359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983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vim</a:t>
            </a:r>
            <a:r>
              <a:rPr lang="ko-KR" altLang="en-US" dirty="0"/>
              <a:t>의 사용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편집 기능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검색하기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바꾸기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검색하기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76300" lvl="4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검색을 위해 마지막 행 모드 이동 →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나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?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입력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2425" lvl="3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224" y="3035672"/>
            <a:ext cx="7200800" cy="2392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9219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vim</a:t>
            </a:r>
            <a:r>
              <a:rPr lang="ko-KR" altLang="en-US" dirty="0"/>
              <a:t>의 사용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편집 기능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검색하기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바꾸기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바꾸기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76300" lvl="4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기존의 문자열을 다른 문자열로 바꾸려면 먼저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를 입력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2425" lvl="3" indent="0">
              <a:buNone/>
            </a:pP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→ 마지막 행 모드로 이동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76300" lvl="4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파일 전체 대상 또는 특정 범위만 지정 실행 가능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2425" lvl="3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17032"/>
            <a:ext cx="698477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479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392637"/>
          </a:xfrm>
        </p:spPr>
        <p:txBody>
          <a:bodyPr/>
          <a:lstStyle/>
          <a:p>
            <a:r>
              <a:rPr lang="ko-KR" altLang="en-US" dirty="0"/>
              <a:t>유닉스 편집기</a:t>
            </a:r>
            <a:endParaRPr lang="en-US" altLang="ko-KR" dirty="0"/>
          </a:p>
          <a:p>
            <a:r>
              <a:rPr lang="en-US" altLang="ko-KR" dirty="0"/>
              <a:t>vim</a:t>
            </a:r>
            <a:r>
              <a:rPr lang="ko-KR" altLang="en-US" dirty="0"/>
              <a:t>의 사용 방법</a:t>
            </a:r>
            <a:endParaRPr lang="en-US" altLang="ko-KR" dirty="0"/>
          </a:p>
          <a:p>
            <a:r>
              <a:rPr lang="en-US" altLang="ko-KR" dirty="0"/>
              <a:t>vim</a:t>
            </a:r>
            <a:r>
              <a:rPr lang="ko-KR" altLang="en-US" dirty="0"/>
              <a:t>의 환경 설정</a:t>
            </a:r>
            <a:endParaRPr lang="en-US" altLang="ko-K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4-2] vim </a:t>
            </a:r>
            <a:r>
              <a:rPr lang="ko-KR" altLang="en-US" dirty="0"/>
              <a:t>편집 방법 익히기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</a:pPr>
            <a:r>
              <a:rPr lang="ko-KR" altLang="en-US" dirty="0">
                <a:solidFill>
                  <a:schemeClr val="tx1"/>
                </a:solidFill>
              </a:rPr>
              <a:t>현재 위치 이동하기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r>
              <a:rPr lang="ko-KR" altLang="en-US" dirty="0">
                <a:solidFill>
                  <a:schemeClr val="tx1"/>
                </a:solidFill>
              </a:rPr>
              <a:t>실습용 예제 파일 열기 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r>
              <a:rPr lang="ko-KR" altLang="en-US" dirty="0">
                <a:solidFill>
                  <a:schemeClr val="tx1"/>
                </a:solidFill>
              </a:rPr>
              <a:t>복사해 붙이기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92" y="1557091"/>
            <a:ext cx="8142087" cy="100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71" y="3022352"/>
            <a:ext cx="8158607" cy="1486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20" y="4941168"/>
            <a:ext cx="8142457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573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4-2] vim </a:t>
            </a:r>
            <a:r>
              <a:rPr lang="ko-KR" altLang="en-US" dirty="0"/>
              <a:t>편집 방법 익히기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r>
              <a:rPr lang="ko-KR" altLang="en-US" dirty="0">
                <a:solidFill>
                  <a:schemeClr val="tx1"/>
                </a:solidFill>
              </a:rPr>
              <a:t>단어 검색하기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r>
              <a:rPr lang="ko-KR" altLang="en-US" dirty="0">
                <a:solidFill>
                  <a:schemeClr val="tx1"/>
                </a:solidFill>
              </a:rPr>
              <a:t>단어 바꾸기 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3"/>
            <a:ext cx="8136904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09120"/>
            <a:ext cx="8136904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854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4-2] vim </a:t>
            </a:r>
            <a:r>
              <a:rPr lang="ko-KR" altLang="en-US" dirty="0"/>
              <a:t>편집 방법 익히기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r>
              <a:rPr lang="ko-KR" altLang="en-US" dirty="0">
                <a:solidFill>
                  <a:schemeClr val="tx1"/>
                </a:solidFill>
              </a:rPr>
              <a:t>행을 삭제하고 저장한 후 종료하기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r>
              <a:rPr lang="ko-KR" altLang="en-US" dirty="0">
                <a:solidFill>
                  <a:schemeClr val="tx1"/>
                </a:solidFill>
              </a:rPr>
              <a:t>디렉토리 위치 변경하기 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981950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75820"/>
            <a:ext cx="8010525" cy="13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1452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vim</a:t>
            </a:r>
            <a:r>
              <a:rPr lang="ko-KR" altLang="en-US" dirty="0"/>
              <a:t>의 사용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비주얼 모드로의 전환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편집할 블록을 선택 → 비주얼 모드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v, v, Ctrl+v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명령키 입력 → 서로 다른 비주얼 모드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2425" lvl="3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08920"/>
            <a:ext cx="7416824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932660"/>
            <a:ext cx="7416824" cy="1448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353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vim</a:t>
            </a:r>
            <a:r>
              <a:rPr lang="ko-KR" altLang="en-US" dirty="0"/>
              <a:t>의 사용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기타 유용한 명령키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파일 읽어오기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여러 파일 편집하기 명령키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vim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에서 셸 명령 사용하기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1713"/>
            <a:ext cx="7848872" cy="1877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45769"/>
            <a:ext cx="7848872" cy="1707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32812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vim</a:t>
            </a:r>
            <a:r>
              <a:rPr lang="ko-KR" altLang="en-US" dirty="0"/>
              <a:t>의 사용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기타 유용한 명령키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기타 명령 알아보기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38264"/>
            <a:ext cx="7848872" cy="279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3965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4-3] </a:t>
            </a:r>
            <a:r>
              <a:rPr lang="ko-KR" altLang="en-US" dirty="0"/>
              <a:t>기타 유용한 명령 익히기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</a:pPr>
            <a:r>
              <a:rPr lang="ko-KR" altLang="en-US" dirty="0">
                <a:solidFill>
                  <a:schemeClr val="tx1"/>
                </a:solidFill>
              </a:rPr>
              <a:t>현재 위치 이동하기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r>
              <a:rPr lang="ko-KR" altLang="en-US" dirty="0">
                <a:solidFill>
                  <a:schemeClr val="tx1"/>
                </a:solidFill>
              </a:rPr>
              <a:t>실습용 예제 파일 하나 더 만들기 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8064896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40696"/>
            <a:ext cx="8064896" cy="2240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371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4-3] </a:t>
            </a:r>
            <a:r>
              <a:rPr lang="ko-KR" altLang="en-US" dirty="0"/>
              <a:t>기타 유용한 명령 익히기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3"/>
            </a:pPr>
            <a:r>
              <a:rPr lang="ko-KR" altLang="en-US" dirty="0">
                <a:solidFill>
                  <a:schemeClr val="tx1"/>
                </a:solidFill>
              </a:rPr>
              <a:t>다른 파일 읽어오기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3"/>
            <a:ext cx="7991475" cy="475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37355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4-3] </a:t>
            </a:r>
            <a:r>
              <a:rPr lang="ko-KR" altLang="en-US" dirty="0"/>
              <a:t>기타 유용한 명령 익히기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r>
              <a:rPr lang="ko-KR" altLang="en-US" dirty="0">
                <a:solidFill>
                  <a:schemeClr val="tx1"/>
                </a:solidFill>
              </a:rPr>
              <a:t>행 연결하기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84" y="1556792"/>
            <a:ext cx="7981950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6900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4-3] </a:t>
            </a:r>
            <a:r>
              <a:rPr lang="ko-KR" altLang="en-US" dirty="0"/>
              <a:t>기타 유용한 명령 익히기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r>
              <a:rPr lang="ko-KR" altLang="en-US" dirty="0">
                <a:solidFill>
                  <a:schemeClr val="tx1"/>
                </a:solidFill>
              </a:rPr>
              <a:t>이전 동작 반복하기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7972425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462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55576" y="1628801"/>
            <a:ext cx="7704856" cy="4320480"/>
          </a:xfrm>
        </p:spPr>
        <p:txBody>
          <a:bodyPr/>
          <a:lstStyle/>
          <a:p>
            <a:pPr marL="0" indent="0">
              <a:buNone/>
            </a:pPr>
            <a:endParaRPr lang="ko-KR" altLang="en-US" b="0" dirty="0"/>
          </a:p>
          <a:p>
            <a:r>
              <a:rPr lang="ko-KR" altLang="en-US" b="0"/>
              <a:t>유닉스에서 </a:t>
            </a:r>
            <a:r>
              <a:rPr lang="ko-KR" altLang="en-US" b="0" dirty="0"/>
              <a:t>사용하는 편집기의 종류를 알아본다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대표적인 화면 편집기인 </a:t>
            </a:r>
            <a:r>
              <a:rPr lang="en-US" altLang="ko-KR" b="0" dirty="0"/>
              <a:t>vim</a:t>
            </a:r>
            <a:r>
              <a:rPr lang="ko-KR" altLang="en-US" b="0" dirty="0"/>
              <a:t>의 사용 방법을 익힌다</a:t>
            </a:r>
            <a:r>
              <a:rPr lang="en-US" altLang="ko-KR" b="0" dirty="0"/>
              <a:t>.</a:t>
            </a:r>
          </a:p>
          <a:p>
            <a:r>
              <a:rPr lang="en-US" altLang="ko-KR" b="0" dirty="0"/>
              <a:t>vim</a:t>
            </a:r>
            <a:r>
              <a:rPr lang="ko-KR" altLang="en-US" b="0" dirty="0"/>
              <a:t>의 환경 설정 방법을 익힌다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4-3] </a:t>
            </a:r>
            <a:r>
              <a:rPr lang="ko-KR" altLang="en-US" dirty="0"/>
              <a:t>기타 유용한 명령 익히기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r>
              <a:rPr lang="ko-KR" altLang="en-US" dirty="0">
                <a:solidFill>
                  <a:schemeClr val="tx1"/>
                </a:solidFill>
              </a:rPr>
              <a:t>저장하고 셸 기능 사용하기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42109"/>
            <a:ext cx="8064896" cy="3255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941168"/>
            <a:ext cx="8064896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29869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4-3] </a:t>
            </a:r>
            <a:r>
              <a:rPr lang="ko-KR" altLang="en-US" dirty="0"/>
              <a:t>기타 유용한 명령 익히기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r>
              <a:rPr lang="en-US" altLang="ko-KR" dirty="0">
                <a:solidFill>
                  <a:schemeClr val="tx1"/>
                </a:solidFill>
              </a:rPr>
              <a:t>vim </a:t>
            </a:r>
            <a:r>
              <a:rPr lang="ko-KR" altLang="en-US" dirty="0">
                <a:solidFill>
                  <a:schemeClr val="tx1"/>
                </a:solidFill>
              </a:rPr>
              <a:t>종료하기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r>
              <a:rPr lang="ko-KR" altLang="en-US" dirty="0">
                <a:solidFill>
                  <a:schemeClr val="tx1"/>
                </a:solidFill>
              </a:rPr>
              <a:t>디렉토리 위치 변경하기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7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1548284"/>
            <a:ext cx="7981950" cy="317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5229200"/>
            <a:ext cx="798195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5474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vim</a:t>
            </a:r>
            <a:r>
              <a:rPr lang="ko-KR" altLang="en-US" dirty="0"/>
              <a:t>의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 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환경을 설정하는 특수 명령과 변수들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행 번호 표시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특수 문자 표시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현재 모드 표시하기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환경 설정값 표시하기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모든 환경 변수 표시하기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807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vim</a:t>
            </a:r>
            <a:r>
              <a:rPr lang="ko-KR" altLang="en-US" dirty="0"/>
              <a:t>의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 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환경을 설정하는 특수 명령과 변수들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lvl="2" indent="0">
              <a:buClrTx/>
              <a:buNone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2" y="1861717"/>
            <a:ext cx="8073280" cy="423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14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유닉스 편집기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유닉스 편집기의 종류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행 단위 편집기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ed</a:t>
            </a:r>
          </a:p>
          <a:p>
            <a:pPr marL="876300" lvl="4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유닉스 초기에 사용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→ 지금은 거의 사용하지 않음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</a:t>
            </a:r>
          </a:p>
          <a:p>
            <a:pPr marL="876300" lvl="4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단독으로 사용하기 보다는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와 연결하여 사용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2425" lvl="3" indent="0"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화면 단위 편집기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vim</a:t>
            </a:r>
          </a:p>
          <a:p>
            <a:pPr marL="876300" lvl="4" indent="-342900"/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와 유사한 화면 편집기이다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876300" lvl="4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솔라리스는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명령을 사용하면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vim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을 실행한다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695325" lvl="3" indent="-342900"/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Emacs</a:t>
            </a:r>
          </a:p>
          <a:p>
            <a:pPr marL="876300" lvl="4" indent="-342900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막강한 기능 제공 → 설치해서 사용해야 함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유닉스 편집기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모드형과 비모드형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모드형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명령모드에서 입력한 키는 명령으로 간주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입력모드에서 입력한 키는 데이터로 간주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모드를 바꾸기 위한 특수 키가 있음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예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Esc)</a:t>
            </a:r>
          </a:p>
          <a:p>
            <a:pPr marL="695325" lvl="3" indent="-342900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vim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은 모드형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2425" lvl="3" indent="0"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비모드형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입력한 모든 키는 데이터로 간주됨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명령은 특수키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(Ctrl, Alt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등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와 일반키의 조합으로 구성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예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아래 한글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워드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265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vim</a:t>
            </a:r>
            <a:r>
              <a:rPr lang="ko-KR" altLang="en-US" dirty="0"/>
              <a:t>의 사용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52425" lvl="3" indent="0"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2425" lvl="3" indent="0"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2425" lvl="3" indent="0"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2425" lvl="3" indent="0"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2425" lvl="3" indent="0"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2425" lvl="3" indent="0"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2425" lvl="3" indent="0"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2425" lvl="3" indent="0"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파일 내용을 잘못 수정한 경우 버퍼의 내용 무시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작업 취소기능 제공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67341"/>
            <a:ext cx="8105062" cy="33417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9713" y="4149080"/>
            <a:ext cx="3312368" cy="60812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4-1 vim </a:t>
            </a:r>
            <a:r>
              <a:rPr lang="ko-KR" altLang="en-US" dirty="0"/>
              <a:t>의 동작 구조</a:t>
            </a:r>
          </a:p>
        </p:txBody>
      </p:sp>
    </p:spTree>
    <p:extLst>
      <p:ext uri="{BB962C8B-B14F-4D97-AF65-F5344CB8AC3E}">
        <p14:creationId xmlns:p14="http://schemas.microsoft.com/office/powerpoint/2010/main" val="241660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vim</a:t>
            </a:r>
            <a:r>
              <a:rPr lang="ko-KR" altLang="en-US" dirty="0"/>
              <a:t>의 사용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52425" lvl="3" indent="0"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2425" lvl="3" indent="0"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2425" lvl="3" indent="0"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2425" lvl="3" indent="0"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2425" lvl="3" indent="0"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2425" lvl="3" indent="0"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2425" lvl="3" indent="0"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5" name="_x318019192" descr="EMB0000499435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1231996"/>
            <a:ext cx="6192688" cy="513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60032" y="6068162"/>
            <a:ext cx="2736304" cy="34215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dirty="0"/>
              <a:t>그림 </a:t>
            </a:r>
            <a:r>
              <a:rPr lang="en-US" altLang="ko-KR" sz="1600" dirty="0"/>
              <a:t>4-2. vim </a:t>
            </a:r>
            <a:r>
              <a:rPr lang="ko-KR" altLang="en-US" sz="1600" dirty="0"/>
              <a:t>의 동작 모드</a:t>
            </a:r>
          </a:p>
        </p:txBody>
      </p:sp>
    </p:spTree>
    <p:extLst>
      <p:ext uri="{BB962C8B-B14F-4D97-AF65-F5344CB8AC3E}">
        <p14:creationId xmlns:p14="http://schemas.microsoft.com/office/powerpoint/2010/main" val="3958457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vim</a:t>
            </a:r>
            <a:r>
              <a:rPr lang="ko-KR" altLang="en-US" dirty="0"/>
              <a:t>의 사용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vim</a:t>
            </a: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새로운 파일 시작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파일 저장할 때 이름 지정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5325" lvl="3" indent="-342900"/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유닉스 초기에 사용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→ 지금은 거의 사용하지 않음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vim 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파일이름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지정한 이름이 없으면 새로운 파일 생성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지정한 이름이 있으면 기존 파일 열기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vim first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→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first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라는 파일이 열림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lvl="2" indent="-342900">
              <a:buClrTx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vim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→ 빈 파일이 열림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647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자주색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7730</TotalTime>
  <Words>833</Words>
  <Application>Microsoft Office PowerPoint</Application>
  <PresentationFormat>화면 슬라이드 쇼(4:3)</PresentationFormat>
  <Paragraphs>747</Paragraphs>
  <Slides>43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8" baseType="lpstr">
      <vt:lpstr>맑은 고딕</vt:lpstr>
      <vt:lpstr>Arial</vt:lpstr>
      <vt:lpstr>Calibri</vt:lpstr>
      <vt:lpstr>Wingdings</vt:lpstr>
      <vt:lpstr>Office 테마</vt:lpstr>
      <vt:lpstr>IT CookBook, 유닉스 이론과 실습(3판)</vt:lpstr>
      <vt:lpstr>Chapter 04. vim 사용법 익히기</vt:lpstr>
      <vt:lpstr>PowerPoint 프레젠테이션</vt:lpstr>
      <vt:lpstr>PowerPoint 프레젠테이션</vt:lpstr>
      <vt:lpstr>01. 유닉스 편집기</vt:lpstr>
      <vt:lpstr>01. 유닉스 편집기</vt:lpstr>
      <vt:lpstr>02. vim의 사용 방법</vt:lpstr>
      <vt:lpstr>02. vim의 사용 방법</vt:lpstr>
      <vt:lpstr>02. vim의 사용 방법</vt:lpstr>
      <vt:lpstr>02. vim의 사용 방법</vt:lpstr>
      <vt:lpstr>02. vim의 사용 방법</vt:lpstr>
      <vt:lpstr>02. vim의 사용 방법</vt:lpstr>
      <vt:lpstr>02. vim의 사용 방법</vt:lpstr>
      <vt:lpstr>02. vim의 사용 방법</vt:lpstr>
      <vt:lpstr>02. vim의 사용 방법</vt:lpstr>
      <vt:lpstr>02. vim의 사용 방법</vt:lpstr>
      <vt:lpstr>02. vim의 사용 방법</vt:lpstr>
      <vt:lpstr>02. vim의 사용 방법</vt:lpstr>
      <vt:lpstr>[실습 4-1] vim 입력과 수정 방법 익히기</vt:lpstr>
      <vt:lpstr>[실습 4-1] vim 입력과 수정 방법 익히기</vt:lpstr>
      <vt:lpstr>[실습 4-1] vim 입력과 수정 방법 익히기</vt:lpstr>
      <vt:lpstr>[실습 4-1] vim 입력과 수정 방법 익히기</vt:lpstr>
      <vt:lpstr>02. vim의 사용 방법</vt:lpstr>
      <vt:lpstr>02. vim의 사용 방법</vt:lpstr>
      <vt:lpstr>02. vim의 사용 방법</vt:lpstr>
      <vt:lpstr>02. vim의 사용 방법</vt:lpstr>
      <vt:lpstr>02. vim의 사용 방법</vt:lpstr>
      <vt:lpstr>02. vim의 사용 방법</vt:lpstr>
      <vt:lpstr>02. vim의 사용 방법</vt:lpstr>
      <vt:lpstr>[실습 4-2] vim 편집 방법 익히기</vt:lpstr>
      <vt:lpstr>[실습 4-2] vim 편집 방법 익히기</vt:lpstr>
      <vt:lpstr>[실습 4-2] vim 편집 방법 익히기</vt:lpstr>
      <vt:lpstr>02. vim의 사용 방법</vt:lpstr>
      <vt:lpstr>02. vim의 사용 방법</vt:lpstr>
      <vt:lpstr>02. vim의 사용 방법</vt:lpstr>
      <vt:lpstr>[실습 4-3] 기타 유용한 명령 익히기</vt:lpstr>
      <vt:lpstr>[실습 4-3] 기타 유용한 명령 익히기</vt:lpstr>
      <vt:lpstr>[실습 4-3] 기타 유용한 명령 익히기</vt:lpstr>
      <vt:lpstr>[실습 4-3] 기타 유용한 명령 익히기</vt:lpstr>
      <vt:lpstr>[실습 4-3] 기타 유용한 명령 익히기</vt:lpstr>
      <vt:lpstr>[실습 4-3] 기타 유용한 명령 익히기</vt:lpstr>
      <vt:lpstr>03. vim의 환경 설정</vt:lpstr>
      <vt:lpstr>03. vim의 환경 설정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마케팅팀</cp:lastModifiedBy>
  <cp:revision>728</cp:revision>
  <dcterms:created xsi:type="dcterms:W3CDTF">2012-07-11T10:23:22Z</dcterms:created>
  <dcterms:modified xsi:type="dcterms:W3CDTF">2019-12-27T06:04:01Z</dcterms:modified>
</cp:coreProperties>
</file>