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07" r:id="rId6"/>
    <p:sldId id="308" r:id="rId7"/>
    <p:sldId id="309" r:id="rId8"/>
    <p:sldId id="314" r:id="rId9"/>
    <p:sldId id="315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12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60" d="100"/>
          <a:sy n="60" d="100"/>
        </p:scale>
        <p:origin x="78" y="12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2022-03-28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2022-03-28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2376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2140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788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1345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52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8699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7325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45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407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470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904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399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174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F1xKRZEU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ko/illustrations/%EC%86%8C%EC%85%9C-%EB%AF%B8%EB%94%94%EC%96%B4-%EC%82%AC%ED%9A%8C-%EB%A7%88%EC%BC%80%ED%8C%85-518724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pc="400" dirty="0"/>
              <a:t>멀티미디어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1971049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양재훈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시스템 구성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2" descr="멀티미디어개론] 멀티미디어 시스템 : 네이버 블로그">
            <a:extLst>
              <a:ext uri="{FF2B5EF4-FFF2-40B4-BE49-F238E27FC236}">
                <a16:creationId xmlns:a16="http://schemas.microsoft.com/office/drawing/2014/main" id="{9CF6562D-E70C-42DF-A189-56826EC626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66850"/>
            <a:ext cx="105632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52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활용 분야</a:t>
            </a:r>
          </a:p>
        </p:txBody>
      </p:sp>
    </p:spTree>
    <p:extLst>
      <p:ext uri="{BB962C8B-B14F-4D97-AF65-F5344CB8AC3E}">
        <p14:creationId xmlns:p14="http://schemas.microsoft.com/office/powerpoint/2010/main" val="5742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</a:t>
            </a:r>
            <a:r>
              <a:rPr lang="ko-KR" altLang="en-US" dirty="0"/>
              <a:t>활용 분야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6E9538-B40C-4291-917B-FEA9E2D9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92" y="986917"/>
            <a:ext cx="4702683" cy="3346704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영화</a:t>
            </a:r>
          </a:p>
        </p:txBody>
      </p:sp>
      <p:pic>
        <p:nvPicPr>
          <p:cNvPr id="6148" name="Picture 4" descr="그래비티(Gravity)'가 걸작인 다섯가지 이유 - Film - NYCultureBeat">
            <a:extLst>
              <a:ext uri="{FF2B5EF4-FFF2-40B4-BE49-F238E27FC236}">
                <a16:creationId xmlns:a16="http://schemas.microsoft.com/office/drawing/2014/main" id="{59796154-B90B-4C66-B3E2-CD1F813E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" y="1828544"/>
            <a:ext cx="5055108" cy="366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영화 아바타에 나오는 대리로봇 만든다 - 지디넷코리아">
            <a:extLst>
              <a:ext uri="{FF2B5EF4-FFF2-40B4-BE49-F238E27FC236}">
                <a16:creationId xmlns:a16="http://schemas.microsoft.com/office/drawing/2014/main" id="{A4FAFC99-ACBF-433E-84FE-F5674B6ED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828544"/>
            <a:ext cx="5581650" cy="36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08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활용 분야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6E9538-B40C-4291-917B-FEA9E2D9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92" y="986917"/>
            <a:ext cx="4702683" cy="3346704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게임</a:t>
            </a:r>
          </a:p>
        </p:txBody>
      </p:sp>
      <p:pic>
        <p:nvPicPr>
          <p:cNvPr id="8194" name="Picture 2" descr="리그오브레전드 5.6 업데이트 기념 주말 이벤트 - 매일경제">
            <a:extLst>
              <a:ext uri="{FF2B5EF4-FFF2-40B4-BE49-F238E27FC236}">
                <a16:creationId xmlns:a16="http://schemas.microsoft.com/office/drawing/2014/main" id="{7216F427-AEA3-4A68-BA0A-CECC081C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0" y="1828544"/>
            <a:ext cx="5387890" cy="36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배틀그라운드, 무료 전환하고 심상찮다-국민일보">
            <a:extLst>
              <a:ext uri="{FF2B5EF4-FFF2-40B4-BE49-F238E27FC236}">
                <a16:creationId xmlns:a16="http://schemas.microsoft.com/office/drawing/2014/main" id="{2090ABD6-B47B-4143-A0DE-A5D961B0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544"/>
            <a:ext cx="5229226" cy="36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8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활용 분야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6E9538-B40C-4291-917B-FEA9E2D9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92" y="986917"/>
            <a:ext cx="4702683" cy="3346704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3. VOD</a:t>
            </a:r>
            <a:endParaRPr lang="ko-KR" altLang="en-US" sz="2800" b="1" dirty="0"/>
          </a:p>
        </p:txBody>
      </p:sp>
      <p:pic>
        <p:nvPicPr>
          <p:cNvPr id="9218" name="Picture 2" descr="KT, 디즈니+ 손잡았다">
            <a:extLst>
              <a:ext uri="{FF2B5EF4-FFF2-40B4-BE49-F238E27FC236}">
                <a16:creationId xmlns:a16="http://schemas.microsoft.com/office/drawing/2014/main" id="{CD414BF9-4A56-4813-BEE3-A4138EAA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5" y="1797049"/>
            <a:ext cx="40290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LG유플러스, U+tv 서비스 정책 변경 후 고객 피해는 '나 몰라라'">
            <a:extLst>
              <a:ext uri="{FF2B5EF4-FFF2-40B4-BE49-F238E27FC236}">
                <a16:creationId xmlns:a16="http://schemas.microsoft.com/office/drawing/2014/main" id="{77E3A6DF-D3F9-4583-980E-68606B648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4" y="1797049"/>
            <a:ext cx="5251697" cy="42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872" y="5112327"/>
            <a:ext cx="9182793" cy="1110580"/>
          </a:xfrm>
        </p:spPr>
        <p:txBody>
          <a:bodyPr rtlCol="0">
            <a:normAutofit/>
          </a:bodyPr>
          <a:lstStyle/>
          <a:p>
            <a:r>
              <a:rPr lang="ko-KR" altLang="en-US" sz="3600" dirty="0"/>
              <a:t>멀티미디어를 활용</a:t>
            </a:r>
            <a:r>
              <a:rPr lang="en-US" altLang="ko-KR" sz="3600" dirty="0"/>
              <a:t>, </a:t>
            </a:r>
            <a:r>
              <a:rPr lang="ko-KR" altLang="en-US" sz="3600" dirty="0"/>
              <a:t>분석하여 범죄사건 해결</a:t>
            </a:r>
            <a:endParaRPr lang="ko-KR" altLang="en-US" sz="3600" dirty="0"/>
          </a:p>
        </p:txBody>
      </p:sp>
      <p:pic>
        <p:nvPicPr>
          <p:cNvPr id="3" name="그림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769" y="946421"/>
            <a:ext cx="8615449" cy="41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21" y="358573"/>
            <a:ext cx="619048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출처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22" y="1064030"/>
            <a:ext cx="7321510" cy="549471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500" dirty="0" smtClean="0"/>
              <a:t>이미지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/>
              <a:t>*https://</a:t>
            </a:r>
            <a:r>
              <a:rPr lang="en-US" altLang="ko-KR" sz="1500" dirty="0" smtClean="0"/>
              <a:t>www.google.co.kr/url?sa=i&amp;url=https%3A%2F%2Fkr.vector.me%2Fbrowse%2F158186%2Fmultimedia_icons&amp;psig=AOvVaw0MLAL7cnEPmoNQi20pipZb&amp;ust=1648560068132000&amp;source=images&amp;cd=vfe&amp;ved=0CAgQjRxqFwoTCKjhx4vz6PYCFQAAAAAdAAAAABAY</a:t>
            </a:r>
          </a:p>
          <a:p>
            <a:r>
              <a:rPr lang="en-US" altLang="ko-KR" sz="1500" dirty="0"/>
              <a:t>*http://image.dongascience.com/Photo/2018/10/545f40b81fb585cf98e09303a3e8905c.png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/>
              <a:t>*http://image.mediapen.com/news/202203/news_708109_1647331346_m.jpg</a:t>
            </a:r>
            <a:endParaRPr lang="en-US" altLang="ko-KR" sz="1500" dirty="0" smtClean="0"/>
          </a:p>
          <a:p>
            <a:r>
              <a:rPr lang="en-US" altLang="ko-KR" sz="1500" dirty="0"/>
              <a:t>*https://image.zdnet.co.kr/2012/02/20/6WMqyR4ZuYHV9DlMSWgS.jpg</a:t>
            </a:r>
          </a:p>
          <a:p>
            <a:r>
              <a:rPr lang="en-US" altLang="ko-KR" sz="1500" dirty="0"/>
              <a:t>*http://</a:t>
            </a:r>
            <a:r>
              <a:rPr lang="en-US" altLang="ko-KR" sz="1500" dirty="0" smtClean="0"/>
              <a:t>danjaes.cafe24.com/xe/files/attach/images/270/208/012/cadc7c4c811902888fd994104f3726c4.jpg</a:t>
            </a:r>
          </a:p>
          <a:p>
            <a:r>
              <a:rPr lang="en-US" altLang="ko-KR" sz="1500" dirty="0"/>
              <a:t>*https://</a:t>
            </a:r>
            <a:r>
              <a:rPr lang="en-US" altLang="ko-KR" sz="1500" dirty="0" smtClean="0"/>
              <a:t>cdn.dailyimpact.co.kr/news/photo/202110/72297_48381_5531.jpg</a:t>
            </a:r>
          </a:p>
          <a:p>
            <a:r>
              <a:rPr lang="en-US" altLang="ko-KR" sz="1500" dirty="0"/>
              <a:t>*https://cdn.policetv.co.kr/news/photo/202009/11773_7845_319.jpg</a:t>
            </a:r>
            <a:endParaRPr lang="en-US" altLang="ko-KR" sz="1500" dirty="0" smtClean="0"/>
          </a:p>
          <a:p>
            <a:pPr rtl="0"/>
            <a:endParaRPr lang="en-US" altLang="ko-KR" sz="1500" dirty="0"/>
          </a:p>
          <a:p>
            <a:pPr rtl="0"/>
            <a:r>
              <a:rPr lang="ko-KR" altLang="en-US" sz="1500" dirty="0" smtClean="0"/>
              <a:t>영상</a:t>
            </a:r>
            <a:endParaRPr lang="en-US" altLang="ko-KR" sz="1500" dirty="0" smtClean="0"/>
          </a:p>
          <a:p>
            <a:r>
              <a:rPr lang="en-US" altLang="ko-KR" sz="1500" dirty="0" smtClean="0"/>
              <a:t>* https</a:t>
            </a:r>
            <a:r>
              <a:rPr lang="en-US" altLang="ko-KR" sz="1500" dirty="0"/>
              <a:t>://www.youtube.com/watch?v=toF1xKRZEUI</a:t>
            </a:r>
            <a:endParaRPr lang="en-US" altLang="ko-KR" sz="1500" dirty="0" smtClean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개체 틀 12" descr="무료 이미지 : 휴대용 퍼스널 컴퓨터, 노트북, 작업, 커피, 과학 ..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7512632" y="1538149"/>
            <a:ext cx="4266960" cy="42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3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발표자 이름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 메일 주소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en-US" altLang="ko-KR" dirty="0"/>
              <a:t>1. </a:t>
            </a:r>
            <a:r>
              <a:rPr lang="ko-KR" altLang="en-US" dirty="0"/>
              <a:t>멀티미디어란</a:t>
            </a:r>
            <a:r>
              <a:rPr lang="en-US" altLang="ko-KR" dirty="0"/>
              <a:t>?</a:t>
            </a:r>
          </a:p>
          <a:p>
            <a:pPr algn="r" rtl="0"/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특징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en-US" altLang="ko-KR" dirty="0"/>
              <a:t>3. </a:t>
            </a:r>
            <a:r>
              <a:rPr lang="ko-KR" altLang="en-US" dirty="0"/>
              <a:t>멀티미디어 시스템 구성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r>
              <a:rPr lang="en-US" altLang="ko-KR" dirty="0"/>
              <a:t>4.</a:t>
            </a:r>
            <a:r>
              <a:rPr lang="ko-KR" altLang="en-US" dirty="0"/>
              <a:t> 멀티미디어의 활용 분야</a:t>
            </a:r>
            <a:endParaRPr lang="ko-KR" alt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 descr="일몰 중인 산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멀티미디어</a:t>
            </a:r>
            <a:r>
              <a:rPr lang="en-US" altLang="ko-KR" dirty="0"/>
              <a:t>(Multimedia)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702934" cy="3346704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</a:t>
            </a:r>
            <a:r>
              <a:rPr lang="en-US" altLang="ko-KR" dirty="0"/>
              <a:t>·</a:t>
            </a:r>
            <a:r>
              <a:rPr lang="ko-KR" altLang="en-US" dirty="0"/>
              <a:t>문자</a:t>
            </a:r>
            <a:r>
              <a:rPr lang="en-US" altLang="ko-KR" dirty="0"/>
              <a:t>·</a:t>
            </a:r>
            <a:r>
              <a:rPr lang="ko-KR" altLang="en-US" dirty="0"/>
              <a:t>그림</a:t>
            </a:r>
            <a:r>
              <a:rPr lang="en-US" altLang="ko-KR" dirty="0"/>
              <a:t>·</a:t>
            </a:r>
            <a:r>
              <a:rPr lang="ko-KR" altLang="en-US" dirty="0"/>
              <a:t>동영상 등이 혼합된 다양한 매체</a:t>
            </a:r>
            <a:endParaRPr lang="en-US" altLang="ko-KR" dirty="0"/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다중</a:t>
            </a:r>
            <a:r>
              <a:rPr lang="en-US" altLang="ko-KR" dirty="0"/>
              <a:t>(Multi) + </a:t>
            </a:r>
            <a:r>
              <a:rPr lang="ko-KR" altLang="en-US" dirty="0"/>
              <a:t>미디어</a:t>
            </a:r>
            <a:r>
              <a:rPr lang="en-US" altLang="ko-KR" dirty="0"/>
              <a:t>(</a:t>
            </a:r>
            <a:r>
              <a:rPr lang="ko-KR" altLang="en-US" dirty="0"/>
              <a:t>매체</a:t>
            </a:r>
            <a:r>
              <a:rPr lang="en-US" altLang="ko-KR" dirty="0"/>
              <a:t>)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콘텐츠 형태를 조합하여 정보를 전달하는 방법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16667" r="16667"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특징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18F268A-4338-4937-9172-B3E8A8830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52549"/>
            <a:ext cx="6293359" cy="1704975"/>
          </a:xfrm>
        </p:spPr>
        <p:txBody>
          <a:bodyPr rtlCol="0">
            <a:normAutofit fontScale="92500"/>
          </a:bodyPr>
          <a:lstStyle/>
          <a:p>
            <a:pPr rtl="0"/>
            <a:r>
              <a:rPr lang="en-US" altLang="ko-KR" sz="2800" b="1" dirty="0"/>
              <a:t>· </a:t>
            </a:r>
            <a:r>
              <a:rPr lang="ko-KR" altLang="en-US" sz="2800" b="1" dirty="0"/>
              <a:t>디지털화</a:t>
            </a:r>
            <a:endParaRPr lang="en-US" altLang="ko-KR" sz="2800" b="1" dirty="0"/>
          </a:p>
          <a:p>
            <a:pPr rtl="0"/>
            <a:r>
              <a:rPr lang="en-US" altLang="ko-KR" sz="2800" b="1" dirty="0"/>
              <a:t>:</a:t>
            </a:r>
            <a:r>
              <a:rPr lang="ko-KR" altLang="en-US" sz="2800" b="1" dirty="0"/>
              <a:t>텍스트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그래픽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이미지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사운드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비디오 등의 정보가 디지털 데이터로 처리된다</a:t>
            </a:r>
            <a:r>
              <a:rPr lang="en-US" altLang="ko-KR" sz="2800" b="1" dirty="0"/>
              <a:t>.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특징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Free download of 멀티미디어 아이콘 Vector Graphic">
            <a:extLst>
              <a:ext uri="{FF2B5EF4-FFF2-40B4-BE49-F238E27FC236}">
                <a16:creationId xmlns:a16="http://schemas.microsoft.com/office/drawing/2014/main" id="{02843EC3-0133-4599-9446-E39BFE85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462088"/>
            <a:ext cx="4257673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28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917"/>
            <a:ext cx="9970009" cy="4991100"/>
          </a:xfrm>
        </p:spPr>
        <p:txBody>
          <a:bodyPr rtlCol="0"/>
          <a:lstStyle/>
          <a:p>
            <a:pPr rtl="0"/>
            <a:r>
              <a:rPr lang="en-US" altLang="ko-KR" sz="2800" b="1" dirty="0"/>
              <a:t>· </a:t>
            </a:r>
            <a:r>
              <a:rPr lang="ko-KR" altLang="en-US" sz="2800" b="1" dirty="0"/>
              <a:t>쌍방향성</a:t>
            </a:r>
            <a:endParaRPr lang="en-US" altLang="ko-KR" sz="2800" b="1" dirty="0"/>
          </a:p>
          <a:p>
            <a:pPr rtl="0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800" b="1" dirty="0"/>
              <a:t> 정보 제공자가 사용자에게 일방적으로</a:t>
            </a:r>
            <a:endParaRPr lang="en-US" altLang="ko-KR" sz="2800" b="1" dirty="0"/>
          </a:p>
          <a:p>
            <a:pPr rtl="0"/>
            <a:r>
              <a:rPr lang="ko-KR" altLang="en-US" sz="2800" b="1" dirty="0"/>
              <a:t>정보를 보내는 것이 아니라 쌍방으로 주고 받는다</a:t>
            </a:r>
            <a:r>
              <a:rPr lang="en-US" altLang="ko-KR" sz="2800" b="1" dirty="0"/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특징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연관상품 IT/과학기술 일상대화 시나리오(합쇼체) part 2 단일 턴 일상대화 시나리오(한국어) 시나리오 턴 범위: 1턴 *턴:  발화문1-발화문2 쌍의 2개 문장 시나리오 개수: 23,468개 문장 개수: 46,936개 일상에서 2명의 화자가 주고 받으며 대화하는  발화문장 시나리오 ...">
            <a:extLst>
              <a:ext uri="{FF2B5EF4-FFF2-40B4-BE49-F238E27FC236}">
                <a16:creationId xmlns:a16="http://schemas.microsoft.com/office/drawing/2014/main" id="{E50DC677-9840-4B7E-B97E-6EF76C8C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09850"/>
            <a:ext cx="78390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6696D-1EC6-4B2F-A2C1-D52FBDFA14E3}"/>
              </a:ext>
            </a:extLst>
          </p:cNvPr>
          <p:cNvSpPr txBox="1"/>
          <p:nvPr/>
        </p:nvSpPr>
        <p:spPr>
          <a:xfrm>
            <a:off x="5105400" y="418147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E967E-2E85-47BD-8C86-797BD37B5DFD}"/>
              </a:ext>
            </a:extLst>
          </p:cNvPr>
          <p:cNvSpPr txBox="1"/>
          <p:nvPr/>
        </p:nvSpPr>
        <p:spPr>
          <a:xfrm>
            <a:off x="6464809" y="418147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27668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81100"/>
            <a:ext cx="10055734" cy="49911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b="1" dirty="0"/>
              <a:t>· </a:t>
            </a:r>
            <a:r>
              <a:rPr lang="ko-KR" altLang="en-US" sz="2800" b="1" dirty="0"/>
              <a:t>통합성</a:t>
            </a:r>
            <a:endParaRPr lang="en-US" altLang="ko-KR" sz="2800" b="1" dirty="0"/>
          </a:p>
          <a:p>
            <a:pPr rtl="0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800" b="1" dirty="0"/>
              <a:t> 정보가 기존의 단일 미디어 기반으로 전달되는 것이 아니라 여러 종류의 미디어로 통합되어 전달 된다</a:t>
            </a:r>
            <a:r>
              <a:rPr lang="en-US" altLang="ko-KR" sz="2800" b="1" dirty="0"/>
              <a:t>.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특징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0DC677-9840-4B7E-B97E-6EF76C8C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143125" y="3282700"/>
            <a:ext cx="7839075" cy="2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27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81100"/>
            <a:ext cx="10227184" cy="49911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b="1" dirty="0"/>
              <a:t>· </a:t>
            </a:r>
            <a:r>
              <a:rPr lang="ko-KR" altLang="en-US" sz="2800" b="1" dirty="0"/>
              <a:t>비 선형성</a:t>
            </a:r>
            <a:endParaRPr lang="en-US" altLang="ko-KR" sz="2800" b="1" dirty="0"/>
          </a:p>
          <a:p>
            <a:pPr rtl="0"/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정보가 일정한 순서의 선형적인 흐름으로 전달되는 것이 아니라 사용자의 선택에 따라 자유롭게 전달된다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특징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Social Media Design With Multimedia Icons, Vector Illustration Graphic  Royalty Free Cliparts, Vectors, And Stock Illustration. Image 47779400.">
            <a:extLst>
              <a:ext uri="{FF2B5EF4-FFF2-40B4-BE49-F238E27FC236}">
                <a16:creationId xmlns:a16="http://schemas.microsoft.com/office/drawing/2014/main" id="{BCAA7684-1F86-4E72-8127-3080FC95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914650"/>
            <a:ext cx="93916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1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멀티미디어의 시스템 구성</a:t>
            </a:r>
          </a:p>
        </p:txBody>
      </p:sp>
    </p:spTree>
    <p:extLst>
      <p:ext uri="{BB962C8B-B14F-4D97-AF65-F5344CB8AC3E}">
        <p14:creationId xmlns:p14="http://schemas.microsoft.com/office/powerpoint/2010/main" val="12017287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{31FD0FB8-5A6B-48C1-81A8-9732416F7C12}tf89338750_win32</Template>
  <TotalTime>304</TotalTime>
  <Words>260</Words>
  <Application>Microsoft Office PowerPoint</Application>
  <PresentationFormat>와이드스크린</PresentationFormat>
  <Paragraphs>99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Univers</vt:lpstr>
      <vt:lpstr>맑은 고딕</vt:lpstr>
      <vt:lpstr>Arial</vt:lpstr>
      <vt:lpstr>GradientUnivers</vt:lpstr>
      <vt:lpstr>멀티미디어</vt:lpstr>
      <vt:lpstr>목차</vt:lpstr>
      <vt:lpstr>멀티미디어(Multimedia)란?</vt:lpstr>
      <vt:lpstr>멀티미디어의 특징</vt:lpstr>
      <vt:lpstr>PowerPoint 프레젠테이션</vt:lpstr>
      <vt:lpstr>PowerPoint 프레젠테이션</vt:lpstr>
      <vt:lpstr>PowerPoint 프레젠테이션</vt:lpstr>
      <vt:lpstr>PowerPoint 프레젠테이션</vt:lpstr>
      <vt:lpstr>멀티미디어의 시스템 구성</vt:lpstr>
      <vt:lpstr>PowerPoint 프레젠테이션</vt:lpstr>
      <vt:lpstr>멀티미디어의 활용 분야</vt:lpstr>
      <vt:lpstr>PowerPoint 프레젠테이션</vt:lpstr>
      <vt:lpstr>PowerPoint 프레젠테이션</vt:lpstr>
      <vt:lpstr>PowerPoint 프레젠테이션</vt:lpstr>
      <vt:lpstr>멀티미디어를 활용, 분석하여 범죄사건 해결</vt:lpstr>
      <vt:lpstr>출처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</dc:title>
  <dc:creator>양재훈</dc:creator>
  <cp:lastModifiedBy>Windows 사용자</cp:lastModifiedBy>
  <cp:revision>6</cp:revision>
  <dcterms:created xsi:type="dcterms:W3CDTF">2022-03-21T09:10:49Z</dcterms:created>
  <dcterms:modified xsi:type="dcterms:W3CDTF">2022-03-28T14:58:19Z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