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09" r:id="rId2"/>
    <p:sldId id="256" r:id="rId3"/>
    <p:sldId id="266" r:id="rId4"/>
    <p:sldId id="383" r:id="rId5"/>
    <p:sldId id="424" r:id="rId6"/>
    <p:sldId id="662" r:id="rId7"/>
    <p:sldId id="664" r:id="rId8"/>
    <p:sldId id="663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45" r:id="rId25"/>
    <p:sldId id="682" r:id="rId26"/>
    <p:sldId id="683" r:id="rId27"/>
    <p:sldId id="684" r:id="rId28"/>
    <p:sldId id="686" r:id="rId29"/>
    <p:sldId id="687" r:id="rId30"/>
    <p:sldId id="688" r:id="rId31"/>
    <p:sldId id="689" r:id="rId32"/>
    <p:sldId id="690" r:id="rId33"/>
    <p:sldId id="691" r:id="rId34"/>
    <p:sldId id="660" r:id="rId35"/>
    <p:sldId id="661" r:id="rId36"/>
    <p:sldId id="692" r:id="rId37"/>
    <p:sldId id="693" r:id="rId38"/>
    <p:sldId id="694" r:id="rId39"/>
    <p:sldId id="695" r:id="rId40"/>
    <p:sldId id="696" r:id="rId41"/>
    <p:sldId id="697" r:id="rId42"/>
    <p:sldId id="698" r:id="rId4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F63"/>
    <a:srgbClr val="2D7F4D"/>
    <a:srgbClr val="9EC157"/>
    <a:srgbClr val="F6713C"/>
    <a:srgbClr val="FDE2D7"/>
    <a:srgbClr val="FCC7B2"/>
    <a:srgbClr val="F88D62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7" autoAdjust="0"/>
    <p:restoredTop sz="97439" autoAdjust="0"/>
  </p:normalViewPr>
  <p:slideViewPr>
    <p:cSldViewPr>
      <p:cViewPr varScale="1">
        <p:scale>
          <a:sx n="83" d="100"/>
          <a:sy n="83" d="100"/>
        </p:scale>
        <p:origin x="78" y="6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강 시험범위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12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787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78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2022-05-31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talk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user 1 </a:t>
            </a:r>
            <a:r>
              <a:rPr lang="ko-KR" altLang="en-US" dirty="0"/>
              <a:t>→ </a:t>
            </a:r>
            <a:r>
              <a:rPr lang="en-US" altLang="ko-KR" dirty="0"/>
              <a:t>user 2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47764"/>
            <a:ext cx="3933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04344"/>
            <a:ext cx="669674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6481883" y="3645024"/>
            <a:ext cx="1935215" cy="810090"/>
          </a:xfrm>
          <a:prstGeom prst="wedgeRoundRectCallout">
            <a:avLst>
              <a:gd name="adj1" fmla="val -62589"/>
              <a:gd name="adj2" fmla="val -7137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user2</a:t>
            </a:r>
            <a:r>
              <a:rPr lang="ko-KR" altLang="en-US" dirty="0">
                <a:solidFill>
                  <a:schemeClr val="tx1"/>
                </a:solidFill>
              </a:rPr>
              <a:t>의 응답을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기다리는 중</a:t>
            </a:r>
          </a:p>
        </p:txBody>
      </p:sp>
      <p:sp>
        <p:nvSpPr>
          <p:cNvPr id="8" name="AutoShape 154"/>
          <p:cNvSpPr>
            <a:spLocks noChangeArrowheads="1"/>
          </p:cNvSpPr>
          <p:nvPr/>
        </p:nvSpPr>
        <p:spPr bwMode="auto">
          <a:xfrm rot="5400000">
            <a:off x="4629002" y="2675533"/>
            <a:ext cx="609600" cy="609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3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talk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user 2</a:t>
            </a:r>
            <a:r>
              <a:rPr lang="ko-KR" altLang="en-US" dirty="0"/>
              <a:t>가 응답</a:t>
            </a:r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68" y="2569097"/>
            <a:ext cx="6010572" cy="215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68" y="4941168"/>
            <a:ext cx="5267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6766272" y="5301208"/>
            <a:ext cx="1890210" cy="1215135"/>
          </a:xfrm>
          <a:prstGeom prst="wedgeRoundRectCallout">
            <a:avLst>
              <a:gd name="adj1" fmla="val -159003"/>
              <a:gd name="adj2" fmla="val -4338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talk </a:t>
            </a:r>
            <a:r>
              <a:rPr lang="ko-KR" altLang="en-US" dirty="0">
                <a:solidFill>
                  <a:schemeClr val="tx1"/>
                </a:solidFill>
              </a:rPr>
              <a:t>요청에 대한 응답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842030" y="4077072"/>
            <a:ext cx="1890210" cy="495054"/>
          </a:xfrm>
          <a:prstGeom prst="wedgeRoundRectCallout">
            <a:avLst>
              <a:gd name="adj1" fmla="val -64977"/>
              <a:gd name="adj2" fmla="val -3385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응답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87135" y="1772816"/>
            <a:ext cx="1890210" cy="1215135"/>
          </a:xfrm>
          <a:prstGeom prst="wedgeRoundRectCallout">
            <a:avLst>
              <a:gd name="adj1" fmla="val -60208"/>
              <a:gd name="adj2" fmla="val 520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user2</a:t>
            </a:r>
            <a:r>
              <a:rPr lang="ko-KR" altLang="en-US" dirty="0">
                <a:solidFill>
                  <a:schemeClr val="tx1"/>
                </a:solidFill>
              </a:rPr>
              <a:t>의 화면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user1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talk </a:t>
            </a:r>
            <a:r>
              <a:rPr lang="ko-KR" altLang="en-US" dirty="0">
                <a:solidFill>
                  <a:schemeClr val="tx1"/>
                </a:solidFill>
              </a:rPr>
              <a:t>요청 메시지 출력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55976" y="4043040"/>
            <a:ext cx="486054" cy="1042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5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talk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user 1</a:t>
            </a:r>
            <a:r>
              <a:rPr lang="ko-KR" altLang="en-US" dirty="0"/>
              <a:t>과 </a:t>
            </a:r>
            <a:r>
              <a:rPr lang="en-US" altLang="ko-KR" dirty="0"/>
              <a:t>user 2</a:t>
            </a:r>
            <a:r>
              <a:rPr lang="ko-KR" altLang="en-US" dirty="0"/>
              <a:t>가 서로 대화</a:t>
            </a:r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580456"/>
            <a:ext cx="6408712" cy="200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7" y="4754984"/>
            <a:ext cx="6447581" cy="191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5004048" y="2680691"/>
            <a:ext cx="1935215" cy="900100"/>
          </a:xfrm>
          <a:prstGeom prst="wedgeRoundRectCallout">
            <a:avLst>
              <a:gd name="adj1" fmla="val -69300"/>
              <a:gd name="adj2" fmla="val -2847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user1</a:t>
            </a:r>
            <a:r>
              <a:rPr lang="ko-KR" altLang="en-US" dirty="0">
                <a:solidFill>
                  <a:schemeClr val="tx1"/>
                </a:solidFill>
              </a:rPr>
              <a:t>이 메시지 입력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008364" y="4625768"/>
            <a:ext cx="1935215" cy="900100"/>
          </a:xfrm>
          <a:prstGeom prst="wedgeRoundRectCallout">
            <a:avLst>
              <a:gd name="adj1" fmla="val -65563"/>
              <a:gd name="adj2" fmla="val 3520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user1</a:t>
            </a:r>
            <a:r>
              <a:rPr lang="ko-KR" altLang="en-US" dirty="0">
                <a:solidFill>
                  <a:schemeClr val="tx1"/>
                </a:solidFill>
              </a:rPr>
              <a:t>이 입력한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319723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talk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user 1</a:t>
            </a:r>
            <a:r>
              <a:rPr lang="ko-KR" altLang="en-US" dirty="0"/>
              <a:t>과 </a:t>
            </a:r>
            <a:r>
              <a:rPr lang="en-US" altLang="ko-KR" dirty="0"/>
              <a:t>user 2</a:t>
            </a:r>
            <a:r>
              <a:rPr lang="ko-KR" altLang="en-US" dirty="0"/>
              <a:t>가 서로 대화 종료</a:t>
            </a:r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7" y="2577852"/>
            <a:ext cx="6447581" cy="316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2039066" y="2996952"/>
            <a:ext cx="1935215" cy="900100"/>
          </a:xfrm>
          <a:prstGeom prst="wedgeRoundRectCallout">
            <a:avLst>
              <a:gd name="adj1" fmla="val -69300"/>
              <a:gd name="adj2" fmla="val -2847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종료하려면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^D</a:t>
            </a:r>
            <a:r>
              <a:rPr lang="ko-KR" altLang="en-US" dirty="0">
                <a:solidFill>
                  <a:schemeClr val="tx1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4899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 err="1"/>
              <a:t>mesg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write, wall, talk </a:t>
            </a:r>
            <a:r>
              <a:rPr lang="ko-KR" altLang="en-US" dirty="0"/>
              <a:t>메시지를 단말기에 출력하는 것을 허용</a:t>
            </a:r>
            <a:r>
              <a:rPr lang="en-US" altLang="ko-KR" dirty="0"/>
              <a:t>/</a:t>
            </a:r>
            <a:r>
              <a:rPr lang="ko-KR" altLang="en-US" dirty="0"/>
              <a:t>금지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 </a:t>
            </a:r>
            <a:endParaRPr lang="en-US" altLang="ko-KR" dirty="0"/>
          </a:p>
          <a:p>
            <a:pPr lvl="1"/>
            <a:r>
              <a:rPr lang="en-US" altLang="ko-KR" dirty="0"/>
              <a:t>y : </a:t>
            </a:r>
            <a:r>
              <a:rPr lang="ko-KR" altLang="en-US" dirty="0"/>
              <a:t>메시지 수신을 허용</a:t>
            </a:r>
            <a:endParaRPr lang="en-US" altLang="ko-KR" dirty="0"/>
          </a:p>
          <a:p>
            <a:pPr lvl="1"/>
            <a:r>
              <a:rPr lang="en-US" altLang="ko-KR" dirty="0"/>
              <a:t>n : </a:t>
            </a:r>
            <a:r>
              <a:rPr lang="ko-KR" altLang="en-US" dirty="0"/>
              <a:t>메시지 수신을 거부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8165"/>
            <a:ext cx="7662862" cy="46549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j-ea"/>
                <a:ea typeface="+mj-ea"/>
              </a:rPr>
              <a:t>mesg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[ n</a:t>
            </a:r>
            <a:r>
              <a:rPr lang="ko-KR" altLang="en-US" sz="2000" dirty="0">
                <a:latin typeface="+mj-ea"/>
                <a:ea typeface="+mj-ea"/>
              </a:rPr>
              <a:t>｜</a:t>
            </a:r>
            <a:r>
              <a:rPr lang="en-US" altLang="ko-KR" sz="2000" dirty="0">
                <a:latin typeface="+mj-ea"/>
                <a:ea typeface="+mj-ea"/>
              </a:rPr>
              <a:t>y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1" y="4297288"/>
            <a:ext cx="3102772" cy="119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80" y="4297288"/>
            <a:ext cx="3701256" cy="119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5633034"/>
            <a:ext cx="3552313" cy="82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28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메일서버</a:t>
            </a:r>
            <a:endParaRPr lang="en-US" altLang="ko-KR" dirty="0"/>
          </a:p>
          <a:p>
            <a:pPr lvl="1"/>
            <a:r>
              <a:rPr lang="ko-KR" altLang="en-US" dirty="0"/>
              <a:t>메일 서비스를 제공하는 프로그램 또는 그 프로그램이 실행중인 시스템</a:t>
            </a:r>
            <a:endParaRPr lang="en-US" altLang="ko-KR" dirty="0"/>
          </a:p>
          <a:p>
            <a:pPr lvl="1"/>
            <a:r>
              <a:rPr lang="en-US" altLang="ko-KR" dirty="0"/>
              <a:t>POP3, SMTP</a:t>
            </a:r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메일 클라이언트</a:t>
            </a:r>
            <a:endParaRPr lang="en-US" altLang="ko-KR" dirty="0"/>
          </a:p>
          <a:p>
            <a:pPr lvl="1"/>
            <a:r>
              <a:rPr lang="ko-KR" altLang="en-US" dirty="0"/>
              <a:t>메일 서비스를 요청하는 프로그램</a:t>
            </a:r>
            <a:endParaRPr lang="en-US" altLang="ko-KR" dirty="0"/>
          </a:p>
          <a:p>
            <a:pPr lvl="1"/>
            <a:r>
              <a:rPr lang="en-US" altLang="ko-KR" dirty="0" err="1"/>
              <a:t>mailx</a:t>
            </a:r>
            <a:r>
              <a:rPr lang="en-US" altLang="ko-KR" dirty="0"/>
              <a:t>(System V), mail(BSD), </a:t>
            </a:r>
            <a:r>
              <a:rPr lang="ko-KR" altLang="en-US" dirty="0" err="1"/>
              <a:t>아웃룩</a:t>
            </a:r>
            <a:r>
              <a:rPr lang="ko-KR" altLang="en-US" dirty="0"/>
              <a:t> </a:t>
            </a:r>
            <a:r>
              <a:rPr lang="ko-KR" altLang="en-US" dirty="0" err="1"/>
              <a:t>익스프레스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이메일</a:t>
            </a:r>
            <a:r>
              <a:rPr lang="ko-KR" altLang="en-US" dirty="0"/>
              <a:t> 동작 구조</a:t>
            </a:r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65670" y="4918584"/>
            <a:ext cx="7048278" cy="1726207"/>
            <a:chOff x="735798" y="4381630"/>
            <a:chExt cx="7898060" cy="2197430"/>
          </a:xfrm>
        </p:grpSpPr>
        <p:pic>
          <p:nvPicPr>
            <p:cNvPr id="9" name="Picture 3" descr="C:\Users\윤소정\AppData\Local\Microsoft\Windows\Temporary Internet Files\Low\Content.IE5\3R6P8FQC\MC90044153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5798" y="4734144"/>
              <a:ext cx="775862" cy="765086"/>
            </a:xfrm>
            <a:prstGeom prst="rect">
              <a:avLst/>
            </a:prstGeom>
            <a:noFill/>
          </p:spPr>
        </p:pic>
        <p:pic>
          <p:nvPicPr>
            <p:cNvPr id="10" name="Picture 4" descr="C:\Users\윤소정\AppData\Local\Microsoft\Windows\Temporary Internet Files\Low\Content.IE5\3R6P8FQC\MC900441534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8477" y="5589240"/>
              <a:ext cx="781410" cy="770558"/>
            </a:xfrm>
            <a:prstGeom prst="rect">
              <a:avLst/>
            </a:prstGeom>
            <a:noFill/>
          </p:spPr>
        </p:pic>
        <p:pic>
          <p:nvPicPr>
            <p:cNvPr id="11" name="Picture 5" descr="C:\Users\윤소정\AppData\Local\Microsoft\Windows\Temporary Internet Files\Low\Content.IE5\3R6P8FQC\MC900441541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03637" y="4689140"/>
              <a:ext cx="730221" cy="720080"/>
            </a:xfrm>
            <a:prstGeom prst="rect">
              <a:avLst/>
            </a:prstGeom>
            <a:noFill/>
          </p:spPr>
        </p:pic>
        <p:pic>
          <p:nvPicPr>
            <p:cNvPr id="12" name="Picture 7" descr="C:\Users\윤소정\AppData\Local\Microsoft\Windows\Temporary Internet Files\Low\Content.IE5\634Y0MKX\MC900441537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902370" y="5665024"/>
              <a:ext cx="699009" cy="689301"/>
            </a:xfrm>
            <a:prstGeom prst="rect">
              <a:avLst/>
            </a:prstGeom>
            <a:noFill/>
          </p:spPr>
        </p:pic>
        <p:sp>
          <p:nvSpPr>
            <p:cNvPr id="13" name="구름 12"/>
            <p:cNvSpPr/>
            <p:nvPr/>
          </p:nvSpPr>
          <p:spPr>
            <a:xfrm>
              <a:off x="3041830" y="4509120"/>
              <a:ext cx="2970330" cy="1800200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9" descr="C:\Users\윤소정\AppData\Local\Microsoft\Windows\Temporary Internet Files\Low\Content.IE5\JU88BT0A\MC900434845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51385" y="4886496"/>
              <a:ext cx="1345840" cy="1260140"/>
            </a:xfrm>
            <a:prstGeom prst="rect">
              <a:avLst/>
            </a:prstGeom>
            <a:noFill/>
          </p:spPr>
        </p:pic>
        <p:cxnSp>
          <p:nvCxnSpPr>
            <p:cNvPr id="15" name="직선 화살표 연결선 14"/>
            <p:cNvCxnSpPr>
              <a:stCxn id="17" idx="3"/>
              <a:endCxn id="14" idx="1"/>
            </p:cNvCxnSpPr>
            <p:nvPr/>
          </p:nvCxnSpPr>
          <p:spPr>
            <a:xfrm flipV="1">
              <a:off x="3901486" y="5516566"/>
              <a:ext cx="1349899" cy="32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6327195" y="5499230"/>
              <a:ext cx="540060" cy="5400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POP3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96825" y="5004175"/>
              <a:ext cx="904661" cy="1031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타원 17"/>
            <p:cNvSpPr/>
            <p:nvPr/>
          </p:nvSpPr>
          <p:spPr>
            <a:xfrm>
              <a:off x="6327195" y="4914165"/>
              <a:ext cx="540060" cy="5400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SMTP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7265" y="5994285"/>
              <a:ext cx="1252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>
                  <a:solidFill>
                    <a:srgbClr val="7030A0"/>
                  </a:solidFill>
                </a:rPr>
                <a:t>PC </a:t>
              </a:r>
              <a:r>
                <a:rPr lang="ko-KR" altLang="en-US" sz="1100" b="1" dirty="0">
                  <a:solidFill>
                    <a:srgbClr val="7030A0"/>
                  </a:solidFill>
                </a:rPr>
                <a:t>환경</a:t>
              </a:r>
              <a:endParaRPr lang="en-US" altLang="ko-KR" sz="1100" b="1" dirty="0">
                <a:solidFill>
                  <a:srgbClr val="7030A0"/>
                </a:solidFill>
              </a:endParaRPr>
            </a:p>
            <a:p>
              <a:r>
                <a:rPr lang="ko-KR" altLang="en-US" sz="1050" dirty="0"/>
                <a:t>메일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클라이언트 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outlook Express</a:t>
              </a:r>
              <a:endParaRPr lang="ko-KR" alt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55149" y="4464115"/>
              <a:ext cx="1252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>
                  <a:solidFill>
                    <a:srgbClr val="7030A0"/>
                  </a:solidFill>
                </a:rPr>
                <a:t>UNIX </a:t>
              </a:r>
              <a:r>
                <a:rPr lang="ko-KR" altLang="en-US" sz="1100" b="1" dirty="0">
                  <a:solidFill>
                    <a:srgbClr val="7030A0"/>
                  </a:solidFill>
                </a:rPr>
                <a:t>환경</a:t>
              </a:r>
              <a:endParaRPr lang="en-US" altLang="ko-KR" sz="1100" b="1" dirty="0">
                <a:solidFill>
                  <a:srgbClr val="7030A0"/>
                </a:solidFill>
              </a:endParaRPr>
            </a:p>
            <a:p>
              <a:r>
                <a:rPr lang="ko-KR" altLang="en-US" sz="1050" dirty="0"/>
                <a:t>메일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클라이언트 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 err="1"/>
                <a:t>mailx</a:t>
              </a:r>
              <a:endParaRPr lang="ko-KR" altLang="en-US" sz="1050" dirty="0"/>
            </a:p>
          </p:txBody>
        </p:sp>
        <p:cxnSp>
          <p:nvCxnSpPr>
            <p:cNvPr id="21" name="직선 화살표 연결선 20"/>
            <p:cNvCxnSpPr>
              <a:stCxn id="11" idx="1"/>
              <a:endCxn id="18" idx="6"/>
            </p:cNvCxnSpPr>
            <p:nvPr/>
          </p:nvCxnSpPr>
          <p:spPr>
            <a:xfrm flipH="1">
              <a:off x="6867255" y="5049180"/>
              <a:ext cx="1036382" cy="13501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6" idx="6"/>
              <a:endCxn id="12" idx="1"/>
            </p:cNvCxnSpPr>
            <p:nvPr/>
          </p:nvCxnSpPr>
          <p:spPr>
            <a:xfrm>
              <a:off x="6867255" y="5769260"/>
              <a:ext cx="1035115" cy="24041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366755" y="5544235"/>
              <a:ext cx="540060" cy="5400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SMTP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366755" y="4959170"/>
              <a:ext cx="540060" cy="5400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POP3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9" idx="3"/>
              <a:endCxn id="24" idx="2"/>
            </p:cNvCxnSpPr>
            <p:nvPr/>
          </p:nvCxnSpPr>
          <p:spPr>
            <a:xfrm>
              <a:off x="1511660" y="5116687"/>
              <a:ext cx="855095" cy="11251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3"/>
              <a:endCxn id="23" idx="2"/>
            </p:cNvCxnSpPr>
            <p:nvPr/>
          </p:nvCxnSpPr>
          <p:spPr>
            <a:xfrm flipV="1">
              <a:off x="1529887" y="5814265"/>
              <a:ext cx="836868" cy="16025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5"/>
            <p:cNvSpPr txBox="1"/>
            <p:nvPr/>
          </p:nvSpPr>
          <p:spPr>
            <a:xfrm>
              <a:off x="1305489" y="4381630"/>
              <a:ext cx="1252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>
                  <a:solidFill>
                    <a:srgbClr val="7030A0"/>
                  </a:solidFill>
                </a:rPr>
                <a:t>PC </a:t>
              </a:r>
              <a:r>
                <a:rPr lang="ko-KR" altLang="en-US" sz="1100" b="1" dirty="0">
                  <a:solidFill>
                    <a:srgbClr val="7030A0"/>
                  </a:solidFill>
                </a:rPr>
                <a:t>환경</a:t>
              </a:r>
              <a:endParaRPr lang="en-US" altLang="ko-KR" sz="1100" b="1" dirty="0">
                <a:solidFill>
                  <a:srgbClr val="7030A0"/>
                </a:solidFill>
              </a:endParaRPr>
            </a:p>
            <a:p>
              <a:r>
                <a:rPr lang="ko-KR" altLang="en-US" sz="1050" dirty="0"/>
                <a:t>메일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클라이언트 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outlook Express</a:t>
              </a:r>
              <a:endParaRPr lang="ko-KR" altLang="en-US" sz="1050" dirty="0"/>
            </a:p>
          </p:txBody>
        </p:sp>
        <p:sp>
          <p:nvSpPr>
            <p:cNvPr id="29" name="TextBox 36"/>
            <p:cNvSpPr txBox="1"/>
            <p:nvPr/>
          </p:nvSpPr>
          <p:spPr>
            <a:xfrm>
              <a:off x="1466655" y="5994285"/>
              <a:ext cx="1252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>
                  <a:solidFill>
                    <a:srgbClr val="7030A0"/>
                  </a:solidFill>
                </a:rPr>
                <a:t>UNIX </a:t>
              </a:r>
              <a:r>
                <a:rPr lang="ko-KR" altLang="en-US" sz="1100" b="1" dirty="0">
                  <a:solidFill>
                    <a:srgbClr val="7030A0"/>
                  </a:solidFill>
                </a:rPr>
                <a:t>환경</a:t>
              </a:r>
              <a:endParaRPr lang="en-US" altLang="ko-KR" sz="1100" b="1" dirty="0">
                <a:solidFill>
                  <a:srgbClr val="7030A0"/>
                </a:solidFill>
              </a:endParaRPr>
            </a:p>
            <a:p>
              <a:r>
                <a:rPr lang="ko-KR" altLang="en-US" sz="1050" dirty="0"/>
                <a:t>메일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클라이언트 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mail</a:t>
              </a:r>
              <a:endParaRPr lang="ko-KR" altLang="en-US" sz="1050" dirty="0"/>
            </a:p>
          </p:txBody>
        </p:sp>
        <p:sp>
          <p:nvSpPr>
            <p:cNvPr id="30" name="TextBox 48"/>
            <p:cNvSpPr txBox="1"/>
            <p:nvPr/>
          </p:nvSpPr>
          <p:spPr>
            <a:xfrm>
              <a:off x="4166955" y="46891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인터넷</a:t>
              </a:r>
            </a:p>
          </p:txBody>
        </p:sp>
        <p:sp>
          <p:nvSpPr>
            <p:cNvPr id="31" name="TextBox 49"/>
            <p:cNvSpPr txBox="1"/>
            <p:nvPr/>
          </p:nvSpPr>
          <p:spPr>
            <a:xfrm>
              <a:off x="2581003" y="477915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/>
                <a:t>메일서버</a:t>
              </a:r>
            </a:p>
          </p:txBody>
        </p:sp>
        <p:sp>
          <p:nvSpPr>
            <p:cNvPr id="32" name="TextBox 50"/>
            <p:cNvSpPr txBox="1"/>
            <p:nvPr/>
          </p:nvSpPr>
          <p:spPr>
            <a:xfrm>
              <a:off x="5786229" y="477915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/>
                <a:t>메일서버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06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 err="1"/>
              <a:t>mailx</a:t>
            </a:r>
            <a:r>
              <a:rPr lang="ko-KR" altLang="en-US" dirty="0"/>
              <a:t>를 이용한 메일 송수신</a:t>
            </a:r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95400" y="1966622"/>
            <a:ext cx="1243764" cy="11701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SMTP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2605590" y="1966622"/>
            <a:ext cx="1674298" cy="1035115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우편함</a:t>
            </a:r>
          </a:p>
        </p:txBody>
      </p:sp>
      <p:sp>
        <p:nvSpPr>
          <p:cNvPr id="35" name="타원 34"/>
          <p:cNvSpPr/>
          <p:nvPr/>
        </p:nvSpPr>
        <p:spPr>
          <a:xfrm>
            <a:off x="4855840" y="2056632"/>
            <a:ext cx="1339438" cy="900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mailx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순서도: 문서 35"/>
          <p:cNvSpPr/>
          <p:nvPr/>
        </p:nvSpPr>
        <p:spPr>
          <a:xfrm>
            <a:off x="4810835" y="3406782"/>
            <a:ext cx="1578624" cy="855095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읽기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4720825" y="4756932"/>
            <a:ext cx="1674298" cy="1035115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메일박스</a:t>
            </a:r>
          </a:p>
        </p:txBody>
      </p:sp>
      <p:sp>
        <p:nvSpPr>
          <p:cNvPr id="38" name="TextBox 8"/>
          <p:cNvSpPr txBox="1"/>
          <p:nvPr/>
        </p:nvSpPr>
        <p:spPr>
          <a:xfrm>
            <a:off x="2457016" y="3001737"/>
            <a:ext cx="18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/mail/user1</a:t>
            </a:r>
            <a:endParaRPr lang="ko-KR" altLang="en-US" dirty="0"/>
          </a:p>
        </p:txBody>
      </p:sp>
      <p:sp>
        <p:nvSpPr>
          <p:cNvPr id="39" name="TextBox 9"/>
          <p:cNvSpPr txBox="1"/>
          <p:nvPr/>
        </p:nvSpPr>
        <p:spPr>
          <a:xfrm>
            <a:off x="4900844" y="5792047"/>
            <a:ext cx="108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~/</a:t>
            </a:r>
            <a:r>
              <a:rPr lang="en-US" altLang="ko-KR" dirty="0" err="1"/>
              <a:t>mbox</a:t>
            </a:r>
            <a:endParaRPr lang="ko-KR" altLang="en-US" dirty="0"/>
          </a:p>
        </p:txBody>
      </p:sp>
      <p:sp>
        <p:nvSpPr>
          <p:cNvPr id="40" name="순서도: 가산 접합 39"/>
          <p:cNvSpPr/>
          <p:nvPr/>
        </p:nvSpPr>
        <p:spPr>
          <a:xfrm>
            <a:off x="7106090" y="3271767"/>
            <a:ext cx="1052416" cy="990110"/>
          </a:xfrm>
          <a:prstGeom prst="flowChartSummingJunction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2155540" y="2416672"/>
            <a:ext cx="430534" cy="3150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4315780" y="2371667"/>
            <a:ext cx="430534" cy="3150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아래쪽 화살표 42"/>
          <p:cNvSpPr/>
          <p:nvPr/>
        </p:nvSpPr>
        <p:spPr>
          <a:xfrm>
            <a:off x="5305889" y="3091747"/>
            <a:ext cx="478371" cy="22502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5305889" y="4396892"/>
            <a:ext cx="478371" cy="22502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76020" y="3586802"/>
            <a:ext cx="430534" cy="3150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560584" y="3721817"/>
            <a:ext cx="1722135" cy="810090"/>
          </a:xfrm>
          <a:prstGeom prst="wedgeRoundRectCallout">
            <a:avLst>
              <a:gd name="adj1" fmla="val -7825"/>
              <a:gd name="adj2" fmla="val -85352"/>
              <a:gd name="adj3" fmla="val 16667"/>
            </a:avLst>
          </a:prstGeom>
          <a:solidFill>
            <a:srgbClr val="FFFF9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메일 </a:t>
            </a:r>
            <a:r>
              <a:rPr lang="ko-KR" altLang="en-US" dirty="0" err="1">
                <a:solidFill>
                  <a:schemeClr val="tx1"/>
                </a:solidFill>
              </a:rPr>
              <a:t>도착시</a:t>
            </a:r>
            <a:r>
              <a:rPr lang="ko-KR" altLang="en-US" dirty="0">
                <a:solidFill>
                  <a:schemeClr val="tx1"/>
                </a:solidFill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47827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 err="1"/>
              <a:t>mailx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명령어 라인에서 메일 전송</a:t>
            </a:r>
          </a:p>
          <a:p>
            <a:pPr lvl="1"/>
            <a:r>
              <a:rPr lang="ko-KR" altLang="en-US" dirty="0"/>
              <a:t>메일 수신과 읽기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</a:p>
          <a:p>
            <a:pPr lvl="1"/>
            <a:r>
              <a:rPr lang="ko-KR" altLang="en-US" dirty="0"/>
              <a:t>메일 </a:t>
            </a:r>
            <a:r>
              <a:rPr lang="ko-KR" altLang="en-US" dirty="0" err="1"/>
              <a:t>알리아스</a:t>
            </a:r>
            <a:r>
              <a:rPr lang="ko-KR" altLang="en-US" dirty="0"/>
              <a:t> 생성과 사용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특징</a:t>
            </a:r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?’</a:t>
            </a:r>
            <a:r>
              <a:rPr lang="ko-KR" altLang="en-US" dirty="0"/>
              <a:t>가 기본 프롬프트</a:t>
            </a:r>
          </a:p>
          <a:p>
            <a:pPr lvl="1"/>
            <a:r>
              <a:rPr lang="ko-KR" altLang="en-US" dirty="0"/>
              <a:t>읽은 메일은 </a:t>
            </a:r>
            <a:r>
              <a:rPr lang="ko-KR" altLang="en-US" dirty="0" err="1"/>
              <a:t>홈디렉토리의</a:t>
            </a:r>
            <a:r>
              <a:rPr lang="ko-KR" altLang="en-US" dirty="0"/>
              <a:t> </a:t>
            </a:r>
            <a:r>
              <a:rPr lang="en-US" altLang="ko-KR" dirty="0" err="1"/>
              <a:t>mbox</a:t>
            </a:r>
            <a:r>
              <a:rPr lang="ko-KR" altLang="en-US" dirty="0"/>
              <a:t>파일에 저장</a:t>
            </a:r>
          </a:p>
          <a:p>
            <a:pPr lvl="1"/>
            <a:r>
              <a:rPr lang="ko-KR" altLang="en-US" dirty="0"/>
              <a:t>메일 수신을 위한 기본 우편함 </a:t>
            </a:r>
            <a:r>
              <a:rPr lang="en-US" altLang="ko-KR" dirty="0"/>
              <a:t>: /</a:t>
            </a:r>
            <a:r>
              <a:rPr lang="en-US" altLang="ko-KR" dirty="0" err="1"/>
              <a:t>var</a:t>
            </a:r>
            <a:r>
              <a:rPr lang="en-US" altLang="ko-KR" dirty="0"/>
              <a:t>/mail/</a:t>
            </a:r>
            <a:r>
              <a:rPr lang="ko-KR" altLang="en-US" dirty="0"/>
              <a:t>사용자명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</a:p>
          <a:p>
            <a:pPr lvl="1"/>
            <a:r>
              <a:rPr lang="en-US" altLang="ko-KR" dirty="0"/>
              <a:t>-s : </a:t>
            </a:r>
            <a:r>
              <a:rPr lang="ko-KR" altLang="en-US" dirty="0"/>
              <a:t>제목 지정</a:t>
            </a: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8165"/>
            <a:ext cx="7662862" cy="46549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mailx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[ </a:t>
            </a:r>
            <a:r>
              <a:rPr lang="ko-KR" altLang="en-US" sz="2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옵션 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] [ </a:t>
            </a:r>
            <a:r>
              <a:rPr lang="ko-KR" altLang="en-US" sz="200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이메일</a:t>
            </a:r>
            <a:r>
              <a:rPr lang="ko-KR" altLang="en-US" sz="2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주소 </a:t>
            </a:r>
            <a:r>
              <a:rPr lang="en-US" altLang="ko-KR" sz="2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]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137026" y="2348880"/>
            <a:ext cx="3240360" cy="211523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주의</a:t>
            </a:r>
            <a:r>
              <a:rPr lang="en-US" altLang="ko-KR" sz="1600" dirty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솔라리스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r>
              <a:rPr lang="ko-KR" altLang="en-US" sz="1600" dirty="0">
                <a:solidFill>
                  <a:schemeClr val="tx1"/>
                </a:solidFill>
              </a:rPr>
              <a:t>에서는 </a:t>
            </a:r>
            <a:r>
              <a:rPr lang="en-US" altLang="ko-KR" sz="1600" dirty="0" err="1">
                <a:solidFill>
                  <a:schemeClr val="tx1"/>
                </a:solidFill>
              </a:rPr>
              <a:t>mailx</a:t>
            </a:r>
            <a:r>
              <a:rPr lang="ko-KR" altLang="en-US" sz="1600" dirty="0">
                <a:solidFill>
                  <a:schemeClr val="tx1"/>
                </a:solidFill>
              </a:rPr>
              <a:t>를 이용한 메일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전송이 즉각적으로 이루어지지 않는 경우도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실습을 할 때 메일을 보낸 후 수분 정도 기다린 다음 메일이 도착했는지를 확인해야 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4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내부 명령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graphicFrame>
        <p:nvGraphicFramePr>
          <p:cNvPr id="7" name="Group 15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9317149"/>
              </p:ext>
            </p:extLst>
          </p:nvPr>
        </p:nvGraphicFramePr>
        <p:xfrm>
          <a:off x="755576" y="1738908"/>
          <a:ext cx="7875875" cy="482503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48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내부명령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메일번호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번호의 메일을 읽는다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 [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메일번호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지정한 메일 삭제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번호를 지정하지 않으면 마지막 읽은 메일 삭제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메일번호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지워진 메일 복구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엔터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다음 메일 읽기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메일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헤더 목록 출력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답장 보내기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메일을 지정한 파일명으로 저장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읽은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메일을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mbox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파일에 보관하고 종료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읽은 메일을 저장하지 않고 종료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또는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|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사용할 수 있는 내부 명령의 목록 출력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64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77008"/>
            <a:ext cx="78962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789622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>
            <p:custDataLst>
              <p:tags r:id="rId1"/>
            </p:custDataLst>
          </p:nvPr>
        </p:nvSpPr>
        <p:spPr>
          <a:xfrm>
            <a:off x="3059832" y="2472333"/>
            <a:ext cx="2070230" cy="855095"/>
          </a:xfrm>
          <a:prstGeom prst="wedgeRoundRectCallout">
            <a:avLst>
              <a:gd name="adj1" fmla="val -59465"/>
              <a:gd name="adj2" fmla="val -4142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메일이 없을 경우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>
            <p:custDataLst>
              <p:tags r:id="rId2"/>
            </p:custDataLst>
          </p:nvPr>
        </p:nvSpPr>
        <p:spPr>
          <a:xfrm>
            <a:off x="4572000" y="3717032"/>
            <a:ext cx="2070230" cy="855095"/>
          </a:xfrm>
          <a:prstGeom prst="wedgeRoundRectCallout">
            <a:avLst>
              <a:gd name="adj1" fmla="val -64765"/>
              <a:gd name="adj2" fmla="val 3414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메일이 있을 경우</a:t>
            </a:r>
          </a:p>
        </p:txBody>
      </p:sp>
    </p:spTree>
    <p:extLst>
      <p:ext uri="{BB962C8B-B14F-4D97-AF65-F5344CB8AC3E}">
        <p14:creationId xmlns:p14="http://schemas.microsoft.com/office/powerpoint/2010/main" val="164482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568952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altLang="ko-KR" sz="3200" dirty="0">
                <a:solidFill>
                  <a:schemeClr val="tx1"/>
                </a:solidFill>
              </a:rPr>
              <a:t>10</a:t>
            </a:r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인터넷과 통신 명령 익히기</a:t>
            </a:r>
            <a:endParaRPr lang="ko-KR" altLang="en-US" sz="3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 </a:t>
            </a:r>
            <a:r>
              <a:rPr lang="en-US" altLang="ko-KR" dirty="0"/>
              <a:t>: </a:t>
            </a:r>
            <a:r>
              <a:rPr lang="ko-KR" altLang="en-US" dirty="0"/>
              <a:t>메일 읽기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6" y="1713508"/>
            <a:ext cx="7946280" cy="46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88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 </a:t>
            </a:r>
            <a:r>
              <a:rPr lang="en-US" altLang="ko-KR" dirty="0"/>
              <a:t>: </a:t>
            </a:r>
            <a:r>
              <a:rPr lang="ko-KR" altLang="en-US" dirty="0" err="1"/>
              <a:t>답장보내기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5" y="1692300"/>
            <a:ext cx="7461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5" y="3235148"/>
            <a:ext cx="7461125" cy="310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949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메일 관리하기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 </a:t>
            </a:r>
            <a:r>
              <a:rPr lang="en-US" altLang="ko-KR" dirty="0"/>
              <a:t>: </a:t>
            </a:r>
            <a:r>
              <a:rPr lang="ko-KR" altLang="en-US" dirty="0"/>
              <a:t>메일 삭제하고 복구하기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167619"/>
            <a:ext cx="7696200" cy="302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633277"/>
            <a:ext cx="7658100" cy="11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12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메일 관리하기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 </a:t>
            </a:r>
            <a:r>
              <a:rPr lang="en-US" altLang="ko-KR" dirty="0"/>
              <a:t>: </a:t>
            </a:r>
            <a:r>
              <a:rPr lang="ko-KR" altLang="en-US" dirty="0"/>
              <a:t>메일 종료하기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158774"/>
            <a:ext cx="7696200" cy="351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88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호스트와 개인정보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hostname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현재 시스템의 호스트 명을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31834"/>
            <a:ext cx="7662862" cy="417368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hostname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3573016"/>
            <a:ext cx="40621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02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호스트와 개인정보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 err="1"/>
              <a:t>nslookup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DNS </a:t>
            </a:r>
            <a:r>
              <a:rPr lang="ko-KR" altLang="en-US" dirty="0"/>
              <a:t>서버와 대화식으로 도메인 명이나 </a:t>
            </a:r>
            <a:r>
              <a:rPr lang="en-US" altLang="ko-KR" dirty="0"/>
              <a:t>IP </a:t>
            </a:r>
            <a:r>
              <a:rPr lang="ko-KR" altLang="en-US" dirty="0"/>
              <a:t>주소를 질의하고 응답을 받는다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종료 </a:t>
            </a:r>
            <a:r>
              <a:rPr lang="en-US" altLang="ko-KR" dirty="0"/>
              <a:t>: exit</a:t>
            </a:r>
          </a:p>
          <a:p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31834"/>
            <a:ext cx="7662862" cy="417368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 err="1">
                <a:latin typeface="+mj-ea"/>
                <a:ea typeface="+mj-ea"/>
              </a:rPr>
              <a:t>nslookup</a:t>
            </a:r>
            <a:r>
              <a:rPr lang="en-US" altLang="ko-KR" b="1" dirty="0">
                <a:latin typeface="+mj-ea"/>
                <a:ea typeface="+mj-ea"/>
              </a:rPr>
              <a:t> [ </a:t>
            </a:r>
            <a:r>
              <a:rPr lang="ko-KR" altLang="en-US" b="1" dirty="0" err="1">
                <a:latin typeface="+mj-ea"/>
                <a:ea typeface="+mj-ea"/>
              </a:rPr>
              <a:t>도메인명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]</a:t>
            </a:r>
            <a:endParaRPr lang="en-US" altLang="ko-KR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021288"/>
            <a:ext cx="214553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91342"/>
            <a:ext cx="214553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32933"/>
            <a:ext cx="5040560" cy="250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712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호스트와 개인정보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ping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시스템이 네트워크를 통해 연결되는지 확인</a:t>
            </a:r>
            <a:endParaRPr lang="en-US" altLang="ko-KR" dirty="0"/>
          </a:p>
          <a:p>
            <a:pPr lvl="1"/>
            <a:r>
              <a:rPr lang="ko-KR" altLang="en-US" dirty="0"/>
              <a:t>주의 </a:t>
            </a:r>
            <a:r>
              <a:rPr lang="en-US" altLang="ko-KR" dirty="0"/>
              <a:t>! </a:t>
            </a:r>
            <a:r>
              <a:rPr lang="ko-KR" altLang="en-US" dirty="0"/>
              <a:t>최근에는 보안상 이유로 </a:t>
            </a:r>
            <a:r>
              <a:rPr lang="en-US" altLang="ko-KR" dirty="0"/>
              <a:t>ping</a:t>
            </a:r>
            <a:r>
              <a:rPr lang="ko-KR" altLang="en-US" dirty="0"/>
              <a:t> 명령의 응답을 제한하는 호스트나 네트워크 장비들이 많음</a:t>
            </a:r>
            <a:r>
              <a:rPr lang="en-US" altLang="ko-KR" dirty="0"/>
              <a:t>!! </a:t>
            </a:r>
          </a:p>
          <a:p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31834"/>
            <a:ext cx="7662862" cy="417368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>
                <a:latin typeface="+mj-ea"/>
                <a:ea typeface="+mj-ea"/>
              </a:rPr>
              <a:t>p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ing hostname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또는 </a:t>
            </a:r>
            <a:r>
              <a:rPr lang="en-US" altLang="ko-KR" b="1" dirty="0">
                <a:latin typeface="+mj-ea"/>
                <a:ea typeface="+mj-ea"/>
              </a:rPr>
              <a:t>IP </a:t>
            </a:r>
            <a:r>
              <a:rPr lang="ko-KR" altLang="en-US" b="1" dirty="0">
                <a:latin typeface="+mj-ea"/>
                <a:ea typeface="+mj-ea"/>
              </a:rPr>
              <a:t>주소</a:t>
            </a:r>
            <a:endParaRPr lang="en-US" altLang="ko-KR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4221088"/>
            <a:ext cx="471023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5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호스트와 개인정보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finger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로그인한 사용자 정보 출력</a:t>
            </a:r>
            <a:endParaRPr lang="en-US" altLang="ko-KR" dirty="0"/>
          </a:p>
          <a:p>
            <a:pPr lvl="1"/>
            <a:r>
              <a:rPr lang="en-US" altLang="ko-KR" dirty="0"/>
              <a:t>who</a:t>
            </a:r>
            <a:r>
              <a:rPr lang="ko-KR" altLang="en-US" dirty="0"/>
              <a:t>의 결과에 덧붙여 사용자의 완전한 이름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), </a:t>
            </a:r>
            <a:r>
              <a:rPr lang="ko-KR" altLang="en-US" dirty="0" err="1"/>
              <a:t>호스트명</a:t>
            </a:r>
            <a:r>
              <a:rPr lang="ko-KR" altLang="en-US" dirty="0"/>
              <a:t> 등 추가 정보를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사용자의 상세 개인 정보 출력하기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다른 호스트에 로그인한 사용자 정보 출력하기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</a:p>
          <a:p>
            <a:pPr lvl="1"/>
            <a:r>
              <a:rPr lang="ko-KR" altLang="en-US" dirty="0"/>
              <a:t>사용자명</a:t>
            </a:r>
            <a:r>
              <a:rPr lang="en-US" altLang="ko-KR" dirty="0"/>
              <a:t> : </a:t>
            </a:r>
            <a:r>
              <a:rPr lang="ko-KR" altLang="en-US" dirty="0"/>
              <a:t>지정한 사용자 정보 출력</a:t>
            </a:r>
          </a:p>
          <a:p>
            <a:pPr lvl="1"/>
            <a:r>
              <a:rPr lang="ko-KR" altLang="en-US" dirty="0"/>
              <a:t>사용자명</a:t>
            </a:r>
            <a:r>
              <a:rPr lang="en-US" altLang="ko-KR" dirty="0"/>
              <a:t>@</a:t>
            </a:r>
            <a:r>
              <a:rPr lang="ko-KR" altLang="en-US" dirty="0"/>
              <a:t>호스트</a:t>
            </a:r>
            <a:r>
              <a:rPr lang="en-US" altLang="ko-KR" dirty="0"/>
              <a:t> : </a:t>
            </a:r>
            <a:r>
              <a:rPr lang="ko-KR" altLang="en-US" dirty="0"/>
              <a:t>지정한 호스트의 특정 사용자 정보출력</a:t>
            </a:r>
          </a:p>
          <a:p>
            <a:pPr lvl="1"/>
            <a:r>
              <a:rPr lang="en-US" altLang="ko-KR" dirty="0"/>
              <a:t>@</a:t>
            </a:r>
            <a:r>
              <a:rPr lang="ko-KR" altLang="en-US" dirty="0"/>
              <a:t>호스트</a:t>
            </a:r>
            <a:r>
              <a:rPr lang="en-US" altLang="ko-KR" dirty="0"/>
              <a:t> : </a:t>
            </a:r>
            <a:r>
              <a:rPr lang="ko-KR" altLang="en-US" dirty="0"/>
              <a:t>지정한 호스트의 사용자 목록 출력</a:t>
            </a:r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31834"/>
            <a:ext cx="7662862" cy="417368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>
                <a:latin typeface="+mj-ea"/>
                <a:ea typeface="+mj-ea"/>
              </a:rPr>
              <a:t>finger </a:t>
            </a:r>
            <a:r>
              <a:rPr lang="en-US" altLang="ko-KR" dirty="0">
                <a:latin typeface="+mj-ea"/>
                <a:ea typeface="+mj-ea"/>
              </a:rPr>
              <a:t>[ </a:t>
            </a:r>
            <a:r>
              <a:rPr lang="ko-KR" altLang="en-US" dirty="0">
                <a:latin typeface="+mj-ea"/>
                <a:ea typeface="+mj-ea"/>
              </a:rPr>
              <a:t>사용자명｜사용자명</a:t>
            </a:r>
            <a:r>
              <a:rPr lang="en-US" altLang="ko-KR" dirty="0">
                <a:latin typeface="+mj-ea"/>
                <a:ea typeface="+mj-ea"/>
              </a:rPr>
              <a:t>@</a:t>
            </a:r>
            <a:r>
              <a:rPr lang="ko-KR" altLang="en-US" dirty="0" err="1">
                <a:latin typeface="+mj-ea"/>
                <a:ea typeface="+mj-ea"/>
              </a:rPr>
              <a:t>호스트명</a:t>
            </a:r>
            <a:r>
              <a:rPr lang="ko-KR" altLang="en-US" dirty="0">
                <a:latin typeface="+mj-ea"/>
              </a:rPr>
              <a:t>｜</a:t>
            </a:r>
            <a:r>
              <a:rPr lang="en-US" altLang="ko-KR" dirty="0">
                <a:latin typeface="+mj-ea"/>
              </a:rPr>
              <a:t>@</a:t>
            </a:r>
            <a:r>
              <a:rPr lang="ko-KR" altLang="en-US" dirty="0" err="1">
                <a:latin typeface="+mj-ea"/>
              </a:rPr>
              <a:t>호스트명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]</a:t>
            </a:r>
            <a:endParaRPr lang="en-US" altLang="ko-KR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42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파일 송수신 </a:t>
            </a:r>
            <a:r>
              <a:rPr lang="en-US" altLang="ko-KR" dirty="0"/>
              <a:t>- ftp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ftp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file transfer protocol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인터넷을 통해 다른 서버에 파일을 업로드</a:t>
            </a:r>
            <a:r>
              <a:rPr lang="en-US" altLang="ko-KR" dirty="0"/>
              <a:t>/</a:t>
            </a:r>
            <a:r>
              <a:rPr lang="ko-KR" altLang="en-US" dirty="0"/>
              <a:t>다운로드 할 때 사용하는 명령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ftp </a:t>
            </a:r>
            <a:r>
              <a:rPr lang="ko-KR" altLang="en-US" dirty="0"/>
              <a:t>서비스를 활성화 해야 사용 가능 </a:t>
            </a:r>
            <a:endParaRPr lang="en-US" altLang="ko-KR" dirty="0"/>
          </a:p>
          <a:p>
            <a:pPr lvl="1"/>
            <a:r>
              <a:rPr lang="en-US" altLang="ko-KR" dirty="0"/>
              <a:t># </a:t>
            </a:r>
            <a:r>
              <a:rPr lang="en-US" altLang="ko-KR" dirty="0" err="1"/>
              <a:t>svcadm</a:t>
            </a:r>
            <a:r>
              <a:rPr lang="en-US" altLang="ko-KR" dirty="0"/>
              <a:t> enable ftp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Anonymous ftp</a:t>
            </a:r>
          </a:p>
          <a:p>
            <a:pPr lvl="1"/>
            <a:r>
              <a:rPr lang="ko-KR" altLang="en-US" dirty="0"/>
              <a:t>해당 서버에 계정이 없어도 파일을 송수신 할 수 있도록 한 </a:t>
            </a:r>
            <a:r>
              <a:rPr lang="en-US" altLang="ko-KR" dirty="0"/>
              <a:t>ftp </a:t>
            </a:r>
            <a:r>
              <a:rPr lang="ko-KR" altLang="en-US" dirty="0"/>
              <a:t>서버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전송모드</a:t>
            </a:r>
            <a:endParaRPr lang="en-US" altLang="ko-KR" dirty="0"/>
          </a:p>
          <a:p>
            <a:pPr lvl="1"/>
            <a:r>
              <a:rPr lang="en-US" altLang="ko-KR" dirty="0"/>
              <a:t>ASCII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/>
              <a:t>일반텍스트 파일</a:t>
            </a:r>
            <a:endParaRPr lang="en-US" altLang="ko-KR" dirty="0"/>
          </a:p>
          <a:p>
            <a:pPr lvl="1"/>
            <a:r>
              <a:rPr lang="ko-KR" altLang="en-US" dirty="0"/>
              <a:t>이진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/>
              <a:t>: 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압축파일 등</a:t>
            </a: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31834"/>
            <a:ext cx="7662862" cy="417368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>
                <a:latin typeface="+mj-ea"/>
                <a:ea typeface="+mj-ea"/>
              </a:rPr>
              <a:t>ftp </a:t>
            </a:r>
            <a:r>
              <a:rPr lang="ko-KR" altLang="en-US" b="1" dirty="0" err="1">
                <a:latin typeface="+mj-ea"/>
                <a:ea typeface="+mj-ea"/>
              </a:rPr>
              <a:t>호스트명</a:t>
            </a:r>
            <a:endParaRPr lang="en-US" altLang="ko-KR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0619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파일 송수신 </a:t>
            </a:r>
            <a:r>
              <a:rPr lang="en-US" altLang="ko-KR" dirty="0"/>
              <a:t>- ftp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ftp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Group 6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8478647"/>
              </p:ext>
            </p:extLst>
          </p:nvPr>
        </p:nvGraphicFramePr>
        <p:xfrm>
          <a:off x="723408" y="1759901"/>
          <a:ext cx="7876679" cy="4338479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90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명령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명령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서버 디렉토리 이동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lcd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클라이언트 디렉토리 이동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ls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서버 디렉토리 내용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prompt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다중전송시 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y/n 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묻지 않기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ascii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ASCII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 전송모드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hash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전송중 표시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(‘#’) 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출력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bin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바이너리 전송모드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bye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종료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 하나 다운로드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서버 디렉토리 내용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긴형태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mget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여러 파일 다운로드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서버 디렉토리 위치 확인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put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 하나 업로드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!pwd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지역 디렉토리 위치 확인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mput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여러 파일 업로드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!ls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지역 </a:t>
                      </a: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내용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2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392637"/>
          </a:xfrm>
        </p:spPr>
        <p:txBody>
          <a:bodyPr/>
          <a:lstStyle/>
          <a:p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en-US" altLang="ko-KR" dirty="0"/>
          </a:p>
          <a:p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en-US" altLang="ko-KR" dirty="0"/>
              <a:t>: </a:t>
            </a:r>
            <a:r>
              <a:rPr lang="en-US" altLang="ko-KR" dirty="0" err="1"/>
              <a:t>mailx</a:t>
            </a:r>
            <a:endParaRPr lang="en-US" altLang="ko-KR" dirty="0"/>
          </a:p>
          <a:p>
            <a:r>
              <a:rPr lang="ko-KR" altLang="en-US" dirty="0"/>
              <a:t>호스트와 개인 정보 확인</a:t>
            </a:r>
            <a:endParaRPr lang="en-US" altLang="ko-KR" dirty="0"/>
          </a:p>
          <a:p>
            <a:r>
              <a:rPr lang="ko-KR" altLang="en-US" dirty="0"/>
              <a:t>파일 송수신 </a:t>
            </a:r>
            <a:r>
              <a:rPr lang="en-US" altLang="ko-KR" dirty="0"/>
              <a:t>: ftp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파일 송수신 </a:t>
            </a:r>
            <a:r>
              <a:rPr lang="en-US" altLang="ko-KR" dirty="0"/>
              <a:t>- ftp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 </a:t>
            </a:r>
            <a:r>
              <a:rPr lang="en-US" altLang="ko-KR" dirty="0"/>
              <a:t>: </a:t>
            </a:r>
            <a:r>
              <a:rPr lang="ko-KR" altLang="en-US" dirty="0"/>
              <a:t>접속</a:t>
            </a:r>
            <a:r>
              <a:rPr lang="en-US" altLang="ko-KR" dirty="0"/>
              <a:t>/</a:t>
            </a:r>
            <a:r>
              <a:rPr lang="en-US" altLang="ko-KR" dirty="0" err="1"/>
              <a:t>pwd</a:t>
            </a:r>
            <a:r>
              <a:rPr lang="en-US" altLang="ko-KR" dirty="0"/>
              <a:t>/</a:t>
            </a:r>
            <a:r>
              <a:rPr lang="en-US" altLang="ko-KR" dirty="0" err="1"/>
              <a:t>dir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23958"/>
            <a:ext cx="3528392" cy="213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08" y="1723958"/>
            <a:ext cx="3883444" cy="213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6" y="3933056"/>
            <a:ext cx="656307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869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파일 송수신 </a:t>
            </a:r>
            <a:r>
              <a:rPr lang="en-US" altLang="ko-KR" dirty="0"/>
              <a:t>- ftp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 </a:t>
            </a:r>
            <a:r>
              <a:rPr lang="en-US" altLang="ko-KR" dirty="0"/>
              <a:t>: get / </a:t>
            </a:r>
            <a:r>
              <a:rPr lang="en-US" altLang="ko-KR" dirty="0" err="1"/>
              <a:t>mget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2" y="1735534"/>
            <a:ext cx="709734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9" y="2899235"/>
            <a:ext cx="7092827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3" y="4722586"/>
            <a:ext cx="712403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사각형 설명선 9"/>
          <p:cNvSpPr/>
          <p:nvPr>
            <p:custDataLst>
              <p:tags r:id="rId1"/>
            </p:custDataLst>
          </p:nvPr>
        </p:nvSpPr>
        <p:spPr>
          <a:xfrm>
            <a:off x="2411760" y="5118630"/>
            <a:ext cx="2520280" cy="1125125"/>
          </a:xfrm>
          <a:prstGeom prst="wedgeRoundRectCallout">
            <a:avLst>
              <a:gd name="adj1" fmla="val -65552"/>
              <a:gd name="adj2" fmla="val -3767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mget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명령은 파일마다 전송할 것인지 물어봄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 </a:t>
            </a:r>
            <a:r>
              <a:rPr lang="ko-KR" altLang="en-US" sz="1600" dirty="0">
                <a:solidFill>
                  <a:schemeClr val="tx1"/>
                </a:solidFill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ko-KR" altLang="en-US" sz="1600" dirty="0">
                <a:solidFill>
                  <a:schemeClr val="tx1"/>
                </a:solidFill>
              </a:rPr>
              <a:t>로 응답</a:t>
            </a:r>
          </a:p>
        </p:txBody>
      </p:sp>
    </p:spTree>
    <p:extLst>
      <p:ext uri="{BB962C8B-B14F-4D97-AF65-F5344CB8AC3E}">
        <p14:creationId xmlns:p14="http://schemas.microsoft.com/office/powerpoint/2010/main" val="164888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파일 송수신 </a:t>
            </a:r>
            <a:r>
              <a:rPr lang="en-US" altLang="ko-KR" dirty="0"/>
              <a:t>- ftp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 </a:t>
            </a:r>
            <a:r>
              <a:rPr lang="en-US" altLang="ko-KR" dirty="0"/>
              <a:t>: prompt / </a:t>
            </a:r>
            <a:r>
              <a:rPr lang="en-US" altLang="ko-KR" dirty="0" err="1"/>
              <a:t>mget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6" y="1720756"/>
            <a:ext cx="7427174" cy="473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053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파일 송수신 </a:t>
            </a:r>
            <a:r>
              <a:rPr lang="en-US" altLang="ko-KR" dirty="0"/>
              <a:t>- ftp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 </a:t>
            </a:r>
            <a:r>
              <a:rPr lang="en-US" altLang="ko-KR" dirty="0"/>
              <a:t>: bye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익명 </a:t>
            </a:r>
            <a:r>
              <a:rPr lang="en-US" altLang="ko-KR" dirty="0"/>
              <a:t>ftp </a:t>
            </a:r>
            <a:r>
              <a:rPr lang="ko-KR" altLang="en-US" dirty="0"/>
              <a:t>사용 예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77658"/>
            <a:ext cx="7658100" cy="78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91" y="2357138"/>
            <a:ext cx="7639050" cy="7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92" y="3535734"/>
            <a:ext cx="763905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>
            <p:custDataLst>
              <p:tags r:id="rId1"/>
            </p:custDataLst>
          </p:nvPr>
        </p:nvSpPr>
        <p:spPr>
          <a:xfrm>
            <a:off x="5724127" y="3601282"/>
            <a:ext cx="2376265" cy="1152128"/>
          </a:xfrm>
          <a:prstGeom prst="wedgeRoundRectCallout">
            <a:avLst>
              <a:gd name="adj1" fmla="val -108891"/>
              <a:gd name="adj2" fmla="val 4102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호스트가 익명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ftp </a:t>
            </a:r>
            <a:r>
              <a:rPr lang="ko-KR" altLang="en-US" sz="1600" dirty="0">
                <a:solidFill>
                  <a:schemeClr val="tx1"/>
                </a:solidFill>
              </a:rPr>
              <a:t>서비스를 제공하지 않아 </a:t>
            </a:r>
            <a:r>
              <a:rPr lang="en-US" altLang="ko-KR" sz="1600" dirty="0">
                <a:solidFill>
                  <a:schemeClr val="tx1"/>
                </a:solidFill>
              </a:rPr>
              <a:t>anonymous</a:t>
            </a:r>
            <a:r>
              <a:rPr lang="ko-KR" altLang="en-US" sz="1600" dirty="0">
                <a:solidFill>
                  <a:schemeClr val="tx1"/>
                </a:solidFill>
              </a:rPr>
              <a:t>로 </a:t>
            </a:r>
            <a:r>
              <a:rPr lang="ko-KR" altLang="en-US" sz="1600" dirty="0" err="1">
                <a:solidFill>
                  <a:schemeClr val="tx1"/>
                </a:solidFill>
              </a:rPr>
              <a:t>로그인에</a:t>
            </a:r>
            <a:r>
              <a:rPr lang="ko-KR" altLang="en-US" sz="1600" dirty="0">
                <a:solidFill>
                  <a:schemeClr val="tx1"/>
                </a:solidFill>
              </a:rPr>
              <a:t> 실패한 경우</a:t>
            </a:r>
          </a:p>
        </p:txBody>
      </p:sp>
    </p:spTree>
    <p:extLst>
      <p:ext uri="{BB962C8B-B14F-4D97-AF65-F5344CB8AC3E}">
        <p14:creationId xmlns:p14="http://schemas.microsoft.com/office/powerpoint/2010/main" val="1553769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ftp</a:t>
            </a:r>
            <a:r>
              <a:rPr lang="ko-KR" altLang="en-US" dirty="0"/>
              <a:t>로 바이너리 파일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altLang="ko-KR" dirty="0">
                <a:solidFill>
                  <a:schemeClr val="tx1"/>
                </a:solidFill>
              </a:rPr>
              <a:t>ftp</a:t>
            </a:r>
            <a:r>
              <a:rPr lang="ko-KR" altLang="en-US" dirty="0">
                <a:solidFill>
                  <a:schemeClr val="tx1"/>
                </a:solidFill>
              </a:rPr>
              <a:t>로 로컬 호스트에 접속하기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594712"/>
            <a:ext cx="7689252" cy="431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948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ftp</a:t>
            </a:r>
            <a:r>
              <a:rPr lang="ko-KR" altLang="en-US" dirty="0"/>
              <a:t>로 바이너리 파일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Unix/ch9 </a:t>
            </a:r>
            <a:r>
              <a:rPr lang="ko-KR" altLang="en-US" dirty="0" err="1">
                <a:solidFill>
                  <a:schemeClr val="tx1"/>
                </a:solidFill>
              </a:rPr>
              <a:t>디렉토리로</a:t>
            </a:r>
            <a:r>
              <a:rPr lang="ko-KR" altLang="en-US" dirty="0">
                <a:solidFill>
                  <a:schemeClr val="tx1"/>
                </a:solidFill>
              </a:rPr>
              <a:t>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3" y="1586450"/>
            <a:ext cx="7757365" cy="4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771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ftp</a:t>
            </a:r>
            <a:r>
              <a:rPr lang="ko-KR" altLang="en-US" dirty="0"/>
              <a:t>로 바이너리 파일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바이너리 모드로 전환하기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해시 마크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3" y="1563299"/>
            <a:ext cx="7757365" cy="12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3" y="2899599"/>
            <a:ext cx="7757365" cy="132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3" y="4720028"/>
            <a:ext cx="7757365" cy="158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686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ftp</a:t>
            </a:r>
            <a:r>
              <a:rPr lang="ko-KR" altLang="en-US" dirty="0"/>
              <a:t>로 바이너리 파일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파일 다운받기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en-US" altLang="ko-KR" dirty="0">
                <a:solidFill>
                  <a:schemeClr val="tx1"/>
                </a:solidFill>
              </a:rPr>
              <a:t>ftp </a:t>
            </a:r>
            <a:r>
              <a:rPr lang="ko-KR" altLang="en-US" dirty="0">
                <a:solidFill>
                  <a:schemeClr val="tx1"/>
                </a:solidFill>
              </a:rPr>
              <a:t>종료하기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3" y="1538757"/>
            <a:ext cx="7757365" cy="275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3" y="4713569"/>
            <a:ext cx="775736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018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ftp</a:t>
            </a:r>
            <a:r>
              <a:rPr lang="ko-KR" altLang="en-US" dirty="0"/>
              <a:t>로 바이너리 파일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파일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2" y="1566674"/>
            <a:ext cx="7757365" cy="402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687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ftp</a:t>
            </a:r>
            <a:r>
              <a:rPr lang="ko-KR" altLang="en-US" dirty="0"/>
              <a:t>로 </a:t>
            </a:r>
            <a:r>
              <a:rPr lang="ko-KR" altLang="en-US" dirty="0" err="1"/>
              <a:t>디렉토리</a:t>
            </a:r>
            <a:r>
              <a:rPr lang="ko-KR" altLang="en-US"/>
              <a:t> 생성하고 파일 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en-US" altLang="ko-KR" dirty="0">
                <a:solidFill>
                  <a:schemeClr val="tx1"/>
                </a:solidFill>
              </a:rPr>
              <a:t>ftp</a:t>
            </a:r>
            <a:r>
              <a:rPr lang="ko-KR" altLang="en-US" dirty="0">
                <a:solidFill>
                  <a:schemeClr val="tx1"/>
                </a:solidFill>
              </a:rPr>
              <a:t>로 로컬 호스트에 접속하기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3" y="1566775"/>
            <a:ext cx="7682687" cy="416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54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/>
              <a:t>유닉스에서 사용자간 직접 통신하는 명령의 사용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전자메일을 사용하는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호스트명과 </a:t>
            </a:r>
            <a:r>
              <a:rPr lang="ko-KR" altLang="en-US" b="0" dirty="0" err="1"/>
              <a:t>도메인명</a:t>
            </a:r>
            <a:r>
              <a:rPr lang="en-US" altLang="ko-KR" b="0" dirty="0"/>
              <a:t>, </a:t>
            </a:r>
            <a:r>
              <a:rPr lang="ko-KR" altLang="en-US" b="0" dirty="0"/>
              <a:t>개인정보를 확인하는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파일을 송수신하는 명령의 사용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ftp</a:t>
            </a:r>
            <a:r>
              <a:rPr lang="ko-KR" altLang="en-US" dirty="0"/>
              <a:t>로 </a:t>
            </a:r>
            <a:r>
              <a:rPr lang="ko-KR" altLang="en-US" dirty="0" err="1"/>
              <a:t>디렉토리</a:t>
            </a:r>
            <a:r>
              <a:rPr lang="ko-KR" altLang="en-US"/>
              <a:t> 생성하고 파일 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Unix/ch10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3" y="1552637"/>
            <a:ext cx="7682687" cy="425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161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ftp</a:t>
            </a:r>
            <a:r>
              <a:rPr lang="ko-KR" altLang="en-US" dirty="0"/>
              <a:t>로 </a:t>
            </a:r>
            <a:r>
              <a:rPr lang="ko-KR" altLang="en-US" dirty="0" err="1"/>
              <a:t>디렉토리</a:t>
            </a:r>
            <a:r>
              <a:rPr lang="ko-KR" altLang="en-US"/>
              <a:t> 생성하고 파일 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바이너리 모드로 전환하기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파일 보내기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3" y="1552969"/>
            <a:ext cx="7667107" cy="150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3" y="3489561"/>
            <a:ext cx="7667107" cy="317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542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ftp</a:t>
            </a:r>
            <a:r>
              <a:rPr lang="ko-KR" altLang="en-US" dirty="0"/>
              <a:t>로 </a:t>
            </a:r>
            <a:r>
              <a:rPr lang="ko-KR" altLang="en-US" dirty="0" err="1"/>
              <a:t>디렉토리</a:t>
            </a:r>
            <a:r>
              <a:rPr lang="ko-KR" altLang="en-US"/>
              <a:t> 생성하고 파일 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en-US" altLang="ko-KR" dirty="0">
                <a:solidFill>
                  <a:schemeClr val="tx1"/>
                </a:solidFill>
              </a:rPr>
              <a:t>ftp </a:t>
            </a:r>
            <a:r>
              <a:rPr lang="ko-KR" altLang="en-US" dirty="0">
                <a:solidFill>
                  <a:schemeClr val="tx1"/>
                </a:solidFill>
              </a:rPr>
              <a:t>종료하기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파일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83" y="1556792"/>
            <a:ext cx="76488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83" y="3515142"/>
            <a:ext cx="764885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49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write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로그인한</a:t>
            </a:r>
            <a:r>
              <a:rPr lang="en-US" altLang="ko-KR" dirty="0"/>
              <a:t> </a:t>
            </a:r>
            <a:r>
              <a:rPr lang="ko-KR" altLang="en-US" dirty="0"/>
              <a:t>사용자에게 메시지를 보낸다</a:t>
            </a:r>
            <a:endParaRPr lang="en-US" altLang="ko-KR" dirty="0"/>
          </a:p>
          <a:p>
            <a:pPr lvl="1"/>
            <a:r>
              <a:rPr lang="ko-KR" altLang="en-US" dirty="0"/>
              <a:t>전송 </a:t>
            </a:r>
            <a:r>
              <a:rPr lang="en-US" altLang="ko-KR" dirty="0"/>
              <a:t>: Ctrl + 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단말기명</a:t>
            </a:r>
            <a:endParaRPr lang="en-US" altLang="ko-KR" dirty="0"/>
          </a:p>
          <a:p>
            <a:pPr lvl="1"/>
            <a:r>
              <a:rPr lang="ko-KR" altLang="en-US" dirty="0"/>
              <a:t>같은 사용자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ko-KR" altLang="en-US" dirty="0" err="1"/>
              <a:t>로그인을</a:t>
            </a:r>
            <a:r>
              <a:rPr lang="ko-KR" altLang="en-US" dirty="0"/>
              <a:t> 여러 번 한 경우</a:t>
            </a:r>
            <a:r>
              <a:rPr lang="en-US" altLang="ko-KR" dirty="0"/>
              <a:t>, </a:t>
            </a:r>
            <a:r>
              <a:rPr lang="ko-KR" altLang="en-US" dirty="0"/>
              <a:t>단말기 명을 지정할 수 있음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6673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j-ea"/>
                <a:ea typeface="+mj-ea"/>
              </a:rPr>
              <a:t>write </a:t>
            </a:r>
            <a:r>
              <a:rPr lang="ko-KR" altLang="en-US" sz="2000" dirty="0">
                <a:latin typeface="+mj-ea"/>
                <a:ea typeface="+mj-ea"/>
              </a:rPr>
              <a:t>사용자명 </a:t>
            </a:r>
            <a:r>
              <a:rPr lang="en-US" altLang="ko-KR" sz="2000" dirty="0">
                <a:latin typeface="+mj-ea"/>
                <a:ea typeface="+mj-ea"/>
              </a:rPr>
              <a:t>[ </a:t>
            </a:r>
            <a:r>
              <a:rPr lang="ko-KR" altLang="en-US" sz="2000" dirty="0">
                <a:latin typeface="+mj-ea"/>
                <a:ea typeface="+mj-ea"/>
              </a:rPr>
              <a:t>단말기명 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write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사용예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9" y="2204864"/>
            <a:ext cx="3765624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5" y="4259709"/>
            <a:ext cx="3765625" cy="107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5" y="3199259"/>
            <a:ext cx="737383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1" y="5373216"/>
            <a:ext cx="738780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55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wall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시스템에 로그인하고 있는 모든 사용자에게 메시지를 보낸다</a:t>
            </a:r>
            <a:endParaRPr lang="en-US" altLang="ko-KR" dirty="0"/>
          </a:p>
          <a:p>
            <a:pPr lvl="1"/>
            <a:r>
              <a:rPr lang="ko-KR" altLang="en-US" dirty="0"/>
              <a:t>전체 사용자에게 긴급하게 전달할 메시지가 있을 경우에 사용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파일명</a:t>
            </a:r>
            <a:endParaRPr lang="en-US" altLang="ko-KR" dirty="0"/>
          </a:p>
          <a:p>
            <a:pPr lvl="1"/>
            <a:r>
              <a:rPr lang="ko-KR" altLang="en-US" dirty="0"/>
              <a:t>메시지 내용을 미리 파일로 작성한 경우 지정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일반 사용자는 </a:t>
            </a:r>
            <a:r>
              <a:rPr lang="en-US" altLang="ko-KR" dirty="0" err="1"/>
              <a:t>tty</a:t>
            </a:r>
            <a:r>
              <a:rPr lang="en-US" altLang="ko-KR" dirty="0"/>
              <a:t> </a:t>
            </a:r>
            <a:r>
              <a:rPr lang="ko-KR" altLang="en-US" dirty="0"/>
              <a:t>그룹에 속해 있어야 명령 사용 가능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8165"/>
            <a:ext cx="7662862" cy="46549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j-ea"/>
                <a:ea typeface="+mj-ea"/>
              </a:rPr>
              <a:t>wall </a:t>
            </a:r>
            <a:r>
              <a:rPr lang="en-US" altLang="ko-KR" sz="2000" dirty="0">
                <a:latin typeface="+mj-ea"/>
                <a:ea typeface="+mj-ea"/>
              </a:rPr>
              <a:t>[ </a:t>
            </a:r>
            <a:r>
              <a:rPr lang="ko-KR" altLang="en-US" sz="2000" dirty="0">
                <a:latin typeface="+mj-ea"/>
                <a:ea typeface="+mj-ea"/>
              </a:rPr>
              <a:t>파일명 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320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wall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사용예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8165"/>
            <a:ext cx="7662862" cy="46549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j-ea"/>
                <a:ea typeface="+mj-ea"/>
              </a:rPr>
              <a:t>wall </a:t>
            </a:r>
            <a:r>
              <a:rPr lang="en-US" altLang="ko-KR" sz="2000" dirty="0">
                <a:latin typeface="+mj-ea"/>
                <a:ea typeface="+mj-ea"/>
              </a:rPr>
              <a:t>[ </a:t>
            </a:r>
            <a:r>
              <a:rPr lang="ko-KR" altLang="en-US" sz="2000" dirty="0">
                <a:latin typeface="+mj-ea"/>
                <a:ea typeface="+mj-ea"/>
              </a:rPr>
              <a:t>파일명 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2649613"/>
            <a:ext cx="5934372" cy="104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6" y="3812481"/>
            <a:ext cx="5930056" cy="161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5540375"/>
            <a:ext cx="7302524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83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사용자간 직접 통신 </a:t>
            </a:r>
            <a:r>
              <a:rPr lang="en-US" altLang="ko-KR" dirty="0"/>
              <a:t>: write/wall/talk/</a:t>
            </a:r>
            <a:r>
              <a:rPr lang="en-US" altLang="ko-KR" dirty="0" err="1"/>
              <a:t>mesg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talk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다른 사용자와 </a:t>
            </a:r>
            <a:r>
              <a:rPr lang="en-US" altLang="ko-KR" dirty="0"/>
              <a:t>1:1</a:t>
            </a:r>
            <a:r>
              <a:rPr lang="ko-KR" altLang="en-US" dirty="0"/>
              <a:t>로 대화</a:t>
            </a:r>
            <a:endParaRPr lang="en-US" altLang="ko-KR" dirty="0"/>
          </a:p>
          <a:p>
            <a:pPr lvl="1"/>
            <a:r>
              <a:rPr lang="ko-KR" altLang="en-US" dirty="0"/>
              <a:t>같은 시스템 뿐 아니라 다른 시스템의 사용자와도 대화가 가능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사용자주소</a:t>
            </a:r>
            <a:endParaRPr lang="en-US" altLang="ko-KR" dirty="0"/>
          </a:p>
          <a:p>
            <a:pPr lvl="1"/>
            <a:r>
              <a:rPr lang="ko-KR" altLang="en-US" dirty="0"/>
              <a:t>같은 시스템인 경우 </a:t>
            </a:r>
            <a:r>
              <a:rPr lang="en-US" altLang="ko-KR" dirty="0"/>
              <a:t>: </a:t>
            </a:r>
            <a:r>
              <a:rPr lang="ko-KR" altLang="en-US" dirty="0"/>
              <a:t>사용자명</a:t>
            </a:r>
            <a:endParaRPr lang="en-US" altLang="ko-KR" dirty="0"/>
          </a:p>
          <a:p>
            <a:pPr lvl="1"/>
            <a:r>
              <a:rPr lang="ko-KR" altLang="en-US" dirty="0"/>
              <a:t>다른 시스템인 경우 </a:t>
            </a:r>
            <a:r>
              <a:rPr lang="en-US" altLang="ko-KR" dirty="0"/>
              <a:t>: </a:t>
            </a:r>
            <a:r>
              <a:rPr lang="ko-KR" altLang="en-US" dirty="0"/>
              <a:t>사용자명</a:t>
            </a:r>
            <a:r>
              <a:rPr lang="en-US" altLang="ko-KR" dirty="0"/>
              <a:t>@</a:t>
            </a:r>
            <a:r>
              <a:rPr lang="ko-KR" altLang="en-US" dirty="0" err="1"/>
              <a:t>호스트명</a:t>
            </a:r>
            <a:r>
              <a:rPr lang="ko-KR" altLang="en-US" dirty="0"/>
              <a:t>  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talk</a:t>
            </a:r>
            <a:r>
              <a:rPr lang="ko-KR" altLang="en-US" dirty="0"/>
              <a:t>가 </a:t>
            </a:r>
            <a:r>
              <a:rPr lang="ko-KR" altLang="en-US" dirty="0" err="1"/>
              <a:t>안되는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1"/>
            <a:r>
              <a:rPr lang="en-US" altLang="ko-KR" dirty="0"/>
              <a:t>talk </a:t>
            </a:r>
            <a:r>
              <a:rPr lang="ko-KR" altLang="en-US" dirty="0"/>
              <a:t>서비스가 활성화 되어 있는지 확인하고 관리자에게 요청할 것</a:t>
            </a:r>
            <a:r>
              <a:rPr lang="en-US" altLang="ko-KR" dirty="0"/>
              <a:t>!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8165"/>
            <a:ext cx="7662862" cy="465491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j-ea"/>
                <a:ea typeface="+mj-ea"/>
              </a:rPr>
              <a:t>talk </a:t>
            </a:r>
            <a:r>
              <a:rPr lang="ko-KR" altLang="en-US" sz="2000" dirty="0">
                <a:latin typeface="+mj-ea"/>
                <a:ea typeface="+mj-ea"/>
              </a:rPr>
              <a:t>사용자 주소 </a:t>
            </a:r>
            <a:r>
              <a:rPr lang="en-US" altLang="ko-KR" sz="2000" dirty="0">
                <a:latin typeface="+mj-ea"/>
                <a:ea typeface="+mj-ea"/>
              </a:rPr>
              <a:t>[ </a:t>
            </a:r>
            <a:r>
              <a:rPr lang="ko-KR" altLang="en-US" sz="2000" dirty="0">
                <a:latin typeface="+mj-ea"/>
                <a:ea typeface="+mj-ea"/>
              </a:rPr>
              <a:t>단말기명 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508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MKaP4yQXWTJ0hvkmIFS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9tzHoCEGRLw9JktjpHJ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UM9SBRDknjaSK5B0LH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vTBgGPqmbo7FYjQtWZL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hYNO7tjCKl8Fu0i7C9W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tVic19TaWZtXqt5UoAVM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10047</TotalTime>
  <Words>1305</Words>
  <Application>Microsoft Office PowerPoint</Application>
  <PresentationFormat>화면 슬라이드 쇼(4:3)</PresentationFormat>
  <Paragraphs>615</Paragraphs>
  <Slides>42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Arial</vt:lpstr>
      <vt:lpstr>Calibri</vt:lpstr>
      <vt:lpstr>Times New Roman</vt:lpstr>
      <vt:lpstr>Wingdings</vt:lpstr>
      <vt:lpstr>Office 테마</vt:lpstr>
      <vt:lpstr>IT CookBook, 유닉스 이론과 실습(3판)</vt:lpstr>
      <vt:lpstr>Chapter 10. 인터넷과 통신 명령 익히기</vt:lpstr>
      <vt:lpstr>PowerPoint 프레젠테이션</vt:lpstr>
      <vt:lpstr>PowerPoint 프레젠테이션</vt:lpstr>
      <vt:lpstr>01. 사용자간 직접 통신 : write/wall/talk/mesg</vt:lpstr>
      <vt:lpstr>01. 사용자간 직접 통신 : write/wall/talk/mesg</vt:lpstr>
      <vt:lpstr>01. 사용자간 직접 통신 : write/wall/talk/mesg</vt:lpstr>
      <vt:lpstr>01. 사용자간 직접 통신 : write/wall/talk/mesg</vt:lpstr>
      <vt:lpstr>01. 사용자간 직접 통신 : write/wall/talk/mesg</vt:lpstr>
      <vt:lpstr>01. 사용자간 직접 통신 : write/wall/talk/mesg</vt:lpstr>
      <vt:lpstr>01. 사용자간 직접 통신 : write/wall/talk/mesg</vt:lpstr>
      <vt:lpstr>01. 사용자간 직접 통신 : write/wall/talk/mesg</vt:lpstr>
      <vt:lpstr>01. 사용자간 직접 통신 : write/wall/talk/mesg</vt:lpstr>
      <vt:lpstr>01. 사용자간 직접 통신 : write/wall/talk/mesg</vt:lpstr>
      <vt:lpstr>02. 이메일 보내기 : mailx</vt:lpstr>
      <vt:lpstr>02. 이메일 보내기 : mailx</vt:lpstr>
      <vt:lpstr>02. 이메일 보내기 : mailx</vt:lpstr>
      <vt:lpstr>02. 이메일 보내기 : mailx</vt:lpstr>
      <vt:lpstr>02. 이메일 보내기 : mailx</vt:lpstr>
      <vt:lpstr>02. 이메일 보내기 : mailx</vt:lpstr>
      <vt:lpstr>02. 이메일 보내기 : mailx</vt:lpstr>
      <vt:lpstr>02. 이메일 보내기 : mailx</vt:lpstr>
      <vt:lpstr>02. 이메일 보내기 : mailx</vt:lpstr>
      <vt:lpstr>03. 호스트와 개인정보 확인</vt:lpstr>
      <vt:lpstr>03. 호스트와 개인정보 확인</vt:lpstr>
      <vt:lpstr>03. 호스트와 개인정보 확인</vt:lpstr>
      <vt:lpstr>03. 호스트와 개인정보 확인</vt:lpstr>
      <vt:lpstr>04. 파일 송수신 - ftp</vt:lpstr>
      <vt:lpstr>04. 파일 송수신 - ftp</vt:lpstr>
      <vt:lpstr>04. 파일 송수신 - ftp</vt:lpstr>
      <vt:lpstr>04. 파일 송수신 - ftp</vt:lpstr>
      <vt:lpstr>04. 파일 송수신 - ftp</vt:lpstr>
      <vt:lpstr>04. 파일 송수신 - ftp</vt:lpstr>
      <vt:lpstr>[실습 10-1] ftp로 바이너리 파일 가져오기</vt:lpstr>
      <vt:lpstr>[실습 10-1] ftp로 바이너리 파일 가져오기</vt:lpstr>
      <vt:lpstr>[실습 10-1] ftp로 바이너리 파일 가져오기</vt:lpstr>
      <vt:lpstr>[실습 10-1] ftp로 바이너리 파일 가져오기</vt:lpstr>
      <vt:lpstr>[실습 10-1] ftp로 바이너리 파일 가져오기</vt:lpstr>
      <vt:lpstr>[실습 10-2] ftp로 디렉토리 생성하고 파일 보내기</vt:lpstr>
      <vt:lpstr>[실습 10-2] ftp로 디렉토리 생성하고 파일 보내기</vt:lpstr>
      <vt:lpstr>[실습 10-2] ftp로 디렉토리 생성하고 파일 보내기</vt:lpstr>
      <vt:lpstr>[실습 10-2] ftp로 디렉토리 생성하고 파일 보내기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양재훈</cp:lastModifiedBy>
  <cp:revision>1128</cp:revision>
  <dcterms:created xsi:type="dcterms:W3CDTF">2012-07-11T10:23:22Z</dcterms:created>
  <dcterms:modified xsi:type="dcterms:W3CDTF">2022-05-31T01:31:49Z</dcterms:modified>
</cp:coreProperties>
</file>