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09" r:id="rId2"/>
    <p:sldId id="256" r:id="rId3"/>
    <p:sldId id="266" r:id="rId4"/>
    <p:sldId id="383" r:id="rId5"/>
    <p:sldId id="424" r:id="rId6"/>
    <p:sldId id="699" r:id="rId7"/>
    <p:sldId id="700" r:id="rId8"/>
    <p:sldId id="704" r:id="rId9"/>
    <p:sldId id="702" r:id="rId10"/>
    <p:sldId id="701" r:id="rId11"/>
    <p:sldId id="705" r:id="rId12"/>
    <p:sldId id="706" r:id="rId13"/>
    <p:sldId id="707" r:id="rId14"/>
    <p:sldId id="708" r:id="rId15"/>
    <p:sldId id="709" r:id="rId16"/>
    <p:sldId id="660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8" r:id="rId25"/>
    <p:sldId id="719" r:id="rId26"/>
    <p:sldId id="720" r:id="rId27"/>
    <p:sldId id="721" r:id="rId28"/>
    <p:sldId id="722" r:id="rId29"/>
    <p:sldId id="723" r:id="rId30"/>
    <p:sldId id="724" r:id="rId31"/>
    <p:sldId id="725" r:id="rId32"/>
    <p:sldId id="726" r:id="rId33"/>
    <p:sldId id="727" r:id="rId34"/>
    <p:sldId id="728" r:id="rId35"/>
    <p:sldId id="729" r:id="rId36"/>
    <p:sldId id="730" r:id="rId37"/>
    <p:sldId id="731" r:id="rId38"/>
    <p:sldId id="732" r:id="rId39"/>
    <p:sldId id="733" r:id="rId40"/>
    <p:sldId id="734" r:id="rId41"/>
    <p:sldId id="73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F63"/>
    <a:srgbClr val="2D7F4D"/>
    <a:srgbClr val="9EC157"/>
    <a:srgbClr val="F6713C"/>
    <a:srgbClr val="FDE2D7"/>
    <a:srgbClr val="FCC7B2"/>
    <a:srgbClr val="F88D62"/>
    <a:srgbClr val="CDF1FF"/>
    <a:srgbClr val="97E1FF"/>
    <a:srgbClr val="00A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7" autoAdjust="0"/>
    <p:restoredTop sz="97439" autoAdjust="0"/>
  </p:normalViewPr>
  <p:slideViewPr>
    <p:cSldViewPr>
      <p:cViewPr varScale="1">
        <p:scale>
          <a:sx n="110" d="100"/>
          <a:sy n="110" d="100"/>
        </p:scale>
        <p:origin x="1836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586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4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4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14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14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5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8" name="Picture 7" descr="한빛로고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81FB1-4C65-4392-B60C-27E37A36E5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217519" y="1772816"/>
            <a:ext cx="3919371" cy="31986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7B52C8-E267-4785-9D86-B307BFD5E24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2899" y="466197"/>
            <a:ext cx="4572000" cy="3638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283C5C-1135-4A32-9562-CAFBAB5D72B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9512" y="4127301"/>
            <a:ext cx="4095750" cy="4286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826381" y="908720"/>
            <a:ext cx="36016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27584" y="1844824"/>
            <a:ext cx="7704856" cy="3816424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2019-12-27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9" r:id="rId2"/>
    <p:sldLayoutId id="2147483680" r:id="rId3"/>
    <p:sldLayoutId id="2147483686" r:id="rId4"/>
    <p:sldLayoutId id="2147483685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B816-A47A-472B-9F3D-20D39C00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en-US" altLang="ko-KR" dirty="0" err="1"/>
              <a:t>CookBook</a:t>
            </a:r>
            <a:r>
              <a:rPr lang="en-US" altLang="ko-KR" dirty="0"/>
              <a:t>, </a:t>
            </a:r>
            <a:r>
              <a:rPr lang="ko-KR" altLang="en-US" dirty="0"/>
              <a:t>유닉스 이론과 실습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51ED8-B518-4A93-BE9A-E7EA485970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ko-KR" sz="2800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[</a:t>
            </a:r>
            <a:r>
              <a:rPr lang="ko-KR" altLang="en-US" b="0" kern="0" dirty="0" err="1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강의교안</a:t>
            </a:r>
            <a:r>
              <a:rPr lang="ko-KR" altLang="en-US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 이용 안내</a:t>
            </a:r>
            <a:r>
              <a:rPr lang="en-US" altLang="ko-KR" b="0" kern="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]</a:t>
            </a:r>
            <a:endParaRPr lang="en-US" altLang="ko-KR" sz="1200" b="0" kern="0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본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강의교안의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저작권은 </a:t>
            </a:r>
            <a:r>
              <a:rPr lang="ko-KR" altLang="en-US" sz="1200" b="0" kern="0" dirty="0" err="1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한빛아카데미㈜에</a:t>
            </a: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있습니다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 </a:t>
            </a:r>
          </a:p>
          <a:p>
            <a:pPr marL="114300" lvl="0" indent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altLang="en-US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이 자료는 강의 보조자료로 제공되는 것으로 무단으로 전제하거나 배포하는 것을 금합니다</a:t>
            </a:r>
            <a:r>
              <a:rPr lang="en-US" altLang="ko-KR" sz="1200" b="0" kern="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6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정렬 </a:t>
            </a:r>
            <a:r>
              <a:rPr lang="en-US" altLang="ko-KR" dirty="0"/>
              <a:t>: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: test_sort2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필드 정렬하기 </a:t>
            </a:r>
            <a:r>
              <a:rPr kumimoji="0" lang="en-US" altLang="ko-KR" dirty="0"/>
              <a:t>: +</a:t>
            </a:r>
            <a:r>
              <a:rPr kumimoji="0" lang="ko-KR" altLang="en-US" dirty="0"/>
              <a:t>번호 또는 </a:t>
            </a:r>
            <a:r>
              <a:rPr kumimoji="0" lang="en-US" altLang="ko-KR" dirty="0"/>
              <a:t>-k</a:t>
            </a:r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5" y="2195964"/>
            <a:ext cx="3534101" cy="345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32" y="2212856"/>
            <a:ext cx="3626108" cy="20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32" y="5158863"/>
            <a:ext cx="3626108" cy="150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32" y="4404944"/>
            <a:ext cx="3626108" cy="86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0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78693" y="2825428"/>
            <a:ext cx="1192647" cy="855096"/>
          </a:xfrm>
          <a:prstGeom prst="wedgeRoundRectCallout">
            <a:avLst>
              <a:gd name="adj1" fmla="val -14062"/>
              <a:gd name="adj2" fmla="val -94697"/>
              <a:gd name="adj3" fmla="val 16667"/>
            </a:avLst>
          </a:prstGeom>
          <a:solidFill>
            <a:srgbClr val="FFCC66"/>
          </a:solidFill>
          <a:ln w="9525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lIns="54000" tIns="4680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300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두번째</a:t>
            </a:r>
            <a:r>
              <a:rPr lang="ko-KR" altLang="en-US" sz="13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필드 기준</a:t>
            </a:r>
          </a:p>
        </p:txBody>
      </p:sp>
      <p:sp>
        <p:nvSpPr>
          <p:cNvPr id="15" name="AutoShape 20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78693" y="5057736"/>
            <a:ext cx="1192647" cy="855096"/>
          </a:xfrm>
          <a:prstGeom prst="wedgeRoundRectCallout">
            <a:avLst>
              <a:gd name="adj1" fmla="val -14062"/>
              <a:gd name="adj2" fmla="val -94697"/>
              <a:gd name="adj3" fmla="val 16667"/>
            </a:avLst>
          </a:prstGeom>
          <a:solidFill>
            <a:srgbClr val="FFCC66"/>
          </a:solidFill>
          <a:ln w="9525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lIns="54000" tIns="4680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1300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두번째</a:t>
            </a:r>
            <a:r>
              <a:rPr lang="ko-KR" altLang="en-US" sz="13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필드 기준</a:t>
            </a:r>
          </a:p>
        </p:txBody>
      </p:sp>
    </p:spTree>
    <p:extLst>
      <p:ext uri="{BB962C8B-B14F-4D97-AF65-F5344CB8AC3E}">
        <p14:creationId xmlns:p14="http://schemas.microsoft.com/office/powerpoint/2010/main" val="54184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정렬 </a:t>
            </a:r>
            <a:r>
              <a:rPr lang="en-US" altLang="ko-KR" dirty="0"/>
              <a:t>: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+pos1 –pos2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필드 정렬하기 </a:t>
            </a:r>
            <a:r>
              <a:rPr kumimoji="0" lang="en-US" altLang="ko-KR" dirty="0"/>
              <a:t>: +</a:t>
            </a:r>
            <a:r>
              <a:rPr kumimoji="0" lang="ko-KR" altLang="en-US" dirty="0"/>
              <a:t>번호 또는 </a:t>
            </a:r>
            <a:r>
              <a:rPr kumimoji="0" lang="en-US" altLang="ko-KR" dirty="0"/>
              <a:t>-k</a:t>
            </a:r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5" y="2195964"/>
            <a:ext cx="3318077" cy="260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14" y="2192648"/>
            <a:ext cx="3603393" cy="194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88" y="4363773"/>
            <a:ext cx="3607295" cy="216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아래쪽 화살표 15"/>
          <p:cNvSpPr/>
          <p:nvPr>
            <p:custDataLst>
              <p:tags r:id="rId1"/>
            </p:custDataLst>
          </p:nvPr>
        </p:nvSpPr>
        <p:spPr>
          <a:xfrm>
            <a:off x="6948264" y="3913723"/>
            <a:ext cx="720080" cy="45005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정렬 </a:t>
            </a:r>
            <a:r>
              <a:rPr lang="en-US" altLang="ko-KR" dirty="0"/>
              <a:t>: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 정렬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정렬 결과 저장 </a:t>
            </a:r>
            <a:r>
              <a:rPr kumimoji="0" lang="en-US" altLang="ko-KR" dirty="0"/>
              <a:t>: -o</a:t>
            </a:r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5" y="2218112"/>
            <a:ext cx="3750125" cy="279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25" y="2218112"/>
            <a:ext cx="4007955" cy="279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5776" y="5301208"/>
            <a:ext cx="3060067" cy="990110"/>
          </a:xfrm>
          <a:prstGeom prst="wedgeRoundRectCallout">
            <a:avLst>
              <a:gd name="adj1" fmla="val -29616"/>
              <a:gd name="adj2" fmla="val -103167"/>
              <a:gd name="adj3" fmla="val 16667"/>
            </a:avLst>
          </a:prstGeom>
          <a:solidFill>
            <a:srgbClr val="FFCC66"/>
          </a:solidFill>
          <a:ln w="9525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lIns="54000" tIns="46800" anchor="ctr"/>
          <a:lstStyle/>
          <a:p>
            <a:pPr marL="342900" indent="-342900">
              <a:spcBef>
                <a:spcPct val="0"/>
              </a:spcBef>
              <a:buFontTx/>
              <a:buNone/>
            </a:pPr>
            <a:r>
              <a:rPr lang="en-US" altLang="ko-KR" sz="14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3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번 필드만을 기준으로 정렬</a:t>
            </a:r>
          </a:p>
          <a:p>
            <a:pPr marL="342900" indent="-342900">
              <a:spcBef>
                <a:spcPct val="0"/>
              </a:spcBef>
              <a:buFontTx/>
              <a:buNone/>
            </a:pPr>
            <a:r>
              <a:rPr lang="en-US" altLang="ko-KR" sz="14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3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열이 같으면 </a:t>
            </a:r>
            <a:r>
              <a:rPr lang="en-US" altLang="ko-KR" sz="14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r>
              <a:rPr lang="ko-KR" altLang="en-US" sz="14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열을 기준으로 정렬</a:t>
            </a:r>
          </a:p>
        </p:txBody>
      </p:sp>
    </p:spTree>
    <p:extLst>
      <p:ext uri="{BB962C8B-B14F-4D97-AF65-F5344CB8AC3E}">
        <p14:creationId xmlns:p14="http://schemas.microsoft.com/office/powerpoint/2010/main" val="323945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정렬 </a:t>
            </a:r>
            <a:r>
              <a:rPr lang="en-US" altLang="ko-KR" dirty="0"/>
              <a:t>: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ko-KR" altLang="en-US" dirty="0" err="1"/>
              <a:t>구분자</a:t>
            </a:r>
            <a:r>
              <a:rPr lang="ko-KR" altLang="en-US" dirty="0"/>
              <a:t> 지정하기 </a:t>
            </a:r>
            <a:r>
              <a:rPr lang="en-US" altLang="ko-KR" dirty="0"/>
              <a:t>: -t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79156"/>
            <a:ext cx="748883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0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파일 분할 </a:t>
            </a:r>
            <a:r>
              <a:rPr lang="en-US" altLang="ko-KR" dirty="0"/>
              <a:t>: 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split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큰 파일을 일정한 크기의 여러 개 작은 파일로 분할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분할된 파일 이름은 </a:t>
            </a:r>
            <a:r>
              <a:rPr lang="en-US" altLang="ko-KR" dirty="0" err="1"/>
              <a:t>xaa</a:t>
            </a:r>
            <a:r>
              <a:rPr lang="en-US" altLang="ko-KR" dirty="0"/>
              <a:t>, </a:t>
            </a:r>
            <a:r>
              <a:rPr lang="en-US" altLang="ko-KR" dirty="0" err="1"/>
              <a:t>xab</a:t>
            </a:r>
            <a:r>
              <a:rPr lang="en-US" altLang="ko-KR" dirty="0"/>
              <a:t>, … </a:t>
            </a:r>
            <a:r>
              <a:rPr lang="ko-KR" altLang="en-US" dirty="0"/>
              <a:t>순으로 생성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</a:p>
          <a:p>
            <a:pPr lvl="1"/>
            <a:r>
              <a:rPr lang="en-US" altLang="ko-KR" dirty="0"/>
              <a:t>-b n : </a:t>
            </a:r>
            <a:r>
              <a:rPr lang="ko-KR" altLang="en-US" dirty="0"/>
              <a:t>크기가 </a:t>
            </a:r>
            <a:r>
              <a:rPr lang="en-US" altLang="ko-KR" dirty="0"/>
              <a:t>n </a:t>
            </a:r>
            <a:r>
              <a:rPr lang="ko-KR" altLang="en-US" dirty="0"/>
              <a:t>바이트인 파일로 분할</a:t>
            </a:r>
          </a:p>
          <a:p>
            <a:pPr lvl="1"/>
            <a:r>
              <a:rPr lang="en-US" altLang="ko-KR" dirty="0"/>
              <a:t>-n : n</a:t>
            </a:r>
            <a:r>
              <a:rPr lang="ko-KR" altLang="en-US" dirty="0"/>
              <a:t>줄씩 분할</a:t>
            </a:r>
          </a:p>
          <a:p>
            <a:pPr lvl="1"/>
            <a:r>
              <a:rPr lang="ko-KR" altLang="en-US" dirty="0"/>
              <a:t>옵션을 지정하지 않으면 </a:t>
            </a:r>
            <a:r>
              <a:rPr lang="en-US" altLang="ko-KR" dirty="0"/>
              <a:t>1000</a:t>
            </a:r>
            <a:r>
              <a:rPr lang="ko-KR" altLang="en-US" dirty="0"/>
              <a:t>줄씩 분할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파일을 지정하지 않으면 표준 입력 내용을 분할 저장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3665"/>
            <a:ext cx="7662862" cy="42430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>
                <a:latin typeface="+mj-ea"/>
                <a:ea typeface="+mj-ea"/>
              </a:rPr>
              <a:t>split </a:t>
            </a:r>
            <a:r>
              <a:rPr lang="en-US" altLang="ko-KR" dirty="0">
                <a:latin typeface="+mj-ea"/>
                <a:ea typeface="+mj-ea"/>
              </a:rPr>
              <a:t>[ </a:t>
            </a:r>
            <a:r>
              <a:rPr lang="ko-KR" altLang="en-US" dirty="0">
                <a:latin typeface="+mj-ea"/>
                <a:ea typeface="+mj-ea"/>
              </a:rPr>
              <a:t>옵션 </a:t>
            </a:r>
            <a:r>
              <a:rPr lang="en-US" altLang="ko-KR" dirty="0">
                <a:latin typeface="+mj-ea"/>
                <a:ea typeface="+mj-ea"/>
              </a:rPr>
              <a:t>] [ </a:t>
            </a:r>
            <a:r>
              <a:rPr lang="ko-KR" altLang="en-US" dirty="0">
                <a:latin typeface="+mj-ea"/>
                <a:ea typeface="+mj-ea"/>
              </a:rPr>
              <a:t>파일명 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lang="en-US" altLang="ko-KR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543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파일 분할 </a:t>
            </a:r>
            <a:r>
              <a:rPr lang="en-US" altLang="ko-KR" dirty="0"/>
              <a:t>: split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: </a:t>
            </a:r>
            <a:r>
              <a:rPr lang="en-US" altLang="ko-KR" dirty="0" err="1"/>
              <a:t>test_split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행을 기준으로 파일 분할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861375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바이트를 기준으로 파일 분할</a:t>
            </a:r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4" y="2169497"/>
            <a:ext cx="3878452" cy="111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4" y="3692825"/>
            <a:ext cx="3878452" cy="278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57" y="2227885"/>
            <a:ext cx="3844823" cy="424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75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/>
              <a:t>파일 내용 정렬하고 분할하기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만들기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파일 복사하기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4667"/>
            <a:ext cx="7416824" cy="164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1132"/>
            <a:ext cx="7416824" cy="143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94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/>
              <a:t>파일 내용 정렬하고 분할하기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파일 내용 정렬하기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574698"/>
            <a:ext cx="7416824" cy="472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94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/>
              <a:t>파일 내용 정렬하고 분할하기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파일의 행 수 알아보기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파일 분할하기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562730"/>
            <a:ext cx="7416824" cy="144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521600"/>
            <a:ext cx="7416824" cy="264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25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11-1] </a:t>
            </a:r>
            <a:r>
              <a:rPr lang="ko-KR" altLang="en-US" dirty="0"/>
              <a:t>파일 내용 정렬하고 분할하기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40375"/>
            <a:ext cx="7416824" cy="164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10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95536" y="5373216"/>
            <a:ext cx="8568952" cy="1080120"/>
          </a:xfrm>
        </p:spPr>
        <p:txBody>
          <a:bodyPr/>
          <a:lstStyle/>
          <a:p>
            <a:pPr eaLnBrk="1" hangingPunct="1"/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Chapter </a:t>
            </a:r>
            <a:r>
              <a:rPr lang="en-US" altLang="ko-KR" sz="3200" dirty="0">
                <a:solidFill>
                  <a:schemeClr val="tx1"/>
                </a:solidFill>
              </a:rPr>
              <a:t>11</a:t>
            </a:r>
            <a:r>
              <a:rPr lang="en-US" altLang="ko-KR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유닉스 유틸리티 이용하기</a:t>
            </a:r>
            <a:endParaRPr lang="ko-KR" altLang="en-US" sz="3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중복 삭제 </a:t>
            </a:r>
            <a:r>
              <a:rPr lang="en-US" altLang="ko-KR" dirty="0"/>
              <a:t>: </a:t>
            </a:r>
            <a:r>
              <a:rPr lang="en-US" altLang="ko-KR" dirty="0" err="1"/>
              <a:t>uniq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split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파일 또는 표준입력으로 입력된 내용 중 중복된 내용의 줄이 연속으로 있으면 하나만 남기고 삭제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파일을 지정하지 않으면 표준입력내용을 처리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입출력 파일 이름은 달라야 함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</a:p>
          <a:p>
            <a:pPr lvl="1"/>
            <a:r>
              <a:rPr lang="en-US" altLang="ko-KR" dirty="0"/>
              <a:t>-c : </a:t>
            </a:r>
            <a:r>
              <a:rPr lang="ko-KR" altLang="en-US" dirty="0"/>
              <a:t>각 행의 처음에 중복 횟수를 출력</a:t>
            </a:r>
            <a:endParaRPr lang="en-US" altLang="ko-KR" dirty="0"/>
          </a:p>
          <a:p>
            <a:pPr lvl="1"/>
            <a:r>
              <a:rPr lang="en-US" altLang="ko-KR" dirty="0"/>
              <a:t>-d : </a:t>
            </a:r>
            <a:r>
              <a:rPr lang="ko-KR" altLang="en-US" dirty="0"/>
              <a:t>중복된 행 중 한 행만 출력</a:t>
            </a:r>
            <a:r>
              <a:rPr lang="en-US" altLang="ko-KR" dirty="0"/>
              <a:t>, </a:t>
            </a:r>
            <a:r>
              <a:rPr lang="ko-KR" altLang="en-US" dirty="0"/>
              <a:t>원래 유일한 행은 출력 안 함</a:t>
            </a:r>
            <a:endParaRPr lang="en-US" altLang="ko-KR" dirty="0"/>
          </a:p>
          <a:p>
            <a:pPr lvl="1"/>
            <a:r>
              <a:rPr lang="en-US" altLang="ko-KR" dirty="0"/>
              <a:t>-u : </a:t>
            </a:r>
            <a:r>
              <a:rPr lang="ko-KR" altLang="en-US" dirty="0"/>
              <a:t>중복되지 않는 행만 출력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3665"/>
            <a:ext cx="7662862" cy="42430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 err="1">
                <a:latin typeface="+mj-ea"/>
                <a:ea typeface="+mj-ea"/>
              </a:rPr>
              <a:t>uniq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[ </a:t>
            </a:r>
            <a:r>
              <a:rPr lang="ko-KR" altLang="en-US" dirty="0">
                <a:latin typeface="+mj-ea"/>
                <a:ea typeface="+mj-ea"/>
              </a:rPr>
              <a:t>옵션 </a:t>
            </a:r>
            <a:r>
              <a:rPr lang="en-US" altLang="ko-KR" dirty="0">
                <a:latin typeface="+mj-ea"/>
                <a:ea typeface="+mj-ea"/>
              </a:rPr>
              <a:t>] [ </a:t>
            </a:r>
            <a:r>
              <a:rPr lang="ko-KR" altLang="en-US" dirty="0">
                <a:latin typeface="+mj-ea"/>
                <a:ea typeface="+mj-ea"/>
              </a:rPr>
              <a:t>파일명 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lang="en-US" altLang="ko-KR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7173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중복 삭제 </a:t>
            </a:r>
            <a:r>
              <a:rPr lang="en-US" altLang="ko-KR" dirty="0"/>
              <a:t>: </a:t>
            </a:r>
            <a:r>
              <a:rPr lang="en-US" altLang="ko-KR" dirty="0" err="1"/>
              <a:t>uniq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: </a:t>
            </a:r>
            <a:r>
              <a:rPr lang="en-US" altLang="ko-KR" dirty="0" err="1"/>
              <a:t>test_uniq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중복 제거</a:t>
            </a:r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9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1826" y="2218112"/>
            <a:ext cx="3089544" cy="2999482"/>
          </a:xfrm>
          <a:prstGeom prst="foldedCorner">
            <a:avLst>
              <a:gd name="adj" fmla="val 12500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1600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aaaaa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abcde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abcde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bbbbb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abcde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bbbbb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bbbbb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abcde</a:t>
            </a: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err="1">
                <a:latin typeface="+mn-ea"/>
              </a:rPr>
              <a:t>ccc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77" y="2218112"/>
            <a:ext cx="3482248" cy="299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2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중복 삭제 </a:t>
            </a:r>
            <a:r>
              <a:rPr lang="en-US" altLang="ko-KR" dirty="0"/>
              <a:t>: </a:t>
            </a:r>
            <a:r>
              <a:rPr lang="en-US" altLang="ko-KR" dirty="0" err="1"/>
              <a:t>uniq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정렬과 중복 제거를 동시에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중복 없는 행 보기</a:t>
            </a:r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r>
              <a:rPr kumimoji="0" lang="ko-KR" altLang="en-US" dirty="0"/>
              <a:t>중복 행</a:t>
            </a:r>
            <a:r>
              <a:rPr kumimoji="0" lang="en-US" altLang="ko-KR" dirty="0"/>
              <a:t>(-d)</a:t>
            </a:r>
            <a:r>
              <a:rPr kumimoji="0" lang="ko-KR" altLang="en-US" dirty="0"/>
              <a:t>｜중복 횟수</a:t>
            </a:r>
            <a:r>
              <a:rPr kumimoji="0" lang="en-US" altLang="ko-KR" dirty="0"/>
              <a:t>(-c)</a:t>
            </a:r>
            <a:r>
              <a:rPr kumimoji="0" lang="ko-KR" altLang="en-US" dirty="0"/>
              <a:t> 보기</a:t>
            </a:r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33" y="2190731"/>
            <a:ext cx="3721267" cy="275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32" y="5062034"/>
            <a:ext cx="372126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77" y="2179156"/>
            <a:ext cx="3598963" cy="1094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722" y="5062034"/>
            <a:ext cx="359783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76" y="3676233"/>
            <a:ext cx="3598963" cy="126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01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필드</a:t>
            </a:r>
            <a:r>
              <a:rPr lang="en-US" altLang="ko-KR" dirty="0"/>
              <a:t> </a:t>
            </a:r>
            <a:r>
              <a:rPr lang="ko-KR" altLang="en-US" dirty="0"/>
              <a:t>잘라내기 </a:t>
            </a:r>
            <a:r>
              <a:rPr lang="en-US" altLang="ko-KR" dirty="0"/>
              <a:t>: cut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cut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파일의 각 행에서 선택된 필드를 잘라냄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</a:p>
          <a:p>
            <a:pPr lvl="1"/>
            <a:r>
              <a:rPr lang="en-US" altLang="ko-KR" dirty="0"/>
              <a:t>-c </a:t>
            </a:r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각 행에서 잘라낼 문자 위치 지정</a:t>
            </a:r>
          </a:p>
          <a:p>
            <a:pPr lvl="1"/>
            <a:r>
              <a:rPr lang="en-US" altLang="ko-KR" dirty="0"/>
              <a:t>-f </a:t>
            </a:r>
            <a:r>
              <a:rPr lang="ko-KR" altLang="en-US" dirty="0"/>
              <a:t>필드번호 </a:t>
            </a:r>
            <a:r>
              <a:rPr lang="en-US" altLang="ko-KR" dirty="0"/>
              <a:t>: </a:t>
            </a:r>
            <a:r>
              <a:rPr lang="ko-KR" altLang="en-US" dirty="0"/>
              <a:t>지정한 필드 잘라냄</a:t>
            </a:r>
          </a:p>
          <a:p>
            <a:pPr lvl="1"/>
            <a:r>
              <a:rPr lang="en-US" altLang="ko-KR" dirty="0"/>
              <a:t>-d </a:t>
            </a:r>
            <a:r>
              <a:rPr lang="ko-KR" altLang="en-US" dirty="0"/>
              <a:t>문자 </a:t>
            </a:r>
            <a:r>
              <a:rPr lang="en-US" altLang="ko-KR" dirty="0"/>
              <a:t>: </a:t>
            </a:r>
            <a:r>
              <a:rPr lang="ko-KR" altLang="en-US" dirty="0"/>
              <a:t>필드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3665"/>
            <a:ext cx="7662862" cy="42430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>
                <a:latin typeface="+mj-ea"/>
                <a:ea typeface="+mj-ea"/>
              </a:rPr>
              <a:t>cut </a:t>
            </a:r>
            <a:r>
              <a:rPr lang="en-US" altLang="ko-KR" dirty="0">
                <a:latin typeface="+mj-ea"/>
                <a:ea typeface="+mj-ea"/>
              </a:rPr>
              <a:t>[ </a:t>
            </a:r>
            <a:r>
              <a:rPr lang="ko-KR" altLang="en-US" dirty="0">
                <a:latin typeface="+mj-ea"/>
                <a:ea typeface="+mj-ea"/>
              </a:rPr>
              <a:t>옵션 </a:t>
            </a:r>
            <a:r>
              <a:rPr lang="en-US" altLang="ko-KR" dirty="0">
                <a:latin typeface="+mj-ea"/>
                <a:ea typeface="+mj-ea"/>
              </a:rPr>
              <a:t>] [ </a:t>
            </a:r>
            <a:r>
              <a:rPr lang="ko-KR" altLang="en-US" dirty="0">
                <a:latin typeface="+mj-ea"/>
                <a:ea typeface="+mj-ea"/>
              </a:rPr>
              <a:t>파일명 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lang="en-US" altLang="ko-KR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683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필드</a:t>
            </a:r>
            <a:r>
              <a:rPr lang="en-US" altLang="ko-KR" dirty="0"/>
              <a:t> </a:t>
            </a:r>
            <a:r>
              <a:rPr lang="ko-KR" altLang="en-US" dirty="0"/>
              <a:t>잘라내기 </a:t>
            </a:r>
            <a:r>
              <a:rPr lang="en-US" altLang="ko-KR" dirty="0"/>
              <a:t>: cut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: </a:t>
            </a:r>
            <a:r>
              <a:rPr lang="en-US" altLang="ko-KR" dirty="0" err="1"/>
              <a:t>test_cut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문자 추출</a:t>
            </a:r>
            <a:r>
              <a:rPr kumimoji="0" lang="en-US" altLang="ko-KR" dirty="0"/>
              <a:t>(-c), </a:t>
            </a:r>
            <a:r>
              <a:rPr kumimoji="0" lang="ko-KR" altLang="en-US" dirty="0"/>
              <a:t>필드 추출</a:t>
            </a:r>
            <a:r>
              <a:rPr kumimoji="0" lang="en-US" altLang="ko-KR" dirty="0"/>
              <a:t>(-f)</a:t>
            </a:r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9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1826" y="2194962"/>
            <a:ext cx="3089544" cy="2999482"/>
          </a:xfrm>
          <a:prstGeom prst="foldedCorner">
            <a:avLst>
              <a:gd name="adj" fmla="val 12500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</a:pPr>
            <a:endParaRPr lang="en-US" altLang="ko-KR" sz="1600" dirty="0">
              <a:latin typeface="+mn-ea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001 Hong Gil-Dong 80 M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002 Park Ji-Soo 100 M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003 Lee Na-Young 54 F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004 Kim Chan-Sook 60 F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005 Han </a:t>
            </a:r>
            <a:r>
              <a:rPr lang="en-US" altLang="ko-KR" sz="1600" dirty="0" err="1">
                <a:latin typeface="+mn-ea"/>
              </a:rPr>
              <a:t>Ju</a:t>
            </a:r>
            <a:r>
              <a:rPr lang="en-US" altLang="ko-KR" sz="1600" dirty="0">
                <a:latin typeface="+mn-ea"/>
              </a:rPr>
              <a:t>-Hyun 75 M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006 </a:t>
            </a:r>
            <a:r>
              <a:rPr lang="en-US" altLang="ko-KR" sz="1600" dirty="0" err="1">
                <a:latin typeface="+mn-ea"/>
              </a:rPr>
              <a:t>Jyun</a:t>
            </a:r>
            <a:r>
              <a:rPr lang="en-US" altLang="ko-KR" sz="1600" dirty="0">
                <a:latin typeface="+mn-ea"/>
              </a:rPr>
              <a:t> Doo-</a:t>
            </a:r>
            <a:r>
              <a:rPr lang="en-US" altLang="ko-KR" sz="1600" dirty="0" err="1">
                <a:latin typeface="+mn-ea"/>
              </a:rPr>
              <a:t>Ri</a:t>
            </a:r>
            <a:r>
              <a:rPr lang="en-US" altLang="ko-KR" sz="1600" dirty="0">
                <a:latin typeface="+mn-ea"/>
              </a:rPr>
              <a:t> 49 F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dirty="0">
                <a:latin typeface="+mn-ea"/>
              </a:rPr>
              <a:t>007 Lee </a:t>
            </a:r>
            <a:r>
              <a:rPr lang="en-US" altLang="ko-KR" sz="1600" dirty="0" err="1">
                <a:latin typeface="+mn-ea"/>
              </a:rPr>
              <a:t>Mi</a:t>
            </a:r>
            <a:r>
              <a:rPr lang="en-US" altLang="ko-KR" sz="1600" dirty="0">
                <a:latin typeface="+mn-ea"/>
              </a:rPr>
              <a:t>-Ra 59 F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824" y="2194962"/>
            <a:ext cx="3753516" cy="229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824" y="4595260"/>
            <a:ext cx="3753516" cy="207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36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필드</a:t>
            </a:r>
            <a:r>
              <a:rPr lang="en-US" altLang="ko-KR" dirty="0"/>
              <a:t> </a:t>
            </a:r>
            <a:r>
              <a:rPr lang="ko-KR" altLang="en-US" dirty="0"/>
              <a:t>잘라내기 </a:t>
            </a:r>
            <a:r>
              <a:rPr lang="en-US" altLang="ko-KR" dirty="0"/>
              <a:t>: cut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필드 </a:t>
            </a:r>
            <a:r>
              <a:rPr lang="ko-KR" altLang="en-US" dirty="0" err="1"/>
              <a:t>구분자</a:t>
            </a:r>
            <a:r>
              <a:rPr lang="ko-KR" altLang="en-US" dirty="0"/>
              <a:t> 지정하기 </a:t>
            </a:r>
            <a:r>
              <a:rPr lang="en-US" altLang="ko-KR" dirty="0"/>
              <a:t>: -d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27" y="2212349"/>
            <a:ext cx="4244229" cy="445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12348"/>
            <a:ext cx="3600400" cy="28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647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두 파일 연결하기 </a:t>
            </a:r>
            <a:r>
              <a:rPr lang="en-US" altLang="ko-KR" dirty="0"/>
              <a:t>: paste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paste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지정한 파일의 내용을 붙임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사용자가 지정한 두 개 이상의 파일 내용 중 같은 줄을 붙이거나 한 파일의 끝에 다른 파일의 내용을 추가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</a:p>
          <a:p>
            <a:pPr lvl="1"/>
            <a:r>
              <a:rPr lang="en-US" altLang="ko-KR" dirty="0"/>
              <a:t>-s : </a:t>
            </a:r>
            <a:r>
              <a:rPr lang="ko-KR" altLang="en-US" dirty="0"/>
              <a:t>파일의 끝에 추가 </a:t>
            </a:r>
            <a:r>
              <a:rPr lang="en-US" altLang="ko-KR" dirty="0"/>
              <a:t>(split</a:t>
            </a:r>
            <a:r>
              <a:rPr lang="ko-KR" altLang="en-US" dirty="0"/>
              <a:t>로 나눈 파일을 원래대로 붙일 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-d</a:t>
            </a:r>
            <a:r>
              <a:rPr lang="ko-KR" altLang="en-US" dirty="0"/>
              <a:t>문자 </a:t>
            </a:r>
            <a:r>
              <a:rPr lang="en-US" altLang="ko-KR" dirty="0"/>
              <a:t>: </a:t>
            </a:r>
            <a:r>
              <a:rPr lang="ko-KR" altLang="en-US" dirty="0"/>
              <a:t>필드 </a:t>
            </a:r>
            <a:r>
              <a:rPr lang="ko-KR" altLang="en-US" dirty="0" err="1"/>
              <a:t>구분자</a:t>
            </a:r>
            <a:endParaRPr lang="ko-KR" altLang="en-US" dirty="0"/>
          </a:p>
          <a:p>
            <a:pPr lvl="1"/>
            <a:r>
              <a:rPr lang="en-US" altLang="ko-KR" dirty="0"/>
              <a:t>- : </a:t>
            </a:r>
            <a:r>
              <a:rPr lang="ko-KR" altLang="en-US" dirty="0"/>
              <a:t>파일 대신 표준 입력 사용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3665"/>
            <a:ext cx="7662862" cy="42430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>
                <a:latin typeface="+mj-ea"/>
                <a:ea typeface="+mj-ea"/>
              </a:rPr>
              <a:t>paste </a:t>
            </a:r>
            <a:r>
              <a:rPr lang="en-US" altLang="ko-KR" dirty="0">
                <a:latin typeface="+mj-ea"/>
                <a:ea typeface="+mj-ea"/>
              </a:rPr>
              <a:t>[ </a:t>
            </a:r>
            <a:r>
              <a:rPr lang="ko-KR" altLang="en-US" dirty="0">
                <a:latin typeface="+mj-ea"/>
                <a:ea typeface="+mj-ea"/>
              </a:rPr>
              <a:t>옵션 </a:t>
            </a:r>
            <a:r>
              <a:rPr lang="en-US" altLang="ko-KR" dirty="0">
                <a:latin typeface="+mj-ea"/>
                <a:ea typeface="+mj-ea"/>
              </a:rPr>
              <a:t>] </a:t>
            </a:r>
            <a:r>
              <a:rPr lang="ko-KR" altLang="en-US" dirty="0">
                <a:latin typeface="+mj-ea"/>
                <a:ea typeface="+mj-ea"/>
              </a:rPr>
              <a:t>파일명</a:t>
            </a:r>
            <a:r>
              <a:rPr lang="en-US" altLang="ko-KR" dirty="0">
                <a:latin typeface="+mj-ea"/>
                <a:ea typeface="+mj-ea"/>
              </a:rPr>
              <a:t>1 </a:t>
            </a:r>
            <a:r>
              <a:rPr lang="ko-KR" altLang="en-US" dirty="0">
                <a:latin typeface="+mj-ea"/>
                <a:ea typeface="+mj-ea"/>
              </a:rPr>
              <a:t>파일명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 </a:t>
            </a:r>
            <a:endParaRPr lang="en-US" altLang="ko-KR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7121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두 파일 연결하기 </a:t>
            </a:r>
            <a:r>
              <a:rPr lang="en-US" altLang="ko-KR" dirty="0"/>
              <a:t>: paste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: test_paste1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: test_paste2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328925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파일 붙이기</a:t>
            </a:r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AutoShape 9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3175" y="2235901"/>
            <a:ext cx="2295255" cy="2070230"/>
          </a:xfrm>
          <a:prstGeom prst="foldedCorner">
            <a:avLst>
              <a:gd name="adj" fmla="val 12500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1400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001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002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003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004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005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006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007</a:t>
            </a:r>
          </a:p>
        </p:txBody>
      </p:sp>
      <p:sp>
        <p:nvSpPr>
          <p:cNvPr id="10" name="AutoShape 9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1600" y="4855425"/>
            <a:ext cx="2306830" cy="1929685"/>
          </a:xfrm>
          <a:prstGeom prst="foldedCorner">
            <a:avLst>
              <a:gd name="adj" fmla="val 12500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1400" i="0" dirty="0"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Hong Gil-Dong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Park </a:t>
            </a:r>
            <a:r>
              <a:rPr lang="en-US" altLang="ko-KR" sz="1400" dirty="0" err="1">
                <a:latin typeface="+mn-ea"/>
              </a:rPr>
              <a:t>Ji-Soo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Lee Na-Young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Kim Chan-</a:t>
            </a:r>
            <a:r>
              <a:rPr lang="en-US" altLang="ko-KR" sz="1400" dirty="0" err="1">
                <a:latin typeface="+mn-ea"/>
              </a:rPr>
              <a:t>Sook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Han </a:t>
            </a:r>
            <a:r>
              <a:rPr lang="en-US" altLang="ko-KR" sz="1400" dirty="0" err="1">
                <a:latin typeface="+mn-ea"/>
              </a:rPr>
              <a:t>Ju</a:t>
            </a:r>
            <a:r>
              <a:rPr lang="en-US" altLang="ko-KR" sz="1400" dirty="0">
                <a:latin typeface="+mn-ea"/>
              </a:rPr>
              <a:t>-Hyun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err="1">
                <a:latin typeface="+mn-ea"/>
              </a:rPr>
              <a:t>Jyun</a:t>
            </a:r>
            <a:r>
              <a:rPr lang="en-US" altLang="ko-KR" sz="1400" dirty="0">
                <a:latin typeface="+mn-ea"/>
              </a:rPr>
              <a:t> Doo-</a:t>
            </a:r>
            <a:r>
              <a:rPr lang="en-US" altLang="ko-KR" sz="1400" dirty="0" err="1">
                <a:latin typeface="+mn-ea"/>
              </a:rPr>
              <a:t>Ri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Lee Mi-Ra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35901"/>
            <a:ext cx="4320480" cy="26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723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두 파일 연결하기 </a:t>
            </a:r>
            <a:r>
              <a:rPr lang="en-US" altLang="ko-KR" dirty="0"/>
              <a:t>: paste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두 파일의 행이 같지 않을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6646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필드 </a:t>
            </a:r>
            <a:r>
              <a:rPr kumimoji="0" lang="ko-KR" altLang="en-US" dirty="0" err="1"/>
              <a:t>구분자</a:t>
            </a:r>
            <a:r>
              <a:rPr kumimoji="0" lang="ko-KR" altLang="en-US" dirty="0"/>
              <a:t> 지정 </a:t>
            </a:r>
            <a:r>
              <a:rPr kumimoji="0" lang="en-US" altLang="ko-KR" dirty="0"/>
              <a:t>: -d</a:t>
            </a:r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r>
              <a:rPr kumimoji="0" lang="ko-KR" altLang="en-US" dirty="0"/>
              <a:t>파일 수평 붙이기 </a:t>
            </a:r>
            <a:r>
              <a:rPr kumimoji="0" lang="en-US" altLang="ko-KR" dirty="0"/>
              <a:t>: -s</a:t>
            </a:r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9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600" y="2192703"/>
            <a:ext cx="3060340" cy="585064"/>
          </a:xfrm>
          <a:prstGeom prst="foldedCorner">
            <a:avLst>
              <a:gd name="adj" fmla="val 12500"/>
            </a:avLst>
          </a:prstGeom>
          <a:solidFill>
            <a:srgbClr val="FFCCC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+mn-ea"/>
              </a:rPr>
              <a:t>001  002  003  004  005  006  007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43919"/>
            <a:ext cx="3693000" cy="224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18" y="2182460"/>
            <a:ext cx="3999311" cy="261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5229200"/>
            <a:ext cx="7416825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469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/>
              <a:t>파일에서 필드 추출하고 파일 합치기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실습용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7225"/>
            <a:ext cx="741682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5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601600"/>
            <a:ext cx="7056438" cy="4392637"/>
          </a:xfrm>
        </p:spPr>
        <p:txBody>
          <a:bodyPr/>
          <a:lstStyle/>
          <a:p>
            <a:r>
              <a:rPr lang="ko-KR" altLang="en-US" dirty="0"/>
              <a:t>파일 정보 수집 </a:t>
            </a:r>
            <a:r>
              <a:rPr lang="en-US" altLang="ko-KR" dirty="0"/>
              <a:t>: </a:t>
            </a:r>
            <a:r>
              <a:rPr lang="en-US" altLang="ko-KR" dirty="0" err="1"/>
              <a:t>wc</a:t>
            </a:r>
            <a:endParaRPr lang="en-US" altLang="ko-KR" dirty="0"/>
          </a:p>
          <a:p>
            <a:r>
              <a:rPr lang="ko-KR" altLang="en-US" dirty="0"/>
              <a:t>파일 정렬 </a:t>
            </a:r>
            <a:r>
              <a:rPr lang="en-US" altLang="ko-KR" dirty="0"/>
              <a:t>: sort</a:t>
            </a:r>
          </a:p>
          <a:p>
            <a:r>
              <a:rPr lang="ko-KR" altLang="en-US" dirty="0"/>
              <a:t>파일 분할 </a:t>
            </a:r>
            <a:r>
              <a:rPr lang="en-US" altLang="ko-KR" dirty="0"/>
              <a:t>: split</a:t>
            </a:r>
          </a:p>
          <a:p>
            <a:r>
              <a:rPr lang="ko-KR" altLang="en-US" dirty="0"/>
              <a:t>중복 삭제 </a:t>
            </a:r>
            <a:r>
              <a:rPr lang="en-US" altLang="ko-KR" dirty="0"/>
              <a:t>: </a:t>
            </a:r>
            <a:r>
              <a:rPr lang="en-US" altLang="ko-KR" dirty="0" err="1"/>
              <a:t>uniq</a:t>
            </a:r>
            <a:endParaRPr lang="en-US" altLang="ko-KR" dirty="0"/>
          </a:p>
          <a:p>
            <a:r>
              <a:rPr lang="ko-KR" altLang="en-US" dirty="0"/>
              <a:t>필드 잘라내기 </a:t>
            </a:r>
            <a:r>
              <a:rPr lang="en-US" altLang="ko-KR" dirty="0"/>
              <a:t>: cut</a:t>
            </a:r>
          </a:p>
          <a:p>
            <a:r>
              <a:rPr lang="ko-KR" altLang="en-US" dirty="0"/>
              <a:t>두 파일 연결하기 </a:t>
            </a:r>
            <a:r>
              <a:rPr lang="en-US" altLang="ko-KR" dirty="0"/>
              <a:t>: paste</a:t>
            </a:r>
          </a:p>
          <a:p>
            <a:r>
              <a:rPr lang="ko-KR" altLang="en-US" dirty="0"/>
              <a:t>파일 덤프 </a:t>
            </a:r>
            <a:r>
              <a:rPr lang="en-US" altLang="ko-KR" dirty="0"/>
              <a:t>: </a:t>
            </a:r>
            <a:r>
              <a:rPr lang="en-US" altLang="ko-KR" dirty="0" err="1"/>
              <a:t>dd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/>
              <a:t>파일에서 필드 추출하고 파일 합치기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필드 추출하기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29742"/>
            <a:ext cx="7416824" cy="5139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222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/>
              <a:t>파일에서 필드 추출하고 파일 합치기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파일 합치기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3" y="1558913"/>
            <a:ext cx="7416825" cy="475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625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/>
              <a:t>파일에서 필드 추출하고 파일 합치기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필드 추출하기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3" y="1594216"/>
            <a:ext cx="74168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89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/>
              <a:t>파일에서 필드 추출하고 파일 합치기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파일 합치기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5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3" y="1577300"/>
            <a:ext cx="7416825" cy="473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514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11-2] </a:t>
            </a:r>
            <a:r>
              <a:rPr lang="ko-KR" altLang="en-US" dirty="0"/>
              <a:t>파일에서 필드 추출하고 파일 합치기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파일 합치기</a:t>
            </a:r>
            <a:r>
              <a:rPr lang="en-US" altLang="ko-KR" dirty="0">
                <a:solidFill>
                  <a:schemeClr val="tx1"/>
                </a:solidFill>
              </a:rPr>
              <a:t>[3]</a:t>
            </a: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3" y="1579324"/>
            <a:ext cx="7416826" cy="278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630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유닉스 시스템 사용자 목록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현재 </a:t>
            </a: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이동하기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r>
              <a:rPr lang="ko-KR" altLang="en-US" dirty="0">
                <a:solidFill>
                  <a:schemeClr val="tx1"/>
                </a:solidFill>
              </a:rPr>
              <a:t>필드 추출하기</a:t>
            </a:r>
            <a:r>
              <a:rPr lang="en-US" altLang="ko-KR" dirty="0">
                <a:solidFill>
                  <a:schemeClr val="tx1"/>
                </a:solidFill>
              </a:rPr>
              <a:t>[1]</a:t>
            </a: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531040"/>
            <a:ext cx="7416824" cy="15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2" y="3477986"/>
            <a:ext cx="7423059" cy="322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82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유닉스 시스템 사용자 목록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필드 추출하기</a:t>
            </a:r>
            <a:r>
              <a:rPr lang="en-US" altLang="ko-KR" dirty="0">
                <a:solidFill>
                  <a:schemeClr val="tx1"/>
                </a:solidFill>
              </a:rPr>
              <a:t>[2]</a:t>
            </a: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3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2" y="1548026"/>
            <a:ext cx="7423059" cy="510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60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유닉스 시스템 사용자 목록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파일 합치기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정렬하기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4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2" y="1548027"/>
            <a:ext cx="7423059" cy="339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2" y="5476176"/>
            <a:ext cx="7423059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616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11-3] </a:t>
            </a:r>
            <a:r>
              <a:rPr lang="ko-KR" altLang="en-US" dirty="0"/>
              <a:t>유닉스 시스템 사용자 목록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결과 확인하기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+mj-lt"/>
              <a:buAutoNum type="arabicPeriod" startAt="6"/>
            </a:pPr>
            <a:r>
              <a:rPr lang="ko-KR" altLang="en-US" dirty="0" err="1">
                <a:solidFill>
                  <a:schemeClr val="tx1"/>
                </a:solidFill>
              </a:rPr>
              <a:t>디렉토리</a:t>
            </a:r>
            <a:r>
              <a:rPr lang="ko-KR" altLang="en-US" dirty="0">
                <a:solidFill>
                  <a:schemeClr val="tx1"/>
                </a:solidFill>
              </a:rPr>
              <a:t> 위치 변경하기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AutoNum type="arabicPeriod" startAt="6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41" y="1542200"/>
            <a:ext cx="7423059" cy="318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6" y="5203493"/>
            <a:ext cx="7434634" cy="148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477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파일 덤프 </a:t>
            </a:r>
            <a:r>
              <a:rPr lang="en-US" altLang="ko-KR" dirty="0"/>
              <a:t>- </a:t>
            </a:r>
            <a:r>
              <a:rPr lang="en-US" altLang="ko-KR" dirty="0" err="1"/>
              <a:t>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 err="1"/>
              <a:t>dd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지정한 입력 파일을 지정한 옵션에 따라 변환하여 출력파일로 저장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</a:p>
          <a:p>
            <a:pPr lvl="1"/>
            <a:r>
              <a:rPr lang="en-US" altLang="ko-KR" dirty="0" err="1"/>
              <a:t>bs</a:t>
            </a:r>
            <a:r>
              <a:rPr lang="en-US" altLang="ko-KR" dirty="0"/>
              <a:t>=n : </a:t>
            </a:r>
            <a:r>
              <a:rPr lang="ko-KR" altLang="en-US" dirty="0"/>
              <a:t>입출력 블록의 크기를 </a:t>
            </a:r>
            <a:r>
              <a:rPr lang="en-US" altLang="ko-KR" dirty="0"/>
              <a:t>n </a:t>
            </a:r>
            <a:r>
              <a:rPr lang="ko-KR" altLang="en-US" dirty="0"/>
              <a:t>바이트로 지정 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1</a:t>
            </a:r>
            <a:r>
              <a:rPr lang="ko-KR" altLang="en-US" dirty="0"/>
              <a:t>블록</a:t>
            </a:r>
            <a:r>
              <a:rPr lang="en-US" altLang="ko-KR" dirty="0"/>
              <a:t>=512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conv=</a:t>
            </a:r>
            <a:r>
              <a:rPr lang="en-US" altLang="ko-KR" dirty="0" err="1"/>
              <a:t>lcase</a:t>
            </a:r>
            <a:r>
              <a:rPr lang="en-US" altLang="ko-KR" dirty="0"/>
              <a:t> : </a:t>
            </a:r>
            <a:r>
              <a:rPr lang="ko-KR" altLang="en-US" dirty="0"/>
              <a:t>알파벳을 소문자로 변환</a:t>
            </a:r>
          </a:p>
          <a:p>
            <a:pPr lvl="1"/>
            <a:r>
              <a:rPr lang="en-US" altLang="ko-KR" dirty="0"/>
              <a:t>conv=</a:t>
            </a:r>
            <a:r>
              <a:rPr lang="en-US" altLang="ko-KR" dirty="0" err="1"/>
              <a:t>ucase</a:t>
            </a:r>
            <a:r>
              <a:rPr lang="en-US" altLang="ko-KR" dirty="0"/>
              <a:t> : </a:t>
            </a:r>
            <a:r>
              <a:rPr lang="ko-KR" altLang="en-US" dirty="0"/>
              <a:t>알파벳을 대문자로 변환</a:t>
            </a: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3665"/>
            <a:ext cx="7662862" cy="42430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 err="1">
                <a:latin typeface="+mj-ea"/>
                <a:ea typeface="+mj-ea"/>
              </a:rPr>
              <a:t>dd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[ </a:t>
            </a:r>
            <a:r>
              <a:rPr lang="ko-KR" altLang="en-US" dirty="0">
                <a:latin typeface="+mj-ea"/>
                <a:ea typeface="+mj-ea"/>
              </a:rPr>
              <a:t>옵션 </a:t>
            </a:r>
            <a:r>
              <a:rPr lang="en-US" altLang="ko-KR" dirty="0">
                <a:latin typeface="+mj-ea"/>
                <a:ea typeface="+mj-ea"/>
              </a:rPr>
              <a:t>] [ if = </a:t>
            </a:r>
            <a:r>
              <a:rPr lang="ko-KR" altLang="en-US" dirty="0">
                <a:latin typeface="+mj-ea"/>
                <a:ea typeface="+mj-ea"/>
              </a:rPr>
              <a:t>입력파일명 </a:t>
            </a:r>
            <a:r>
              <a:rPr lang="en-US" altLang="ko-KR" dirty="0">
                <a:latin typeface="+mj-ea"/>
                <a:ea typeface="+mj-ea"/>
              </a:rPr>
              <a:t>] [ of = </a:t>
            </a:r>
            <a:r>
              <a:rPr lang="ko-KR" altLang="en-US" dirty="0">
                <a:latin typeface="+mj-ea"/>
                <a:ea typeface="+mj-ea"/>
              </a:rPr>
              <a:t>출력파일명 </a:t>
            </a:r>
            <a:r>
              <a:rPr lang="en-US" altLang="ko-KR" dirty="0">
                <a:latin typeface="+mj-ea"/>
                <a:ea typeface="+mj-ea"/>
              </a:rPr>
              <a:t>]</a:t>
            </a:r>
            <a:endParaRPr lang="en-US" altLang="ko-KR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172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628801"/>
            <a:ext cx="7704856" cy="4320480"/>
          </a:xfrm>
        </p:spPr>
        <p:txBody>
          <a:bodyPr/>
          <a:lstStyle/>
          <a:p>
            <a:pPr marL="0" indent="0">
              <a:buNone/>
            </a:pPr>
            <a:endParaRPr lang="ko-KR" altLang="en-US" b="0" dirty="0"/>
          </a:p>
          <a:p>
            <a:r>
              <a:rPr lang="ko-KR" altLang="en-US" b="0" dirty="0"/>
              <a:t>유닉스 시스템이 제공하는 다양한 유틸리티의 사용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파일의 행</a:t>
            </a:r>
            <a:r>
              <a:rPr lang="en-US" altLang="ko-KR" b="0" dirty="0"/>
              <a:t> </a:t>
            </a:r>
            <a:r>
              <a:rPr lang="ko-KR" altLang="en-US" b="0" dirty="0"/>
              <a:t>수</a:t>
            </a:r>
            <a:r>
              <a:rPr lang="en-US" altLang="ko-KR" b="0" dirty="0"/>
              <a:t>, </a:t>
            </a:r>
            <a:r>
              <a:rPr lang="ko-KR" altLang="en-US" b="0" dirty="0"/>
              <a:t>단어 수</a:t>
            </a:r>
            <a:r>
              <a:rPr lang="en-US" altLang="ko-KR" b="0" dirty="0"/>
              <a:t>, </a:t>
            </a:r>
            <a:r>
              <a:rPr lang="ko-KR" altLang="en-US" b="0" dirty="0"/>
              <a:t>문자 수를 찾는 명령의 사용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파일을 정렬하고 내용의 중복을 제거하는 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파일을 분할하거나 원하는 부분을 잘라 붙이는 방법을 익힌다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파일 덤프 </a:t>
            </a:r>
            <a:r>
              <a:rPr lang="en-US" altLang="ko-KR" dirty="0"/>
              <a:t>- </a:t>
            </a:r>
            <a:r>
              <a:rPr lang="en-US" altLang="ko-KR" dirty="0" err="1"/>
              <a:t>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대소문자 전환하기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03" y="5162332"/>
            <a:ext cx="7881461" cy="15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8" y="2098128"/>
            <a:ext cx="7872022" cy="320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469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파일 덤프 </a:t>
            </a:r>
            <a:r>
              <a:rPr lang="en-US" altLang="ko-KR" dirty="0"/>
              <a:t>- </a:t>
            </a:r>
            <a:r>
              <a:rPr lang="en-US" altLang="ko-KR" dirty="0" err="1"/>
              <a:t>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파일 내용 지우기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03" y="2179154"/>
            <a:ext cx="7953375" cy="269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8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정보 수집 </a:t>
            </a:r>
            <a:r>
              <a:rPr lang="en-US" altLang="ko-KR" dirty="0"/>
              <a:t>: </a:t>
            </a:r>
            <a:r>
              <a:rPr lang="en-US" altLang="ko-KR" dirty="0" err="1"/>
              <a:t>wc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 err="1"/>
              <a:t>wc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파일의 </a:t>
            </a:r>
            <a:r>
              <a:rPr lang="ko-KR" altLang="en-US" dirty="0" err="1"/>
              <a:t>라인수</a:t>
            </a:r>
            <a:r>
              <a:rPr lang="en-US" altLang="ko-KR" dirty="0"/>
              <a:t>, </a:t>
            </a:r>
            <a:r>
              <a:rPr lang="ko-KR" altLang="en-US" dirty="0" err="1"/>
              <a:t>단어수</a:t>
            </a:r>
            <a:r>
              <a:rPr lang="en-US" altLang="ko-KR" dirty="0"/>
              <a:t>, </a:t>
            </a:r>
            <a:r>
              <a:rPr lang="ko-KR" altLang="en-US" dirty="0" err="1"/>
              <a:t>문자수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en-US" altLang="ko-KR" dirty="0"/>
              <a:t>-c : </a:t>
            </a:r>
            <a:r>
              <a:rPr lang="ko-KR" altLang="en-US" dirty="0"/>
              <a:t>바이트 수</a:t>
            </a:r>
          </a:p>
          <a:p>
            <a:pPr lvl="1"/>
            <a:r>
              <a:rPr lang="en-US" altLang="ko-KR" dirty="0"/>
              <a:t>-m : </a:t>
            </a:r>
            <a:r>
              <a:rPr lang="ko-KR" altLang="en-US" dirty="0" err="1"/>
              <a:t>문자수</a:t>
            </a:r>
            <a:endParaRPr lang="ko-KR" altLang="en-US" dirty="0"/>
          </a:p>
          <a:p>
            <a:pPr lvl="1"/>
            <a:r>
              <a:rPr lang="en-US" altLang="ko-KR" dirty="0"/>
              <a:t>-C : -m</a:t>
            </a:r>
            <a:r>
              <a:rPr lang="ko-KR" altLang="en-US" dirty="0"/>
              <a:t>과 동일</a:t>
            </a:r>
          </a:p>
          <a:p>
            <a:pPr lvl="1"/>
            <a:r>
              <a:rPr lang="en-US" altLang="ko-KR" dirty="0"/>
              <a:t>-l : </a:t>
            </a:r>
            <a:r>
              <a:rPr lang="ko-KR" altLang="en-US" dirty="0"/>
              <a:t>라인 수</a:t>
            </a:r>
          </a:p>
          <a:p>
            <a:pPr lvl="1"/>
            <a:r>
              <a:rPr lang="en-US" altLang="ko-KR" dirty="0"/>
              <a:t>-w : </a:t>
            </a:r>
            <a:r>
              <a:rPr lang="ko-KR" altLang="en-US" dirty="0"/>
              <a:t>화이트 스페이스나 새로운 행으로 구분된 단어의 수</a:t>
            </a:r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852565"/>
            <a:ext cx="7662862" cy="585065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sz="2000" b="1" dirty="0" err="1">
                <a:latin typeface="+mj-ea"/>
                <a:ea typeface="+mj-ea"/>
              </a:rPr>
              <a:t>wc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[ </a:t>
            </a:r>
            <a:r>
              <a:rPr lang="ko-KR" altLang="en-US" sz="2000" dirty="0">
                <a:latin typeface="+mj-ea"/>
                <a:ea typeface="+mj-ea"/>
              </a:rPr>
              <a:t>옵션 </a:t>
            </a:r>
            <a:r>
              <a:rPr lang="en-US" altLang="ko-KR" sz="2000" dirty="0">
                <a:latin typeface="+mj-ea"/>
                <a:ea typeface="+mj-ea"/>
              </a:rPr>
              <a:t>] </a:t>
            </a:r>
            <a:r>
              <a:rPr lang="ko-KR" altLang="en-US" sz="2000" dirty="0">
                <a:latin typeface="+mj-ea"/>
                <a:ea typeface="+mj-ea"/>
              </a:rPr>
              <a:t>파일명</a:t>
            </a:r>
            <a:endParaRPr lang="en-US" altLang="ko-KR" sz="2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92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정보 수집 </a:t>
            </a:r>
            <a:r>
              <a:rPr lang="en-US" altLang="ko-KR" dirty="0"/>
              <a:t>: </a:t>
            </a:r>
            <a:r>
              <a:rPr lang="en-US" altLang="ko-KR" dirty="0" err="1"/>
              <a:t>wc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marL="0" indent="0">
              <a:buClrTx/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352425" lvl="3" indent="0">
              <a:buNone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8" y="1726516"/>
            <a:ext cx="6218396" cy="28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8" y="4797152"/>
            <a:ext cx="5498316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30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정렬 </a:t>
            </a:r>
            <a:r>
              <a:rPr lang="en-US" altLang="ko-KR" dirty="0"/>
              <a:t>: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en-US" altLang="ko-KR" dirty="0"/>
              <a:t>sort</a:t>
            </a:r>
          </a:p>
          <a:p>
            <a:pPr marL="266700" lvl="1" indent="0">
              <a:buNone/>
            </a:pP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텍스트 파일의 내용을 지정한 방법으로 정렬하여 화면에 출력 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정렬기준 </a:t>
            </a:r>
            <a:endParaRPr lang="en-US" altLang="ko-KR" dirty="0"/>
          </a:p>
          <a:p>
            <a:pPr marL="814387" lvl="1" indent="-457200">
              <a:buClrTx/>
              <a:buFont typeface="+mj-ea"/>
              <a:buAutoNum type="circleNumDbPlain"/>
            </a:pPr>
            <a:r>
              <a:rPr lang="ko-KR" altLang="en-US" dirty="0"/>
              <a:t>환경변수 </a:t>
            </a:r>
            <a:r>
              <a:rPr lang="en-US" altLang="ko-KR" dirty="0"/>
              <a:t>LC_COLLATE </a:t>
            </a:r>
          </a:p>
          <a:p>
            <a:pPr marL="814387" lvl="1" indent="-457200">
              <a:buClrTx/>
              <a:buFont typeface="+mj-ea"/>
              <a:buAutoNum type="circleNumDbPlain"/>
            </a:pPr>
            <a:r>
              <a:rPr lang="ko-KR" altLang="en-US" dirty="0"/>
              <a:t>환경변수 </a:t>
            </a:r>
            <a:r>
              <a:rPr lang="en-US" altLang="ko-KR" dirty="0"/>
              <a:t>LANG    (LC_COLLATE</a:t>
            </a:r>
            <a:r>
              <a:rPr lang="ko-KR" altLang="en-US" dirty="0"/>
              <a:t>가 없으면</a:t>
            </a:r>
            <a:r>
              <a:rPr lang="en-US" altLang="ko-KR" dirty="0"/>
              <a:t>)</a:t>
            </a:r>
          </a:p>
          <a:p>
            <a:pPr marL="989012" lvl="2" indent="-457200"/>
            <a:r>
              <a:rPr lang="ko-KR" altLang="en-US" dirty="0"/>
              <a:t>유니코드 </a:t>
            </a:r>
            <a:r>
              <a:rPr lang="en-US" altLang="ko-KR" dirty="0"/>
              <a:t>: </a:t>
            </a:r>
            <a:r>
              <a:rPr lang="ko-KR" altLang="en-US" dirty="0"/>
              <a:t>공백</a:t>
            </a:r>
            <a:r>
              <a:rPr lang="en-US" altLang="ko-KR" dirty="0"/>
              <a:t>-&gt;</a:t>
            </a:r>
            <a:r>
              <a:rPr lang="ko-KR" altLang="en-US" dirty="0"/>
              <a:t>특수문자</a:t>
            </a:r>
            <a:r>
              <a:rPr lang="en-US" altLang="ko-KR" dirty="0"/>
              <a:t>-&gt;</a:t>
            </a:r>
            <a:r>
              <a:rPr lang="ko-KR" altLang="en-US" dirty="0"/>
              <a:t>숫자</a:t>
            </a:r>
            <a:r>
              <a:rPr lang="en-US" altLang="ko-KR" dirty="0"/>
              <a:t>-&gt;</a:t>
            </a:r>
            <a:r>
              <a:rPr lang="ko-KR" altLang="en-US" dirty="0"/>
              <a:t>영문자</a:t>
            </a:r>
            <a:endParaRPr lang="en-US" altLang="ko-KR" dirty="0"/>
          </a:p>
          <a:p>
            <a:pPr marL="989012" lvl="2" indent="-457200"/>
            <a:r>
              <a:rPr lang="ko-KR" altLang="en-US" dirty="0"/>
              <a:t>아스키코드 </a:t>
            </a:r>
            <a:r>
              <a:rPr lang="en-US" altLang="ko-KR" dirty="0"/>
              <a:t>: </a:t>
            </a:r>
            <a:r>
              <a:rPr lang="ko-KR" altLang="en-US" dirty="0"/>
              <a:t>공백</a:t>
            </a:r>
            <a:r>
              <a:rPr lang="en-US" altLang="ko-KR" dirty="0"/>
              <a:t>-&gt; </a:t>
            </a:r>
            <a:r>
              <a:rPr lang="ko-KR" altLang="en-US" dirty="0"/>
              <a:t>숫자</a:t>
            </a:r>
            <a:r>
              <a:rPr lang="en-US" altLang="ko-KR" dirty="0"/>
              <a:t>-&gt;</a:t>
            </a:r>
            <a:r>
              <a:rPr lang="ko-KR" altLang="en-US" dirty="0"/>
              <a:t>영문소문자</a:t>
            </a:r>
            <a:r>
              <a:rPr lang="en-US" altLang="ko-KR" dirty="0"/>
              <a:t>-&gt;</a:t>
            </a:r>
            <a:r>
              <a:rPr lang="ko-KR" altLang="en-US" dirty="0"/>
              <a:t>영문대문자</a:t>
            </a:r>
            <a:r>
              <a:rPr lang="en-US" altLang="ko-KR" dirty="0"/>
              <a:t>, </a:t>
            </a:r>
            <a:r>
              <a:rPr lang="ko-KR" altLang="en-US" dirty="0"/>
              <a:t>특수문자는 사이사이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ko-KR" altLang="en-US" dirty="0"/>
              <a:t>옵션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AutoShape 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5860" y="1713665"/>
            <a:ext cx="7662862" cy="424307"/>
          </a:xfrm>
          <a:prstGeom prst="roundRect">
            <a:avLst>
              <a:gd name="adj" fmla="val 9440"/>
            </a:avLst>
          </a:prstGeom>
          <a:solidFill>
            <a:srgbClr val="FFFF00">
              <a:alpha val="80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 anchorCtr="1"/>
          <a:lstStyle/>
          <a:p>
            <a:pPr algn="ctr">
              <a:buFontTx/>
              <a:buNone/>
            </a:pPr>
            <a:r>
              <a:rPr lang="en-US" altLang="ko-KR" b="1" dirty="0">
                <a:latin typeface="+mj-ea"/>
                <a:ea typeface="+mj-ea"/>
              </a:rPr>
              <a:t>sort </a:t>
            </a:r>
            <a:r>
              <a:rPr lang="en-US" altLang="ko-KR" dirty="0">
                <a:latin typeface="+mj-ea"/>
                <a:ea typeface="+mj-ea"/>
              </a:rPr>
              <a:t>[ </a:t>
            </a:r>
            <a:r>
              <a:rPr lang="ko-KR" altLang="en-US" dirty="0">
                <a:latin typeface="+mj-ea"/>
                <a:ea typeface="+mj-ea"/>
              </a:rPr>
              <a:t>옵션 </a:t>
            </a:r>
            <a:r>
              <a:rPr lang="en-US" altLang="ko-KR" dirty="0">
                <a:latin typeface="+mj-ea"/>
                <a:ea typeface="+mj-ea"/>
              </a:rPr>
              <a:t>] </a:t>
            </a:r>
            <a:r>
              <a:rPr lang="ko-KR" altLang="en-US" dirty="0">
                <a:latin typeface="+mj-ea"/>
                <a:ea typeface="+mj-ea"/>
              </a:rPr>
              <a:t>파일명</a:t>
            </a:r>
            <a:endParaRPr lang="en-US" altLang="ko-KR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7328838"/>
              </p:ext>
            </p:extLst>
          </p:nvPr>
        </p:nvGraphicFramePr>
        <p:xfrm>
          <a:off x="1691552" y="4627428"/>
          <a:ext cx="627940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옵션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옵션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/>
                        <a:t>앞에 붙는 공백을 무시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역순으로</a:t>
                      </a:r>
                      <a:r>
                        <a:rPr lang="ko-KR" altLang="en-US" sz="1200" baseline="0" dirty="0"/>
                        <a:t> 정렬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정렬이 되지 않은 상태로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-u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중복행</a:t>
                      </a:r>
                      <a:r>
                        <a:rPr lang="ko-KR" altLang="en-US" sz="1200" dirty="0"/>
                        <a:t>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-d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사전순으로</a:t>
                      </a:r>
                      <a:r>
                        <a:rPr lang="ko-KR" altLang="en-US" sz="1200" dirty="0"/>
                        <a:t> 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-o  </a:t>
                      </a:r>
                      <a:r>
                        <a:rPr lang="ko-KR" altLang="en-US" sz="1200" dirty="0"/>
                        <a:t>파일명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정렬된 결과를 파일에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대소문자 구분 </a:t>
                      </a:r>
                      <a:r>
                        <a:rPr lang="ko-KR" altLang="en-US" sz="1200" dirty="0" err="1"/>
                        <a:t>안함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-t</a:t>
                      </a:r>
                      <a:r>
                        <a:rPr lang="ko-KR" altLang="en-US" sz="1200" dirty="0"/>
                        <a:t>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지정한 문자를 필드 </a:t>
                      </a:r>
                      <a:r>
                        <a:rPr lang="ko-KR" altLang="en-US" sz="1200" dirty="0" err="1"/>
                        <a:t>구분자로</a:t>
                      </a:r>
                      <a:r>
                        <a:rPr lang="ko-KR" altLang="en-US" sz="1200" dirty="0"/>
                        <a:t>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-k #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#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필드 기준으로 정렬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번호</a:t>
                      </a:r>
                      <a:r>
                        <a:rPr lang="en-US" altLang="ko-KR" sz="1200" dirty="0"/>
                        <a:t>+1 </a:t>
                      </a:r>
                      <a:r>
                        <a:rPr lang="ko-KR" altLang="en-US" sz="1200" dirty="0"/>
                        <a:t>필드를 기준으로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정렬된 파일 통합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+pos1 </a:t>
                      </a:r>
                    </a:p>
                    <a:p>
                      <a:pPr latinLnBrk="1"/>
                      <a:r>
                        <a:rPr lang="en-US" altLang="ko-KR" sz="1200" dirty="0"/>
                        <a:t>-pos2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정렬하고자 하는 필드를 지정</a:t>
                      </a:r>
                      <a:r>
                        <a:rPr lang="en-US" altLang="ko-KR" sz="1200" dirty="0"/>
                        <a:t>. pos1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열부터 </a:t>
                      </a:r>
                      <a:r>
                        <a:rPr lang="en-US" altLang="ko-KR" sz="1200" baseline="0" dirty="0"/>
                        <a:t>pos2</a:t>
                      </a:r>
                      <a:r>
                        <a:rPr lang="ko-KR" altLang="en-US" sz="1200" baseline="0" dirty="0"/>
                        <a:t>열까지 정렬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숫자를 </a:t>
                      </a:r>
                      <a:r>
                        <a:rPr lang="ko-KR" altLang="en-US" sz="1200" dirty="0" err="1"/>
                        <a:t>산술값으로</a:t>
                      </a:r>
                      <a:r>
                        <a:rPr lang="ko-KR" altLang="en-US" sz="1200" dirty="0"/>
                        <a:t> 환산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9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정렬 </a:t>
            </a:r>
            <a:r>
              <a:rPr lang="en-US" altLang="ko-KR" dirty="0"/>
              <a:t>: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기본 데이터 </a:t>
            </a:r>
            <a:r>
              <a:rPr lang="en-US" altLang="ko-KR" dirty="0"/>
              <a:t>: test_sort1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기본 정렬 </a:t>
            </a:r>
            <a:r>
              <a:rPr kumimoji="0" lang="en-US" altLang="ko-KR" dirty="0"/>
              <a:t>: </a:t>
            </a:r>
            <a:r>
              <a:rPr kumimoji="0" lang="ko-KR" altLang="en-US" dirty="0"/>
              <a:t>아스키코드 기준</a:t>
            </a:r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1" y="2167582"/>
            <a:ext cx="3326501" cy="450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07" y="2167582"/>
            <a:ext cx="3614533" cy="450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03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정렬 </a:t>
            </a:r>
            <a:r>
              <a:rPr lang="en-US" altLang="ko-KR" dirty="0"/>
              <a:t>: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645171" y="1268760"/>
            <a:ext cx="3960440" cy="540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/>
              <a:t>사전식으로 정렬 </a:t>
            </a:r>
            <a:r>
              <a:rPr lang="en-US" altLang="ko-KR" dirty="0"/>
              <a:t>: -d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ClrTx/>
              <a:buNone/>
            </a:pPr>
            <a:endParaRPr lang="en-US" altLang="ko-KR" sz="2400" dirty="0"/>
          </a:p>
          <a:p>
            <a:pPr marL="0" indent="0">
              <a:buClrTx/>
              <a:buNone/>
            </a:pPr>
            <a:endParaRPr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710900" y="1268760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ko-KR" altLang="en-US" dirty="0"/>
              <a:t>사용 예</a:t>
            </a:r>
            <a:endParaRPr kumimoji="0" lang="en-US" altLang="ko-KR" dirty="0"/>
          </a:p>
          <a:p>
            <a:pPr lvl="1"/>
            <a:r>
              <a:rPr kumimoji="0" lang="ko-KR" altLang="en-US" dirty="0"/>
              <a:t>역순으로 정렬 </a:t>
            </a:r>
            <a:r>
              <a:rPr kumimoji="0" lang="en-US" altLang="ko-KR" dirty="0"/>
              <a:t>: -r</a:t>
            </a:r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lvl="1"/>
            <a:endParaRPr kumimoji="0" lang="en-US" altLang="ko-KR" dirty="0"/>
          </a:p>
          <a:p>
            <a:pPr marL="0" indent="0">
              <a:buClrTx/>
              <a:buNone/>
            </a:pPr>
            <a:endParaRPr kumimoji="0" lang="en-US" altLang="ko-KR" sz="2400" dirty="0"/>
          </a:p>
          <a:p>
            <a:pPr marL="0" indent="0">
              <a:buClrTx/>
              <a:buFont typeface="+mj-lt"/>
              <a:buNone/>
            </a:pPr>
            <a:endParaRPr kumimoji="0" lang="en-US" altLang="ko-KR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51" y="2167582"/>
            <a:ext cx="3462843" cy="460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28" y="2146322"/>
            <a:ext cx="3572030" cy="462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883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XITjwfwhgtNtmJvvwS4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XITjwfwhgtNtmJvvwS4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XITjwfwhgtNtmJvvwS4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2sdPOW5Ri8pDWuTKsCoj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XITjwfwhgtNtmJvvwS4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mkaXoSKmpAThmpUADTr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58kl2frJsmLbXNkb5f1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e58kl2frJsmLbXNkb5f1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zxF9yZblfqCIsIl6My6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sh0JcFEt91Yiibzkkgu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1C4CRPnFreVS8Ul6vLF3"/>
</p:tagLst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10169</TotalTime>
  <Words>1229</Words>
  <Application>Microsoft Office PowerPoint</Application>
  <PresentationFormat>화면 슬라이드 쇼(4:3)</PresentationFormat>
  <Paragraphs>956</Paragraphs>
  <Slides>41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Calibri</vt:lpstr>
      <vt:lpstr>Wingdings</vt:lpstr>
      <vt:lpstr>Office 테마</vt:lpstr>
      <vt:lpstr>IT CookBook, 유닉스 이론과 실습(3판)</vt:lpstr>
      <vt:lpstr>Chapter 11. 유닉스 유틸리티 이용하기</vt:lpstr>
      <vt:lpstr>PowerPoint 프레젠테이션</vt:lpstr>
      <vt:lpstr>PowerPoint 프레젠테이션</vt:lpstr>
      <vt:lpstr>01. 파일 정보 수집 : wc</vt:lpstr>
      <vt:lpstr>01. 파일 정보 수집 : wc</vt:lpstr>
      <vt:lpstr>02. 파일 정렬 : sort</vt:lpstr>
      <vt:lpstr>02. 파일 정렬 : sort</vt:lpstr>
      <vt:lpstr>02. 파일 정렬 : sort</vt:lpstr>
      <vt:lpstr>02. 파일 정렬 : sort</vt:lpstr>
      <vt:lpstr>02. 파일 정렬 : sort</vt:lpstr>
      <vt:lpstr>02. 파일 정렬 : sort</vt:lpstr>
      <vt:lpstr>02. 파일 정렬 : sort</vt:lpstr>
      <vt:lpstr>03. 파일 분할 : split</vt:lpstr>
      <vt:lpstr>03. 파일 분할 : split</vt:lpstr>
      <vt:lpstr>[실습 11-1] 파일 내용 정렬하고 분할하기</vt:lpstr>
      <vt:lpstr>[실습 11-1] 파일 내용 정렬하고 분할하기</vt:lpstr>
      <vt:lpstr>[실습 11-1] 파일 내용 정렬하고 분할하기</vt:lpstr>
      <vt:lpstr>[실습 11-1] 파일 내용 정렬하고 분할하기</vt:lpstr>
      <vt:lpstr>04. 중복 삭제 : uniq</vt:lpstr>
      <vt:lpstr>04. 중복 삭제 : uniq</vt:lpstr>
      <vt:lpstr>04. 중복 삭제 : uniq</vt:lpstr>
      <vt:lpstr>05. 필드 잘라내기 : cut</vt:lpstr>
      <vt:lpstr>05. 필드 잘라내기 : cut</vt:lpstr>
      <vt:lpstr>05. 필드 잘라내기 : cut</vt:lpstr>
      <vt:lpstr>06. 두 파일 연결하기 : paste</vt:lpstr>
      <vt:lpstr>06. 두 파일 연결하기 : paste</vt:lpstr>
      <vt:lpstr>06. 두 파일 연결하기 : paste</vt:lpstr>
      <vt:lpstr>[실습 11-2] 파일에서 필드 추출하고 파일 합치기</vt:lpstr>
      <vt:lpstr>[실습 11-2] 파일에서 필드 추출하고 파일 합치기</vt:lpstr>
      <vt:lpstr>[실습 11-2] 파일에서 필드 추출하고 파일 합치기</vt:lpstr>
      <vt:lpstr>[실습 11-2] 파일에서 필드 추출하고 파일 합치기</vt:lpstr>
      <vt:lpstr>[실습 11-2] 파일에서 필드 추출하고 파일 합치기</vt:lpstr>
      <vt:lpstr>[실습 11-2] 파일에서 필드 추출하고 파일 합치기</vt:lpstr>
      <vt:lpstr>[실습 11-3] 유닉스 시스템 사용자 목록 만들기</vt:lpstr>
      <vt:lpstr>[실습 11-3] 유닉스 시스템 사용자 목록 만들기</vt:lpstr>
      <vt:lpstr>[실습 11-3] 유닉스 시스템 사용자 목록 만들기</vt:lpstr>
      <vt:lpstr>[실습 11-3] 유닉스 시스템 사용자 목록 만들기</vt:lpstr>
      <vt:lpstr>07. 파일 덤프 - dd</vt:lpstr>
      <vt:lpstr>07. 파일 덤프 - dd</vt:lpstr>
      <vt:lpstr>07. 파일 덤프 - 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마케팅팀</cp:lastModifiedBy>
  <cp:revision>1228</cp:revision>
  <dcterms:created xsi:type="dcterms:W3CDTF">2012-07-11T10:23:22Z</dcterms:created>
  <dcterms:modified xsi:type="dcterms:W3CDTF">2019-12-27T06:15:43Z</dcterms:modified>
</cp:coreProperties>
</file>