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6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09" r:id="rId2"/>
    <p:sldId id="256" r:id="rId3"/>
    <p:sldId id="266" r:id="rId4"/>
    <p:sldId id="383" r:id="rId5"/>
    <p:sldId id="424" r:id="rId6"/>
    <p:sldId id="566" r:id="rId7"/>
    <p:sldId id="567" r:id="rId8"/>
    <p:sldId id="568" r:id="rId9"/>
    <p:sldId id="569" r:id="rId10"/>
    <p:sldId id="570" r:id="rId11"/>
    <p:sldId id="571" r:id="rId12"/>
    <p:sldId id="572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44" r:id="rId23"/>
    <p:sldId id="582" r:id="rId24"/>
    <p:sldId id="583" r:id="rId25"/>
    <p:sldId id="584" r:id="rId26"/>
    <p:sldId id="585" r:id="rId27"/>
    <p:sldId id="586" r:id="rId28"/>
    <p:sldId id="587" r:id="rId29"/>
    <p:sldId id="588" r:id="rId30"/>
    <p:sldId id="590" r:id="rId31"/>
    <p:sldId id="591" r:id="rId32"/>
    <p:sldId id="592" r:id="rId33"/>
    <p:sldId id="593" r:id="rId34"/>
    <p:sldId id="594" r:id="rId3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F63"/>
    <a:srgbClr val="2D7F4D"/>
    <a:srgbClr val="9EC157"/>
    <a:srgbClr val="F6713C"/>
    <a:srgbClr val="FDE2D7"/>
    <a:srgbClr val="FCC7B2"/>
    <a:srgbClr val="F88D62"/>
    <a:srgbClr val="CDF1FF"/>
    <a:srgbClr val="97E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7" autoAdjust="0"/>
    <p:restoredTop sz="81412" autoAdjust="0"/>
  </p:normalViewPr>
  <p:slideViewPr>
    <p:cSldViewPr>
      <p:cViewPr varScale="1">
        <p:scale>
          <a:sx n="86" d="100"/>
          <a:sy n="86" d="100"/>
        </p:scale>
        <p:origin x="1236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2022-05-17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2022-05-17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Exec : </a:t>
            </a:r>
            <a:r>
              <a:rPr lang="ko-KR" altLang="en-US" dirty="0"/>
              <a:t>실행하라</a:t>
            </a:r>
            <a:r>
              <a:rPr lang="en-US" altLang="ko-KR" dirty="0"/>
              <a:t>. </a:t>
            </a:r>
            <a:r>
              <a:rPr lang="ko-KR" altLang="en-US" dirty="0"/>
              <a:t>라는 뜻 </a:t>
            </a:r>
            <a:r>
              <a:rPr lang="en-US" altLang="ko-KR" dirty="0"/>
              <a:t>exec </a:t>
            </a:r>
            <a:r>
              <a:rPr lang="ko-KR" altLang="en-US" dirty="0"/>
              <a:t>명령 </a:t>
            </a:r>
            <a:r>
              <a:rPr lang="en-US" altLang="ko-KR" dirty="0"/>
              <a:t>{} \ </a:t>
            </a:r>
            <a:r>
              <a:rPr lang="ko-KR" altLang="en-US" dirty="0"/>
              <a:t>삭제해라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869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869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Find</a:t>
            </a:r>
            <a:r>
              <a:rPr lang="ko-KR" altLang="en-US" dirty="0"/>
              <a:t> </a:t>
            </a:r>
            <a:r>
              <a:rPr lang="en-US" altLang="ko-KR" dirty="0"/>
              <a:t>~ -</a:t>
            </a:r>
            <a:r>
              <a:rPr lang="en-US" altLang="ko-KR" dirty="0" err="1"/>
              <a:t>mtime</a:t>
            </a:r>
            <a:r>
              <a:rPr lang="en-US" altLang="ko-KR" dirty="0"/>
              <a:t> -1 </a:t>
            </a:r>
            <a:r>
              <a:rPr lang="ko-KR" altLang="en-US" dirty="0"/>
              <a:t>현재현재 시간으로 부터 현재 </a:t>
            </a:r>
            <a:r>
              <a:rPr lang="en-US" altLang="ko-KR" dirty="0"/>
              <a:t>~ 24</a:t>
            </a:r>
            <a:r>
              <a:rPr lang="ko-KR" altLang="en-US" dirty="0"/>
              <a:t>시간전으로 만든 파일들 출력</a:t>
            </a:r>
            <a:endParaRPr lang="en-US" altLang="ko-KR" dirty="0"/>
          </a:p>
          <a:p>
            <a:r>
              <a:rPr lang="en-US" altLang="ko-KR" dirty="0"/>
              <a:t>Find ~ -</a:t>
            </a:r>
            <a:r>
              <a:rPr lang="en-US" altLang="ko-KR" dirty="0" err="1"/>
              <a:t>mtime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현재 시간으로부터 </a:t>
            </a:r>
            <a:r>
              <a:rPr lang="en-US" altLang="ko-KR" dirty="0"/>
              <a:t>24 ~ 48</a:t>
            </a:r>
            <a:r>
              <a:rPr lang="ko-KR" altLang="en-US" dirty="0"/>
              <a:t>시간 전으로 만든 파일들 출력</a:t>
            </a:r>
            <a:endParaRPr lang="en-US" altLang="ko-KR" dirty="0"/>
          </a:p>
          <a:p>
            <a:r>
              <a:rPr lang="en-US" altLang="ko-KR" dirty="0"/>
              <a:t>Find ~ -</a:t>
            </a:r>
            <a:r>
              <a:rPr lang="en-US" altLang="ko-KR" dirty="0" err="1"/>
              <a:t>mtime</a:t>
            </a:r>
            <a:r>
              <a:rPr lang="en-US" altLang="ko-KR" dirty="0"/>
              <a:t> +1 </a:t>
            </a:r>
            <a:r>
              <a:rPr lang="ko-KR" altLang="en-US" dirty="0"/>
              <a:t>현재 시간으로부터 </a:t>
            </a:r>
            <a:r>
              <a:rPr lang="en-US" altLang="ko-KR" dirty="0"/>
              <a:t>48</a:t>
            </a:r>
            <a:r>
              <a:rPr lang="ko-KR" altLang="en-US" dirty="0"/>
              <a:t>시간 </a:t>
            </a:r>
            <a:r>
              <a:rPr lang="en-US" altLang="ko-KR" dirty="0"/>
              <a:t>~ </a:t>
            </a:r>
            <a:r>
              <a:rPr lang="ko-KR" altLang="en-US" dirty="0"/>
              <a:t>쭉 전으로 만든 파일들 출력</a:t>
            </a:r>
            <a:endParaRPr lang="en-US" altLang="ko-KR" dirty="0"/>
          </a:p>
          <a:p>
            <a:r>
              <a:rPr lang="en-US" altLang="ko-KR" dirty="0"/>
              <a:t>. </a:t>
            </a:r>
            <a:r>
              <a:rPr lang="ko-KR" altLang="en-US" dirty="0"/>
              <a:t>현재 디렉토리</a:t>
            </a:r>
            <a:endParaRPr lang="en-US" altLang="ko-KR" dirty="0"/>
          </a:p>
          <a:p>
            <a:r>
              <a:rPr lang="en-US" altLang="ko-KR" dirty="0"/>
              <a:t>~ </a:t>
            </a:r>
            <a:r>
              <a:rPr lang="ko-KR" altLang="en-US" dirty="0" err="1"/>
              <a:t>홈디렉토리</a:t>
            </a:r>
            <a:endParaRPr lang="en-US" altLang="ko-KR" dirty="0"/>
          </a:p>
          <a:p>
            <a:r>
              <a:rPr lang="en-US" altLang="ko-KR" dirty="0"/>
              <a:t>/ </a:t>
            </a:r>
            <a:r>
              <a:rPr lang="ko-KR" altLang="en-US" dirty="0"/>
              <a:t>전체 디렉토리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869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869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86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86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Which</a:t>
            </a:r>
            <a:r>
              <a:rPr lang="ko-KR" altLang="en-US" dirty="0"/>
              <a:t> 명령어 파일의 위치를 경로를 출력해주는 단어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16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특정 파일을 찾을 때 사용된다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86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Find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–type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</a:p>
          <a:p>
            <a:r>
              <a:rPr lang="en-US" altLang="ko-KR" dirty="0"/>
              <a:t>Find ~ -type d</a:t>
            </a:r>
          </a:p>
          <a:p>
            <a:r>
              <a:rPr lang="en-US" altLang="ko-KR" dirty="0"/>
              <a:t>Find / -type d</a:t>
            </a:r>
          </a:p>
          <a:p>
            <a:r>
              <a:rPr lang="en-US" altLang="ko-KR" dirty="0"/>
              <a:t>Find /</a:t>
            </a:r>
            <a:r>
              <a:rPr lang="en-US" altLang="ko-KR" dirty="0" err="1"/>
              <a:t>etc</a:t>
            </a:r>
            <a:r>
              <a:rPr lang="en-US" altLang="ko-KR" dirty="0"/>
              <a:t> –type d</a:t>
            </a:r>
          </a:p>
          <a:p>
            <a:endParaRPr lang="en-US" altLang="ko-KR" dirty="0"/>
          </a:p>
          <a:p>
            <a:r>
              <a:rPr lang="en-US" altLang="ko-KR" dirty="0"/>
              <a:t>Find . –type f </a:t>
            </a:r>
            <a:r>
              <a:rPr lang="ko-KR" altLang="en-US" dirty="0"/>
              <a:t>현재 내 위치에 있는 파일들 표시</a:t>
            </a:r>
            <a:endParaRPr lang="en-US" altLang="ko-KR" dirty="0"/>
          </a:p>
          <a:p>
            <a:r>
              <a:rPr lang="en-US" altLang="ko-KR" dirty="0"/>
              <a:t>Find ~ -type f </a:t>
            </a:r>
            <a:r>
              <a:rPr lang="ko-KR" altLang="en-US" dirty="0"/>
              <a:t>홈 디렉토리에 있는 파일들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Find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-type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 전체 </a:t>
            </a:r>
            <a:r>
              <a:rPr lang="ko-KR" altLang="en-US" dirty="0" err="1"/>
              <a:t>블럭장치</a:t>
            </a:r>
            <a:r>
              <a:rPr lang="ko-KR" altLang="en-US" dirty="0"/>
              <a:t> 특수 파일들 표시</a:t>
            </a:r>
            <a:endParaRPr lang="en-US" altLang="ko-KR" dirty="0"/>
          </a:p>
          <a:p>
            <a:r>
              <a:rPr lang="en-US" altLang="ko-KR" dirty="0"/>
              <a:t>Find</a:t>
            </a:r>
            <a:r>
              <a:rPr lang="ko-KR" altLang="en-US" dirty="0"/>
              <a:t> </a:t>
            </a:r>
            <a:r>
              <a:rPr lang="en-US" altLang="ko-KR" dirty="0"/>
              <a:t>/ -name aaa.txt </a:t>
            </a:r>
            <a:r>
              <a:rPr lang="ko-KR" altLang="en-US" dirty="0"/>
              <a:t>전체 </a:t>
            </a:r>
            <a:r>
              <a:rPr lang="ko-KR" altLang="en-US" dirty="0" err="1"/>
              <a:t>파일중</a:t>
            </a:r>
            <a:r>
              <a:rPr lang="ko-KR" altLang="en-US" dirty="0"/>
              <a:t> 이름 </a:t>
            </a:r>
            <a:r>
              <a:rPr lang="en-US" altLang="ko-KR" dirty="0"/>
              <a:t>aaa.txt </a:t>
            </a:r>
            <a:r>
              <a:rPr lang="ko-KR" altLang="en-US" dirty="0"/>
              <a:t>파일 표시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621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869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Find</a:t>
            </a:r>
            <a:r>
              <a:rPr lang="ko-KR" altLang="en-US" dirty="0"/>
              <a:t> </a:t>
            </a:r>
            <a:r>
              <a:rPr lang="en-US" altLang="ko-KR" dirty="0"/>
              <a:t>~ -newer grep.dat grep.dat</a:t>
            </a:r>
            <a:r>
              <a:rPr lang="ko-KR" altLang="en-US" dirty="0"/>
              <a:t>보다 먼저 만들어진 파일들 찾기</a:t>
            </a:r>
            <a:endParaRPr lang="en-US" altLang="ko-KR" dirty="0"/>
          </a:p>
          <a:p>
            <a:r>
              <a:rPr lang="en-US" altLang="ko-KR" dirty="0"/>
              <a:t>Find</a:t>
            </a:r>
            <a:r>
              <a:rPr lang="ko-KR" altLang="en-US" dirty="0"/>
              <a:t> 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-perm</a:t>
            </a:r>
            <a:r>
              <a:rPr lang="ko-KR" altLang="en-US" dirty="0"/>
              <a:t> </a:t>
            </a:r>
            <a:r>
              <a:rPr lang="en-US" altLang="ko-KR" dirty="0"/>
              <a:t>755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rwxr</a:t>
            </a:r>
            <a:r>
              <a:rPr lang="en-US" altLang="ko-KR" dirty="0"/>
              <a:t>-r-x)</a:t>
            </a:r>
            <a:r>
              <a:rPr lang="ko-KR" altLang="en-US" dirty="0"/>
              <a:t>접근권한을 가진 파일만 검색</a:t>
            </a:r>
            <a:endParaRPr lang="en-US" altLang="ko-KR" dirty="0"/>
          </a:p>
          <a:p>
            <a:r>
              <a:rPr lang="en-US" altLang="ko-KR" dirty="0"/>
              <a:t>Find ~ -perm 644 –o –name grep.dat</a:t>
            </a:r>
          </a:p>
          <a:p>
            <a:r>
              <a:rPr lang="en-US" altLang="ko-KR" dirty="0"/>
              <a:t>(-o : or)</a:t>
            </a:r>
          </a:p>
          <a:p>
            <a:r>
              <a:rPr lang="en-US" altLang="ko-KR" dirty="0"/>
              <a:t>Find ~ -perm 644 –a –name grep.dat </a:t>
            </a:r>
            <a:r>
              <a:rPr lang="ko-KR" altLang="en-US" dirty="0"/>
              <a:t>커미션이 </a:t>
            </a:r>
            <a:r>
              <a:rPr lang="en-US" altLang="ko-KR" dirty="0"/>
              <a:t>644</a:t>
            </a:r>
            <a:r>
              <a:rPr lang="ko-KR" altLang="en-US" dirty="0"/>
              <a:t>이거나 </a:t>
            </a:r>
            <a:r>
              <a:rPr lang="en-US" altLang="ko-KR" dirty="0"/>
              <a:t>grep.dat</a:t>
            </a:r>
            <a:r>
              <a:rPr lang="ko-KR" altLang="en-US" dirty="0"/>
              <a:t>로 나타내는 파일 이름 나타내기</a:t>
            </a:r>
            <a:endParaRPr lang="en-US" altLang="ko-KR" dirty="0"/>
          </a:p>
          <a:p>
            <a:r>
              <a:rPr lang="en-US" altLang="ko-KR" dirty="0"/>
              <a:t>(-a : and)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86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8" name="Picture 7" descr="한빛로고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81FB1-4C65-4392-B60C-27E37A36E5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17519" y="1772816"/>
            <a:ext cx="3919371" cy="3198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7B52C8-E267-4785-9D86-B307BFD5E2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2899" y="466197"/>
            <a:ext cx="4572000" cy="3638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283C5C-1135-4A32-9562-CAFBAB5D72B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9512" y="4127301"/>
            <a:ext cx="4095750" cy="4286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826381" y="908720"/>
            <a:ext cx="36016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27584" y="1844824"/>
            <a:ext cx="7704856" cy="3816424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5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2022-05-17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  <p:sldLayoutId id="2147483686" r:id="rId4"/>
    <p:sldLayoutId id="2147483685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B816-A47A-472B-9F3D-20D39C0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en-US" altLang="ko-KR" dirty="0" err="1"/>
              <a:t>CookBook</a:t>
            </a:r>
            <a:r>
              <a:rPr lang="en-US" altLang="ko-KR" dirty="0"/>
              <a:t>, </a:t>
            </a:r>
            <a:r>
              <a:rPr lang="ko-KR" altLang="en-US" dirty="0"/>
              <a:t>유닉스 이론과 실습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51ED8-B518-4A93-BE9A-E7EA485970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ko-KR" sz="2800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[</a:t>
            </a:r>
            <a:r>
              <a:rPr lang="ko-KR" altLang="en-US" b="0" kern="0" dirty="0" err="1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강의교안</a:t>
            </a:r>
            <a:r>
              <a:rPr lang="ko-KR" altLang="en-US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이용 안내</a:t>
            </a:r>
            <a:r>
              <a:rPr lang="en-US" altLang="ko-KR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]</a:t>
            </a:r>
            <a:endParaRPr lang="en-US" altLang="ko-KR" sz="1200" b="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본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강의교안의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저작권은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한빛아카데미㈜에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있습니다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 </a:t>
            </a: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이 자료는 강의 보조자료로 제공되는 것으로 무단으로 전제하거나 배포하는 것을 금합니다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20880" cy="548680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내용 검색 </a:t>
            </a:r>
            <a:r>
              <a:rPr lang="en-US" altLang="ko-KR" dirty="0"/>
              <a:t>: grep/</a:t>
            </a:r>
            <a:r>
              <a:rPr lang="en-US" altLang="ko-KR" dirty="0" err="1"/>
              <a:t>egrep</a:t>
            </a:r>
            <a:r>
              <a:rPr lang="en-US" altLang="ko-KR" dirty="0"/>
              <a:t>/</a:t>
            </a:r>
            <a:r>
              <a:rPr lang="en-US" altLang="ko-KR" dirty="0" err="1"/>
              <a:t>fgrep</a:t>
            </a:r>
            <a:r>
              <a:rPr lang="en-US" altLang="ko-KR" dirty="0"/>
              <a:t> –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특정한 규칙을 가진 문자열의 집합을 표현하는데 사용하는 형식 언어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구성 요소</a:t>
            </a:r>
            <a:endParaRPr lang="en-US" altLang="ko-KR" sz="2400" dirty="0"/>
          </a:p>
          <a:p>
            <a:pPr lvl="1"/>
            <a:r>
              <a:rPr lang="ko-KR" altLang="en-US" dirty="0"/>
              <a:t>앵커</a:t>
            </a:r>
            <a:r>
              <a:rPr lang="en-US" altLang="ko-KR" dirty="0"/>
              <a:t>( Anchor) : </a:t>
            </a:r>
            <a:r>
              <a:rPr lang="ko-KR" altLang="en-US" dirty="0" err="1"/>
              <a:t>검색시</a:t>
            </a:r>
            <a:r>
              <a:rPr lang="ko-KR" altLang="en-US" dirty="0"/>
              <a:t> 한 줄에서 패턴의 위치를 표현</a:t>
            </a:r>
            <a:r>
              <a:rPr lang="en-US" altLang="ko-KR" dirty="0"/>
              <a:t>(^, $)</a:t>
            </a:r>
          </a:p>
          <a:p>
            <a:pPr lvl="1"/>
            <a:r>
              <a:rPr lang="ko-KR" altLang="en-US" dirty="0"/>
              <a:t>문자 집합</a:t>
            </a:r>
            <a:r>
              <a:rPr lang="en-US" altLang="ko-KR" dirty="0"/>
              <a:t>(Character Set) : </a:t>
            </a:r>
            <a:r>
              <a:rPr lang="ko-KR" altLang="en-US" dirty="0"/>
              <a:t>하나이상의 무자들을 표현</a:t>
            </a:r>
            <a:r>
              <a:rPr lang="en-US" altLang="ko-KR" dirty="0"/>
              <a:t>(</a:t>
            </a:r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,.,[],..)</a:t>
            </a:r>
          </a:p>
          <a:p>
            <a:pPr lvl="1"/>
            <a:r>
              <a:rPr lang="ko-KR" altLang="en-US" dirty="0" err="1"/>
              <a:t>변환자</a:t>
            </a:r>
            <a:r>
              <a:rPr lang="en-US" altLang="ko-KR" dirty="0"/>
              <a:t>(Modifier) : </a:t>
            </a:r>
            <a:r>
              <a:rPr lang="ko-KR" altLang="en-US" dirty="0"/>
              <a:t>이전 문자 집합의 반복횟수 지정</a:t>
            </a:r>
            <a:r>
              <a:rPr lang="en-US" altLang="ko-KR" dirty="0"/>
              <a:t>(*)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특수문자</a:t>
            </a:r>
            <a:endParaRPr lang="en-US" altLang="ko-KR" sz="2400" dirty="0"/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Group 12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35770954"/>
              </p:ext>
            </p:extLst>
          </p:nvPr>
        </p:nvGraphicFramePr>
        <p:xfrm>
          <a:off x="2411760" y="4365104"/>
          <a:ext cx="6552728" cy="23986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3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2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문자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예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결과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^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라인의 시작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‘^</a:t>
                      </a:r>
                      <a:r>
                        <a:rPr kumimoji="1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문자열’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문자열로 시작하는 모든 행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라인의 끝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‘</a:t>
                      </a: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문자열</a:t>
                      </a: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$’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문자열로 끝나는 모든 행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한 글자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‘a…b’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한글자</a:t>
                      </a: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대응</a:t>
                      </a: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a</a:t>
                      </a: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로 시작해서 </a:t>
                      </a: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로 끝나는 </a:t>
                      </a: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글자 검색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]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괄호안의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글자중 하나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‘[Pp]attern’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Pattern </a:t>
                      </a: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또는 </a:t>
                      </a: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pattern</a:t>
                      </a: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이 나타나는 라인 검색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[^]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괄호 안에 있는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글자가 아닌 글자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‘[^a-m]att’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att</a:t>
                      </a: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앞에 </a:t>
                      </a: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부터 </a:t>
                      </a: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까지 나오지 않는 라인 검색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앞의 항목이 없거나 여러 번 반복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‘</a:t>
                      </a:r>
                      <a:r>
                        <a:rPr kumimoji="1" lang="en-US" altLang="ko-KR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ab</a:t>
                      </a: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*’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다음에 </a:t>
                      </a: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가 없거나 반복적으로 나타나는 라인 검색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1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20880" cy="548680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내용 검색 </a:t>
            </a:r>
            <a:r>
              <a:rPr lang="en-US" altLang="ko-KR" dirty="0"/>
              <a:t>: grep/</a:t>
            </a:r>
            <a:r>
              <a:rPr lang="en-US" altLang="ko-KR" dirty="0" err="1"/>
              <a:t>egrep</a:t>
            </a:r>
            <a:r>
              <a:rPr lang="en-US" altLang="ko-KR" dirty="0"/>
              <a:t>/</a:t>
            </a:r>
            <a:r>
              <a:rPr lang="en-US" altLang="ko-KR" dirty="0" err="1"/>
              <a:t>fgrep</a:t>
            </a:r>
            <a:r>
              <a:rPr lang="en-US" altLang="ko-KR" dirty="0"/>
              <a:t> –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데이터 파일 </a:t>
            </a:r>
            <a:r>
              <a:rPr lang="en-US" altLang="ko-KR" sz="2400" dirty="0"/>
              <a:t>: grep.dat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utoShap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1570" y="2033845"/>
            <a:ext cx="3375375" cy="4095455"/>
          </a:xfrm>
          <a:prstGeom prst="foldedCorner">
            <a:avLst>
              <a:gd name="adj" fmla="val 12500"/>
            </a:avLst>
          </a:prstGeom>
          <a:solidFill>
            <a:srgbClr val="FFCCCC"/>
          </a:solidFill>
          <a:ln w="9525">
            <a:noFill/>
            <a:round/>
            <a:headEnd/>
            <a:tailEnd/>
          </a:ln>
          <a:effectLst/>
        </p:spPr>
        <p:txBody>
          <a:bodyPr wrap="none" lIns="270000" tIns="108000" bIns="0" anchor="ctr"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  <a:ea typeface="+mn-ea"/>
              </a:rPr>
              <a:t>UNIX      12345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  <a:ea typeface="+mn-ea"/>
              </a:rPr>
              <a:t>unix+     123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  <a:ea typeface="+mn-ea"/>
              </a:rPr>
              <a:t>system    admin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  <a:ea typeface="+mn-ea"/>
              </a:rPr>
              <a:t>Network  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  <a:ea typeface="+mn-ea"/>
              </a:rPr>
              <a:t>root        other 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  <a:ea typeface="+mn-ea"/>
              </a:rPr>
              <a:t>sjyoun   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  <a:ea typeface="+mn-ea"/>
              </a:rPr>
              <a:t>jongwon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  <a:ea typeface="+mn-ea"/>
              </a:rPr>
              <a:t>ROOT      other csh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  <a:ea typeface="+mn-ea"/>
              </a:rPr>
              <a:t>ck07555   student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  <a:ea typeface="+mn-ea"/>
              </a:rPr>
              <a:t>CK08777   student bash</a:t>
            </a:r>
          </a:p>
        </p:txBody>
      </p:sp>
      <p:sp>
        <p:nvSpPr>
          <p:cNvPr id="7" name="AutoShape 11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89708" y="1700213"/>
            <a:ext cx="3842732" cy="4681537"/>
          </a:xfrm>
          <a:prstGeom prst="foldedCorner">
            <a:avLst>
              <a:gd name="adj" fmla="val 12500"/>
            </a:avLst>
          </a:prstGeom>
          <a:solidFill>
            <a:srgbClr val="CCECFF"/>
          </a:solidFill>
          <a:ln w="9525">
            <a:noFill/>
            <a:round/>
            <a:headEnd/>
            <a:tailEnd/>
          </a:ln>
          <a:effectLst/>
        </p:spPr>
        <p:txBody>
          <a:bodyPr wrap="none" lIns="198000" tIns="190800" anchor="ctr"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sz="24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2400" dirty="0" err="1">
                <a:latin typeface="+mn-ea"/>
                <a:ea typeface="+mn-ea"/>
              </a:rPr>
              <a:t>grep</a:t>
            </a:r>
            <a:r>
              <a:rPr lang="en-US" altLang="ko-KR" sz="2400" dirty="0">
                <a:latin typeface="+mn-ea"/>
                <a:ea typeface="+mn-ea"/>
              </a:rPr>
              <a:t> ‘^root’ h.txt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sz="2400" dirty="0">
                <a:latin typeface="+mn-ea"/>
                <a:ea typeface="+mn-ea"/>
              </a:rPr>
              <a:t> </a:t>
            </a:r>
            <a:r>
              <a:rPr lang="en-US" altLang="ko-KR" sz="2400" dirty="0" err="1">
                <a:latin typeface="+mn-ea"/>
                <a:ea typeface="+mn-ea"/>
              </a:rPr>
              <a:t>grep</a:t>
            </a:r>
            <a:r>
              <a:rPr lang="en-US" altLang="ko-KR" sz="2400" dirty="0">
                <a:latin typeface="+mn-ea"/>
                <a:ea typeface="+mn-ea"/>
              </a:rPr>
              <a:t> ‘</a:t>
            </a:r>
            <a:r>
              <a:rPr lang="en-US" altLang="ko-KR" sz="2400" dirty="0" err="1">
                <a:latin typeface="+mn-ea"/>
                <a:ea typeface="+mn-ea"/>
              </a:rPr>
              <a:t>sh</a:t>
            </a:r>
            <a:r>
              <a:rPr lang="en-US" altLang="ko-KR" sz="2400" dirty="0">
                <a:latin typeface="+mn-ea"/>
                <a:ea typeface="+mn-ea"/>
              </a:rPr>
              <a:t>$’ h.txt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sz="2400" dirty="0">
                <a:latin typeface="+mn-ea"/>
                <a:ea typeface="+mn-ea"/>
              </a:rPr>
              <a:t> </a:t>
            </a:r>
            <a:r>
              <a:rPr lang="en-US" altLang="ko-KR" sz="2400" dirty="0" err="1">
                <a:latin typeface="+mn-ea"/>
                <a:ea typeface="+mn-ea"/>
              </a:rPr>
              <a:t>grep</a:t>
            </a:r>
            <a:r>
              <a:rPr lang="en-US" altLang="ko-KR" sz="2400" dirty="0">
                <a:latin typeface="+mn-ea"/>
                <a:ea typeface="+mn-ea"/>
              </a:rPr>
              <a:t> ‘r..t’ h.txt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sz="2400" dirty="0">
                <a:latin typeface="+mn-ea"/>
                <a:ea typeface="+mn-ea"/>
              </a:rPr>
              <a:t> </a:t>
            </a:r>
            <a:r>
              <a:rPr lang="en-US" altLang="ko-KR" sz="2400" dirty="0" err="1">
                <a:latin typeface="+mn-ea"/>
                <a:ea typeface="+mn-ea"/>
              </a:rPr>
              <a:t>grep</a:t>
            </a:r>
            <a:r>
              <a:rPr lang="en-US" altLang="ko-KR" sz="2400" dirty="0">
                <a:latin typeface="+mn-ea"/>
                <a:ea typeface="+mn-ea"/>
              </a:rPr>
              <a:t> ‘</a:t>
            </a:r>
            <a:r>
              <a:rPr lang="en-US" altLang="ko-KR" sz="2400" dirty="0" err="1">
                <a:latin typeface="+mn-ea"/>
                <a:ea typeface="+mn-ea"/>
              </a:rPr>
              <a:t>oo</a:t>
            </a:r>
            <a:r>
              <a:rPr lang="en-US" altLang="ko-KR" sz="2400" dirty="0">
                <a:latin typeface="+mn-ea"/>
                <a:ea typeface="+mn-ea"/>
              </a:rPr>
              <a:t>*’ h.txt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sz="2400" dirty="0">
                <a:latin typeface="+mn-ea"/>
                <a:ea typeface="+mn-ea"/>
              </a:rPr>
              <a:t> </a:t>
            </a:r>
            <a:r>
              <a:rPr lang="en-US" altLang="ko-KR" sz="2400" dirty="0" err="1">
                <a:latin typeface="+mn-ea"/>
                <a:ea typeface="+mn-ea"/>
              </a:rPr>
              <a:t>grep</a:t>
            </a:r>
            <a:r>
              <a:rPr lang="en-US" altLang="ko-KR" sz="2400" dirty="0">
                <a:latin typeface="+mn-ea"/>
                <a:ea typeface="+mn-ea"/>
              </a:rPr>
              <a:t> ‘[0-9].*’ h.txt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sz="2400" dirty="0">
                <a:latin typeface="+mn-ea"/>
                <a:ea typeface="+mn-ea"/>
              </a:rPr>
              <a:t> </a:t>
            </a:r>
            <a:r>
              <a:rPr lang="en-US" altLang="ko-KR" sz="2400" dirty="0" err="1">
                <a:latin typeface="+mn-ea"/>
                <a:ea typeface="+mn-ea"/>
              </a:rPr>
              <a:t>grep</a:t>
            </a:r>
            <a:r>
              <a:rPr lang="en-US" altLang="ko-KR" sz="2400" dirty="0">
                <a:latin typeface="+mn-ea"/>
                <a:ea typeface="+mn-ea"/>
              </a:rPr>
              <a:t> ‘[^c]</a:t>
            </a:r>
            <a:r>
              <a:rPr lang="en-US" altLang="ko-KR" sz="2400" dirty="0" err="1">
                <a:latin typeface="+mn-ea"/>
                <a:ea typeface="+mn-ea"/>
              </a:rPr>
              <a:t>sh</a:t>
            </a:r>
            <a:r>
              <a:rPr lang="en-US" altLang="ko-KR" sz="2400" dirty="0">
                <a:latin typeface="+mn-ea"/>
                <a:ea typeface="+mn-ea"/>
              </a:rPr>
              <a:t>’ h.txt</a:t>
            </a:r>
          </a:p>
        </p:txBody>
      </p:sp>
      <p:sp>
        <p:nvSpPr>
          <p:cNvPr id="8" name="AutoShape 4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08400" y="5734050"/>
            <a:ext cx="3024188" cy="800295"/>
          </a:xfrm>
          <a:prstGeom prst="wedgeRoundRectCallout">
            <a:avLst>
              <a:gd name="adj1" fmla="val 13620"/>
              <a:gd name="adj2" fmla="val -84069"/>
              <a:gd name="adj3" fmla="val 16667"/>
            </a:avLst>
          </a:prstGeom>
          <a:solidFill>
            <a:srgbClr val="FFFFCC"/>
          </a:solidFill>
          <a:ln w="9525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lIns="54000" tIns="46800" anchor="ctr"/>
          <a:lstStyle/>
          <a:p>
            <a:pPr marL="342900" indent="-342900" algn="ctr">
              <a:spcBef>
                <a:spcPct val="0"/>
              </a:spcBef>
              <a:buFontTx/>
              <a:buNone/>
            </a:pPr>
            <a:r>
              <a:rPr lang="ko-KR" altLang="en-US" sz="22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결과를 예측해 봅시다</a:t>
            </a:r>
          </a:p>
        </p:txBody>
      </p:sp>
      <p:sp>
        <p:nvSpPr>
          <p:cNvPr id="9" name="AutoShape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57165" y="1178750"/>
            <a:ext cx="2754158" cy="800295"/>
          </a:xfrm>
          <a:prstGeom prst="wedgeRoundRectCallout">
            <a:avLst>
              <a:gd name="adj1" fmla="val -18006"/>
              <a:gd name="adj2" fmla="val 11204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54000" tIns="46800" anchor="ctr"/>
          <a:lstStyle/>
          <a:p>
            <a:pPr marL="342900" indent="-342900" algn="ctr">
              <a:spcBef>
                <a:spcPct val="0"/>
              </a:spcBef>
              <a:buFontTx/>
              <a:buNone/>
            </a:pPr>
            <a:r>
              <a:rPr lang="ko-KR" altLang="en-US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패턴을 작은 따옴표 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‘ ‘ 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로 꼭 감싸야 함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!</a:t>
            </a:r>
            <a:endParaRPr lang="ko-KR" altLang="en-US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폭발 1 9"/>
          <p:cNvSpPr/>
          <p:nvPr>
            <p:custDataLst>
              <p:tags r:id="rId5"/>
            </p:custDataLst>
          </p:nvPr>
        </p:nvSpPr>
        <p:spPr>
          <a:xfrm>
            <a:off x="5157065" y="1043736"/>
            <a:ext cx="1215135" cy="1035114"/>
          </a:xfrm>
          <a:prstGeom prst="irregularSeal1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주의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!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690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내용 검색 </a:t>
            </a:r>
            <a:r>
              <a:rPr lang="en-US" altLang="ko-KR" dirty="0"/>
              <a:t>: grep/</a:t>
            </a:r>
            <a:r>
              <a:rPr lang="en-US" altLang="ko-KR" dirty="0" err="1"/>
              <a:t>egrep</a:t>
            </a:r>
            <a:r>
              <a:rPr lang="en-US" altLang="ko-KR" dirty="0"/>
              <a:t>/</a:t>
            </a:r>
            <a:r>
              <a:rPr lang="en-US" altLang="ko-KR" dirty="0" err="1"/>
              <a:t>fgrep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sz="2400" dirty="0" err="1"/>
              <a:t>egrep</a:t>
            </a:r>
            <a:r>
              <a:rPr lang="en-US" altLang="ko-KR" sz="2400" dirty="0"/>
              <a:t> </a:t>
            </a:r>
            <a:r>
              <a:rPr lang="ko-KR" altLang="en-US" sz="2400" dirty="0"/>
              <a:t>사용법</a:t>
            </a: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extended regular expression</a:t>
            </a:r>
            <a:r>
              <a:rPr lang="ko-KR" altLang="en-US" sz="2400" dirty="0"/>
              <a:t>을 사용하는 </a:t>
            </a:r>
            <a:r>
              <a:rPr lang="en-US" altLang="ko-KR" sz="2400" dirty="0"/>
              <a:t>grep </a:t>
            </a:r>
            <a:r>
              <a:rPr lang="ko-KR" altLang="en-US" sz="2400" dirty="0"/>
              <a:t>명령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확장된 패턴 </a:t>
            </a:r>
            <a:r>
              <a:rPr lang="ko-KR" altLang="en-US" sz="2400" dirty="0" err="1"/>
              <a:t>표현식</a:t>
            </a:r>
            <a:r>
              <a:rPr lang="ko-KR" altLang="en-US" sz="2400" dirty="0"/>
              <a:t> 특수 문자</a:t>
            </a:r>
            <a:endParaRPr lang="en-US" altLang="ko-KR" sz="2400" dirty="0"/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84001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 err="1">
                <a:latin typeface="+mj-ea"/>
                <a:ea typeface="+mj-ea"/>
              </a:rPr>
              <a:t>egrep</a:t>
            </a:r>
            <a:r>
              <a:rPr lang="en-US" altLang="ko-KR" sz="2400" b="1" dirty="0">
                <a:latin typeface="+mj-ea"/>
                <a:ea typeface="+mj-ea"/>
              </a:rPr>
              <a:t>  </a:t>
            </a:r>
            <a:r>
              <a:rPr lang="en-US" altLang="ko-KR" sz="2400" dirty="0">
                <a:latin typeface="+mj-ea"/>
                <a:ea typeface="+mj-ea"/>
              </a:rPr>
              <a:t>[ </a:t>
            </a:r>
            <a:r>
              <a:rPr lang="ko-KR" altLang="en-US" sz="2400" dirty="0">
                <a:latin typeface="+mj-ea"/>
                <a:ea typeface="+mj-ea"/>
              </a:rPr>
              <a:t>옵션 </a:t>
            </a:r>
            <a:r>
              <a:rPr lang="en-US" altLang="ko-KR" sz="2400" dirty="0">
                <a:latin typeface="+mj-ea"/>
                <a:ea typeface="+mj-ea"/>
              </a:rPr>
              <a:t>] </a:t>
            </a:r>
            <a:r>
              <a:rPr lang="ko-KR" altLang="en-US" sz="2400" dirty="0">
                <a:latin typeface="+mj-ea"/>
                <a:ea typeface="+mj-ea"/>
              </a:rPr>
              <a:t>패턴  파일명들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endParaRPr lang="en-US" altLang="ko-KR" sz="24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6" name="Group 189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2237043"/>
              </p:ext>
            </p:extLst>
          </p:nvPr>
        </p:nvGraphicFramePr>
        <p:xfrm>
          <a:off x="739180" y="3450208"/>
          <a:ext cx="8064500" cy="314960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메타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문자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예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결과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앞의 글자가 하나 이상 나온다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‘[a-z]+ark’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airpark, dark, bark, shark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없거나 한번 반복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‘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unix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[0-9]?’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unix1, unix2,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unix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unix9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x|y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나 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중 하나가 나온다</a:t>
                      </a: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‘apple|orange’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apple 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또는 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orange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 | )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문자열 그룹</a:t>
                      </a: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‘(1|2)+’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‘search(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es|ing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)+’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또는 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가 하나이상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searches 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또는 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searching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25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내용 검색 </a:t>
            </a:r>
            <a:r>
              <a:rPr lang="en-US" altLang="ko-KR" dirty="0"/>
              <a:t>: grep/</a:t>
            </a:r>
            <a:r>
              <a:rPr lang="en-US" altLang="ko-KR" dirty="0" err="1"/>
              <a:t>egrep</a:t>
            </a:r>
            <a:r>
              <a:rPr lang="en-US" altLang="ko-KR" dirty="0"/>
              <a:t>/</a:t>
            </a:r>
            <a:r>
              <a:rPr lang="en-US" altLang="ko-KR" dirty="0" err="1"/>
              <a:t>fgrep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4104456" cy="5400600"/>
          </a:xfrm>
        </p:spPr>
        <p:txBody>
          <a:bodyPr/>
          <a:lstStyle/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796408" y="1301304"/>
            <a:ext cx="41044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+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err="1"/>
              <a:t>x|y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288604"/>
            <a:ext cx="41044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err="1"/>
              <a:t>egrep</a:t>
            </a:r>
            <a:r>
              <a:rPr lang="ko-KR" altLang="en-US" sz="2400" dirty="0"/>
              <a:t> 명령 사용 예제</a:t>
            </a:r>
            <a:endParaRPr lang="en-US" altLang="ko-KR" sz="2400" dirty="0"/>
          </a:p>
          <a:p>
            <a:pPr lvl="1"/>
            <a:r>
              <a:rPr lang="ko-KR" altLang="en-US" dirty="0"/>
              <a:t>기본 데이터 </a:t>
            </a:r>
            <a:r>
              <a:rPr lang="en-US" altLang="ko-KR" dirty="0"/>
              <a:t>(grep.dat)</a:t>
            </a:r>
            <a:endParaRPr lang="ko-KR" altLang="en-US" dirty="0"/>
          </a:p>
        </p:txBody>
      </p:sp>
      <p:sp>
        <p:nvSpPr>
          <p:cNvPr id="10" name="AutoShap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8002" y="2370088"/>
            <a:ext cx="3670945" cy="4095455"/>
          </a:xfrm>
          <a:prstGeom prst="foldedCorner">
            <a:avLst>
              <a:gd name="adj" fmla="val 1250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270000" tIns="108000" bIns="0" anchor="ctr"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UNIX      12345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unix+     123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system    admin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Network  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root        other 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sjyoun   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jongwon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ROOT      other csh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ck07555   student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CK08777   student bash</a:t>
            </a:r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5022050" y="1837365"/>
            <a:ext cx="3878814" cy="166364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egrep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‘[78]+’ grep.dat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ck17555 student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ksh</a:t>
            </a:r>
            <a:endParaRPr lang="en-US" altLang="ko-KR" b="1" dirty="0">
              <a:latin typeface="Courier New" pitchFamily="49" charset="0"/>
              <a:ea typeface="돋움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CK18777 student bash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</a:t>
            </a: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5022050" y="4179845"/>
            <a:ext cx="3878814" cy="159163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egrep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‘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csh|bash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’ grep.dat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ROOT    other  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csh</a:t>
            </a:r>
            <a:endParaRPr lang="en-US" altLang="ko-KR" b="1" dirty="0">
              <a:latin typeface="Courier New" pitchFamily="49" charset="0"/>
              <a:ea typeface="돋움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CK18777 student bash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1346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내용 검색 </a:t>
            </a:r>
            <a:r>
              <a:rPr lang="en-US" altLang="ko-KR" dirty="0"/>
              <a:t>: grep/</a:t>
            </a:r>
            <a:r>
              <a:rPr lang="en-US" altLang="ko-KR" dirty="0" err="1"/>
              <a:t>egrep</a:t>
            </a:r>
            <a:r>
              <a:rPr lang="en-US" altLang="ko-KR" dirty="0"/>
              <a:t>/</a:t>
            </a:r>
            <a:r>
              <a:rPr lang="en-US" altLang="ko-KR" dirty="0" err="1"/>
              <a:t>fgrep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4104456" cy="5400600"/>
          </a:xfrm>
        </p:spPr>
        <p:txBody>
          <a:bodyPr/>
          <a:lstStyle/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796408" y="1301304"/>
            <a:ext cx="41044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+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err="1"/>
              <a:t>x|y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288604"/>
            <a:ext cx="41044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err="1"/>
              <a:t>egrep</a:t>
            </a:r>
            <a:r>
              <a:rPr lang="ko-KR" altLang="en-US" sz="2400" dirty="0"/>
              <a:t> 명령 사용 예제</a:t>
            </a:r>
            <a:endParaRPr lang="en-US" altLang="ko-KR" sz="2400" dirty="0"/>
          </a:p>
          <a:p>
            <a:pPr lvl="1"/>
            <a:r>
              <a:rPr lang="ko-KR" altLang="en-US" dirty="0"/>
              <a:t>기본 데이터 </a:t>
            </a:r>
            <a:r>
              <a:rPr lang="en-US" altLang="ko-KR" dirty="0"/>
              <a:t>(grep.dat)</a:t>
            </a:r>
            <a:endParaRPr lang="ko-KR" altLang="en-US" dirty="0"/>
          </a:p>
        </p:txBody>
      </p:sp>
      <p:sp>
        <p:nvSpPr>
          <p:cNvPr id="10" name="AutoShap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8002" y="2370088"/>
            <a:ext cx="3670945" cy="4095455"/>
          </a:xfrm>
          <a:prstGeom prst="foldedCorner">
            <a:avLst>
              <a:gd name="adj" fmla="val 1250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270000" tIns="108000" bIns="0" anchor="ctr"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UNIX      12345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unix+     123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system    admin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Network  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root        other 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sjyoun   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jongwon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ROOT      other csh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ck07555   student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CK08777   student bash</a:t>
            </a:r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5022050" y="1837365"/>
            <a:ext cx="3878814" cy="166364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egrep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‘[78]+’ grep.dat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ck17555 student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ksh</a:t>
            </a:r>
            <a:endParaRPr lang="en-US" altLang="ko-KR" b="1" dirty="0">
              <a:latin typeface="Courier New" pitchFamily="49" charset="0"/>
              <a:ea typeface="돋움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CK18777 student bash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</a:t>
            </a: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5022050" y="4179845"/>
            <a:ext cx="3878814" cy="159163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egrep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‘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csh|bash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’ grep.dat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ROOT    other  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csh</a:t>
            </a:r>
            <a:endParaRPr lang="en-US" altLang="ko-KR" b="1" dirty="0">
              <a:latin typeface="Courier New" pitchFamily="49" charset="0"/>
              <a:ea typeface="돋움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CK18777 student bash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81612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내용 검색 </a:t>
            </a:r>
            <a:r>
              <a:rPr lang="en-US" altLang="ko-KR" dirty="0"/>
              <a:t>: grep/</a:t>
            </a:r>
            <a:r>
              <a:rPr lang="en-US" altLang="ko-KR" dirty="0" err="1"/>
              <a:t>egrep</a:t>
            </a:r>
            <a:r>
              <a:rPr lang="en-US" altLang="ko-KR" dirty="0"/>
              <a:t>/</a:t>
            </a:r>
            <a:r>
              <a:rPr lang="en-US" altLang="ko-KR" dirty="0" err="1"/>
              <a:t>fgrep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sz="2400" dirty="0" err="1"/>
              <a:t>fgrep</a:t>
            </a:r>
            <a:r>
              <a:rPr lang="en-US" altLang="ko-KR" sz="2400" dirty="0"/>
              <a:t> </a:t>
            </a:r>
            <a:r>
              <a:rPr lang="ko-KR" altLang="en-US" sz="2400" dirty="0"/>
              <a:t>사용법</a:t>
            </a: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문자열 검색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문자열 내의 모든 문자를 일반 문자로 해석</a:t>
            </a:r>
            <a:endParaRPr lang="en-US" altLang="ko-KR" sz="2400" dirty="0"/>
          </a:p>
          <a:p>
            <a:pPr lvl="1"/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사용 </a:t>
            </a:r>
            <a:r>
              <a:rPr lang="ko-KR" altLang="en-US" dirty="0" err="1"/>
              <a:t>안함</a:t>
            </a:r>
            <a:endParaRPr lang="en-US" altLang="ko-KR" dirty="0"/>
          </a:p>
          <a:p>
            <a:pPr lvl="1"/>
            <a:r>
              <a:rPr lang="ko-KR" altLang="en-US" dirty="0"/>
              <a:t>모든 정규 </a:t>
            </a:r>
            <a:r>
              <a:rPr lang="ko-KR" altLang="en-US" dirty="0" err="1"/>
              <a:t>표현식</a:t>
            </a:r>
            <a:r>
              <a:rPr lang="ko-KR" altLang="en-US" dirty="0"/>
              <a:t> 특수 문자를 문자 그대로 검색</a:t>
            </a: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80191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 err="1">
                <a:latin typeface="+mn-ea"/>
                <a:ea typeface="+mn-ea"/>
              </a:rPr>
              <a:t>fgrep</a:t>
            </a:r>
            <a:r>
              <a:rPr lang="en-US" altLang="ko-KR" sz="2400" b="1" dirty="0">
                <a:latin typeface="+mn-ea"/>
                <a:ea typeface="+mn-ea"/>
              </a:rPr>
              <a:t>  </a:t>
            </a:r>
            <a:r>
              <a:rPr lang="en-US" altLang="ko-KR" sz="2400" dirty="0">
                <a:latin typeface="+mn-ea"/>
                <a:ea typeface="+mn-ea"/>
              </a:rPr>
              <a:t>[ </a:t>
            </a:r>
            <a:r>
              <a:rPr lang="ko-KR" altLang="en-US" sz="2400" dirty="0">
                <a:latin typeface="+mn-ea"/>
                <a:ea typeface="+mn-ea"/>
              </a:rPr>
              <a:t>옵션 </a:t>
            </a:r>
            <a:r>
              <a:rPr lang="en-US" altLang="ko-KR" sz="2400" dirty="0">
                <a:latin typeface="+mn-ea"/>
                <a:ea typeface="+mn-ea"/>
              </a:rPr>
              <a:t>] </a:t>
            </a:r>
            <a:r>
              <a:rPr lang="ko-KR" altLang="en-US" sz="2400" dirty="0">
                <a:latin typeface="+mn-ea"/>
                <a:ea typeface="+mn-ea"/>
              </a:rPr>
              <a:t>문자열  파일명들</a:t>
            </a:r>
            <a:r>
              <a:rPr lang="en-US" altLang="ko-KR" sz="2400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197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내용 검색 </a:t>
            </a:r>
            <a:r>
              <a:rPr lang="en-US" altLang="ko-KR" dirty="0"/>
              <a:t>: grep/</a:t>
            </a:r>
            <a:r>
              <a:rPr lang="en-US" altLang="ko-KR" dirty="0" err="1"/>
              <a:t>egrep</a:t>
            </a:r>
            <a:r>
              <a:rPr lang="en-US" altLang="ko-KR" dirty="0"/>
              <a:t>/</a:t>
            </a:r>
            <a:r>
              <a:rPr lang="en-US" altLang="ko-KR" dirty="0" err="1"/>
              <a:t>fgrep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4104456" cy="5400600"/>
          </a:xfrm>
        </p:spPr>
        <p:txBody>
          <a:bodyPr/>
          <a:lstStyle/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085208" y="1301304"/>
            <a:ext cx="41044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검색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288604"/>
            <a:ext cx="41044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err="1"/>
              <a:t>fgrep</a:t>
            </a:r>
            <a:r>
              <a:rPr lang="ko-KR" altLang="en-US" sz="2400" dirty="0"/>
              <a:t> 명령 사용 예제</a:t>
            </a:r>
            <a:endParaRPr lang="en-US" altLang="ko-KR" sz="2400" dirty="0"/>
          </a:p>
          <a:p>
            <a:pPr lvl="1"/>
            <a:r>
              <a:rPr lang="ko-KR" altLang="en-US" dirty="0"/>
              <a:t>기본 데이터 </a:t>
            </a:r>
            <a:r>
              <a:rPr lang="en-US" altLang="ko-KR" dirty="0"/>
              <a:t>(grep.dat)</a:t>
            </a:r>
            <a:endParaRPr lang="ko-KR" altLang="en-US" dirty="0"/>
          </a:p>
        </p:txBody>
      </p:sp>
      <p:sp>
        <p:nvSpPr>
          <p:cNvPr id="10" name="AutoShap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8002" y="2370088"/>
            <a:ext cx="3163917" cy="4095455"/>
          </a:xfrm>
          <a:prstGeom prst="foldedCorner">
            <a:avLst>
              <a:gd name="adj" fmla="val 1250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270000" tIns="108000" bIns="0" anchor="ctr"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UNIX      12345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unix+     123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system    admin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Network  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root        other 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sjyoun   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jongwon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ROOT      other csh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ck07555   student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CK08777   student bash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832" y="1988840"/>
            <a:ext cx="4714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02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7-1]</a:t>
            </a:r>
            <a:r>
              <a:rPr lang="ko-KR" altLang="en-US" dirty="0"/>
              <a:t> </a:t>
            </a:r>
            <a:r>
              <a:rPr lang="en-US" altLang="ko-KR" dirty="0"/>
              <a:t>grep </a:t>
            </a:r>
            <a:r>
              <a:rPr lang="ko-KR" altLang="en-US" dirty="0"/>
              <a:t>옵션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실습용 </a:t>
            </a: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만들기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특정 문자열 찾아 출력하기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58" y="1638945"/>
            <a:ext cx="7328544" cy="236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59" y="4543028"/>
            <a:ext cx="7328544" cy="176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46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7-1]</a:t>
            </a:r>
            <a:r>
              <a:rPr lang="ko-KR" altLang="en-US" dirty="0"/>
              <a:t> </a:t>
            </a:r>
            <a:r>
              <a:rPr lang="en-US" altLang="ko-KR" dirty="0"/>
              <a:t>grep </a:t>
            </a:r>
            <a:r>
              <a:rPr lang="ko-KR" altLang="en-US" dirty="0"/>
              <a:t>옵션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문자열의 행 번호 출력하기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대소문자로 무시하기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60" y="1628800"/>
            <a:ext cx="732854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2" y="4293220"/>
            <a:ext cx="7328792" cy="20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479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7-1]</a:t>
            </a:r>
            <a:r>
              <a:rPr lang="ko-KR" altLang="en-US" dirty="0"/>
              <a:t> </a:t>
            </a:r>
            <a:r>
              <a:rPr lang="en-US" altLang="ko-KR" dirty="0"/>
              <a:t>grep </a:t>
            </a:r>
            <a:r>
              <a:rPr lang="ko-KR" altLang="en-US" dirty="0"/>
              <a:t>옵션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파일 찾기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특정 문자열 제외하기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3" y="1569492"/>
            <a:ext cx="7328792" cy="146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3" y="3526409"/>
            <a:ext cx="7328792" cy="314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05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95536" y="5373216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Chapter 07.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파일과 </a:t>
            </a:r>
            <a:r>
              <a:rPr lang="ko-KR" altLang="en-US" sz="3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검색하기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7-1]</a:t>
            </a:r>
            <a:r>
              <a:rPr lang="ko-KR" altLang="en-US" dirty="0"/>
              <a:t> </a:t>
            </a:r>
            <a:r>
              <a:rPr lang="en-US" altLang="ko-KR" dirty="0"/>
              <a:t>grep </a:t>
            </a:r>
            <a:r>
              <a:rPr lang="ko-KR" altLang="en-US" dirty="0"/>
              <a:t>옵션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r>
              <a:rPr lang="ko-KR" altLang="en-US" dirty="0">
                <a:solidFill>
                  <a:schemeClr val="tx1"/>
                </a:solidFill>
              </a:rPr>
              <a:t>단어 찾기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r>
              <a:rPr lang="ko-KR" altLang="en-US" dirty="0">
                <a:solidFill>
                  <a:schemeClr val="tx1"/>
                </a:solidFill>
              </a:rPr>
              <a:t>다중 옵션 사용하기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4" y="1556792"/>
            <a:ext cx="732879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4" y="4284588"/>
            <a:ext cx="7328792" cy="216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14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7-1]</a:t>
            </a:r>
            <a:r>
              <a:rPr lang="ko-KR" altLang="en-US" dirty="0"/>
              <a:t> </a:t>
            </a:r>
            <a:r>
              <a:rPr lang="en-US" altLang="ko-KR" dirty="0"/>
              <a:t>grep </a:t>
            </a:r>
            <a:r>
              <a:rPr lang="ko-KR" altLang="en-US" dirty="0"/>
              <a:t>옵션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9"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위치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9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9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9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9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9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9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9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9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9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9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9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9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9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26" y="1628800"/>
            <a:ext cx="732879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19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검색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사용자가 시스템에 존재하는 특정 파일을 찾을 때 사용</a:t>
            </a: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검색 범위를 </a:t>
            </a:r>
            <a:r>
              <a:rPr lang="ko-KR" altLang="en-US" sz="2400" dirty="0" err="1"/>
              <a:t>디렉토리</a:t>
            </a:r>
            <a:r>
              <a:rPr lang="ko-KR" altLang="en-US" sz="2400" dirty="0"/>
              <a:t> 단위로 지정</a:t>
            </a: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파일의 이름</a:t>
            </a:r>
            <a:r>
              <a:rPr lang="en-US" altLang="ko-KR" sz="2400" dirty="0"/>
              <a:t>, </a:t>
            </a:r>
            <a:r>
              <a:rPr lang="ko-KR" altLang="en-US" sz="2400" dirty="0"/>
              <a:t>소유자</a:t>
            </a:r>
            <a:r>
              <a:rPr lang="en-US" altLang="ko-KR" sz="2400" dirty="0"/>
              <a:t>, </a:t>
            </a:r>
            <a:r>
              <a:rPr lang="ko-KR" altLang="en-US" sz="2400" dirty="0"/>
              <a:t>접근 권한</a:t>
            </a:r>
            <a:r>
              <a:rPr lang="en-US" altLang="ko-KR" sz="2400" dirty="0"/>
              <a:t>, </a:t>
            </a:r>
            <a:r>
              <a:rPr lang="ko-KR" altLang="en-US" sz="2400" dirty="0"/>
              <a:t>생성 일자 등 파일의 속성을 조합하여 검색 가능</a:t>
            </a: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표현식과</a:t>
            </a:r>
            <a:r>
              <a:rPr lang="ko-KR" altLang="en-US" sz="2400" dirty="0"/>
              <a:t> 일치하는 파일에 대해 파일의 절대 경로를 출력하거나 특정 명령 실행 가능</a:t>
            </a:r>
            <a:endParaRPr lang="en-US" altLang="ko-KR" sz="2400" dirty="0"/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검색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파일 찾기 </a:t>
            </a:r>
            <a:r>
              <a:rPr lang="en-US" altLang="ko-KR" sz="2400" dirty="0"/>
              <a:t>- find</a:t>
            </a:r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경로</a:t>
            </a:r>
            <a:endParaRPr lang="en-US" altLang="ko-KR" sz="2400" dirty="0"/>
          </a:p>
          <a:p>
            <a:pPr lvl="1"/>
            <a:r>
              <a:rPr lang="ko-KR" altLang="en-US" dirty="0"/>
              <a:t>파일을 찾을 </a:t>
            </a:r>
            <a:r>
              <a:rPr lang="ko-KR" altLang="en-US" dirty="0" err="1"/>
              <a:t>디렉토리의</a:t>
            </a:r>
            <a:r>
              <a:rPr lang="ko-KR" altLang="en-US" dirty="0"/>
              <a:t> 절대</a:t>
            </a:r>
            <a:r>
              <a:rPr lang="en-US" altLang="ko-KR" dirty="0"/>
              <a:t>, </a:t>
            </a:r>
            <a:r>
              <a:rPr lang="ko-KR" altLang="en-US" dirty="0"/>
              <a:t>또는 상대 경로</a:t>
            </a: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검색조건</a:t>
            </a:r>
            <a:endParaRPr lang="en-US" altLang="ko-KR" sz="2400" dirty="0"/>
          </a:p>
          <a:p>
            <a:pPr lvl="1"/>
            <a:r>
              <a:rPr lang="ko-KR" altLang="en-US" dirty="0"/>
              <a:t>파일을 찾기 위한 검색 기준</a:t>
            </a:r>
          </a:p>
          <a:p>
            <a:pPr lvl="1"/>
            <a:r>
              <a:rPr lang="en-US" altLang="ko-KR" dirty="0"/>
              <a:t>and, or </a:t>
            </a:r>
            <a:r>
              <a:rPr lang="ko-KR" altLang="en-US" dirty="0"/>
              <a:t>를 이용하여 조건 결합 가능</a:t>
            </a: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동작</a:t>
            </a:r>
            <a:endParaRPr lang="en-US" altLang="ko-KR" sz="2400" dirty="0"/>
          </a:p>
          <a:p>
            <a:pPr lvl="1"/>
            <a:r>
              <a:rPr lang="ko-KR" altLang="en-US" dirty="0"/>
              <a:t>파일의 위치를 찾은 후 수행할 동작 지정</a:t>
            </a:r>
          </a:p>
          <a:p>
            <a:pPr lvl="1"/>
            <a:r>
              <a:rPr lang="ko-KR" altLang="en-US" dirty="0"/>
              <a:t>기본 동작은 파일의 절대 경로를 화면에 출력</a:t>
            </a: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1570" y="1814615"/>
            <a:ext cx="7662862" cy="538457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>
                <a:latin typeface="+mj-ea"/>
                <a:ea typeface="+mj-ea"/>
              </a:rPr>
              <a:t>find  </a:t>
            </a:r>
            <a:r>
              <a:rPr lang="ko-KR" altLang="en-US" sz="2400" dirty="0">
                <a:latin typeface="+mj-ea"/>
                <a:ea typeface="+mj-ea"/>
              </a:rPr>
              <a:t>경로  검색조건</a:t>
            </a:r>
            <a:r>
              <a:rPr lang="en-US" altLang="ko-KR" sz="2400" dirty="0">
                <a:latin typeface="+mj-ea"/>
                <a:ea typeface="+mj-ea"/>
              </a:rPr>
              <a:t>  [ </a:t>
            </a:r>
            <a:r>
              <a:rPr lang="ko-KR" altLang="en-US" sz="2400" dirty="0">
                <a:latin typeface="+mj-ea"/>
                <a:ea typeface="+mj-ea"/>
              </a:rPr>
              <a:t>동작 </a:t>
            </a:r>
            <a:r>
              <a:rPr lang="en-US" altLang="ko-KR" sz="2400" dirty="0">
                <a:latin typeface="+mj-ea"/>
                <a:ea typeface="+mj-ea"/>
              </a:rPr>
              <a:t>]  </a:t>
            </a:r>
            <a:endParaRPr lang="en-US" altLang="ko-KR" sz="24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288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검색 </a:t>
            </a:r>
            <a:r>
              <a:rPr lang="en-US" altLang="ko-KR" dirty="0"/>
              <a:t>: find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find - </a:t>
            </a:r>
            <a:r>
              <a:rPr lang="ko-KR" altLang="en-US" sz="2400" dirty="0"/>
              <a:t>경로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경로 설정 예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파일종류 검색</a:t>
            </a: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Group 10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321092"/>
              </p:ext>
            </p:extLst>
          </p:nvPr>
        </p:nvGraphicFramePr>
        <p:xfrm>
          <a:off x="3174132" y="1984276"/>
          <a:ext cx="5472607" cy="2483516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1125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경로 표현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찾기 시작 위치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홈 </a:t>
                      </a:r>
                      <a:r>
                        <a:rPr kumimoji="1" lang="ko-KR" alt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디렉토리에서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찾기 시작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현재 디렉토리에서 찾기 시작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/etc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/etc 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디렉토리에서 찾기 시작  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절대 경로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/(root) </a:t>
                      </a:r>
                      <a:r>
                        <a:rPr kumimoji="1" lang="ko-KR" alt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디렉토리에서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찾기 시작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 파일 시스템 검색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unix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디렉토리에서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찾기 시작  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상대 경로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8748552"/>
              </p:ext>
            </p:extLst>
          </p:nvPr>
        </p:nvGraphicFramePr>
        <p:xfrm>
          <a:off x="3131840" y="4695180"/>
          <a:ext cx="5518122" cy="180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2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파일종류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파일종류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디렉토리파일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b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블록장치특수파일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일반 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문자장치특수파일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심볼릭링크파일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소켓파일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495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검색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find - </a:t>
            </a:r>
            <a:r>
              <a:rPr lang="ko-KR" altLang="en-US" sz="2400" dirty="0"/>
              <a:t>검색조건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37169963"/>
              </p:ext>
            </p:extLst>
          </p:nvPr>
        </p:nvGraphicFramePr>
        <p:xfrm>
          <a:off x="755576" y="1832124"/>
          <a:ext cx="8136905" cy="463551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76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검색조건표현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-name filename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파일 이름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특정 파일명에 일치하는 파일 검색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메타 문자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(*,?)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사용도 가능하나 “ “안에 있어야 함 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-type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파일 종류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특정 파일 종류에 일치하는 파일 검색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(f,d)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-mtime [+|-]n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-atime [+|-]n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수정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접근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시간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수정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접근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시간이  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+n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일보다 오래되거나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 -n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일보다 짧거나 정확히 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일에 일치하는 파일 검색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-user loginID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사용자 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loginID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가 소유한 파일 모든 파일 검색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-size [+|-]n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파일 크기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+n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보다 크거나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 -n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보다 작거나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정확히 크기가 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인 파일 검색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(n=512bytes)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-newer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기준 시간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기준 시간보다 이후에 생성된 파일 검색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-perm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사용 권한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사용 권한과 일치하는 파일 검색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(8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진수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830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검색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find – </a:t>
            </a:r>
            <a:r>
              <a:rPr lang="ko-KR" altLang="en-US" sz="2400" dirty="0"/>
              <a:t>동작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검색 조건의 결합 기호</a:t>
            </a:r>
            <a:endParaRPr lang="en-US" altLang="ko-KR" sz="2400" dirty="0"/>
          </a:p>
          <a:p>
            <a:pPr lvl="1"/>
            <a:r>
              <a:rPr lang="en-US" altLang="ko-KR" dirty="0"/>
              <a:t>-a : and (</a:t>
            </a:r>
            <a:r>
              <a:rPr lang="ko-KR" altLang="en-US" dirty="0"/>
              <a:t>기본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-o : or </a:t>
            </a:r>
          </a:p>
          <a:p>
            <a:pPr lvl="1"/>
            <a:r>
              <a:rPr lang="en-US" altLang="ko-KR" dirty="0"/>
              <a:t>! : not</a:t>
            </a:r>
            <a:endParaRPr lang="ko-KR" altLang="en-US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Group 7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0547723"/>
              </p:ext>
            </p:extLst>
          </p:nvPr>
        </p:nvGraphicFramePr>
        <p:xfrm>
          <a:off x="780977" y="1819424"/>
          <a:ext cx="5976664" cy="25922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751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5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동작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정의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-exec 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명령 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{} \;</a:t>
                      </a:r>
                      <a:endParaRPr kumimoji="1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exec 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옵션은 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\;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으로 끝남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검색된 파일은 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{} 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위치에 적용됨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-ok 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명령 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{} \;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exec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의 확인모드 형태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사용자의 확인을 받아야 명령을 적용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(rm –i)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-print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화면에 경로명을 출력 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기본 동작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ls</a:t>
                      </a:r>
                      <a:endParaRPr kumimoji="1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긴 목록 형식으로 검색 결과를 출력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524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검색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find </a:t>
            </a:r>
            <a:r>
              <a:rPr lang="ko-KR" altLang="en-US" sz="2400" dirty="0"/>
              <a:t>사용 예</a:t>
            </a:r>
            <a:endParaRPr lang="en-US" altLang="ko-KR" sz="2400" dirty="0"/>
          </a:p>
          <a:p>
            <a:pPr lvl="1"/>
            <a:r>
              <a:rPr lang="en-US" altLang="ko-KR" dirty="0"/>
              <a:t>-name : </a:t>
            </a:r>
            <a:r>
              <a:rPr lang="ko-KR" altLang="en-US" dirty="0"/>
              <a:t>이름이 </a:t>
            </a:r>
            <a:r>
              <a:rPr lang="en-US" altLang="ko-KR" dirty="0"/>
              <a:t>grep.dat </a:t>
            </a:r>
            <a:r>
              <a:rPr lang="ko-KR" altLang="en-US" dirty="0"/>
              <a:t>인 파일 찾기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-type (f : </a:t>
            </a:r>
            <a:r>
              <a:rPr lang="ko-KR" altLang="en-US" dirty="0"/>
              <a:t>파일</a:t>
            </a:r>
            <a:r>
              <a:rPr lang="en-US" altLang="ko-KR" dirty="0"/>
              <a:t>, d : </a:t>
            </a:r>
            <a:r>
              <a:rPr lang="ko-KR" altLang="en-US" dirty="0" err="1"/>
              <a:t>디렉토리</a:t>
            </a:r>
            <a:r>
              <a:rPr lang="en-US" altLang="ko-KR" dirty="0"/>
              <a:t>) : </a:t>
            </a:r>
            <a:r>
              <a:rPr lang="ko-KR" altLang="en-US" dirty="0" err="1"/>
              <a:t>디렉토리</a:t>
            </a:r>
            <a:r>
              <a:rPr lang="ko-KR" altLang="en-US" dirty="0"/>
              <a:t> 찾기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00" y="2204864"/>
            <a:ext cx="64934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00" y="4149080"/>
            <a:ext cx="649342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48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검색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find </a:t>
            </a:r>
            <a:r>
              <a:rPr lang="ko-KR" altLang="en-US" sz="2400" dirty="0"/>
              <a:t>사용 예</a:t>
            </a:r>
            <a:endParaRPr lang="en-US" altLang="ko-KR" sz="2400" dirty="0"/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mtime</a:t>
            </a:r>
            <a:r>
              <a:rPr lang="en-US" altLang="ko-KR" dirty="0"/>
              <a:t> (+/~ : 24</a:t>
            </a:r>
            <a:r>
              <a:rPr lang="ko-KR" altLang="en-US" dirty="0"/>
              <a:t>시간 기준</a:t>
            </a:r>
            <a:r>
              <a:rPr lang="en-US" altLang="ko-KR" dirty="0"/>
              <a:t>) : 24</a:t>
            </a:r>
            <a:r>
              <a:rPr lang="ko-KR" altLang="en-US" dirty="0"/>
              <a:t>시간 이내 수정된 파일 찾기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시간 표현 방법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230264"/>
            <a:ext cx="6480720" cy="134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>
            <p:custDataLst>
              <p:tags r:id="rId1"/>
            </p:custDataLst>
          </p:nvPr>
        </p:nvSpPr>
        <p:spPr>
          <a:xfrm>
            <a:off x="4609977" y="3052069"/>
            <a:ext cx="4248471" cy="2088231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[ </a:t>
            </a:r>
            <a:r>
              <a:rPr lang="ko-KR" altLang="en-US" sz="15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시간 표현 방법 </a:t>
            </a:r>
            <a:r>
              <a:rPr lang="en-US" altLang="ko-KR" sz="15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] 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현재 시각을 기준으로</a:t>
            </a:r>
            <a:endParaRPr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500" dirty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 -n : n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이내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. n*24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시간 전부터 현재까지</a:t>
            </a:r>
            <a:br>
              <a:rPr lang="en-US" altLang="ko-KR" sz="15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 마지막으로 수정 또는 접근된 파일</a:t>
            </a:r>
            <a:endParaRPr lang="en-US" altLang="ko-KR" sz="1500" dirty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 n : n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일 전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즉 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(n+1)*24 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시간 전부터 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n*24</a:t>
            </a:r>
            <a:br>
              <a:rPr lang="en-US" altLang="ko-KR" sz="15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500" dirty="0" err="1">
                <a:solidFill>
                  <a:schemeClr val="tx1"/>
                </a:solidFill>
                <a:latin typeface="+mn-ea"/>
              </a:rPr>
              <a:t>시간전까지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 최종 수정 또는 접근된 파일</a:t>
            </a:r>
            <a:endParaRPr lang="en-US" altLang="ko-KR" sz="1500" dirty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 +n : n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일 이후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즉 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(n+1)*24 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시간 이전에 마지</a:t>
            </a:r>
            <a:br>
              <a:rPr lang="en-US" altLang="ko-KR" sz="15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막으로 수정 또는 접근된 파일</a:t>
            </a:r>
          </a:p>
        </p:txBody>
      </p:sp>
      <p:grpSp>
        <p:nvGrpSpPr>
          <p:cNvPr id="8" name="그룹 7"/>
          <p:cNvGrpSpPr/>
          <p:nvPr>
            <p:custDataLst>
              <p:tags r:id="rId2"/>
            </p:custDataLst>
          </p:nvPr>
        </p:nvGrpSpPr>
        <p:grpSpPr>
          <a:xfrm>
            <a:off x="787901" y="4921423"/>
            <a:ext cx="5314269" cy="1207877"/>
            <a:chOff x="746575" y="4741403"/>
            <a:chExt cx="5314269" cy="120787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645035" y="5363865"/>
              <a:ext cx="0" cy="2846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359446" y="5369616"/>
              <a:ext cx="0" cy="2846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030993" y="5369616"/>
              <a:ext cx="0" cy="2846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96625" y="5641503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n-ea"/>
                  <a:ea typeface="+mn-ea"/>
                </a:rPr>
                <a:t>72</a:t>
              </a:r>
              <a:r>
                <a:rPr lang="ko-KR" altLang="en-US" sz="1400" dirty="0" err="1">
                  <a:latin typeface="+mn-ea"/>
                  <a:ea typeface="+mn-ea"/>
                </a:rPr>
                <a:t>시간전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1780" y="5641503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n-ea"/>
                  <a:ea typeface="+mn-ea"/>
                </a:rPr>
                <a:t>48</a:t>
              </a:r>
              <a:r>
                <a:rPr lang="ko-KR" altLang="en-US" sz="1400" dirty="0" err="1">
                  <a:latin typeface="+mn-ea"/>
                  <a:ea typeface="+mn-ea"/>
                </a:rPr>
                <a:t>시간전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96925" y="5641503"/>
              <a:ext cx="993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n-ea"/>
                  <a:ea typeface="+mn-ea"/>
                </a:rPr>
                <a:t>24</a:t>
              </a:r>
              <a:r>
                <a:rPr lang="ko-KR" altLang="en-US" sz="1400" dirty="0" err="1">
                  <a:latin typeface="+mn-ea"/>
                  <a:ea typeface="+mn-ea"/>
                </a:rPr>
                <a:t>시간전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17105" y="564150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+mn-ea"/>
                  <a:ea typeface="+mn-ea"/>
                </a:rPr>
                <a:t>현재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6885" y="4921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  <a:ea typeface="+mn-ea"/>
                </a:rPr>
                <a:t>1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97025" y="492142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  <a:ea typeface="+mn-ea"/>
                </a:rPr>
                <a:t>-1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86735" y="4741403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  <a:ea typeface="+mn-ea"/>
                </a:rPr>
                <a:t>+1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 flipH="1">
              <a:off x="840262" y="5094185"/>
              <a:ext cx="2066551" cy="225024"/>
            </a:xfrm>
            <a:prstGeom prst="rightArrow">
              <a:avLst/>
            </a:prstGeom>
            <a:solidFill>
              <a:srgbClr val="0070C0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원호 19"/>
            <p:cNvSpPr/>
            <p:nvPr/>
          </p:nvSpPr>
          <p:spPr>
            <a:xfrm>
              <a:off x="4357547" y="5245058"/>
              <a:ext cx="1305145" cy="630070"/>
            </a:xfrm>
            <a:prstGeom prst="arc">
              <a:avLst>
                <a:gd name="adj1" fmla="val 11059572"/>
                <a:gd name="adj2" fmla="val 21282796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3041830" y="5229200"/>
              <a:ext cx="1305145" cy="630070"/>
            </a:xfrm>
            <a:prstGeom prst="arc">
              <a:avLst>
                <a:gd name="adj1" fmla="val 11059572"/>
                <a:gd name="adj2" fmla="val 21282796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652120" y="5433730"/>
              <a:ext cx="135015" cy="1350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746575" y="5506488"/>
              <a:ext cx="4950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247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검색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find </a:t>
            </a:r>
            <a:r>
              <a:rPr lang="ko-KR" altLang="en-US" sz="2400" dirty="0"/>
              <a:t>사용 예</a:t>
            </a:r>
            <a:endParaRPr lang="en-US" altLang="ko-KR" sz="2400" dirty="0"/>
          </a:p>
          <a:p>
            <a:pPr lvl="1"/>
            <a:r>
              <a:rPr lang="en-US" altLang="ko-KR" dirty="0"/>
              <a:t>-newer : g.dat </a:t>
            </a:r>
            <a:r>
              <a:rPr lang="ko-KR" altLang="en-US" dirty="0"/>
              <a:t>파일 보다 나중에 수정된 파일 찾기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01" y="2204864"/>
            <a:ext cx="649341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91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392637"/>
          </a:xfrm>
        </p:spPr>
        <p:txBody>
          <a:bodyPr/>
          <a:lstStyle/>
          <a:p>
            <a:r>
              <a:rPr lang="ko-KR" altLang="en-US" dirty="0"/>
              <a:t>파일 내용 검색 </a:t>
            </a:r>
            <a:r>
              <a:rPr lang="en-US" altLang="ko-KR" dirty="0"/>
              <a:t>: grep/</a:t>
            </a:r>
            <a:r>
              <a:rPr lang="en-US" altLang="ko-KR" dirty="0" err="1"/>
              <a:t>egrep</a:t>
            </a:r>
            <a:r>
              <a:rPr lang="en-US" altLang="ko-KR" dirty="0"/>
              <a:t>/</a:t>
            </a:r>
            <a:r>
              <a:rPr lang="en-US" altLang="ko-KR" dirty="0" err="1"/>
              <a:t>fgrep</a:t>
            </a:r>
            <a:endParaRPr lang="en-US" altLang="ko-KR" dirty="0"/>
          </a:p>
          <a:p>
            <a:r>
              <a:rPr lang="ko-KR" altLang="en-US" dirty="0"/>
              <a:t>파일 검색 </a:t>
            </a:r>
            <a:r>
              <a:rPr lang="en-US" altLang="ko-KR" dirty="0"/>
              <a:t>: find</a:t>
            </a:r>
          </a:p>
          <a:p>
            <a:r>
              <a:rPr lang="ko-KR" altLang="en-US" dirty="0"/>
              <a:t>명령어 검색 </a:t>
            </a:r>
            <a:r>
              <a:rPr lang="en-US" altLang="ko-KR" dirty="0"/>
              <a:t>: which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검색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검색 조건 결합</a:t>
            </a:r>
            <a:endParaRPr lang="en-US" altLang="ko-KR" sz="2400" dirty="0"/>
          </a:p>
          <a:p>
            <a:pPr lvl="1"/>
            <a:r>
              <a:rPr lang="en-US" altLang="ko-KR" dirty="0"/>
              <a:t>-a (and) : </a:t>
            </a:r>
            <a:r>
              <a:rPr lang="ko-KR" altLang="en-US" dirty="0"/>
              <a:t>결합 조건을 생략하면 자동으로 </a:t>
            </a:r>
            <a:r>
              <a:rPr lang="en-US" altLang="ko-KR" dirty="0"/>
              <a:t>and </a:t>
            </a:r>
            <a:r>
              <a:rPr lang="ko-KR" altLang="en-US" dirty="0"/>
              <a:t>처리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  이름이 </a:t>
            </a:r>
            <a:r>
              <a:rPr lang="en-US" altLang="ko-KR" dirty="0"/>
              <a:t>UNIX </a:t>
            </a:r>
            <a:r>
              <a:rPr lang="ko-KR" altLang="en-US" dirty="0"/>
              <a:t>인 </a:t>
            </a:r>
            <a:r>
              <a:rPr lang="ko-KR" altLang="en-US" dirty="0" err="1"/>
              <a:t>디렉토리</a:t>
            </a:r>
            <a:r>
              <a:rPr lang="ko-KR" altLang="en-US" dirty="0"/>
              <a:t> 파일 찾기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-o (or) : </a:t>
            </a:r>
            <a:r>
              <a:rPr lang="ko-KR" altLang="en-US" dirty="0" err="1"/>
              <a:t>디렉토리거나</a:t>
            </a:r>
            <a:r>
              <a:rPr lang="ko-KR" altLang="en-US" dirty="0"/>
              <a:t> 이름이 </a:t>
            </a:r>
            <a:r>
              <a:rPr lang="en-US" altLang="ko-KR" dirty="0"/>
              <a:t>UNIX </a:t>
            </a:r>
            <a:r>
              <a:rPr lang="ko-KR" altLang="en-US" dirty="0"/>
              <a:t>인 파일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24212"/>
            <a:ext cx="64807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36" y="4537075"/>
            <a:ext cx="6497984" cy="2034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669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검색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검색된 파일 처리</a:t>
            </a:r>
            <a:endParaRPr lang="en-US" altLang="ko-KR" sz="2400" dirty="0"/>
          </a:p>
          <a:p>
            <a:pPr lvl="1"/>
            <a:r>
              <a:rPr lang="en-US" altLang="ko-KR" dirty="0"/>
              <a:t>-exec : </a:t>
            </a:r>
            <a:r>
              <a:rPr lang="ko-KR" altLang="en-US" dirty="0"/>
              <a:t>이후에 지정한 명령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-exec</a:t>
            </a:r>
            <a:r>
              <a:rPr lang="ko-KR" altLang="en-US" dirty="0"/>
              <a:t>와 </a:t>
            </a:r>
            <a:r>
              <a:rPr lang="en-US" altLang="ko-KR" dirty="0"/>
              <a:t>\;</a:t>
            </a:r>
            <a:r>
              <a:rPr lang="ko-KR" altLang="en-US" dirty="0"/>
              <a:t>사이에 기술된 부분을 수행한다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47700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4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7-2]</a:t>
            </a:r>
            <a:r>
              <a:rPr lang="ko-KR" altLang="en-US" dirty="0"/>
              <a:t> </a:t>
            </a:r>
            <a:r>
              <a:rPr lang="en-US" altLang="ko-KR" dirty="0"/>
              <a:t>find </a:t>
            </a:r>
            <a:r>
              <a:rPr lang="ko-KR" altLang="en-US" dirty="0"/>
              <a:t>사용법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파일 종류로 찾기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파일을 시간으로 찾기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60" y="1573684"/>
            <a:ext cx="7328544" cy="220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61" y="4293096"/>
            <a:ext cx="732854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197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7-2]</a:t>
            </a:r>
            <a:r>
              <a:rPr lang="ko-KR" altLang="en-US" dirty="0"/>
              <a:t> </a:t>
            </a:r>
            <a:r>
              <a:rPr lang="en-US" altLang="ko-KR" dirty="0"/>
              <a:t>find </a:t>
            </a:r>
            <a:r>
              <a:rPr lang="ko-KR" altLang="en-US" dirty="0"/>
              <a:t>사용법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파일 찾아 처리하기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41682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830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명령 검색 </a:t>
            </a:r>
            <a:r>
              <a:rPr lang="en-US" altLang="ko-KR" dirty="0"/>
              <a:t>: which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sz="2400" dirty="0"/>
              <a:t>which </a:t>
            </a:r>
            <a:r>
              <a:rPr lang="ko-KR" altLang="en-US" sz="2400" dirty="0"/>
              <a:t>명령을 이용한 명령어 검색</a:t>
            </a: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명령어 파일의 위치를 찾아서 경로나 </a:t>
            </a:r>
            <a:r>
              <a:rPr lang="ko-KR" altLang="en-US" sz="2400" dirty="0" err="1"/>
              <a:t>앨리어스를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sz="2400" dirty="0"/>
              <a:t>PATH </a:t>
            </a:r>
            <a:r>
              <a:rPr lang="ko-KR" altLang="en-US" sz="2400" dirty="0"/>
              <a:t>환경 변수로 지정된 경로에서 파일을 찾음</a:t>
            </a: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사용법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1570" y="1814615"/>
            <a:ext cx="7662862" cy="538457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>
                <a:latin typeface="+mj-ea"/>
                <a:ea typeface="+mj-ea"/>
              </a:rPr>
              <a:t>w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hich</a:t>
            </a:r>
            <a:r>
              <a:rPr lang="en-US" altLang="ko-KR" sz="24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24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명령</a:t>
            </a:r>
            <a:endParaRPr lang="en-US" altLang="ko-KR" sz="24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4" y="4563864"/>
            <a:ext cx="672140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26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628801"/>
            <a:ext cx="7704856" cy="4320480"/>
          </a:xfrm>
        </p:spPr>
        <p:txBody>
          <a:bodyPr/>
          <a:lstStyle/>
          <a:p>
            <a:pPr marL="0" indent="0">
              <a:buNone/>
            </a:pPr>
            <a:endParaRPr lang="ko-KR" altLang="en-US" b="0" dirty="0"/>
          </a:p>
          <a:p>
            <a:r>
              <a:rPr lang="ko-KR" altLang="en-US" b="0" dirty="0"/>
              <a:t>파일의 내용을 검색하는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조건에 맞는 파일과 </a:t>
            </a:r>
            <a:r>
              <a:rPr lang="ko-KR" altLang="en-US" b="0" dirty="0" err="1"/>
              <a:t>디렉토리를</a:t>
            </a:r>
            <a:r>
              <a:rPr lang="ko-KR" altLang="en-US" b="0" dirty="0"/>
              <a:t> 찾는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명령이 있는 위치를 찾는 방법을 익힌다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내용 검색 </a:t>
            </a:r>
            <a:r>
              <a:rPr lang="en-US" altLang="ko-KR" dirty="0"/>
              <a:t>: grep/</a:t>
            </a:r>
            <a:r>
              <a:rPr lang="en-US" altLang="ko-KR" dirty="0" err="1"/>
              <a:t>egrep</a:t>
            </a:r>
            <a:r>
              <a:rPr lang="en-US" altLang="ko-KR" dirty="0"/>
              <a:t>/</a:t>
            </a:r>
            <a:r>
              <a:rPr lang="en-US" altLang="ko-KR" dirty="0" err="1"/>
              <a:t>fgrep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sz="2400" dirty="0"/>
              <a:t>grep </a:t>
            </a:r>
            <a:r>
              <a:rPr lang="ko-KR" altLang="en-US" sz="2400" dirty="0"/>
              <a:t>사용법</a:t>
            </a: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global regular expression print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지정한 파일에 특정 문자열</a:t>
            </a:r>
            <a:r>
              <a:rPr lang="en-US" altLang="ko-KR" sz="2400" dirty="0"/>
              <a:t>(</a:t>
            </a:r>
            <a:r>
              <a:rPr lang="ko-KR" altLang="en-US" sz="2400" dirty="0"/>
              <a:t>패턴</a:t>
            </a:r>
            <a:r>
              <a:rPr lang="en-US" altLang="ko-KR" sz="2400" dirty="0"/>
              <a:t>)</a:t>
            </a:r>
            <a:r>
              <a:rPr lang="ko-KR" altLang="en-US" sz="2400" dirty="0"/>
              <a:t>이 들어있는지 검색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패턴 </a:t>
            </a:r>
            <a:endParaRPr lang="en-US" altLang="ko-KR" sz="2400" dirty="0"/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 err="1"/>
              <a:t>정규표현식</a:t>
            </a:r>
            <a:r>
              <a:rPr lang="en-US" altLang="ko-KR" dirty="0"/>
              <a:t>(regular expression)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옵션</a:t>
            </a:r>
            <a:endParaRPr lang="en-US" altLang="ko-KR" sz="2400" dirty="0"/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6381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 err="1">
                <a:latin typeface="+mj-ea"/>
                <a:ea typeface="+mj-ea"/>
              </a:rPr>
              <a:t>grep</a:t>
            </a:r>
            <a:r>
              <a:rPr lang="en-US" altLang="ko-KR" sz="2400" b="1" dirty="0">
                <a:latin typeface="+mj-ea"/>
                <a:ea typeface="+mj-ea"/>
              </a:rPr>
              <a:t>  </a:t>
            </a:r>
            <a:r>
              <a:rPr lang="en-US" altLang="ko-KR" sz="2400" dirty="0">
                <a:latin typeface="+mj-ea"/>
                <a:ea typeface="+mj-ea"/>
              </a:rPr>
              <a:t>[ </a:t>
            </a:r>
            <a:r>
              <a:rPr lang="ko-KR" altLang="en-US" sz="2400" dirty="0">
                <a:latin typeface="+mj-ea"/>
                <a:ea typeface="+mj-ea"/>
              </a:rPr>
              <a:t>옵션 </a:t>
            </a:r>
            <a:r>
              <a:rPr lang="en-US" altLang="ko-KR" sz="2400" dirty="0">
                <a:latin typeface="+mj-ea"/>
                <a:ea typeface="+mj-ea"/>
              </a:rPr>
              <a:t>] </a:t>
            </a:r>
            <a:r>
              <a:rPr lang="ko-KR" altLang="en-US" sz="2400" dirty="0">
                <a:latin typeface="+mj-ea"/>
                <a:ea typeface="+mj-ea"/>
              </a:rPr>
              <a:t>패턴  파일명들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endParaRPr lang="en-US" altLang="ko-KR" sz="24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5" name="Group 11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7466295"/>
              </p:ext>
            </p:extLst>
          </p:nvPr>
        </p:nvGraphicFramePr>
        <p:xfrm>
          <a:off x="1759744" y="4538712"/>
          <a:ext cx="5836592" cy="2256388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43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옵션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-i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대소문자를 무시하고 검색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-l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해당 패턴이 들어있는 파일 이름을 출력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-n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각 라인의 번호도 함께 출력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-v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명시된 패턴과 일치하지 않는 줄을 출력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-c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패턴과 일치하는 </a:t>
                      </a:r>
                      <a:r>
                        <a:rPr kumimoji="1" lang="ko-KR" alt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라인수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출력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-w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패턴이 하나의 단어로 된 것만 검색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92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내용 검색 </a:t>
            </a:r>
            <a:r>
              <a:rPr lang="en-US" altLang="ko-KR" dirty="0"/>
              <a:t>: grep/</a:t>
            </a:r>
            <a:r>
              <a:rPr lang="en-US" altLang="ko-KR" dirty="0" err="1"/>
              <a:t>egrep</a:t>
            </a:r>
            <a:r>
              <a:rPr lang="en-US" altLang="ko-KR" dirty="0"/>
              <a:t>/</a:t>
            </a:r>
            <a:r>
              <a:rPr lang="en-US" altLang="ko-KR" dirty="0" err="1"/>
              <a:t>fgrep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4104456" cy="5400600"/>
          </a:xfrm>
        </p:spPr>
        <p:txBody>
          <a:bodyPr/>
          <a:lstStyle/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796408" y="1301304"/>
            <a:ext cx="41044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기본 검색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대소문자 무시 </a:t>
            </a:r>
            <a:r>
              <a:rPr lang="en-US" altLang="ko-KR" sz="2400" dirty="0"/>
              <a:t>: -</a:t>
            </a:r>
            <a:r>
              <a:rPr lang="en-US" altLang="ko-KR" sz="2400" dirty="0" err="1"/>
              <a:t>i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288604"/>
            <a:ext cx="41044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grep</a:t>
            </a:r>
            <a:r>
              <a:rPr lang="ko-KR" altLang="en-US" sz="2400" dirty="0"/>
              <a:t> 명령 사용 예제</a:t>
            </a:r>
            <a:endParaRPr lang="en-US" altLang="ko-KR" sz="2400" dirty="0"/>
          </a:p>
          <a:p>
            <a:pPr lvl="1"/>
            <a:r>
              <a:rPr lang="ko-KR" altLang="en-US" dirty="0"/>
              <a:t>기본 데이터 </a:t>
            </a:r>
            <a:r>
              <a:rPr lang="en-US" altLang="ko-KR" dirty="0"/>
              <a:t>(grep.dat)</a:t>
            </a:r>
            <a:endParaRPr lang="ko-KR" altLang="en-US" dirty="0"/>
          </a:p>
        </p:txBody>
      </p:sp>
      <p:sp>
        <p:nvSpPr>
          <p:cNvPr id="10" name="AutoShap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8002" y="2370088"/>
            <a:ext cx="3670945" cy="4095455"/>
          </a:xfrm>
          <a:prstGeom prst="foldedCorner">
            <a:avLst>
              <a:gd name="adj" fmla="val 1250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270000" tIns="108000" bIns="0" anchor="ctr"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UNIX      12345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unix+     123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system    admin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Network  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root        other 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sjyoun   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jongwon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ROOT      other csh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ck07555   student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CK08777   student bash</a:t>
            </a: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5022050" y="4192547"/>
            <a:ext cx="3600401" cy="175673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grep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-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i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unix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grep.dat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UNIX  12345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unix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+  123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</a:t>
            </a:r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022050" y="2027867"/>
            <a:ext cx="3600401" cy="155557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grep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unix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grep.dat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dirty="0" err="1">
                <a:latin typeface="Courier New" pitchFamily="49" charset="0"/>
                <a:ea typeface="돋움" pitchFamily="50" charset="-127"/>
              </a:rPr>
              <a:t>unix</a:t>
            </a:r>
            <a:r>
              <a:rPr lang="en-US" altLang="ko-KR" sz="1600" b="1" dirty="0">
                <a:latin typeface="Courier New" pitchFamily="49" charset="0"/>
                <a:ea typeface="돋움" pitchFamily="50" charset="-127"/>
              </a:rPr>
              <a:t>+  123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dirty="0">
                <a:latin typeface="Courier New" pitchFamily="49" charset="0"/>
                <a:ea typeface="돋움" pitchFamily="50" charset="-127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33744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내용 검색 </a:t>
            </a:r>
            <a:r>
              <a:rPr lang="en-US" altLang="ko-KR" dirty="0"/>
              <a:t>: grep/</a:t>
            </a:r>
            <a:r>
              <a:rPr lang="en-US" altLang="ko-KR" dirty="0" err="1"/>
              <a:t>egrep</a:t>
            </a:r>
            <a:r>
              <a:rPr lang="en-US" altLang="ko-KR" dirty="0"/>
              <a:t>/</a:t>
            </a:r>
            <a:r>
              <a:rPr lang="en-US" altLang="ko-KR" dirty="0" err="1"/>
              <a:t>fgrep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4104456" cy="5400600"/>
          </a:xfrm>
        </p:spPr>
        <p:txBody>
          <a:bodyPr/>
          <a:lstStyle/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796408" y="1301304"/>
            <a:ext cx="41044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파일 이름 검색 </a:t>
            </a:r>
            <a:r>
              <a:rPr lang="en-US" altLang="ko-KR" sz="2400" dirty="0"/>
              <a:t>: -l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줄 번호 출력 </a:t>
            </a:r>
            <a:r>
              <a:rPr lang="en-US" altLang="ko-KR" sz="2400" dirty="0"/>
              <a:t>: -n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288604"/>
            <a:ext cx="41044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grep</a:t>
            </a:r>
            <a:r>
              <a:rPr lang="ko-KR" altLang="en-US" sz="2400" dirty="0"/>
              <a:t> 명령 사용 예제</a:t>
            </a:r>
            <a:endParaRPr lang="en-US" altLang="ko-KR" sz="2400" dirty="0"/>
          </a:p>
          <a:p>
            <a:pPr lvl="1"/>
            <a:r>
              <a:rPr lang="ko-KR" altLang="en-US" dirty="0"/>
              <a:t>기본 데이터 </a:t>
            </a:r>
            <a:r>
              <a:rPr lang="en-US" altLang="ko-KR" dirty="0"/>
              <a:t>(grep.dat)</a:t>
            </a:r>
            <a:endParaRPr lang="ko-KR" altLang="en-US" dirty="0"/>
          </a:p>
        </p:txBody>
      </p:sp>
      <p:sp>
        <p:nvSpPr>
          <p:cNvPr id="10" name="AutoShap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8002" y="2370088"/>
            <a:ext cx="3670945" cy="4095455"/>
          </a:xfrm>
          <a:prstGeom prst="foldedCorner">
            <a:avLst>
              <a:gd name="adj" fmla="val 1250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270000" tIns="108000" bIns="0" anchor="ctr"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UNIX      12345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unix+     123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system    admin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Network  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root        other 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sjyoun   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jongwon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ROOT      other csh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ck07555   student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CK08777   student bash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5022050" y="2002467"/>
            <a:ext cx="3600401" cy="141161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grep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-l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unix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grep.dat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dirty="0">
                <a:latin typeface="Courier New" pitchFamily="49" charset="0"/>
                <a:ea typeface="돋움" pitchFamily="50" charset="-127"/>
              </a:rPr>
              <a:t>grep.dat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dirty="0">
                <a:latin typeface="Courier New" pitchFamily="49" charset="0"/>
                <a:ea typeface="돋움" pitchFamily="50" charset="-127"/>
              </a:rPr>
              <a:t>$</a:t>
            </a: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5022050" y="4217945"/>
            <a:ext cx="3600401" cy="141161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grep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-n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unix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grep.dat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2: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unix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+  123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0212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내용 검색 </a:t>
            </a:r>
            <a:r>
              <a:rPr lang="en-US" altLang="ko-KR" dirty="0"/>
              <a:t>: grep/</a:t>
            </a:r>
            <a:r>
              <a:rPr lang="en-US" altLang="ko-KR" dirty="0" err="1"/>
              <a:t>egrep</a:t>
            </a:r>
            <a:r>
              <a:rPr lang="en-US" altLang="ko-KR" dirty="0"/>
              <a:t>/</a:t>
            </a:r>
            <a:r>
              <a:rPr lang="en-US" altLang="ko-KR" dirty="0" err="1"/>
              <a:t>fgrep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4104456" cy="5400600"/>
          </a:xfrm>
        </p:spPr>
        <p:txBody>
          <a:bodyPr/>
          <a:lstStyle/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796408" y="1301304"/>
            <a:ext cx="41044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패턴을 포함하는 행을 제외한 행 출력 </a:t>
            </a:r>
            <a:r>
              <a:rPr lang="en-US" altLang="ko-KR" sz="2400" dirty="0"/>
              <a:t>: -v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패턴을 포함하는 행수 </a:t>
            </a:r>
            <a:r>
              <a:rPr lang="en-US" altLang="ko-KR" sz="2400" dirty="0"/>
              <a:t>: -c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288604"/>
            <a:ext cx="41044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grep</a:t>
            </a:r>
            <a:r>
              <a:rPr lang="ko-KR" altLang="en-US" sz="2400" dirty="0"/>
              <a:t> 명령 사용 예제</a:t>
            </a:r>
            <a:endParaRPr lang="en-US" altLang="ko-KR" sz="2400" dirty="0"/>
          </a:p>
          <a:p>
            <a:pPr lvl="1"/>
            <a:r>
              <a:rPr lang="ko-KR" altLang="en-US" dirty="0"/>
              <a:t>기본 데이터 </a:t>
            </a:r>
            <a:r>
              <a:rPr lang="en-US" altLang="ko-KR" dirty="0"/>
              <a:t>(grep.dat)</a:t>
            </a:r>
            <a:endParaRPr lang="ko-KR" altLang="en-US" dirty="0"/>
          </a:p>
        </p:txBody>
      </p:sp>
      <p:sp>
        <p:nvSpPr>
          <p:cNvPr id="10" name="AutoShap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8002" y="2370088"/>
            <a:ext cx="3670945" cy="4095455"/>
          </a:xfrm>
          <a:prstGeom prst="foldedCorner">
            <a:avLst>
              <a:gd name="adj" fmla="val 1250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270000" tIns="108000" bIns="0" anchor="ctr"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UNIX      12345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unix+     123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system    admin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Network  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root        other 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sjyoun   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jongwon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ROOT      other csh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ck07555   student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CK08777   student bash</a:t>
            </a:r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5022050" y="2502203"/>
            <a:ext cx="3600401" cy="15748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grep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-v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unix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grep.dat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dirty="0">
                <a:latin typeface="Courier New" pitchFamily="49" charset="0"/>
                <a:ea typeface="돋움" pitchFamily="50" charset="-127"/>
              </a:rPr>
              <a:t>UNIX 12345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dirty="0">
                <a:latin typeface="Courier New" pitchFamily="49" charset="0"/>
                <a:ea typeface="돋움" pitchFamily="50" charset="-127"/>
              </a:rPr>
              <a:t>system  admin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dirty="0">
                <a:latin typeface="Courier New" pitchFamily="49" charset="0"/>
                <a:ea typeface="돋움" pitchFamily="50" charset="-127"/>
              </a:rPr>
              <a:t>Network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dirty="0">
                <a:latin typeface="Courier New" pitchFamily="49" charset="0"/>
                <a:ea typeface="돋움" pitchFamily="50" charset="-127"/>
              </a:rPr>
              <a:t>$</a:t>
            </a: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5022050" y="4717683"/>
            <a:ext cx="3600401" cy="141161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grep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-c 123 grep.dat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72079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내용 검색 </a:t>
            </a:r>
            <a:r>
              <a:rPr lang="en-US" altLang="ko-KR" dirty="0"/>
              <a:t>: grep/</a:t>
            </a:r>
            <a:r>
              <a:rPr lang="en-US" altLang="ko-KR" dirty="0" err="1"/>
              <a:t>egrep</a:t>
            </a:r>
            <a:r>
              <a:rPr lang="en-US" altLang="ko-KR" dirty="0"/>
              <a:t>/</a:t>
            </a:r>
            <a:r>
              <a:rPr lang="en-US" altLang="ko-KR" dirty="0" err="1"/>
              <a:t>fgrep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4104456" cy="5400600"/>
          </a:xfrm>
        </p:spPr>
        <p:txBody>
          <a:bodyPr/>
          <a:lstStyle/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796408" y="1301304"/>
            <a:ext cx="41044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단어 검색 </a:t>
            </a:r>
            <a:r>
              <a:rPr lang="en-US" altLang="ko-KR" sz="2400" dirty="0"/>
              <a:t>: -w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다중 옵션 사용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288604"/>
            <a:ext cx="41044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grep</a:t>
            </a:r>
            <a:r>
              <a:rPr lang="ko-KR" altLang="en-US" sz="2400" dirty="0"/>
              <a:t> 명령 사용 예제</a:t>
            </a:r>
            <a:endParaRPr lang="en-US" altLang="ko-KR" sz="2400" dirty="0"/>
          </a:p>
          <a:p>
            <a:pPr lvl="1"/>
            <a:r>
              <a:rPr lang="ko-KR" altLang="en-US" dirty="0"/>
              <a:t>기본 데이터 </a:t>
            </a:r>
            <a:r>
              <a:rPr lang="en-US" altLang="ko-KR" dirty="0"/>
              <a:t>(grep.dat)</a:t>
            </a:r>
            <a:endParaRPr lang="ko-KR" altLang="en-US" dirty="0"/>
          </a:p>
        </p:txBody>
      </p:sp>
      <p:sp>
        <p:nvSpPr>
          <p:cNvPr id="10" name="AutoShap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8002" y="2370088"/>
            <a:ext cx="3670945" cy="4095455"/>
          </a:xfrm>
          <a:prstGeom prst="foldedCorner">
            <a:avLst>
              <a:gd name="adj" fmla="val 1250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270000" tIns="108000" bIns="0" anchor="ctr"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UNIX      12345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unix+     123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system    admin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Network  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root        other 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sjyoun   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jongwon   prof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ROOT      other csh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ck07555   student ksh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fr-FR" altLang="ko-KR" dirty="0">
                <a:latin typeface="+mn-ea"/>
              </a:rPr>
              <a:t>CK08777   student bash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5022050" y="1926265"/>
            <a:ext cx="3600401" cy="16001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grep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-w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unix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grep.dat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dirty="0" err="1">
                <a:latin typeface="Courier New" pitchFamily="49" charset="0"/>
                <a:ea typeface="돋움" pitchFamily="50" charset="-127"/>
              </a:rPr>
              <a:t>unix</a:t>
            </a:r>
            <a:r>
              <a:rPr lang="en-US" altLang="ko-KR" sz="1600" b="1" dirty="0">
                <a:latin typeface="Courier New" pitchFamily="49" charset="0"/>
                <a:ea typeface="돋움" pitchFamily="50" charset="-127"/>
              </a:rPr>
              <a:t>+ 123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dirty="0">
                <a:latin typeface="Courier New" pitchFamily="49" charset="0"/>
                <a:ea typeface="돋움" pitchFamily="50" charset="-127"/>
              </a:rPr>
              <a:t>$</a:t>
            </a: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5022050" y="4149080"/>
            <a:ext cx="3600401" cy="141161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grep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-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ni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123 grep.dat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1: UNIX  12345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2: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unix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+ 123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65786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j40kLRBXPp0n0fB0ilv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pD0sOz8c4q1wTsuWRQl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A85NMNeraNEVEnki32O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7ql0ix27LZtm1wQ1iUt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40ENQfOgQPkqrZtQmmI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40ENQfOgQPkqrZtQmmIt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40ENQfOgQPkqrZtQmmIt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4337m9wXCRmUUe1aFXre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lNJ9YpXsxtkS6SENZ3W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AtbpLXlYkUfE6XCsbOL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p0FXxyTY4KduMZbKCEG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aLWZ1OeTuHRU6cXlX7J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9FCKxGGImtIXHvTxJBXJ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E8hwuTER4W92W50PJm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fDJKHjWf5VMjnFRMnKaz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4337m9wXCRmUUe1aFXre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40ENQfOgQPkqrZtQmmIt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40ENQfOgQPkqrZtQmmIt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40ENQfOgQPkqrZtQmmIt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40ENQfOgQPkqrZtQmmIt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6zqrq5Nfmnv0ZiQ5sL7j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40ENQfOgQPkqrZtQmmIt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aHcwvhCHW5SfBv52nOxNG"/>
</p:tagLst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8860</TotalTime>
  <Words>2156</Words>
  <Application>Microsoft Office PowerPoint</Application>
  <PresentationFormat>화면 슬라이드 쇼(4:3)</PresentationFormat>
  <Paragraphs>745</Paragraphs>
  <Slides>34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Courier New</vt:lpstr>
      <vt:lpstr>Times New Roman</vt:lpstr>
      <vt:lpstr>Wingdings</vt:lpstr>
      <vt:lpstr>Office 테마</vt:lpstr>
      <vt:lpstr>IT CookBook, 유닉스 이론과 실습(3판)</vt:lpstr>
      <vt:lpstr>Chapter 07. 파일과 디렉토리 검색하기</vt:lpstr>
      <vt:lpstr>PowerPoint 프레젠테이션</vt:lpstr>
      <vt:lpstr>PowerPoint 프레젠테이션</vt:lpstr>
      <vt:lpstr>01. 파일 내용 검색 : grep/egrep/fgrep</vt:lpstr>
      <vt:lpstr>01. 파일 내용 검색 : grep/egrep/fgrep</vt:lpstr>
      <vt:lpstr>01. 파일 내용 검색 : grep/egrep/fgrep</vt:lpstr>
      <vt:lpstr>01. 파일 내용 검색 : grep/egrep/fgrep</vt:lpstr>
      <vt:lpstr>01. 파일 내용 검색 : grep/egrep/fgrep</vt:lpstr>
      <vt:lpstr>01. 파일 내용 검색 : grep/egrep/fgrep – 정규 표현식</vt:lpstr>
      <vt:lpstr>01. 파일 내용 검색 : grep/egrep/fgrep – 정규 표현식</vt:lpstr>
      <vt:lpstr>01. 파일 내용 검색 : grep/egrep/fgrep</vt:lpstr>
      <vt:lpstr>01. 파일 내용 검색 : grep/egrep/fgrep</vt:lpstr>
      <vt:lpstr>01. 파일 내용 검색 : grep/egrep/fgrep</vt:lpstr>
      <vt:lpstr>01. 파일 내용 검색 : grep/egrep/fgrep</vt:lpstr>
      <vt:lpstr>01. 파일 내용 검색 : grep/egrep/fgrep</vt:lpstr>
      <vt:lpstr>[실습 7-1] grep 옵션 익히기</vt:lpstr>
      <vt:lpstr>[실습 7-1] grep 옵션 익히기</vt:lpstr>
      <vt:lpstr>[실습 7-1] grep 옵션 익히기</vt:lpstr>
      <vt:lpstr>[실습 7-1] grep 옵션 익히기</vt:lpstr>
      <vt:lpstr>[실습 7-1] grep 옵션 익히기</vt:lpstr>
      <vt:lpstr>02. 파일 검색 : find</vt:lpstr>
      <vt:lpstr>02. 파일 검색 : find</vt:lpstr>
      <vt:lpstr>02. 파일 검색 : find </vt:lpstr>
      <vt:lpstr>02. 파일 검색 : find</vt:lpstr>
      <vt:lpstr>02. 파일 검색 : find</vt:lpstr>
      <vt:lpstr>02. 파일 검색 : find</vt:lpstr>
      <vt:lpstr>02. 파일 검색 : find</vt:lpstr>
      <vt:lpstr>02. 파일 검색 : find</vt:lpstr>
      <vt:lpstr>02. 파일 검색 : find</vt:lpstr>
      <vt:lpstr>02. 파일 검색 : find</vt:lpstr>
      <vt:lpstr>[실습 7-2] find 사용법 익히기</vt:lpstr>
      <vt:lpstr>[실습 7-2] find 사용법 익히기</vt:lpstr>
      <vt:lpstr>03. 명령 검색 : which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양재훈</cp:lastModifiedBy>
  <cp:revision>886</cp:revision>
  <dcterms:created xsi:type="dcterms:W3CDTF">2012-07-11T10:23:22Z</dcterms:created>
  <dcterms:modified xsi:type="dcterms:W3CDTF">2022-05-17T02:15:08Z</dcterms:modified>
</cp:coreProperties>
</file>