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notesSlides/notesSlide39.xml" ContentType="application/vnd.openxmlformats-officedocument.presentationml.notesSlide+xml"/>
  <Override PartName="/ppt/tags/tag13.xml" ContentType="application/vnd.openxmlformats-officedocument.presentationml.tags+xml"/>
  <Override PartName="/ppt/notesSlides/notesSlide40.xml" ContentType="application/vnd.openxmlformats-officedocument.presentationml.notesSlide+xml"/>
  <Override PartName="/ppt/tags/tag14.xml" ContentType="application/vnd.openxmlformats-officedocument.presentationml.tags+xml"/>
  <Override PartName="/ppt/notesSlides/notesSlide41.xml" ContentType="application/vnd.openxmlformats-officedocument.presentationml.notesSlide+xml"/>
  <Override PartName="/ppt/tags/tag15.xml" ContentType="application/vnd.openxmlformats-officedocument.presentationml.tags+xml"/>
  <Override PartName="/ppt/notesSlides/notesSlide42.xml" ContentType="application/vnd.openxmlformats-officedocument.presentationml.notesSlide+xml"/>
  <Override PartName="/ppt/tags/tag16.xml" ContentType="application/vnd.openxmlformats-officedocument.presentationml.tags+xml"/>
  <Override PartName="/ppt/notesSlides/notesSlide43.xml" ContentType="application/vnd.openxmlformats-officedocument.presentationml.notesSlide+xml"/>
  <Override PartName="/ppt/tags/tag17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">
          <p15:clr>
            <a:srgbClr val="A4A3A4"/>
          </p15:clr>
        </p15:guide>
        <p15:guide id="2" pos="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/>
    <p:restoredTop sz="82305"/>
  </p:normalViewPr>
  <p:slideViewPr>
    <p:cSldViewPr>
      <p:cViewPr varScale="1">
        <p:scale>
          <a:sx n="92" d="100"/>
          <a:sy n="92" d="100"/>
        </p:scale>
        <p:origin x="66" y="114"/>
      </p:cViewPr>
      <p:guideLst>
        <p:guide orient="horz" pos="118"/>
        <p:guide pos="1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79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6C39FFA-0F1A-413B-9BFE-941741C2D487}" type="datetime1">
              <a:rPr lang="ko-KR" altLang="en-US"/>
              <a:pPr lvl="0">
                <a:defRPr lang="ko-KR" altLang="en-US"/>
              </a:pPr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E4E8097-7531-4C06-8889-FE1FF848364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F54C1B5-EB92-45E6-AFCD-6AAB73579DF8}" type="datetime1">
              <a:rPr lang="ko-KR" altLang="en-US"/>
              <a:pPr lvl="0">
                <a:defRPr lang="ko-KR" altLang="en-US"/>
              </a:pPr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C1137B9-5383-4519-A69D-AA54E0B9CE3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프로세스는 실행중인 프로그램이다.</a:t>
            </a:r>
          </a:p>
          <a:p>
            <a:pPr>
              <a:defRPr lang="ko-KR" altLang="en-US"/>
            </a:pPr>
            <a:r>
              <a:rPr lang="ko-KR" altLang="en-US"/>
              <a:t>메모리에 올라와서 어느위치에</a:t>
            </a:r>
          </a:p>
          <a:p>
            <a:pPr>
              <a:defRPr lang="ko-KR" altLang="en-US"/>
            </a:pPr>
            <a:r>
              <a:rPr lang="ko-KR" altLang="en-US"/>
              <a:t>프로그램은 파일로 관리 하는 것 </a:t>
            </a:r>
          </a:p>
          <a:p>
            <a:pPr>
              <a:defRPr lang="ko-KR" altLang="en-US"/>
            </a:pPr>
            <a:r>
              <a:rPr lang="ko-KR" altLang="en-US"/>
              <a:t>프로세스는 : 사용자 프로세스, 사용자 프로세스가 있다.</a:t>
            </a:r>
          </a:p>
          <a:p>
            <a:pPr>
              <a:defRPr lang="ko-KR" altLang="en-US"/>
            </a:pPr>
            <a:r>
              <a:rPr lang="ko-KR" altLang="en-US"/>
              <a:t>fork() : 자손을 만드는 단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프로세스를 자세하게 </a:t>
            </a:r>
            <a:r>
              <a:rPr lang="en-US" altLang="ko-KR" dirty="0"/>
              <a:t>bash</a:t>
            </a:r>
            <a:r>
              <a:rPr lang="ko-KR" altLang="en-US" dirty="0"/>
              <a:t>라는 단어를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kill 9 1486 tim이 1486까지 프로세스까지 죽이면서 손자 프로세스까지 죽인다.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데몬, 부모, 자식, 고아, 좀비 시험에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err="1"/>
              <a:t>Ctrl+Z</a:t>
            </a:r>
            <a:r>
              <a:rPr lang="en-US" altLang="ko-KR" dirty="0"/>
              <a:t>= </a:t>
            </a:r>
            <a:r>
              <a:rPr lang="ko-KR" altLang="en-US" dirty="0"/>
              <a:t>작업을 멈춘다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err="1"/>
              <a:t>Nohup</a:t>
            </a:r>
            <a:r>
              <a:rPr lang="en-US" altLang="ko-KR" dirty="0"/>
              <a:t> find / -name passwd &amp; </a:t>
            </a:r>
            <a:r>
              <a:rPr lang="ko-KR" altLang="en-US" dirty="0"/>
              <a:t>파일을 저장 후  </a:t>
            </a:r>
            <a:r>
              <a:rPr lang="ko-KR" altLang="en-US" dirty="0" err="1"/>
              <a:t>노헙</a:t>
            </a:r>
            <a:r>
              <a:rPr lang="ko-KR" altLang="en-US" dirty="0"/>
              <a:t> 파일에 확인해서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5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5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5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5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50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1137B9-5383-4519-A69D-AA54E0B9CE3B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2022-05-24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목록 보기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2008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437112"/>
            <a:ext cx="72008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7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목록 보기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2008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437112"/>
            <a:ext cx="72008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64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프로세스의 종류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dirty="0"/>
              <a:t>Ps </a:t>
            </a: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17" y="2204864"/>
            <a:ext cx="64807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07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특정 프로세스 정보 검색하기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pgrep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프로세스 이름으로 찾아 정보를 출력</a:t>
            </a:r>
            <a:endParaRPr lang="en-US" altLang="ko-KR" dirty="0"/>
          </a:p>
          <a:p>
            <a:pPr lvl="1"/>
            <a:r>
              <a:rPr lang="ko-KR" altLang="en-US" dirty="0" err="1"/>
              <a:t>솔라리스에만</a:t>
            </a:r>
            <a:r>
              <a:rPr lang="ko-KR" altLang="en-US" dirty="0"/>
              <a:t> 있는 특별한 명령</a:t>
            </a:r>
            <a:endParaRPr lang="en-US" altLang="ko-KR" dirty="0"/>
          </a:p>
          <a:p>
            <a:pPr lvl="1"/>
            <a:r>
              <a:rPr lang="en-US" altLang="ko-KR" dirty="0"/>
              <a:t> =  </a:t>
            </a:r>
            <a:r>
              <a:rPr lang="en-US" altLang="ko-KR" dirty="0" err="1"/>
              <a:t>ps</a:t>
            </a:r>
            <a:r>
              <a:rPr lang="en-US" altLang="ko-KR" dirty="0"/>
              <a:t> [</a:t>
            </a:r>
            <a:r>
              <a:rPr lang="ko-KR" altLang="en-US" dirty="0"/>
              <a:t>옵션</a:t>
            </a:r>
            <a:r>
              <a:rPr lang="en-US" altLang="ko-KR" dirty="0"/>
              <a:t>] | grep </a:t>
            </a:r>
            <a:r>
              <a:rPr lang="ko-KR" altLang="en-US" dirty="0"/>
              <a:t>패턴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-x : </a:t>
            </a:r>
            <a:r>
              <a:rPr lang="ko-KR" altLang="en-US" dirty="0"/>
              <a:t>패턴과</a:t>
            </a:r>
            <a:r>
              <a:rPr lang="en-US" altLang="ko-KR" dirty="0"/>
              <a:t> </a:t>
            </a:r>
            <a:r>
              <a:rPr lang="ko-KR" altLang="en-US" dirty="0"/>
              <a:t>정확히 일치하는 프로세스 정보 출력</a:t>
            </a:r>
            <a:endParaRPr lang="en-US" altLang="ko-KR" dirty="0"/>
          </a:p>
          <a:p>
            <a:pPr lvl="1"/>
            <a:r>
              <a:rPr lang="en-US" altLang="ko-KR" dirty="0"/>
              <a:t>-n : </a:t>
            </a:r>
            <a:r>
              <a:rPr lang="ko-KR" altLang="en-US" dirty="0"/>
              <a:t>패턴을 포함하고 있는 가장 최근의 프로세스 정보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  <a:p>
            <a:pPr lvl="1"/>
            <a:r>
              <a:rPr lang="en-US" altLang="ko-KR" dirty="0"/>
              <a:t>-U </a:t>
            </a:r>
            <a:r>
              <a:rPr lang="en-US" altLang="ko-KR" dirty="0" err="1"/>
              <a:t>uid</a:t>
            </a:r>
            <a:r>
              <a:rPr lang="en-US" altLang="ko-KR" dirty="0"/>
              <a:t> : </a:t>
            </a:r>
            <a:r>
              <a:rPr lang="ko-KR" altLang="en-US" dirty="0"/>
              <a:t>특정 사용자의 모든 프로세스 출력</a:t>
            </a:r>
            <a:endParaRPr lang="en-US" altLang="ko-KR" dirty="0"/>
          </a:p>
          <a:p>
            <a:pPr lvl="1"/>
            <a:r>
              <a:rPr lang="en-US" altLang="ko-KR" dirty="0"/>
              <a:t>-l : PID</a:t>
            </a:r>
            <a:r>
              <a:rPr lang="ko-KR" altLang="en-US" dirty="0"/>
              <a:t>와 프로세스 이름 출력</a:t>
            </a:r>
          </a:p>
          <a:p>
            <a:pPr lvl="1"/>
            <a:r>
              <a:rPr lang="en-US" altLang="ko-KR" dirty="0"/>
              <a:t>-t term : </a:t>
            </a:r>
            <a:r>
              <a:rPr lang="ko-KR" altLang="en-US" dirty="0"/>
              <a:t>특정 단말기와 관련된 프로세스  정보 출력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패턴</a:t>
            </a:r>
          </a:p>
          <a:p>
            <a:pPr lvl="1"/>
            <a:r>
              <a:rPr lang="ko-KR" altLang="en-US" dirty="0"/>
              <a:t>찾으려는 정보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1260" y="1840015"/>
            <a:ext cx="7662862" cy="46225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j-ea"/>
                <a:ea typeface="+mj-ea"/>
              </a:rPr>
              <a:t>pgrep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[ </a:t>
            </a:r>
            <a:r>
              <a:rPr lang="ko-KR" altLang="en-US" sz="2400" dirty="0">
                <a:latin typeface="+mj-ea"/>
                <a:ea typeface="+mj-ea"/>
              </a:rPr>
              <a:t>옵션 </a:t>
            </a:r>
            <a:r>
              <a:rPr lang="en-US" altLang="ko-KR" sz="2400" dirty="0">
                <a:latin typeface="+mj-ea"/>
                <a:ea typeface="+mj-ea"/>
              </a:rPr>
              <a:t>] </a:t>
            </a:r>
            <a:r>
              <a:rPr lang="ko-KR" altLang="en-US" sz="2400" dirty="0">
                <a:latin typeface="+mj-ea"/>
                <a:ea typeface="+mj-ea"/>
              </a:rPr>
              <a:t>패턴</a:t>
            </a:r>
            <a:endParaRPr lang="en-US" altLang="ko-KR" sz="24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942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특정 프로세스 정보 검색하기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pgrep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76" y="1983418"/>
            <a:ext cx="7260109" cy="184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026216"/>
            <a:ext cx="7272808" cy="168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5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종료</a:t>
            </a:r>
            <a:endParaRPr lang="en-US" altLang="ko-KR" sz="2400" dirty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명령으로 찾은 프로세스 중 불필요한 프로세스를 강제로 종료시킨다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프로세스를 종료시키면 그 자식 프로세스들도 같이 종료된다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프로세스를 종료시킬 때 </a:t>
            </a:r>
            <a:r>
              <a:rPr lang="en-US" altLang="ko-KR" dirty="0"/>
              <a:t>PID</a:t>
            </a:r>
            <a:r>
              <a:rPr lang="ko-KR" altLang="en-US" dirty="0"/>
              <a:t>나 프로세스 이름을 알아야 한다</a:t>
            </a:r>
            <a:r>
              <a:rPr lang="en-US" altLang="ko-KR" dirty="0"/>
              <a:t>.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종료 시키기</a:t>
            </a:r>
            <a:endParaRPr lang="en-US" altLang="ko-KR" sz="2400" dirty="0"/>
          </a:p>
          <a:p>
            <a:pPr lvl="1"/>
            <a:r>
              <a:rPr lang="en-US" altLang="ko-KR" dirty="0"/>
              <a:t>kill</a:t>
            </a:r>
          </a:p>
          <a:p>
            <a:pPr lvl="1"/>
            <a:r>
              <a:rPr lang="en-US" altLang="ko-KR" dirty="0" err="1"/>
              <a:t>pkill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4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종료</a:t>
            </a:r>
            <a:endParaRPr lang="en-US" altLang="ko-KR" sz="2400" dirty="0"/>
          </a:p>
          <a:p>
            <a:pPr lvl="1"/>
            <a:r>
              <a:rPr lang="en-US" altLang="ko-KR" dirty="0"/>
              <a:t>kill</a:t>
            </a: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PID</a:t>
            </a:r>
            <a:r>
              <a:rPr lang="ko-KR" altLang="en-US" dirty="0"/>
              <a:t>로 지정한 프로세스에게 시그널을 보냄</a:t>
            </a:r>
            <a:endParaRPr lang="en-US" altLang="ko-KR" dirty="0"/>
          </a:p>
          <a:p>
            <a:pPr lvl="1"/>
            <a:r>
              <a:rPr lang="ko-KR" altLang="en-US" dirty="0"/>
              <a:t>시그널을 받은 프로세스는 지정된 동작을 수행</a:t>
            </a:r>
            <a:endParaRPr lang="en-US" altLang="ko-KR" dirty="0"/>
          </a:p>
          <a:p>
            <a:pPr lvl="1"/>
            <a:r>
              <a:rPr lang="ko-KR" altLang="en-US" dirty="0"/>
              <a:t>시그널을 지정하지 않으면 프로세스를 종료시키는 </a:t>
            </a:r>
            <a:r>
              <a:rPr lang="en-US" altLang="ko-KR" dirty="0"/>
              <a:t>15 </a:t>
            </a:r>
            <a:r>
              <a:rPr lang="ko-KR" altLang="en-US" dirty="0"/>
              <a:t>번 시그널</a:t>
            </a:r>
            <a:r>
              <a:rPr lang="en-US" altLang="ko-KR" dirty="0"/>
              <a:t>(SIGTERM) </a:t>
            </a:r>
            <a:r>
              <a:rPr lang="ko-KR" altLang="en-US" dirty="0"/>
              <a:t>을 보냄</a:t>
            </a:r>
            <a:endParaRPr lang="en-US" altLang="ko-KR" dirty="0"/>
          </a:p>
          <a:p>
            <a:pPr lvl="1"/>
            <a:r>
              <a:rPr lang="ko-KR" altLang="en-US" dirty="0"/>
              <a:t>사용자의 프로세스만 종료시킬 수 있음</a:t>
            </a:r>
            <a:endParaRPr lang="en-US" altLang="ko-KR" dirty="0"/>
          </a:p>
          <a:p>
            <a:pPr lvl="1"/>
            <a:r>
              <a:rPr lang="ko-KR" altLang="en-US" dirty="0"/>
              <a:t>관리자</a:t>
            </a:r>
            <a:r>
              <a:rPr lang="en-US" altLang="ko-KR" dirty="0"/>
              <a:t>(root)</a:t>
            </a:r>
            <a:r>
              <a:rPr lang="ko-KR" altLang="en-US" dirty="0"/>
              <a:t>는 모든 프로세스를 종료시킬 수 있음</a:t>
            </a:r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22101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n-ea"/>
                <a:ea typeface="+mn-ea"/>
              </a:rPr>
              <a:t>kill</a:t>
            </a:r>
            <a:r>
              <a:rPr lang="ko-KR" altLang="en-US" sz="2400" b="1" dirty="0">
                <a:latin typeface="+mn-ea"/>
                <a:ea typeface="+mn-ea"/>
              </a:rPr>
              <a:t> 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[ </a:t>
            </a:r>
            <a:r>
              <a:rPr lang="ko-KR" altLang="en-US" sz="2400" dirty="0">
                <a:latin typeface="+mn-ea"/>
                <a:ea typeface="+mn-ea"/>
              </a:rPr>
              <a:t>시그널 </a:t>
            </a:r>
            <a:r>
              <a:rPr lang="en-US" altLang="ko-KR" sz="2400" dirty="0">
                <a:latin typeface="+mn-ea"/>
                <a:ea typeface="+mn-ea"/>
              </a:rPr>
              <a:t>]  </a:t>
            </a:r>
            <a:r>
              <a:rPr lang="en-US" altLang="ko-KR" sz="2400" dirty="0" err="1">
                <a:latin typeface="+mn-ea"/>
                <a:ea typeface="+mn-ea"/>
              </a:rPr>
              <a:t>pid</a:t>
            </a:r>
            <a:r>
              <a:rPr lang="en-US" altLang="ko-KR" sz="2400" dirty="0">
                <a:latin typeface="+mn-ea"/>
                <a:ea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610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시그널</a:t>
            </a:r>
            <a:endParaRPr lang="en-US" altLang="ko-KR" sz="2400" dirty="0"/>
          </a:p>
          <a:p>
            <a:pPr lvl="1"/>
            <a:r>
              <a:rPr lang="ko-KR" altLang="en-US" dirty="0"/>
              <a:t>프로세스에게 보내는 신호</a:t>
            </a:r>
            <a:endParaRPr lang="en-US" altLang="ko-KR" dirty="0"/>
          </a:p>
          <a:p>
            <a:pPr lvl="1"/>
            <a:r>
              <a:rPr lang="ko-KR" altLang="en-US" dirty="0"/>
              <a:t>프로세스는 시그널을 수신하면 지정된 동작을 수행한다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신호 무시</a:t>
            </a:r>
            <a:r>
              <a:rPr lang="en-US" altLang="ko-KR" dirty="0"/>
              <a:t>, </a:t>
            </a:r>
            <a:r>
              <a:rPr lang="ko-KR" altLang="en-US" dirty="0"/>
              <a:t>프로세스 종료</a:t>
            </a:r>
            <a:r>
              <a:rPr lang="en-US" altLang="ko-KR" dirty="0"/>
              <a:t>, </a:t>
            </a:r>
            <a:r>
              <a:rPr lang="ko-KR" altLang="en-US" dirty="0"/>
              <a:t>일시 정지 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Group 10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1009110"/>
              </p:ext>
            </p:extLst>
          </p:nvPr>
        </p:nvGraphicFramePr>
        <p:xfrm>
          <a:off x="971600" y="3717032"/>
          <a:ext cx="7200801" cy="2677495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8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시그널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번호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시그널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이름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기본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응답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SIGHUP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터미널 연결이 끊어진 경우에 발생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종료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보통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Ctrl-C</a:t>
                      </a:r>
                      <a:r>
                        <a:rPr kumimoji="1" lang="ko-KR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에 의해 발생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종료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프로세스를 강제종료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시킨다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 시그널은 무시할 수 없다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종료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SIGTERM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프로세스를 종료시킨다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 시그널은 무시할 수도 있다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kill 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명령이 보내는 기본 시그널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종료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75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종료</a:t>
            </a:r>
            <a:endParaRPr lang="en-US" altLang="ko-KR" sz="2400" dirty="0"/>
          </a:p>
          <a:p>
            <a:pPr lvl="1"/>
            <a:r>
              <a:rPr lang="en-US" altLang="ko-KR" dirty="0" err="1"/>
              <a:t>pkill</a:t>
            </a: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프로세스의 명령이름으로 프로세스를 찾아 지정한 시그널 보냄</a:t>
            </a:r>
            <a:endParaRPr lang="en-US" altLang="ko-KR" dirty="0"/>
          </a:p>
          <a:p>
            <a:pPr lvl="1"/>
            <a:r>
              <a:rPr lang="ko-KR" altLang="en-US" dirty="0" err="1"/>
              <a:t>솔라리스에서만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사용자가 소유한 프로세스만 종료 가능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22101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n-ea"/>
                <a:ea typeface="+mn-ea"/>
              </a:rPr>
              <a:t>pkill</a:t>
            </a:r>
            <a:r>
              <a:rPr lang="ko-KR" altLang="en-US" sz="2400" b="1" dirty="0">
                <a:latin typeface="+mn-ea"/>
                <a:ea typeface="+mn-ea"/>
              </a:rPr>
              <a:t> 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[ </a:t>
            </a:r>
            <a:r>
              <a:rPr lang="ko-KR" altLang="en-US" sz="2400" dirty="0">
                <a:latin typeface="+mn-ea"/>
                <a:ea typeface="+mn-ea"/>
              </a:rPr>
              <a:t>시그널 </a:t>
            </a:r>
            <a:r>
              <a:rPr lang="en-US" altLang="ko-KR" sz="2400" dirty="0">
                <a:latin typeface="+mn-ea"/>
                <a:ea typeface="+mn-ea"/>
              </a:rPr>
              <a:t>] </a:t>
            </a:r>
            <a:r>
              <a:rPr lang="ko-KR" altLang="en-US" sz="2400" dirty="0" err="1">
                <a:latin typeface="+mn-ea"/>
                <a:ea typeface="+mn-ea"/>
              </a:rPr>
              <a:t>프로세스명</a:t>
            </a:r>
            <a:r>
              <a:rPr lang="en-US" altLang="ko-KR" sz="24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55649"/>
            <a:ext cx="2880319" cy="100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55649"/>
            <a:ext cx="4968552" cy="25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5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8-1]</a:t>
            </a:r>
            <a:r>
              <a:rPr lang="ko-KR" altLang="en-US" dirty="0"/>
              <a:t> 프로세스를 찾아서 종료시키기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 복사하기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0" y="1647825"/>
            <a:ext cx="7328544" cy="235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4575500"/>
            <a:ext cx="7200804" cy="151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08.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프로세스와 사용자 명령 익히기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8-1]</a:t>
            </a:r>
            <a:r>
              <a:rPr lang="ko-KR" altLang="en-US" dirty="0"/>
              <a:t> 프로세스를 찾아서 종료시키기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프로세스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새로운 프로세스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610766"/>
            <a:ext cx="7200804" cy="13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3554100"/>
            <a:ext cx="7200804" cy="275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5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8-1]</a:t>
            </a:r>
            <a:r>
              <a:rPr lang="ko-KR" altLang="en-US" dirty="0"/>
              <a:t> 프로세스를 찾아서 종료시키기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프로세스 찾기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프로세스 종료시키기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631216"/>
            <a:ext cx="7200805" cy="330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5473490"/>
            <a:ext cx="7200805" cy="12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61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8-1]</a:t>
            </a:r>
            <a:r>
              <a:rPr lang="ko-KR" altLang="en-US" dirty="0"/>
              <a:t> 프로세스를 찾아서 종료시키기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프로세스 종료시키기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648488"/>
            <a:ext cx="7200805" cy="14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3846915"/>
            <a:ext cx="720080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2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관리도구</a:t>
            </a:r>
            <a:endParaRPr lang="en-US" altLang="ko-KR" sz="2400" dirty="0"/>
          </a:p>
          <a:p>
            <a:pPr lvl="1"/>
            <a:r>
              <a:rPr lang="en-US" altLang="ko-KR" dirty="0" err="1"/>
              <a:t>prstat</a:t>
            </a: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동작중인 프로세스의 통계 정보를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프로세스 정보는 일정 시간 간격으로 자동 갱신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종료 </a:t>
            </a:r>
            <a:r>
              <a:rPr lang="en-US" altLang="ko-KR" dirty="0"/>
              <a:t>: q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-a : </a:t>
            </a:r>
            <a:r>
              <a:rPr lang="ko-KR" altLang="en-US" dirty="0"/>
              <a:t>프로세스와 사용자에 대한 통계를 구분하여 출력</a:t>
            </a:r>
            <a:endParaRPr lang="en-US" altLang="ko-KR" dirty="0"/>
          </a:p>
          <a:p>
            <a:pPr lvl="1"/>
            <a:r>
              <a:rPr lang="en-US" altLang="ko-KR" dirty="0"/>
              <a:t>-c : </a:t>
            </a:r>
            <a:r>
              <a:rPr lang="ko-KR" altLang="en-US" dirty="0"/>
              <a:t>중복하여 출력하지 않고</a:t>
            </a:r>
            <a:r>
              <a:rPr lang="en-US" altLang="ko-KR" dirty="0"/>
              <a:t>, </a:t>
            </a:r>
            <a:r>
              <a:rPr lang="ko-KR" altLang="en-US" dirty="0"/>
              <a:t>기존 내용의 아래쪽에 새로운 정보를 출력</a:t>
            </a:r>
            <a:endParaRPr lang="en-US" altLang="ko-KR" dirty="0"/>
          </a:p>
          <a:p>
            <a:pPr lvl="1"/>
            <a:r>
              <a:rPr lang="en-US" altLang="ko-KR" dirty="0"/>
              <a:t>-s 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 err="1"/>
              <a:t>키에따라</a:t>
            </a:r>
            <a:r>
              <a:rPr lang="ko-KR" altLang="en-US" dirty="0"/>
              <a:t> 정렬하여 출력</a:t>
            </a:r>
            <a:r>
              <a:rPr lang="en-US" altLang="ko-KR" dirty="0"/>
              <a:t>. (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en-US" altLang="ko-KR" dirty="0" err="1"/>
              <a:t>cpu</a:t>
            </a:r>
            <a:r>
              <a:rPr lang="en-US" altLang="ko-KR" dirty="0"/>
              <a:t>, </a:t>
            </a:r>
            <a:r>
              <a:rPr lang="en-US" altLang="ko-KR" dirty="0" err="1"/>
              <a:t>pri</a:t>
            </a:r>
            <a:r>
              <a:rPr lang="en-US" altLang="ko-KR" dirty="0"/>
              <a:t>, </a:t>
            </a:r>
            <a:r>
              <a:rPr lang="en-US" altLang="ko-KR" dirty="0" err="1"/>
              <a:t>rss</a:t>
            </a:r>
            <a:r>
              <a:rPr lang="en-US" altLang="ko-KR" dirty="0"/>
              <a:t>, size, time)</a:t>
            </a:r>
          </a:p>
          <a:p>
            <a:pPr lvl="1"/>
            <a:r>
              <a:rPr lang="en-US" altLang="ko-KR" dirty="0"/>
              <a:t>-u </a:t>
            </a:r>
            <a:r>
              <a:rPr lang="en-US" altLang="ko-KR" dirty="0" err="1"/>
              <a:t>euid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 err="1"/>
              <a:t>euid</a:t>
            </a:r>
            <a:r>
              <a:rPr lang="ko-KR" altLang="en-US" dirty="0"/>
              <a:t>에 속한 프로세스 정보만 출력</a:t>
            </a:r>
            <a:endParaRPr lang="en-US" altLang="ko-KR" dirty="0"/>
          </a:p>
          <a:p>
            <a:pPr lvl="1"/>
            <a:r>
              <a:rPr lang="en-US" altLang="ko-KR" dirty="0"/>
              <a:t>-U </a:t>
            </a:r>
            <a:r>
              <a:rPr lang="en-US" altLang="ko-KR" dirty="0" err="1"/>
              <a:t>uid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 err="1"/>
              <a:t>uid</a:t>
            </a:r>
            <a:r>
              <a:rPr lang="ko-KR" altLang="en-US" dirty="0"/>
              <a:t>에 속한 프로세스 정보만 출력</a:t>
            </a:r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278889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n-ea"/>
                <a:ea typeface="+mn-ea"/>
              </a:rPr>
              <a:t>prstat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[ </a:t>
            </a:r>
            <a:r>
              <a:rPr lang="ko-KR" altLang="en-US" sz="2400" dirty="0">
                <a:latin typeface="+mn-ea"/>
                <a:ea typeface="+mn-ea"/>
              </a:rPr>
              <a:t>옵션 </a:t>
            </a:r>
            <a:r>
              <a:rPr lang="en-US" altLang="ko-KR" sz="2400" dirty="0">
                <a:latin typeface="+mn-ea"/>
                <a:ea typeface="+mn-ea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48929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관리도구</a:t>
            </a:r>
            <a:endParaRPr lang="en-US" altLang="ko-KR" sz="2400" dirty="0"/>
          </a:p>
          <a:p>
            <a:pPr lvl="1"/>
            <a:r>
              <a:rPr lang="en-US" altLang="ko-KR" dirty="0" err="1"/>
              <a:t>prstat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39589"/>
            <a:ext cx="72008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54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관리도구</a:t>
            </a:r>
            <a:endParaRPr lang="en-US" altLang="ko-KR" sz="2400" dirty="0"/>
          </a:p>
          <a:p>
            <a:pPr lvl="1"/>
            <a:r>
              <a:rPr lang="en-US" altLang="ko-KR" dirty="0" err="1"/>
              <a:t>prstat</a:t>
            </a:r>
            <a:r>
              <a:rPr lang="en-US" altLang="ko-KR" dirty="0"/>
              <a:t> </a:t>
            </a:r>
            <a:r>
              <a:rPr lang="ko-KR" altLang="en-US" dirty="0"/>
              <a:t>사용 예 </a:t>
            </a:r>
            <a:r>
              <a:rPr lang="en-US" altLang="ko-KR" dirty="0"/>
              <a:t>: -a</a:t>
            </a: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0239"/>
            <a:ext cx="7200799" cy="89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5" y="3140969"/>
            <a:ext cx="7209924" cy="36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049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관리도구</a:t>
            </a:r>
            <a:endParaRPr lang="en-US" altLang="ko-KR" sz="2400" dirty="0"/>
          </a:p>
          <a:p>
            <a:pPr lvl="1"/>
            <a:r>
              <a:rPr lang="en-US" altLang="ko-KR" dirty="0" err="1"/>
              <a:t>prstat</a:t>
            </a:r>
            <a:r>
              <a:rPr lang="en-US" altLang="ko-KR" dirty="0"/>
              <a:t> </a:t>
            </a:r>
            <a:r>
              <a:rPr lang="ko-KR" altLang="en-US" dirty="0"/>
              <a:t>사용 예 </a:t>
            </a:r>
            <a:r>
              <a:rPr lang="en-US" altLang="ko-KR" dirty="0"/>
              <a:t>: -u</a:t>
            </a: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06" y="2251164"/>
            <a:ext cx="723819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06" y="4690547"/>
            <a:ext cx="7238193" cy="188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53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관리도구</a:t>
            </a:r>
            <a:endParaRPr lang="en-US" altLang="ko-KR" sz="2400" dirty="0"/>
          </a:p>
          <a:p>
            <a:pPr lvl="1"/>
            <a:r>
              <a:rPr lang="en-US" altLang="ko-KR" dirty="0"/>
              <a:t>top </a:t>
            </a:r>
            <a:r>
              <a:rPr lang="ko-KR" altLang="en-US" dirty="0"/>
              <a:t>명령</a:t>
            </a: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주기적으로 현재 실행중인 프로세스에 대한 정보 출력</a:t>
            </a:r>
            <a:endParaRPr lang="en-US" altLang="ko-KR" dirty="0"/>
          </a:p>
          <a:p>
            <a:pPr lvl="1"/>
            <a:r>
              <a:rPr lang="ko-KR" altLang="en-US" dirty="0" err="1"/>
              <a:t>솔라리스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부터 기본 패키지로 탑재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자세한 요약 정보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종료 </a:t>
            </a:r>
            <a:r>
              <a:rPr lang="en-US" altLang="ko-KR" dirty="0"/>
              <a:t>: q</a:t>
            </a:r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278889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n-ea"/>
                <a:ea typeface="+mn-ea"/>
              </a:rPr>
              <a:t>top </a:t>
            </a:r>
            <a:r>
              <a:rPr lang="en-US" altLang="ko-KR" sz="2400" dirty="0">
                <a:latin typeface="+mn-ea"/>
                <a:ea typeface="+mn-ea"/>
              </a:rPr>
              <a:t>[ </a:t>
            </a:r>
            <a:r>
              <a:rPr lang="ko-KR" altLang="en-US" sz="2400" dirty="0">
                <a:latin typeface="+mn-ea"/>
                <a:ea typeface="+mn-ea"/>
              </a:rPr>
              <a:t>옵션 </a:t>
            </a:r>
            <a:r>
              <a:rPr lang="en-US" altLang="ko-KR" sz="2400" dirty="0">
                <a:latin typeface="+mn-ea"/>
                <a:ea typeface="+mn-ea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7652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관리도구</a:t>
            </a:r>
            <a:endParaRPr lang="en-US" altLang="ko-KR" sz="2400" dirty="0"/>
          </a:p>
          <a:p>
            <a:pPr lvl="1"/>
            <a:r>
              <a:rPr lang="en-US" altLang="ko-KR" dirty="0"/>
              <a:t>top </a:t>
            </a:r>
            <a:r>
              <a:rPr lang="ko-KR" altLang="en-US" dirty="0"/>
              <a:t>명령 사용 예</a:t>
            </a:r>
            <a:endParaRPr lang="en-US" altLang="ko-KR" sz="240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008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90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포그라운드와</a:t>
            </a:r>
            <a:r>
              <a:rPr lang="ko-KR" altLang="en-US" sz="2400" dirty="0"/>
              <a:t> 백그라운드 작업의 이해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작업</a:t>
            </a:r>
            <a:r>
              <a:rPr lang="en-US" altLang="ko-KR" dirty="0"/>
              <a:t>(job)</a:t>
            </a:r>
          </a:p>
          <a:p>
            <a:pPr lvl="1"/>
            <a:r>
              <a:rPr lang="ko-KR" altLang="en-US" dirty="0" err="1"/>
              <a:t>쉘이</a:t>
            </a:r>
            <a:r>
              <a:rPr lang="ko-KR" altLang="en-US" dirty="0"/>
              <a:t> 프로세스를 관리하는 단위 </a:t>
            </a:r>
            <a:endParaRPr lang="en-US" altLang="ko-KR" dirty="0"/>
          </a:p>
          <a:p>
            <a:pPr lvl="1"/>
            <a:r>
              <a:rPr lang="ko-KR" altLang="en-US" dirty="0" err="1"/>
              <a:t>쉘은</a:t>
            </a:r>
            <a:r>
              <a:rPr lang="ko-KR" altLang="en-US" dirty="0"/>
              <a:t> </a:t>
            </a:r>
            <a:r>
              <a:rPr lang="en-US" altLang="ko-KR" dirty="0"/>
              <a:t>job</a:t>
            </a:r>
            <a:r>
              <a:rPr lang="ko-KR" altLang="en-US" dirty="0"/>
              <a:t>을 시작시키고 제어 </a:t>
            </a:r>
            <a:r>
              <a:rPr lang="en-US" altLang="ko-KR" dirty="0"/>
              <a:t>(Job ID </a:t>
            </a:r>
            <a:r>
              <a:rPr lang="ko-KR" altLang="en-US" dirty="0"/>
              <a:t>부여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유닉스의 프로세스는 </a:t>
            </a:r>
            <a:r>
              <a:rPr lang="ko-KR" altLang="en-US" dirty="0" err="1"/>
              <a:t>포그라운드</a:t>
            </a:r>
            <a:r>
              <a:rPr lang="ko-KR" altLang="en-US" dirty="0"/>
              <a:t> 작업과 백그라운드 작업으로 구분가능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포그라운드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/>
            <a:r>
              <a:rPr lang="ko-KR" altLang="en-US" dirty="0"/>
              <a:t>사용자가 입력한 명령이 실행되어 결과가 출력될 때까지 프롬프트가 출력되지 않아서 다른 명령을 입력할 수 없는 처리 방법</a:t>
            </a:r>
            <a:endParaRPr lang="en-US" altLang="ko-KR" dirty="0"/>
          </a:p>
          <a:p>
            <a:pPr lvl="1"/>
            <a:r>
              <a:rPr lang="ko-KR" altLang="en-US" dirty="0"/>
              <a:t>보통의 처리방법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백그라운드 처리</a:t>
            </a:r>
            <a:endParaRPr lang="en-US" altLang="ko-KR" dirty="0"/>
          </a:p>
          <a:p>
            <a:pPr lvl="1"/>
            <a:r>
              <a:rPr lang="ko-KR" altLang="en-US" dirty="0"/>
              <a:t>명령의 입력이 끝나면 결과에 상관없이 바로 다음 프롬프트가 출력되어 다른 명령을 입력할 수 있는 처리 방법</a:t>
            </a:r>
            <a:endParaRPr lang="en-US" altLang="ko-KR" dirty="0"/>
          </a:p>
          <a:p>
            <a:pPr lvl="1"/>
            <a:r>
              <a:rPr lang="ko-KR" altLang="en-US" dirty="0"/>
              <a:t>명령의 끝에 </a:t>
            </a:r>
            <a:r>
              <a:rPr lang="en-US" altLang="ko-KR" dirty="0"/>
              <a:t>&amp; </a:t>
            </a:r>
            <a:r>
              <a:rPr lang="ko-KR" altLang="en-US" dirty="0"/>
              <a:t>붙임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09120"/>
            <a:ext cx="504056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998138"/>
            <a:ext cx="5040560" cy="7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6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/>
              <a:t>프로세스의 개념과 종류</a:t>
            </a:r>
            <a:endParaRPr lang="en-US" altLang="ko-KR" dirty="0"/>
          </a:p>
          <a:p>
            <a:r>
              <a:rPr lang="ko-KR" altLang="en-US" dirty="0"/>
              <a:t>프로세스 관리 명령</a:t>
            </a:r>
            <a:endParaRPr lang="en-US" altLang="ko-KR" dirty="0"/>
          </a:p>
          <a:p>
            <a:r>
              <a:rPr lang="ko-KR" altLang="en-US" dirty="0" err="1"/>
              <a:t>포그라운드와</a:t>
            </a:r>
            <a:r>
              <a:rPr lang="ko-KR" altLang="en-US" dirty="0"/>
              <a:t> 백그라운드 프로세스</a:t>
            </a:r>
            <a:endParaRPr lang="en-US" altLang="ko-KR" dirty="0"/>
          </a:p>
          <a:p>
            <a:r>
              <a:rPr lang="ko-KR" altLang="en-US" dirty="0"/>
              <a:t>사용자 정보 보기</a:t>
            </a: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포그라운드와</a:t>
            </a:r>
            <a:r>
              <a:rPr lang="ko-KR" altLang="en-US" sz="2400" dirty="0"/>
              <a:t> 백그라운드 작업의 이해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작업제어 명령 </a:t>
            </a:r>
            <a:r>
              <a:rPr lang="en-US" altLang="ko-KR" dirty="0"/>
              <a:t>– jobs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작업 번호를 지정하지 않으면 백그라운드</a:t>
            </a:r>
            <a:r>
              <a:rPr lang="en-US" altLang="ko-KR" dirty="0"/>
              <a:t> </a:t>
            </a:r>
            <a:r>
              <a:rPr lang="ko-KR" altLang="en-US" dirty="0"/>
              <a:t>작업을 모두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특정 작업 번호를 지정하면 해당 작업의 정보만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작업 번호</a:t>
            </a:r>
            <a:endParaRPr lang="en-US" altLang="ko-KR" dirty="0"/>
          </a:p>
          <a:p>
            <a:pPr lvl="1"/>
            <a:r>
              <a:rPr lang="en-US" altLang="ko-KR" dirty="0"/>
              <a:t>%</a:t>
            </a:r>
            <a:r>
              <a:rPr lang="ko-KR" altLang="en-US" dirty="0"/>
              <a:t>번호 </a:t>
            </a:r>
            <a:r>
              <a:rPr lang="en-US" altLang="ko-KR" dirty="0"/>
              <a:t>: </a:t>
            </a:r>
            <a:r>
              <a:rPr lang="ko-KR" altLang="en-US" dirty="0"/>
              <a:t>해당 번호의 작업 정보를 출력</a:t>
            </a:r>
          </a:p>
          <a:p>
            <a:pPr lvl="1"/>
            <a:r>
              <a:rPr lang="en-US" altLang="ko-KR" dirty="0"/>
              <a:t>%+ </a:t>
            </a:r>
            <a:r>
              <a:rPr lang="ko-KR" altLang="en-US" dirty="0"/>
              <a:t>또는 </a:t>
            </a:r>
            <a:r>
              <a:rPr lang="en-US" altLang="ko-KR" dirty="0"/>
              <a:t>%% : </a:t>
            </a:r>
            <a:r>
              <a:rPr lang="ko-KR" altLang="en-US" dirty="0"/>
              <a:t>작업순서가  </a:t>
            </a:r>
            <a:r>
              <a:rPr lang="en-US" altLang="ko-KR" dirty="0"/>
              <a:t>+</a:t>
            </a:r>
            <a:r>
              <a:rPr lang="ko-KR" altLang="en-US" dirty="0"/>
              <a:t>인 작업 정보를 출력</a:t>
            </a:r>
          </a:p>
          <a:p>
            <a:pPr lvl="1"/>
            <a:r>
              <a:rPr lang="en-US" altLang="ko-KR" dirty="0"/>
              <a:t>%- : </a:t>
            </a:r>
            <a:r>
              <a:rPr lang="ko-KR" altLang="en-US" dirty="0"/>
              <a:t>작업 순서가  </a:t>
            </a:r>
            <a:r>
              <a:rPr lang="en-US" altLang="ko-KR" dirty="0"/>
              <a:t>–</a:t>
            </a:r>
            <a:r>
              <a:rPr lang="ko-KR" altLang="en-US" dirty="0"/>
              <a:t>인 작업 정보를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244164"/>
            <a:ext cx="7662862" cy="45318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n-ea"/>
                <a:ea typeface="+mn-ea"/>
              </a:rPr>
              <a:t>jobs </a:t>
            </a:r>
            <a:r>
              <a:rPr lang="en-US" altLang="ko-KR" sz="2400" dirty="0">
                <a:latin typeface="+mn-ea"/>
                <a:ea typeface="+mn-ea"/>
              </a:rPr>
              <a:t>[ </a:t>
            </a:r>
            <a:r>
              <a:rPr lang="ko-KR" altLang="en-US" sz="2400" dirty="0">
                <a:latin typeface="+mn-ea"/>
                <a:ea typeface="+mn-ea"/>
              </a:rPr>
              <a:t>옵션 </a:t>
            </a:r>
            <a:r>
              <a:rPr lang="en-US" altLang="ko-KR" sz="2400" dirty="0">
                <a:latin typeface="+mn-ea"/>
                <a:ea typeface="+mn-ea"/>
              </a:rPr>
              <a:t>]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50067"/>
            <a:ext cx="6629400" cy="139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778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포그라운드와</a:t>
            </a:r>
            <a:r>
              <a:rPr lang="ko-KR" altLang="en-US" sz="2400" dirty="0"/>
              <a:t> 백그라운드 작업의 이해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jobs </a:t>
            </a:r>
            <a:r>
              <a:rPr lang="ko-KR" altLang="en-US" dirty="0"/>
              <a:t>명령 출력 항목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9" y="2337305"/>
            <a:ext cx="7511982" cy="399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323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포그라운드와 치백그라운드 작업의 이해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작업 전환 및 종료 명령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47" y="2314155"/>
            <a:ext cx="7416824" cy="327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916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포그라운드와</a:t>
            </a:r>
            <a:r>
              <a:rPr lang="ko-KR" altLang="en-US" sz="2400" dirty="0"/>
              <a:t> 백그라운드 작업의 이해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작업 전환 사용 예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7" y="2323172"/>
            <a:ext cx="7467193" cy="40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399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포그라운드와</a:t>
            </a:r>
            <a:r>
              <a:rPr lang="ko-KR" altLang="en-US" sz="2400" dirty="0"/>
              <a:t> 백그라운드 작업의 이해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작업제어 명령 </a:t>
            </a:r>
            <a:r>
              <a:rPr lang="en-US" altLang="ko-KR" dirty="0"/>
              <a:t>– </a:t>
            </a:r>
            <a:r>
              <a:rPr lang="en-US" altLang="ko-KR" dirty="0" err="1"/>
              <a:t>nohup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로그아웃을 한 뒤에도 백그라운드 작업을 계속 실행</a:t>
            </a:r>
            <a:endParaRPr lang="en-US" altLang="ko-KR" dirty="0"/>
          </a:p>
          <a:p>
            <a:pPr lvl="1"/>
            <a:r>
              <a:rPr lang="ko-KR" altLang="en-US" dirty="0"/>
              <a:t>원래는 </a:t>
            </a:r>
            <a:r>
              <a:rPr lang="ko-KR" altLang="en-US" dirty="0" err="1"/>
              <a:t>로그아웃하면</a:t>
            </a:r>
            <a:r>
              <a:rPr lang="ko-KR" altLang="en-US" dirty="0"/>
              <a:t> </a:t>
            </a:r>
            <a:r>
              <a:rPr lang="ko-KR" altLang="en-US" dirty="0" err="1"/>
              <a:t>실행중이던</a:t>
            </a:r>
            <a:r>
              <a:rPr lang="ko-KR" altLang="en-US" dirty="0"/>
              <a:t> 모든 작업이 종료됨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명령 실행결과와 오류메시지 </a:t>
            </a:r>
            <a:r>
              <a:rPr lang="en-US" altLang="ko-KR" dirty="0"/>
              <a:t>: </a:t>
            </a:r>
            <a:r>
              <a:rPr lang="en-US" altLang="ko-KR" dirty="0" err="1"/>
              <a:t>nohup.out</a:t>
            </a:r>
            <a:r>
              <a:rPr lang="en-US" altLang="ko-KR" dirty="0"/>
              <a:t> </a:t>
            </a:r>
            <a:r>
              <a:rPr lang="ko-KR" altLang="en-US" dirty="0"/>
              <a:t>파일에 저장 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사용예</a:t>
            </a:r>
            <a:endParaRPr lang="ko-KR" altLang="en-US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244164"/>
            <a:ext cx="7662862" cy="45318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n-ea"/>
                <a:ea typeface="+mn-ea"/>
              </a:rPr>
              <a:t>nohup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ko-KR" altLang="en-US" sz="2400" b="1" dirty="0">
                <a:latin typeface="+mn-ea"/>
                <a:ea typeface="+mn-ea"/>
              </a:rPr>
              <a:t>명령</a:t>
            </a:r>
            <a:r>
              <a:rPr lang="en-US" altLang="ko-KR" sz="2400" b="1" dirty="0">
                <a:latin typeface="+mn-ea"/>
                <a:ea typeface="+mn-ea"/>
              </a:rPr>
              <a:t>&amp;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2" y="4497545"/>
            <a:ext cx="7460828" cy="18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59690" y="5101751"/>
            <a:ext cx="3976805" cy="1184420"/>
          </a:xfrm>
          <a:prstGeom prst="wedgeRoundRectCallout">
            <a:avLst>
              <a:gd name="adj1" fmla="val -56087"/>
              <a:gd name="adj2" fmla="val -1476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1500" dirty="0">
                <a:latin typeface="+mn-ea"/>
              </a:rPr>
              <a:t>./</a:t>
            </a:r>
            <a:r>
              <a:rPr lang="en-US" altLang="ko-KR" sz="1500" dirty="0" err="1">
                <a:latin typeface="+mn-ea"/>
              </a:rPr>
              <a:t>nohup.out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파일에 결과 저장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ko-KR" altLang="en-US" sz="1500" dirty="0">
                <a:latin typeface="+mn-ea"/>
              </a:rPr>
              <a:t>다음 로그인할 때 </a:t>
            </a:r>
            <a:r>
              <a:rPr lang="en-US" altLang="ko-KR" sz="1500" dirty="0" err="1">
                <a:latin typeface="+mn-ea"/>
              </a:rPr>
              <a:t>nohup.out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파일 확인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586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백그라운드 작업 만들기</a:t>
            </a:r>
            <a:r>
              <a:rPr lang="en-US" altLang="ko-KR" dirty="0">
                <a:solidFill>
                  <a:schemeClr val="tx1"/>
                </a:solidFill>
              </a:rPr>
              <a:t>(1)</a:t>
            </a: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628800"/>
            <a:ext cx="720080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4797152"/>
            <a:ext cx="720080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765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143774"/>
            <a:ext cx="7200804" cy="542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053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백그라운드 작업 만들기</a:t>
            </a:r>
            <a:r>
              <a:rPr lang="en-US" altLang="ko-KR" dirty="0">
                <a:solidFill>
                  <a:schemeClr val="tx1"/>
                </a:solidFill>
              </a:rPr>
              <a:t>(2)</a:t>
            </a: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196752"/>
            <a:ext cx="7200804" cy="259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4263616"/>
            <a:ext cx="7200804" cy="243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062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명령을 백그라운드로 실행시키기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616010"/>
            <a:ext cx="7200804" cy="204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9" y="4221088"/>
            <a:ext cx="720080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656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작업 목록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작업 종료시키기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519509"/>
            <a:ext cx="720080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3769791"/>
            <a:ext cx="7200804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43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/>
              <a:t>프로세스의 개념을 이해한다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프로세스 관련 유닉스 명령의 사용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포그라운드</a:t>
            </a:r>
            <a:r>
              <a:rPr lang="ko-KR" altLang="en-US" b="0" dirty="0"/>
              <a:t> 처리와 </a:t>
            </a:r>
            <a:r>
              <a:rPr lang="ko-KR" altLang="en-US" b="0" dirty="0" err="1"/>
              <a:t>백드라운드</a:t>
            </a:r>
            <a:r>
              <a:rPr lang="ko-KR" altLang="en-US" b="0" dirty="0"/>
              <a:t> 처리의 차이를 이해한다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사용자 정보를 보는 명령의 사용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작업 목록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554234"/>
            <a:ext cx="720080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44" y="3030942"/>
            <a:ext cx="7210823" cy="371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8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00" y="1610638"/>
            <a:ext cx="720080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594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사용자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로그인한 사용자 정보보기</a:t>
            </a:r>
            <a:endParaRPr lang="en-US" altLang="ko-KR" dirty="0"/>
          </a:p>
          <a:p>
            <a:pPr lvl="1"/>
            <a:r>
              <a:rPr lang="en-US" altLang="ko-KR" dirty="0"/>
              <a:t>users</a:t>
            </a:r>
          </a:p>
          <a:p>
            <a:pPr lvl="1"/>
            <a:r>
              <a:rPr lang="en-US" altLang="ko-KR" dirty="0"/>
              <a:t>who</a:t>
            </a:r>
          </a:p>
          <a:p>
            <a:pPr lvl="1"/>
            <a:r>
              <a:rPr lang="en-US" altLang="ko-KR" dirty="0"/>
              <a:t>w</a:t>
            </a:r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 자신의 정보보기</a:t>
            </a:r>
            <a:endParaRPr lang="en-US" altLang="ko-KR" dirty="0"/>
          </a:p>
          <a:p>
            <a:pPr lvl="1"/>
            <a:r>
              <a:rPr lang="en-US" altLang="ko-KR" dirty="0"/>
              <a:t>who am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lvl="1"/>
            <a:r>
              <a:rPr lang="en-US" altLang="ko-KR" dirty="0" err="1"/>
              <a:t>whoami</a:t>
            </a:r>
            <a:endParaRPr lang="en-US" altLang="ko-KR" dirty="0"/>
          </a:p>
          <a:p>
            <a:pPr lvl="1"/>
            <a:r>
              <a:rPr lang="en-US" altLang="ko-KR" dirty="0"/>
              <a:t>Id</a:t>
            </a:r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 전환하기</a:t>
            </a:r>
            <a:endParaRPr lang="en-US" altLang="ko-KR" dirty="0"/>
          </a:p>
          <a:p>
            <a:pPr lvl="1"/>
            <a:r>
              <a:rPr lang="en-US" altLang="ko-KR" dirty="0" err="1"/>
              <a:t>su</a:t>
            </a: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46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사용자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로그인한 사용자 정보보기</a:t>
            </a:r>
            <a:endParaRPr lang="en-US" altLang="ko-KR" dirty="0"/>
          </a:p>
          <a:p>
            <a:pPr lvl="1"/>
            <a:r>
              <a:rPr lang="en-US" altLang="ko-KR" dirty="0"/>
              <a:t>users – </a:t>
            </a:r>
            <a:r>
              <a:rPr lang="ko-KR" altLang="en-US" dirty="0"/>
              <a:t>사용자명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현재 시스템에 로그인 하고 있는 사용자명을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093690"/>
            <a:ext cx="7662862" cy="361924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users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1" y="3891275"/>
            <a:ext cx="7662862" cy="133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57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사용자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로그인한 사용자 정보보기</a:t>
            </a:r>
            <a:endParaRPr lang="en-US" altLang="ko-KR" dirty="0"/>
          </a:p>
          <a:p>
            <a:pPr lvl="1"/>
            <a:r>
              <a:rPr lang="en-US" altLang="ko-KR" dirty="0"/>
              <a:t>who – </a:t>
            </a:r>
            <a:r>
              <a:rPr lang="ko-KR" altLang="en-US" dirty="0"/>
              <a:t>사용자 정보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시스템을 사용하고 있는 사용자의 정보를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-q : </a:t>
            </a:r>
            <a:r>
              <a:rPr lang="ko-KR" altLang="en-US" dirty="0"/>
              <a:t>사용자명만 출력한다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-H : </a:t>
            </a:r>
            <a:r>
              <a:rPr lang="ko-KR" altLang="en-US" dirty="0"/>
              <a:t>출력항목의 제목도 함께 출력한다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-b : </a:t>
            </a:r>
            <a:r>
              <a:rPr lang="ko-KR" altLang="en-US" dirty="0"/>
              <a:t>마지막으로 </a:t>
            </a:r>
            <a:r>
              <a:rPr lang="ko-KR" altLang="en-US" dirty="0" err="1"/>
              <a:t>재부팅한</a:t>
            </a:r>
            <a:r>
              <a:rPr lang="ko-KR" altLang="en-US" dirty="0"/>
              <a:t> 날짜와 시간을 출력한다</a:t>
            </a:r>
            <a:r>
              <a:rPr lang="en-US" altLang="ko-KR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093690"/>
            <a:ext cx="7662862" cy="361924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who </a:t>
            </a:r>
            <a:r>
              <a:rPr lang="en-US" altLang="ko-KR" sz="2000" dirty="0">
                <a:latin typeface="+mn-ea"/>
                <a:ea typeface="+mn-ea"/>
              </a:rPr>
              <a:t>[ </a:t>
            </a:r>
            <a:r>
              <a:rPr lang="ko-KR" altLang="en-US" sz="2000" dirty="0">
                <a:latin typeface="+mn-ea"/>
                <a:ea typeface="+mn-ea"/>
              </a:rPr>
              <a:t>옵션 </a:t>
            </a:r>
            <a:r>
              <a:rPr lang="en-US" altLang="ko-KR" sz="2000" dirty="0">
                <a:latin typeface="+mn-ea"/>
                <a:ea typeface="+mn-ea"/>
              </a:rPr>
              <a:t>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2" y="4964318"/>
            <a:ext cx="4134170" cy="163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25" y="4704668"/>
            <a:ext cx="361282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25" y="5685956"/>
            <a:ext cx="3612822" cy="104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90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사용자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로그인한 사용자 정보보기</a:t>
            </a:r>
            <a:endParaRPr lang="en-US" altLang="ko-KR" dirty="0"/>
          </a:p>
          <a:p>
            <a:pPr lvl="1"/>
            <a:r>
              <a:rPr lang="en-US" altLang="ko-KR" dirty="0"/>
              <a:t>w – </a:t>
            </a:r>
            <a:r>
              <a:rPr lang="ko-KR" altLang="en-US" dirty="0"/>
              <a:t>사용자 작업 정보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로그인한 사용자 정보와 현재 작업의 정보를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093690"/>
            <a:ext cx="7662862" cy="361924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w [ </a:t>
            </a:r>
            <a:r>
              <a:rPr lang="ko-KR" altLang="en-US" sz="2000" b="1" dirty="0">
                <a:latin typeface="+mn-ea"/>
                <a:ea typeface="+mn-ea"/>
              </a:rPr>
              <a:t>사용자명 </a:t>
            </a:r>
            <a:r>
              <a:rPr lang="en-US" altLang="ko-KR" sz="2000" b="1" dirty="0">
                <a:latin typeface="+mn-ea"/>
                <a:ea typeface="+mn-ea"/>
              </a:rPr>
              <a:t>]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3842730"/>
            <a:ext cx="7705725" cy="128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5011655"/>
            <a:ext cx="7677150" cy="15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93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사용자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 자신의 정보 보기</a:t>
            </a:r>
            <a:endParaRPr lang="en-US" altLang="ko-KR" dirty="0"/>
          </a:p>
          <a:p>
            <a:pPr lvl="1"/>
            <a:r>
              <a:rPr lang="en-US" altLang="ko-KR" dirty="0"/>
              <a:t>who am I – </a:t>
            </a:r>
            <a:r>
              <a:rPr lang="ko-KR" altLang="en-US" dirty="0"/>
              <a:t>로그인 정보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who </a:t>
            </a:r>
            <a:r>
              <a:rPr lang="ko-KR" altLang="en-US" dirty="0"/>
              <a:t>명령의 결과 중 자신에 대한 정보만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093690"/>
            <a:ext cx="7662862" cy="361924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who am </a:t>
            </a:r>
            <a:r>
              <a:rPr lang="en-US" altLang="ko-KR" sz="2000" b="1" dirty="0" err="1">
                <a:latin typeface="+mn-ea"/>
                <a:ea typeface="+mn-ea"/>
              </a:rPr>
              <a:t>i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7" y="3900042"/>
            <a:ext cx="7677150" cy="132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802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사용자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 자신의 정보 보기</a:t>
            </a:r>
            <a:endParaRPr lang="en-US" altLang="ko-KR" dirty="0"/>
          </a:p>
          <a:p>
            <a:pPr lvl="1"/>
            <a:r>
              <a:rPr lang="en-US" altLang="ko-KR" dirty="0" err="1"/>
              <a:t>whoami</a:t>
            </a:r>
            <a:r>
              <a:rPr lang="en-US" altLang="ko-KR" dirty="0"/>
              <a:t> – </a:t>
            </a:r>
            <a:r>
              <a:rPr lang="ko-KR" altLang="en-US" dirty="0"/>
              <a:t>자신의 로그인 사용자명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사용자의 로그인 </a:t>
            </a:r>
            <a:r>
              <a:rPr lang="en-US" altLang="ko-KR" dirty="0"/>
              <a:t>ID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BSD </a:t>
            </a:r>
            <a:r>
              <a:rPr lang="ko-KR" altLang="en-US" dirty="0"/>
              <a:t>계열의 명령으로 </a:t>
            </a:r>
            <a:r>
              <a:rPr lang="ko-KR" altLang="en-US" dirty="0" err="1"/>
              <a:t>솔라리스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에서는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</a:t>
            </a:r>
            <a:r>
              <a:rPr lang="ko-KR" altLang="en-US" dirty="0"/>
              <a:t>으로 통합</a:t>
            </a:r>
            <a:r>
              <a:rPr lang="en-US" altLang="ko-KR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093690"/>
            <a:ext cx="7662862" cy="361924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n-ea"/>
                <a:ea typeface="+mn-ea"/>
              </a:rPr>
              <a:t>whoami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4254638"/>
            <a:ext cx="7662863" cy="133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796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사용자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 전환하기</a:t>
            </a:r>
            <a:endParaRPr lang="en-US" altLang="ko-KR" dirty="0"/>
          </a:p>
          <a:p>
            <a:pPr lvl="1"/>
            <a:r>
              <a:rPr lang="en-US" altLang="ko-KR" dirty="0" err="1"/>
              <a:t>su</a:t>
            </a:r>
            <a:r>
              <a:rPr lang="en-US" altLang="ko-KR" dirty="0"/>
              <a:t> – </a:t>
            </a:r>
            <a:r>
              <a:rPr lang="ko-KR" altLang="en-US" dirty="0"/>
              <a:t>다른 사용자로 전환하기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 계정을 변경</a:t>
            </a:r>
            <a:endParaRPr lang="en-US" altLang="ko-KR" dirty="0"/>
          </a:p>
          <a:p>
            <a:pPr lvl="1"/>
            <a:r>
              <a:rPr lang="ko-KR" altLang="en-US" dirty="0"/>
              <a:t>아무 옵션 없이 사용하면 </a:t>
            </a:r>
            <a:r>
              <a:rPr lang="en-US" altLang="ko-KR" dirty="0"/>
              <a:t>: root </a:t>
            </a:r>
            <a:r>
              <a:rPr lang="ko-KR" altLang="en-US" dirty="0"/>
              <a:t>계정으로 변경</a:t>
            </a:r>
            <a:endParaRPr lang="en-US" altLang="ko-KR" dirty="0"/>
          </a:p>
          <a:p>
            <a:pPr lvl="1"/>
            <a:r>
              <a:rPr lang="ko-KR" altLang="en-US" dirty="0"/>
              <a:t>사용자명 지정 </a:t>
            </a:r>
            <a:r>
              <a:rPr lang="en-US" altLang="ko-KR" dirty="0"/>
              <a:t>: </a:t>
            </a:r>
            <a:r>
              <a:rPr lang="ko-KR" altLang="en-US" dirty="0"/>
              <a:t>지정한 사용자로 변경</a:t>
            </a:r>
            <a:endParaRPr lang="en-US" altLang="ko-KR" dirty="0"/>
          </a:p>
          <a:p>
            <a:pPr lvl="1"/>
            <a:r>
              <a:rPr lang="en-US" altLang="ko-KR" dirty="0"/>
              <a:t>- : root </a:t>
            </a:r>
            <a:r>
              <a:rPr lang="ko-KR" altLang="en-US" dirty="0"/>
              <a:t>혹은 지정한 사용자의 초기화 파일이 실행되면서 작업 </a:t>
            </a:r>
            <a:r>
              <a:rPr lang="ko-KR" altLang="en-US" dirty="0" err="1"/>
              <a:t>디렉토리도</a:t>
            </a:r>
            <a:r>
              <a:rPr lang="ko-KR" altLang="en-US" dirty="0"/>
              <a:t> 사용자의 홈 </a:t>
            </a:r>
            <a:r>
              <a:rPr lang="ko-KR" altLang="en-US" dirty="0" err="1"/>
              <a:t>디렉토리로</a:t>
            </a:r>
            <a:r>
              <a:rPr lang="ko-KR" altLang="en-US" dirty="0"/>
              <a:t> 변경됨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093690"/>
            <a:ext cx="7662862" cy="361924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n-ea"/>
                <a:ea typeface="+mn-ea"/>
              </a:rPr>
              <a:t>su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[ - ] [ </a:t>
            </a:r>
            <a:r>
              <a:rPr lang="ko-KR" altLang="en-US" sz="2000" dirty="0">
                <a:latin typeface="+mn-ea"/>
                <a:ea typeface="+mn-ea"/>
              </a:rPr>
              <a:t>사용자명 </a:t>
            </a:r>
            <a:r>
              <a:rPr lang="en-US" altLang="ko-KR" sz="2000" dirty="0">
                <a:latin typeface="+mn-ea"/>
                <a:ea typeface="+mn-ea"/>
              </a:rPr>
              <a:t>]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4379237"/>
            <a:ext cx="312606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64" y="4367662"/>
            <a:ext cx="4707416" cy="135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64" y="5754742"/>
            <a:ext cx="2547176" cy="1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01. </a:t>
            </a:r>
            <a:r>
              <a:rPr lang="ko-KR" altLang="en-US"/>
              <a:t>프로세스의 개념과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/>
              <a:buChar char="v"/>
              <a:defRPr lang="ko-KR" altLang="en-US"/>
            </a:pPr>
            <a:r>
              <a:rPr lang="ko-KR" altLang="en-US" sz="2400"/>
              <a:t>프로세스</a:t>
            </a:r>
          </a:p>
          <a:p>
            <a:pPr lvl="1">
              <a:defRPr lang="ko-KR" altLang="en-US"/>
            </a:pPr>
            <a:r>
              <a:rPr lang="ko-KR" altLang="en-US"/>
              <a:t>실행중인 프로그램</a:t>
            </a:r>
          </a:p>
          <a:p>
            <a:pPr lvl="1">
              <a:defRPr lang="ko-KR" altLang="en-US"/>
            </a:pPr>
            <a:endParaRPr lang="en-US" altLang="ko-KR" sz="2400"/>
          </a:p>
          <a:p>
            <a:pPr lvl="1">
              <a:defRPr lang="ko-KR" altLang="en-US"/>
            </a:pPr>
            <a:r>
              <a:rPr lang="ko-KR" altLang="en-US"/>
              <a:t>종류</a:t>
            </a:r>
          </a:p>
          <a:p>
            <a:pPr lvl="2">
              <a:defRPr lang="ko-KR" altLang="en-US"/>
            </a:pPr>
            <a:r>
              <a:rPr lang="ko-KR" altLang="en-US"/>
              <a:t>시스템 프로세스 </a:t>
            </a:r>
            <a:r>
              <a:rPr lang="en-US" altLang="ko-KR"/>
              <a:t>: </a:t>
            </a:r>
            <a:r>
              <a:rPr lang="ko-KR" altLang="en-US"/>
              <a:t>유닉스 운영에 필요한 기능 수행</a:t>
            </a:r>
          </a:p>
          <a:p>
            <a:pPr lvl="2">
              <a:defRPr lang="ko-KR" altLang="en-US"/>
            </a:pPr>
            <a:r>
              <a:rPr lang="ko-KR" altLang="en-US"/>
              <a:t>사용자 프로세스 </a:t>
            </a:r>
            <a:r>
              <a:rPr lang="en-US" altLang="ko-KR"/>
              <a:t>: </a:t>
            </a:r>
            <a:r>
              <a:rPr lang="ko-KR" altLang="en-US"/>
              <a:t>사용자들이 실행시킨 프로세스</a:t>
            </a:r>
          </a:p>
          <a:p>
            <a:pPr marL="695325" lvl="3" indent="-342900">
              <a:defRPr lang="ko-KR" altLang="en-US"/>
            </a:pPr>
            <a:endParaRPr lang="en-US" altLang="ko-KR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  <a:defRPr lang="ko-KR" altLang="en-US"/>
            </a:pPr>
            <a:endParaRPr lang="en-US" altLang="ko-KR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6596" y="4077454"/>
            <a:ext cx="765084" cy="970602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accent3">
                    <a:lumMod val="20000"/>
                    <a:lumOff val="80000"/>
                  </a:schemeClr>
                </a:solidFill>
              </a:rPr>
              <a:t>시스템</a:t>
            </a: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accent3">
                    <a:lumMod val="20000"/>
                    <a:lumOff val="80000"/>
                  </a:schemeClr>
                </a:solidFill>
              </a:rPr>
              <a:t>부팅</a:t>
            </a:r>
          </a:p>
        </p:txBody>
      </p:sp>
      <p:sp>
        <p:nvSpPr>
          <p:cNvPr id="7" name="타원 6"/>
          <p:cNvSpPr/>
          <p:nvPr/>
        </p:nvSpPr>
        <p:spPr>
          <a:xfrm>
            <a:off x="2231740" y="4143693"/>
            <a:ext cx="855096" cy="8382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init</a:t>
            </a:r>
          </a:p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process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51920" y="3779664"/>
            <a:ext cx="450050" cy="4411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51920" y="4341706"/>
            <a:ext cx="450050" cy="4411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1920" y="5219824"/>
            <a:ext cx="450050" cy="4411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6885" y="5696090"/>
            <a:ext cx="1155130" cy="5123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/>
              <a:t>Unix system</a:t>
            </a:r>
          </a:p>
          <a:p>
            <a:pPr lvl="0">
              <a:defRPr lang="ko-KR" altLang="en-US"/>
            </a:pPr>
            <a:r>
              <a:rPr lang="en-US" altLang="ko-KR" sz="1400"/>
              <a:t>processes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742436" y="5675941"/>
            <a:ext cx="969004" cy="5134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/>
              <a:t>User</a:t>
            </a:r>
          </a:p>
          <a:p>
            <a:pPr lvl="0">
              <a:defRPr lang="ko-KR" altLang="en-US"/>
            </a:pPr>
            <a:r>
              <a:rPr lang="en-US" altLang="ko-KR" sz="1400"/>
              <a:t>processes</a:t>
            </a:r>
            <a:endParaRPr lang="ko-KR" altLang="en-US" sz="1400"/>
          </a:p>
        </p:txBody>
      </p:sp>
      <p:cxnSp>
        <p:nvCxnSpPr>
          <p:cNvPr id="13" name="직선 화살표 연결선 12"/>
          <p:cNvCxnSpPr>
            <a:stCxn id="7" idx="7"/>
            <a:endCxn id="8" idx="2"/>
          </p:cNvCxnSpPr>
          <p:nvPr/>
        </p:nvCxnSpPr>
        <p:spPr>
          <a:xfrm flipV="1">
            <a:off x="2961610" y="4012356"/>
            <a:ext cx="890310" cy="24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9" idx="2"/>
          </p:cNvCxnSpPr>
          <p:nvPr/>
        </p:nvCxnSpPr>
        <p:spPr>
          <a:xfrm flipV="1">
            <a:off x="3086836" y="4562321"/>
            <a:ext cx="765084" cy="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5"/>
            <a:endCxn id="10" idx="2"/>
          </p:cNvCxnSpPr>
          <p:nvPr/>
        </p:nvCxnSpPr>
        <p:spPr>
          <a:xfrm>
            <a:off x="2961610" y="4885602"/>
            <a:ext cx="890310" cy="5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2"/>
          </p:cNvCxnSpPr>
          <p:nvPr/>
        </p:nvCxnSpPr>
        <p:spPr>
          <a:xfrm>
            <a:off x="1691680" y="4562758"/>
            <a:ext cx="540060" cy="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270463" y="4097310"/>
            <a:ext cx="855096" cy="8382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Shell</a:t>
            </a:r>
          </a:p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process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90643" y="3652647"/>
            <a:ext cx="450050" cy="4500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890643" y="4295323"/>
            <a:ext cx="450050" cy="441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890643" y="5173441"/>
            <a:ext cx="450050" cy="441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7"/>
          </p:cNvCxnSpPr>
          <p:nvPr/>
        </p:nvCxnSpPr>
        <p:spPr>
          <a:xfrm flipV="1">
            <a:off x="6000333" y="3965972"/>
            <a:ext cx="890310" cy="241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6"/>
            <a:endCxn id="19" idx="2"/>
          </p:cNvCxnSpPr>
          <p:nvPr/>
        </p:nvCxnSpPr>
        <p:spPr>
          <a:xfrm flipV="1">
            <a:off x="6125559" y="4515938"/>
            <a:ext cx="765084" cy="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5"/>
            <a:endCxn id="20" idx="2"/>
          </p:cNvCxnSpPr>
          <p:nvPr/>
        </p:nvCxnSpPr>
        <p:spPr>
          <a:xfrm>
            <a:off x="6000333" y="4839219"/>
            <a:ext cx="890310" cy="5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2"/>
          </p:cNvCxnSpPr>
          <p:nvPr/>
        </p:nvCxnSpPr>
        <p:spPr>
          <a:xfrm>
            <a:off x="4611757" y="4513048"/>
            <a:ext cx="658706" cy="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프로세스의 개념과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5662999"/>
              </p:ext>
            </p:extLst>
          </p:nvPr>
        </p:nvGraphicFramePr>
        <p:xfrm>
          <a:off x="755576" y="1849140"/>
          <a:ext cx="7416824" cy="426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데몬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(daemon)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유닉스 </a:t>
                      </a:r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커널에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의해 실행되는 프로세스로 특정 서비스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부모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(parent) 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자식 프로세스를 만드는 프로세스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자식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(child) 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부모에 의해 생성된 프로세스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실행이 끝나면 부모 프로세스에 결과를 돌려주고 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고아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(orphan) 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실행도중에 부모 프로세스가 종료된 프로세스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고아프로세스는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번 프로세스를 새로운 부모로 가진다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1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좀비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(zombie) 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부모프로세스가 종료처리를 하지 않은 프로세스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종료가 되었음에도 할당된 시스템 자원이 회수되지 않은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6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목록 보기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dirty="0" err="1"/>
              <a:t>ps</a:t>
            </a:r>
            <a:endParaRPr lang="en-US" altLang="ko-KR" dirty="0"/>
          </a:p>
          <a:p>
            <a:pPr lvl="1"/>
            <a:r>
              <a:rPr lang="en-US" altLang="ko-KR" dirty="0" err="1"/>
              <a:t>pgrep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종료 시키기</a:t>
            </a:r>
            <a:endParaRPr lang="en-US" altLang="ko-KR" sz="2400" dirty="0"/>
          </a:p>
          <a:p>
            <a:pPr lvl="1"/>
            <a:r>
              <a:rPr lang="en-US" altLang="ko-KR" dirty="0"/>
              <a:t>kill</a:t>
            </a:r>
          </a:p>
          <a:p>
            <a:pPr lvl="1"/>
            <a:r>
              <a:rPr lang="en-US" altLang="ko-KR" dirty="0" err="1"/>
              <a:t>pkill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포그라운드</a:t>
            </a:r>
            <a:r>
              <a:rPr lang="en-US" altLang="ko-KR" sz="2400" dirty="0"/>
              <a:t>(</a:t>
            </a:r>
            <a:r>
              <a:rPr lang="ko-KR" altLang="en-US" sz="2400" dirty="0"/>
              <a:t>전위</a:t>
            </a:r>
            <a:r>
              <a:rPr lang="en-US" altLang="ko-KR" sz="2400" dirty="0"/>
              <a:t>)</a:t>
            </a:r>
            <a:r>
              <a:rPr lang="ko-KR" altLang="en-US" sz="2400" dirty="0"/>
              <a:t>와 백그라운드</a:t>
            </a:r>
            <a:r>
              <a:rPr lang="en-US" altLang="ko-KR" sz="2400" dirty="0"/>
              <a:t>(</a:t>
            </a:r>
            <a:r>
              <a:rPr lang="ko-KR" altLang="en-US" sz="2400" dirty="0"/>
              <a:t>후위</a:t>
            </a:r>
            <a:r>
              <a:rPr lang="en-US" altLang="ko-KR" sz="2400" dirty="0"/>
              <a:t>) </a:t>
            </a:r>
            <a:r>
              <a:rPr lang="ko-KR" altLang="en-US" sz="2400" dirty="0"/>
              <a:t>작업 제어</a:t>
            </a:r>
            <a:endParaRPr lang="en-US" altLang="ko-KR" sz="2400" dirty="0"/>
          </a:p>
          <a:p>
            <a:pPr lvl="1"/>
            <a:r>
              <a:rPr lang="en-US" altLang="ko-KR" dirty="0" err="1"/>
              <a:t>fg</a:t>
            </a:r>
            <a:endParaRPr lang="en-US" altLang="ko-KR" dirty="0"/>
          </a:p>
          <a:p>
            <a:pPr lvl="1"/>
            <a:r>
              <a:rPr lang="en-US" altLang="ko-KR" dirty="0" err="1"/>
              <a:t>bg</a:t>
            </a:r>
            <a:endParaRPr lang="en-US" altLang="ko-KR" dirty="0"/>
          </a:p>
          <a:p>
            <a:pPr lvl="1"/>
            <a:r>
              <a:rPr lang="en-US" altLang="ko-KR" dirty="0"/>
              <a:t>jobs</a:t>
            </a:r>
            <a:endParaRPr lang="ko-KR" altLang="en-US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목록 보기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dirty="0" err="1"/>
              <a:t>ps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process status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정보를 출력</a:t>
            </a:r>
            <a:endParaRPr lang="en-US" altLang="ko-KR" dirty="0"/>
          </a:p>
          <a:p>
            <a:pPr lvl="1"/>
            <a:r>
              <a:rPr lang="en-US" altLang="ko-KR" dirty="0"/>
              <a:t>PID, </a:t>
            </a:r>
            <a:r>
              <a:rPr lang="ko-KR" altLang="en-US" dirty="0"/>
              <a:t>터미널</a:t>
            </a:r>
            <a:r>
              <a:rPr lang="en-US" altLang="ko-KR" dirty="0"/>
              <a:t>, CPU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-e : </a:t>
            </a:r>
            <a:r>
              <a:rPr lang="ko-KR" altLang="en-US" dirty="0"/>
              <a:t>시스템에 있는 모든 프로세스 정보 출력</a:t>
            </a:r>
            <a:endParaRPr lang="en-US" altLang="ko-KR" dirty="0"/>
          </a:p>
          <a:p>
            <a:pPr lvl="1"/>
            <a:r>
              <a:rPr lang="en-US" altLang="ko-KR" dirty="0"/>
              <a:t>-f : </a:t>
            </a:r>
            <a:r>
              <a:rPr lang="ko-KR" altLang="en-US" dirty="0"/>
              <a:t>프로세스에 대한 자세한 정보 출력</a:t>
            </a:r>
            <a:endParaRPr lang="en-US" altLang="ko-KR" dirty="0"/>
          </a:p>
          <a:p>
            <a:pPr lvl="1"/>
            <a:r>
              <a:rPr lang="en-US" altLang="ko-KR" dirty="0"/>
              <a:t>-u UID 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사용자에 대한 모든 프로세스 출력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22101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j-ea"/>
                <a:ea typeface="+mj-ea"/>
              </a:rPr>
              <a:t>ps</a:t>
            </a:r>
            <a:r>
              <a:rPr lang="en-US" altLang="ko-KR" sz="2400" dirty="0">
                <a:latin typeface="+mj-ea"/>
                <a:ea typeface="+mj-ea"/>
              </a:rPr>
              <a:t> [ </a:t>
            </a:r>
            <a:r>
              <a:rPr lang="ko-KR" altLang="en-US" sz="2400" dirty="0">
                <a:latin typeface="+mj-ea"/>
                <a:ea typeface="+mj-ea"/>
              </a:rPr>
              <a:t>옵션 </a:t>
            </a:r>
            <a:r>
              <a:rPr lang="en-US" altLang="ko-KR" sz="2400" dirty="0">
                <a:latin typeface="+mj-ea"/>
                <a:ea typeface="+mj-ea"/>
              </a:rPr>
              <a:t>]</a:t>
            </a:r>
            <a:endParaRPr lang="en-US" altLang="ko-KR" sz="24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689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프로세스 목록 보기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5"/>
            <a:ext cx="381642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5"/>
            <a:ext cx="378209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788655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127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m83Oc0FeRH7Jghk5DGK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oZPH0yB7vHUh5eR7MLu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nqGbYOrU4P9aiI760I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1504</Words>
  <Application>Microsoft Office PowerPoint</Application>
  <PresentationFormat>화면 슬라이드 쇼(4:3)</PresentationFormat>
  <Paragraphs>753</Paragraphs>
  <Slides>48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Arial</vt:lpstr>
      <vt:lpstr>Calibri</vt:lpstr>
      <vt:lpstr>Times New Roman</vt:lpstr>
      <vt:lpstr>Wingdings</vt:lpstr>
      <vt:lpstr>Office 테마</vt:lpstr>
      <vt:lpstr>IT CookBook, 유닉스 이론과 실습(3판)</vt:lpstr>
      <vt:lpstr>Chapter 08. 프로세스와 사용자 명령 익히기</vt:lpstr>
      <vt:lpstr>PowerPoint 프레젠테이션</vt:lpstr>
      <vt:lpstr>PowerPoint 프레젠테이션</vt:lpstr>
      <vt:lpstr>01. 프로세스의 개념과 종류</vt:lpstr>
      <vt:lpstr>01. 프로세스의 개념과 종류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[실습 8-1] 프로세스를 찾아서 종료시키기</vt:lpstr>
      <vt:lpstr>[실습 8-1] 프로세스를 찾아서 종료시키기</vt:lpstr>
      <vt:lpstr>[실습 8-1] 프로세스를 찾아서 종료시키기</vt:lpstr>
      <vt:lpstr>[실습 8-1] 프로세스를 찾아서 종료시키기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03. 프로세스 관리 명령</vt:lpstr>
      <vt:lpstr>03. 프로세스 관리 명령</vt:lpstr>
      <vt:lpstr>03. 프로세스 관리 명령</vt:lpstr>
      <vt:lpstr>03. 프로세스 관리 명령</vt:lpstr>
      <vt:lpstr>03. 프로세스 관리 명령</vt:lpstr>
      <vt:lpstr>03. 프로세스 관리 명령</vt:lpstr>
      <vt:lpstr>[실습 8-2] 작업 관리하기</vt:lpstr>
      <vt:lpstr>[실습 8-2] 작업 관리하기</vt:lpstr>
      <vt:lpstr>[실습 8-2] 작업 관리하기</vt:lpstr>
      <vt:lpstr>[실습 8-2] 작업 관리하기</vt:lpstr>
      <vt:lpstr>[실습 8-2] 작업 관리하기</vt:lpstr>
      <vt:lpstr>[실습 8-2] 작업 관리하기</vt:lpstr>
      <vt:lpstr>[실습 8-2] 작업 관리하기</vt:lpstr>
      <vt:lpstr>04. 사용자 정보 보기</vt:lpstr>
      <vt:lpstr>04. 사용자 정보 보기</vt:lpstr>
      <vt:lpstr>04. 사용자 정보 보기</vt:lpstr>
      <vt:lpstr>04. 사용자 정보 보기</vt:lpstr>
      <vt:lpstr>04. 사용자 정보 보기</vt:lpstr>
      <vt:lpstr>04. 사용자 정보 보기</vt:lpstr>
      <vt:lpstr>04. 사용자 정보 보기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양재훈</cp:lastModifiedBy>
  <cp:revision>975</cp:revision>
  <dcterms:created xsi:type="dcterms:W3CDTF">2012-07-11T10:23:22Z</dcterms:created>
  <dcterms:modified xsi:type="dcterms:W3CDTF">2022-05-24T01:35:52Z</dcterms:modified>
</cp:coreProperties>
</file>