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409" r:id="rId2"/>
    <p:sldId id="256" r:id="rId3"/>
    <p:sldId id="266" r:id="rId4"/>
    <p:sldId id="383" r:id="rId5"/>
    <p:sldId id="424" r:id="rId6"/>
    <p:sldId id="495" r:id="rId7"/>
    <p:sldId id="496" r:id="rId8"/>
    <p:sldId id="445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4" r:id="rId17"/>
    <p:sldId id="505" r:id="rId18"/>
    <p:sldId id="506" r:id="rId19"/>
    <p:sldId id="507" r:id="rId20"/>
    <p:sldId id="508" r:id="rId21"/>
    <p:sldId id="509" r:id="rId22"/>
    <p:sldId id="510" r:id="rId23"/>
    <p:sldId id="511" r:id="rId24"/>
    <p:sldId id="512" r:id="rId25"/>
    <p:sldId id="514" r:id="rId26"/>
    <p:sldId id="515" r:id="rId27"/>
    <p:sldId id="516" r:id="rId28"/>
    <p:sldId id="523" r:id="rId29"/>
    <p:sldId id="517" r:id="rId30"/>
    <p:sldId id="518" r:id="rId31"/>
    <p:sldId id="522" r:id="rId32"/>
    <p:sldId id="519" r:id="rId33"/>
    <p:sldId id="520" r:id="rId34"/>
    <p:sldId id="521" r:id="rId35"/>
    <p:sldId id="525" r:id="rId36"/>
    <p:sldId id="524" r:id="rId37"/>
    <p:sldId id="526" r:id="rId38"/>
    <p:sldId id="527" r:id="rId39"/>
    <p:sldId id="529" r:id="rId40"/>
    <p:sldId id="491" r:id="rId41"/>
    <p:sldId id="530" r:id="rId42"/>
    <p:sldId id="531" r:id="rId43"/>
    <p:sldId id="532" r:id="rId44"/>
    <p:sldId id="533" r:id="rId45"/>
    <p:sldId id="534" r:id="rId46"/>
    <p:sldId id="477" r:id="rId47"/>
    <p:sldId id="535" r:id="rId48"/>
    <p:sldId id="536" r:id="rId49"/>
    <p:sldId id="537" r:id="rId50"/>
    <p:sldId id="538" r:id="rId51"/>
    <p:sldId id="539" r:id="rId52"/>
    <p:sldId id="540" r:id="rId5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DDF"/>
    <a:srgbClr val="E2E2E2"/>
    <a:srgbClr val="B6DF63"/>
    <a:srgbClr val="2D7F4D"/>
    <a:srgbClr val="9EC157"/>
    <a:srgbClr val="F6713C"/>
    <a:srgbClr val="FDE2D7"/>
    <a:srgbClr val="FCC7B2"/>
    <a:srgbClr val="F88D62"/>
    <a:srgbClr val="CD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7" autoAdjust="0"/>
    <p:restoredTop sz="97439" autoAdjust="0"/>
  </p:normalViewPr>
  <p:slideViewPr>
    <p:cSldViewPr>
      <p:cViewPr varScale="1">
        <p:scale>
          <a:sx n="110" d="100"/>
          <a:sy n="110" d="100"/>
        </p:scale>
        <p:origin x="1836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04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04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네트워크 개론(3판)_표지-3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82096"/>
          </a:xfrm>
          <a:prstGeom prst="rect">
            <a:avLst/>
          </a:prstGeom>
        </p:spPr>
      </p:pic>
      <p:sp>
        <p:nvSpPr>
          <p:cNvPr id="3" name="직사각형 6"/>
          <p:cNvSpPr/>
          <p:nvPr userDrawn="1"/>
        </p:nvSpPr>
        <p:spPr>
          <a:xfrm>
            <a:off x="0" y="5022962"/>
            <a:ext cx="9144000" cy="183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280651"/>
            <a:ext cx="8229600" cy="1319660"/>
          </a:xfrm>
        </p:spPr>
        <p:txBody>
          <a:bodyPr/>
          <a:lstStyle>
            <a:lvl1pPr algn="l">
              <a:defRPr sz="3600" b="1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8" name="Picture 7" descr="한빛로고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9" t="27506" r="9941" b="6356"/>
          <a:stretch/>
        </p:blipFill>
        <p:spPr>
          <a:xfrm>
            <a:off x="7200901" y="419100"/>
            <a:ext cx="1600200" cy="3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181FB1-4C65-4392-B60C-27E37A36E5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17519" y="1772816"/>
            <a:ext cx="3919371" cy="31986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7B52C8-E267-4785-9D86-B307BFD5E2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42899" y="466197"/>
            <a:ext cx="4572000" cy="3638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283C5C-1135-4A32-9562-CAFBAB5D72B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9512" y="4127301"/>
            <a:ext cx="4095750" cy="4286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826381" y="908720"/>
            <a:ext cx="36016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27584" y="1844824"/>
            <a:ext cx="7704856" cy="3816424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285750" indent="-285750">
              <a:lnSpc>
                <a:spcPct val="200000"/>
              </a:lnSpc>
              <a:buFont typeface="Wingdings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5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2019-12-27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9" r:id="rId2"/>
    <p:sldLayoutId id="2147483680" r:id="rId3"/>
    <p:sldLayoutId id="2147483686" r:id="rId4"/>
    <p:sldLayoutId id="2147483685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8B816-A47A-472B-9F3D-20D39C00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 </a:t>
            </a:r>
            <a:r>
              <a:rPr lang="en-US" altLang="ko-KR" dirty="0" err="1"/>
              <a:t>CookBook</a:t>
            </a:r>
            <a:r>
              <a:rPr lang="en-US" altLang="ko-KR" dirty="0"/>
              <a:t>, </a:t>
            </a:r>
            <a:r>
              <a:rPr lang="ko-KR" altLang="en-US" dirty="0"/>
              <a:t>유닉스 이론과 실습</a:t>
            </a:r>
            <a:r>
              <a:rPr lang="en-US" altLang="ko-KR" dirty="0"/>
              <a:t>(3</a:t>
            </a:r>
            <a:r>
              <a:rPr lang="ko-KR" altLang="en-US" dirty="0"/>
              <a:t>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51ED8-B518-4A93-BE9A-E7EA485970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altLang="ko-KR" sz="2800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[</a:t>
            </a:r>
            <a:r>
              <a:rPr lang="ko-KR" altLang="en-US" b="0" kern="0" dirty="0" err="1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강의교안</a:t>
            </a:r>
            <a:r>
              <a:rPr lang="ko-KR" altLang="en-US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 이용 안내</a:t>
            </a:r>
            <a:r>
              <a:rPr lang="en-US" altLang="ko-KR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]</a:t>
            </a:r>
            <a:endParaRPr lang="en-US" altLang="ko-KR" sz="1200" b="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본 </a:t>
            </a:r>
            <a:r>
              <a:rPr lang="ko-KR" altLang="en-US" sz="1200" b="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강의교안의</a:t>
            </a: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저작권은 </a:t>
            </a:r>
            <a:r>
              <a:rPr lang="ko-KR" altLang="en-US" sz="1200" b="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한빛아카데미㈜에</a:t>
            </a: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있습니다</a:t>
            </a:r>
            <a:r>
              <a:rPr lang="en-US" altLang="ko-KR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. </a:t>
            </a:r>
          </a:p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이 자료는 강의 보조자료로 제공되는 것으로 무단으로 전제하거나 배포하는 것을 금합니다</a:t>
            </a:r>
            <a:r>
              <a:rPr lang="en-US" altLang="ko-KR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86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err="1"/>
              <a:t>셸</a:t>
            </a:r>
            <a:r>
              <a:rPr lang="ko-KR" altLang="en-US" dirty="0"/>
              <a:t> 기본 사용법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특수 문자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~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와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특수 문자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디렉토리를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나타내는 특수 문자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~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 단독 사용 → 사용자의 홈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는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cd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명령으로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디렉토리를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이전하기 직전의 작업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21" y="3417168"/>
            <a:ext cx="7219180" cy="260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66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err="1"/>
              <a:t>셸</a:t>
            </a:r>
            <a:r>
              <a:rPr lang="ko-KR" altLang="en-US" dirty="0"/>
              <a:t> 기본 사용법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특수 문자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과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｜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특수 문자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명령과 명령을 연결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은 연결된 명령을 왼쪽부터 차례로 실행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｜는 왼쪽 명령의 실행 결과를 오른쪽 명령의 입력으로 전달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｜는 여러 명령을 연결해 사용 가능 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89040"/>
            <a:ext cx="720080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66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err="1"/>
              <a:t>셸</a:t>
            </a:r>
            <a:r>
              <a:rPr lang="ko-KR" altLang="en-US" dirty="0"/>
              <a:t> 기본 사용법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특수 문자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‘ ‘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와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 “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특수 문자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문자열 안에 사용된 특수 문자의 의미를 없애는 기능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작은 따옴표는 모든 특수 문자를 처리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큰 따옴표는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$, `, \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를 제외한 모든 특수 문자들을 일반 문자로 처리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720080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665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err="1"/>
              <a:t>셸</a:t>
            </a:r>
            <a:r>
              <a:rPr lang="ko-KR" altLang="en-US" dirty="0"/>
              <a:t> 기본 사용법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특수 문자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`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특수 문자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 실행 결과를 문자열로 받고 싶을 때 사용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작은 따옴표와 혼동 주의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92" y="3043560"/>
            <a:ext cx="7234708" cy="18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66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err="1"/>
              <a:t>셸</a:t>
            </a:r>
            <a:r>
              <a:rPr lang="ko-KR" altLang="en-US" dirty="0"/>
              <a:t> 기본 사용법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특수 문자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＼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(\)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특수 문자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＼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역 슬래시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는 특수 문자를 일반 문자처럼 사용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특수 문자 앞에 사용되며 특수 문자의 효과를 제거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키보드에서 ＼대신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\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를 사용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78200"/>
            <a:ext cx="7272808" cy="221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66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err="1"/>
              <a:t>셸</a:t>
            </a:r>
            <a:r>
              <a:rPr lang="ko-KR" altLang="en-US" dirty="0"/>
              <a:t> 기본 사용법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특수 문자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&gt;, &gt;&gt;, &lt;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특수 문자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입출력 방향을 바꾸는 특수 문자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01" y="2708920"/>
            <a:ext cx="720080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66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입출력 방향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표준 입출력 장치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시스템이 명령의 입력과 출력에 사용하는 기본 장치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09" y="2348880"/>
            <a:ext cx="644681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245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입출력 방향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표준 입출력 장치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디스크립터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입출력 장치를 변경할 때 사용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00" y="2704728"/>
            <a:ext cx="648072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22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입출력 방향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출력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리다이렉션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&gt;, &gt;&gt;</a:t>
            </a: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 덮어쓰기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:&gt;</a:t>
            </a: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새로운 파일로 생성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기존 파일의 내용은 없어짐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파일에 내용 추가하기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:&gt;&gt;</a:t>
            </a: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기존 파일의 끝에 내용 추가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사용법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2116" y="1802533"/>
            <a:ext cx="7479769" cy="804788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ko-KR" altLang="en-US" sz="2400" b="1" dirty="0">
                <a:latin typeface="+mj-ea"/>
                <a:ea typeface="+mj-ea"/>
              </a:rPr>
              <a:t>파일 덮어 쓰기 </a:t>
            </a:r>
            <a:r>
              <a:rPr lang="en-US" altLang="ko-KR" sz="2400" b="1" dirty="0">
                <a:latin typeface="+mj-ea"/>
                <a:ea typeface="+mj-ea"/>
              </a:rPr>
              <a:t>: </a:t>
            </a:r>
            <a:r>
              <a:rPr lang="ko-KR" altLang="en-US" sz="2400" b="1" dirty="0">
                <a:latin typeface="+mj-ea"/>
                <a:ea typeface="+mj-ea"/>
              </a:rPr>
              <a:t>명령</a:t>
            </a:r>
            <a:r>
              <a:rPr lang="en-US" altLang="ko-KR" sz="2400" b="1" dirty="0">
                <a:latin typeface="+mj-ea"/>
                <a:ea typeface="+mj-ea"/>
              </a:rPr>
              <a:t>  &gt;  </a:t>
            </a:r>
            <a:r>
              <a:rPr lang="ko-KR" altLang="en-US" sz="2400" b="1" dirty="0">
                <a:latin typeface="+mj-ea"/>
                <a:ea typeface="+mj-ea"/>
              </a:rPr>
              <a:t>파일명</a:t>
            </a:r>
            <a:endParaRPr lang="en-US" altLang="ko-KR" sz="2400" b="1" dirty="0">
              <a:latin typeface="+mj-ea"/>
              <a:ea typeface="+mj-ea"/>
            </a:endParaRPr>
          </a:p>
          <a:p>
            <a:pPr algn="ctr">
              <a:buFontTx/>
              <a:buNone/>
            </a:pPr>
            <a:r>
              <a:rPr lang="ko-KR" altLang="en-US" sz="2400" b="1" dirty="0">
                <a:latin typeface="+mj-ea"/>
                <a:ea typeface="+mj-ea"/>
              </a:rPr>
              <a:t>파일에 내용 추가하기 </a:t>
            </a:r>
            <a:r>
              <a:rPr lang="en-US" altLang="ko-KR" sz="2400" b="1" dirty="0">
                <a:latin typeface="+mj-ea"/>
                <a:ea typeface="+mj-ea"/>
              </a:rPr>
              <a:t>: </a:t>
            </a:r>
            <a:r>
              <a:rPr lang="ko-KR" altLang="en-US" sz="2400" b="1" dirty="0">
                <a:latin typeface="+mj-ea"/>
                <a:ea typeface="+mj-ea"/>
              </a:rPr>
              <a:t>명령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&gt;&gt; 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파일명</a:t>
            </a:r>
            <a:endParaRPr lang="en-US" altLang="ko-KR" sz="2400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6" y="4575770"/>
            <a:ext cx="7479769" cy="2021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283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입출력 방향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오류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리다이렉션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2&gt;</a:t>
            </a: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표준 오류 메시지를 파일에 저장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사용법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2116" y="1827933"/>
            <a:ext cx="7479769" cy="664963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ko-KR" altLang="en-US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명령 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2&gt; 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파일명</a:t>
            </a:r>
            <a:endParaRPr lang="en-US" altLang="ko-KR" sz="2400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6" y="3454648"/>
            <a:ext cx="7479769" cy="2494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20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95536" y="5373216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Chapter 05. </a:t>
            </a:r>
            <a:r>
              <a:rPr lang="ko-KR" altLang="en-US" sz="3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배시</a:t>
            </a:r>
            <a:r>
              <a:rPr lang="ko-KR" altLang="en-US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셸</a:t>
            </a:r>
            <a:r>
              <a:rPr lang="ko-KR" altLang="en-US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활용하기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입출력 방향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입력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리다이렉션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&lt;</a:t>
            </a: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표준 입력을 키보드에서 파일로 변경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사용법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2116" y="1827933"/>
            <a:ext cx="7479769" cy="664963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ko-KR" altLang="en-US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명령 </a:t>
            </a:r>
            <a:r>
              <a:rPr lang="en-US" altLang="ko-KR" sz="2400" b="1" dirty="0">
                <a:latin typeface="+mj-ea"/>
                <a:ea typeface="+mj-ea"/>
              </a:rPr>
              <a:t>&lt;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파일명</a:t>
            </a:r>
            <a:endParaRPr lang="en-US" altLang="ko-KR" sz="2400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6" y="3454400"/>
            <a:ext cx="7479769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74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셸의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변수 출력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변수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시스템이나 사용자에 의해 사용되는 정보를 저장하기 위한 저장소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변수는 관례적으로 대문자를 사용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변수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현재의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셸에서만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사용 가능한 변수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 명령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set</a:t>
            </a: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환경 변수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모든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셸에서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사용 가능한 변수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 명령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ko-KR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env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560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셸의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변수 정의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변수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변수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값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환경변수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변수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값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export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변수명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export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변수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값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변수 값 확인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set, </a:t>
            </a:r>
            <a:r>
              <a:rPr lang="en-US" altLang="ko-KR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env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명령으로 확인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Echo $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변수명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변수 해제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unset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변수명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972" y="1904008"/>
            <a:ext cx="3874492" cy="130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973" y="3632200"/>
            <a:ext cx="3874492" cy="123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174208"/>
            <a:ext cx="4896545" cy="142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180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셸의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컨트롤 키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일반적으로 가장 많이 사용하는 키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Ctrl + C,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인터럽트키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306588"/>
            <a:ext cx="7124700" cy="421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575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명령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나만의 명령 만들기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alias</a:t>
            </a: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명령어에 다른 이름을 정의하여 사용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긴 명령어 대신 짧은 별칭을 사용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자주 사용하는 옵션 자동 수행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여러 명령을 하나의 명령으로 대체 가능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단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명령에 인자가 필요한 경우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인자를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겸겨주지는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못함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alias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앨리어스의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설정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앨리어스의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해제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앨리어스에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인자 전달하기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2116" y="1827933"/>
            <a:ext cx="7479769" cy="448939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dirty="0">
                <a:latin typeface="+mj-ea"/>
                <a:ea typeface="+mj-ea"/>
              </a:rPr>
              <a:t>alias [ </a:t>
            </a:r>
            <a:r>
              <a:rPr lang="ko-KR" altLang="en-US" sz="2400" b="1" dirty="0">
                <a:latin typeface="+mj-ea"/>
                <a:ea typeface="+mj-ea"/>
              </a:rPr>
              <a:t>별칭 </a:t>
            </a:r>
            <a:r>
              <a:rPr lang="en-US" altLang="ko-KR" sz="2400" b="1" dirty="0">
                <a:latin typeface="+mj-ea"/>
                <a:ea typeface="+mj-ea"/>
              </a:rPr>
              <a:t>= </a:t>
            </a:r>
            <a:r>
              <a:rPr lang="ko-KR" altLang="en-US" sz="2400" b="1" dirty="0">
                <a:latin typeface="+mj-ea"/>
                <a:ea typeface="+mj-ea"/>
              </a:rPr>
              <a:t>명령 </a:t>
            </a:r>
            <a:r>
              <a:rPr lang="en-US" altLang="ko-KR" sz="2400" b="1" dirty="0">
                <a:latin typeface="+mj-ea"/>
                <a:ea typeface="+mj-ea"/>
              </a:rPr>
              <a:t>]</a:t>
            </a:r>
            <a:endParaRPr lang="en-US" altLang="ko-KR" sz="2400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0472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명령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alias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앨리어스의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설정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 이름과 종류를 동시에 출력 → 옵션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–F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 삭제 시 복구가 불가능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US" altLang="ko-KR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옵션을 사용하여 삭제 여부 확인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2225"/>
            <a:ext cx="7272808" cy="1370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4864968"/>
            <a:ext cx="7272808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440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명령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alias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앨리어스의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해제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앨리어스를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삭제하기 위해서는 </a:t>
            </a:r>
            <a:r>
              <a:rPr lang="en-US" altLang="ko-KR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unalias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 사용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641032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92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명령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alias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앨리어스에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인자 전달하기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배시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셸에서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인자를 전달하려면 함수를 이용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636912"/>
            <a:ext cx="6480721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92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명령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이전에 입력한 명령 사용하기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이전 명령 보기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fc</a:t>
            </a: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 재실행하기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!</a:t>
            </a: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 편집하기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화살표 키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또는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 + k</a:t>
            </a:r>
          </a:p>
          <a:p>
            <a:pPr marL="514350" lvl="2" indent="-342900">
              <a:buClrTx/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 탐색하기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Esc +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／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683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명령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이전에 입력한 명령 사용하기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이전 명령 보기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fc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사용자가 입력한 명령을 사용자 홈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아래의 특수한 파일에 저장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649612"/>
            <a:ext cx="720080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00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392637"/>
          </a:xfrm>
        </p:spPr>
        <p:txBody>
          <a:bodyPr/>
          <a:lstStyle/>
          <a:p>
            <a:r>
              <a:rPr lang="ko-KR" altLang="en-US" dirty="0" err="1"/>
              <a:t>셸</a:t>
            </a:r>
            <a:r>
              <a:rPr lang="ko-KR" altLang="en-US" dirty="0"/>
              <a:t> 기본 사용법 익히기</a:t>
            </a:r>
            <a:endParaRPr lang="en-US" altLang="ko-KR" dirty="0"/>
          </a:p>
          <a:p>
            <a:r>
              <a:rPr lang="ko-KR" altLang="en-US" dirty="0"/>
              <a:t>입출력 방향 변경</a:t>
            </a:r>
            <a:endParaRPr lang="en-US" altLang="ko-KR" dirty="0"/>
          </a:p>
          <a:p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셸의</a:t>
            </a:r>
            <a:r>
              <a:rPr lang="ko-KR" altLang="en-US" dirty="0"/>
              <a:t> 환경 설정</a:t>
            </a:r>
            <a:endParaRPr lang="en-US" altLang="ko-KR" dirty="0"/>
          </a:p>
          <a:p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명령 다루기</a:t>
            </a:r>
            <a:endParaRPr lang="en-US" altLang="ko-KR" dirty="0"/>
          </a:p>
          <a:p>
            <a:r>
              <a:rPr lang="ko-KR" altLang="en-US" dirty="0"/>
              <a:t>프롬프트 설정하기</a:t>
            </a:r>
            <a:endParaRPr lang="en-US" altLang="ko-KR" dirty="0"/>
          </a:p>
          <a:p>
            <a:r>
              <a:rPr lang="ko-KR" altLang="en-US" dirty="0"/>
              <a:t>환경 설정 파일 설정하기</a:t>
            </a:r>
            <a:endParaRPr lang="en-US" altLang="ko-K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이전에 입력한 명령 사용하기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 재실행하기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!</a:t>
            </a:r>
          </a:p>
          <a:p>
            <a:pPr marL="695325" lvl="3" indent="-342900"/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히스토리의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장점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명령을 재입력하지 않고 반복 실행 가능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명령 다루기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835696" y="2673835"/>
            <a:ext cx="6069384" cy="3811225"/>
            <a:chOff x="1835696" y="2673835"/>
            <a:chExt cx="6069384" cy="3811225"/>
          </a:xfrm>
        </p:grpSpPr>
        <p:sp>
          <p:nvSpPr>
            <p:cNvPr id="4" name="직사각형 3"/>
            <p:cNvSpPr/>
            <p:nvPr/>
          </p:nvSpPr>
          <p:spPr>
            <a:xfrm>
              <a:off x="1835696" y="2673835"/>
              <a:ext cx="6069384" cy="1115205"/>
            </a:xfrm>
            <a:prstGeom prst="rect">
              <a:avLst/>
            </a:prstGeom>
            <a:solidFill>
              <a:srgbClr val="DCD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55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3631719"/>
              <a:ext cx="6069384" cy="2853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2673835"/>
              <a:ext cx="3816424" cy="989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5724128" y="3356992"/>
              <a:ext cx="2180952" cy="540060"/>
            </a:xfrm>
            <a:prstGeom prst="rect">
              <a:avLst/>
            </a:prstGeom>
            <a:solidFill>
              <a:srgbClr val="DCD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0367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명령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이전에 입력한 명령 사용하기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 재실행하기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!</a:t>
            </a: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이전에 실행했던 명령을 반복 실행하는 기능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이벤트 지정자를 이용하여 명령 실행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47503"/>
            <a:ext cx="7232550" cy="3261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472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명령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이전에 입력한 명령 사용하기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 편집하기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화살표 키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또는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 + k</a:t>
            </a: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이전 명령을 편집하여 다시 실행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방법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↑또는↓ 화살표키를 이용하여 이전 명령을 불러옴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←또는→ 화살표키를 이용하여 수정할 위치로 커서 이동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[Del]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또는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←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]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키를 이용하여 수정할 내용 삭제 후 새로운 내용 입력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33400" lvl="4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명령어 편집기로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vim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 설정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명령어 편집 시작 키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가장 최근의 명령이 나타남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Vim j, k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명령을 이용하여 이전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다음 명령 호출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Vim h, l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명령을 이용하여 명령 중 수정할 위치로 이동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Vim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편집 명령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(x, </a:t>
            </a:r>
            <a:r>
              <a:rPr lang="en-US" altLang="ko-KR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cw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등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을 이용하여 명령 편집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67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명령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이전에 입력한 명령 사용하기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 탐색하기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Esc +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／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en-US" altLang="ko-KR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Vmi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편집기의 문자열 탐색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탐색은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 + Esc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／를 이용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 수행은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Enter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키 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편집하려면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h, l, I, x, r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 이용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27140"/>
            <a:ext cx="3456384" cy="18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27140"/>
            <a:ext cx="4181475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367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프롬프트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배시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프롬프트의 설정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프롬프트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 입력을 기다리는 시스템의 상태 표시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프롬프트 모양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배시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본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콘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$</a:t>
            </a:r>
          </a:p>
          <a:p>
            <a:pPr marL="695325" lvl="3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%</a:t>
            </a: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프롬프트 설정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환경 변수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PS1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에 저장된 값을 프롬프트로 사용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PS1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값 확인 →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347816"/>
            <a:ext cx="5419725" cy="122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367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프롬프트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배시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프롬프트의 설정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1916832"/>
            <a:ext cx="4070548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004048" y="1916832"/>
            <a:ext cx="3816424" cy="3096344"/>
          </a:xfrm>
          <a:prstGeom prst="wedgeRoundRectCallout">
            <a:avLst>
              <a:gd name="adj1" fmla="val -56087"/>
              <a:gd name="adj2" fmla="val -14761"/>
              <a:gd name="adj3" fmla="val 16667"/>
            </a:avLst>
          </a:prstGeom>
          <a:solidFill>
            <a:srgbClr val="B6DF63"/>
          </a:solidFill>
          <a:ln w="9525">
            <a:solidFill>
              <a:srgbClr val="2D7F4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AutoNum type="arabicParenR"/>
            </a:pPr>
            <a:r>
              <a:rPr lang="ko-KR" altLang="en-US" sz="1600" dirty="0">
                <a:latin typeface="+mn-ea"/>
              </a:rPr>
              <a:t>프롬프트를 문자열 </a:t>
            </a:r>
            <a:r>
              <a:rPr lang="en-US" altLang="ko-KR" sz="1600" dirty="0">
                <a:latin typeface="+mn-ea"/>
              </a:rPr>
              <a:t>Unix </a:t>
            </a:r>
            <a:r>
              <a:rPr lang="ko-KR" altLang="en-US" sz="1600" dirty="0">
                <a:latin typeface="+mn-ea"/>
              </a:rPr>
              <a:t>로 변경</a:t>
            </a: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AutoNum type="arabicParenR"/>
            </a:pPr>
            <a:r>
              <a:rPr lang="ko-KR" altLang="en-US" sz="1600" dirty="0">
                <a:latin typeface="+mn-ea"/>
              </a:rPr>
              <a:t>현재 </a:t>
            </a:r>
            <a:r>
              <a:rPr lang="ko-KR" altLang="en-US" sz="1600" dirty="0" err="1">
                <a:latin typeface="+mn-ea"/>
              </a:rPr>
              <a:t>디렉토리와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히스토리</a:t>
            </a:r>
            <a:r>
              <a:rPr lang="ko-KR" altLang="en-US" sz="1600" dirty="0">
                <a:latin typeface="+mn-ea"/>
              </a:rPr>
              <a:t> 번호가 나오도록 변경</a:t>
            </a: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130000"/>
              </a:lnSpc>
              <a:buFontTx/>
              <a:buAutoNum type="arabicParenR"/>
            </a:pPr>
            <a:r>
              <a:rPr lang="ko-KR" altLang="en-US" sz="1600" dirty="0" err="1">
                <a:latin typeface="+mn-ea"/>
              </a:rPr>
              <a:t>프롬르트를</a:t>
            </a:r>
            <a:r>
              <a:rPr lang="ko-KR" altLang="en-US" sz="1600" dirty="0">
                <a:latin typeface="+mn-ea"/>
              </a:rPr>
              <a:t> 변수 </a:t>
            </a:r>
            <a:r>
              <a:rPr lang="en-US" altLang="ko-KR" sz="1600" dirty="0">
                <a:latin typeface="+mn-ea"/>
              </a:rPr>
              <a:t>LOGNAME </a:t>
            </a:r>
            <a:r>
              <a:rPr lang="ko-KR" altLang="en-US" sz="1600" dirty="0">
                <a:latin typeface="+mn-ea"/>
              </a:rPr>
              <a:t>값으로 변경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로그인한 사용자 </a:t>
            </a:r>
            <a:r>
              <a:rPr lang="en-US" altLang="ko-KR" sz="1600" dirty="0">
                <a:latin typeface="+mn-ea"/>
              </a:rPr>
              <a:t>ID </a:t>
            </a:r>
            <a:r>
              <a:rPr lang="ko-KR" altLang="en-US" sz="1600" dirty="0">
                <a:latin typeface="+mn-ea"/>
              </a:rPr>
              <a:t>값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AutoNum type="arabicParenR"/>
            </a:pPr>
            <a:r>
              <a:rPr lang="ko-KR" altLang="en-US" sz="1600" dirty="0">
                <a:latin typeface="+mn-ea"/>
              </a:rPr>
              <a:t>호스트명과 </a:t>
            </a:r>
            <a:r>
              <a:rPr lang="ko-KR" altLang="en-US" sz="1600" dirty="0" err="1">
                <a:latin typeface="+mn-ea"/>
              </a:rPr>
              <a:t>히스토리</a:t>
            </a:r>
            <a:r>
              <a:rPr lang="ko-KR" altLang="en-US" sz="1600" dirty="0">
                <a:latin typeface="+mn-ea"/>
              </a:rPr>
              <a:t> 변호가 나오도록 수정</a:t>
            </a: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AutoNum type="arabicParenR"/>
            </a:pP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9721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프롬프트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컬러 프롬프트의 설정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이스케이프 시퀀스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컬러 프롬프트 정의 형식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컬러 프롬프트 설정하기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20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프롬프트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컬러 프롬프트의 설정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이스케이프 시퀀스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단말기의 제어를 위해 정의된 문자열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셸에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출력되지는 않음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93148952"/>
              </p:ext>
            </p:extLst>
          </p:nvPr>
        </p:nvGraphicFramePr>
        <p:xfrm>
          <a:off x="971600" y="3068960"/>
          <a:ext cx="7200800" cy="342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1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이스케이프 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\u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현재 사용자 이름 </a:t>
                      </a:r>
                      <a:r>
                        <a:rPr lang="en-US" altLang="ko-KR" sz="1500" dirty="0"/>
                        <a:t>($LOGNAME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과 동일</a:t>
                      </a:r>
                      <a:r>
                        <a:rPr lang="en-US" altLang="ko-KR" sz="1500" baseline="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\h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호스트 이름 </a:t>
                      </a:r>
                      <a:r>
                        <a:rPr lang="en-US" altLang="ko-KR" sz="1500" dirty="0"/>
                        <a:t>(`</a:t>
                      </a:r>
                      <a:r>
                        <a:rPr lang="en-US" altLang="ko-KR" sz="1500" dirty="0" err="1"/>
                        <a:t>uname</a:t>
                      </a:r>
                      <a:r>
                        <a:rPr lang="en-US" altLang="ko-KR" sz="1500" baseline="0" dirty="0"/>
                        <a:t> –n` </a:t>
                      </a:r>
                      <a:r>
                        <a:rPr lang="ko-KR" altLang="en-US" sz="1500" baseline="0" dirty="0"/>
                        <a:t>명령과 동일</a:t>
                      </a:r>
                      <a:r>
                        <a:rPr lang="en-US" altLang="ko-KR" sz="1500" baseline="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\w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현재 작업 </a:t>
                      </a:r>
                      <a:r>
                        <a:rPr lang="ko-KR" altLang="en-US" sz="1500" dirty="0" err="1"/>
                        <a:t>디렉토리</a:t>
                      </a:r>
                      <a:r>
                        <a:rPr lang="ko-KR" altLang="en-US" sz="1500" baseline="0" dirty="0"/>
                        <a:t> </a:t>
                      </a:r>
                      <a:r>
                        <a:rPr lang="en-US" altLang="ko-KR" sz="1500" baseline="0" dirty="0"/>
                        <a:t>($PWD</a:t>
                      </a:r>
                      <a:r>
                        <a:rPr lang="ko-KR" altLang="en-US" sz="1500" baseline="0" dirty="0"/>
                        <a:t>와 유사</a:t>
                      </a:r>
                      <a:r>
                        <a:rPr lang="en-US" altLang="ko-KR" sz="1500" baseline="0" dirty="0"/>
                        <a:t>. </a:t>
                      </a:r>
                      <a:r>
                        <a:rPr lang="ko-KR" altLang="en-US" sz="1500" baseline="0" dirty="0" err="1"/>
                        <a:t>홈디렉토리를</a:t>
                      </a:r>
                      <a:r>
                        <a:rPr lang="ko-KR" altLang="en-US" sz="1500" baseline="0" dirty="0"/>
                        <a:t> </a:t>
                      </a:r>
                      <a:r>
                        <a:rPr lang="en-US" altLang="ko-KR" sz="1500" baseline="0" dirty="0"/>
                        <a:t>~</a:t>
                      </a:r>
                      <a:r>
                        <a:rPr lang="ko-KR" altLang="en-US" sz="1500" baseline="0" dirty="0"/>
                        <a:t>로 표시</a:t>
                      </a:r>
                      <a:r>
                        <a:rPr lang="en-US" altLang="ko-KR" sz="1500" baseline="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\t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24</a:t>
                      </a:r>
                      <a:r>
                        <a:rPr lang="ko-KR" altLang="en-US" sz="1500" dirty="0"/>
                        <a:t>시간 형식으로 나타낸 시각</a:t>
                      </a:r>
                      <a:r>
                        <a:rPr lang="en-US" altLang="ko-KR" sz="1500" dirty="0"/>
                        <a:t>(HH:MM:SS)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\A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24</a:t>
                      </a:r>
                      <a:r>
                        <a:rPr lang="ko-KR" altLang="en-US" sz="1500" dirty="0"/>
                        <a:t>시간 형식으로 나타낸 시각</a:t>
                      </a:r>
                      <a:r>
                        <a:rPr lang="en-US" altLang="ko-KR" sz="1500" dirty="0"/>
                        <a:t>(HH:MM)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\e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ASCII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이스케이프 문자</a:t>
                      </a:r>
                      <a:r>
                        <a:rPr lang="en-US" altLang="ko-KR" sz="1500" baseline="0" dirty="0"/>
                        <a:t>. </a:t>
                      </a:r>
                      <a:r>
                        <a:rPr lang="ko-KR" altLang="en-US" sz="1500" baseline="0" dirty="0"/>
                        <a:t>터미널 창에 고급 옵션을 전달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\[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출력하지 않을 문자열의 시작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\]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출력하지 않을 문자열의 끝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\!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히스토리</a:t>
                      </a:r>
                      <a:r>
                        <a:rPr lang="ko-KR" altLang="en-US" sz="1500" dirty="0"/>
                        <a:t>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004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프롬프트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컬러 프롬프트의 설정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컬러 프롬프트 정의 형식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/>
              <a:t>\[  ~ \]: </a:t>
            </a:r>
            <a:r>
              <a:rPr lang="ko-KR" altLang="en-US" sz="2000" dirty="0"/>
              <a:t>이 사이의 문자들은 화면에 출력되지 않음</a:t>
            </a:r>
            <a:endParaRPr lang="en-US" altLang="ko-KR" sz="2000" dirty="0"/>
          </a:p>
          <a:p>
            <a:pPr marL="514350" lvl="2" indent="-342900">
              <a:buClrTx/>
            </a:pPr>
            <a:r>
              <a:rPr lang="ko-KR" altLang="en-US" sz="2000" dirty="0"/>
              <a:t>＼</a:t>
            </a:r>
            <a:r>
              <a:rPr lang="en-US" altLang="ko-KR" sz="2000" dirty="0"/>
              <a:t>e : </a:t>
            </a:r>
            <a:r>
              <a:rPr lang="ko-KR" altLang="en-US" sz="2000" dirty="0"/>
              <a:t>이스케이프 문자</a:t>
            </a:r>
            <a:r>
              <a:rPr lang="en-US" altLang="ko-KR" sz="2000" dirty="0"/>
              <a:t>. </a:t>
            </a:r>
            <a:r>
              <a:rPr lang="ko-KR" altLang="en-US" sz="2000" dirty="0"/>
              <a:t>단말기 제어의 시작을 알림</a:t>
            </a:r>
            <a:endParaRPr lang="en-US" altLang="ko-KR" sz="2000" dirty="0"/>
          </a:p>
          <a:p>
            <a:pPr marL="695325" lvl="3" indent="-342900"/>
            <a:r>
              <a:rPr lang="ko-KR" altLang="en-US" sz="1800" dirty="0"/>
              <a:t>＼</a:t>
            </a:r>
            <a:r>
              <a:rPr lang="en-US" altLang="ko-KR" sz="1800" dirty="0"/>
              <a:t>e ~ m </a:t>
            </a:r>
            <a:r>
              <a:rPr lang="ko-KR" altLang="en-US" sz="1800" dirty="0"/>
              <a:t>사이에 프롬프트 컬러 색상 지정</a:t>
            </a:r>
            <a:endParaRPr lang="en-US" altLang="ko-KR" sz="1800" dirty="0"/>
          </a:p>
          <a:p>
            <a:pPr marL="514350" lvl="2" indent="-342900">
              <a:buClrTx/>
            </a:pPr>
            <a:r>
              <a:rPr lang="en-US" altLang="ko-KR" sz="2000" dirty="0" err="1"/>
              <a:t>x;y</a:t>
            </a:r>
            <a:r>
              <a:rPr lang="en-US" altLang="ko-KR" sz="2000" dirty="0"/>
              <a:t> : </a:t>
            </a:r>
            <a:r>
              <a:rPr lang="ko-KR" altLang="en-US" sz="2000" dirty="0"/>
              <a:t>컬러</a:t>
            </a:r>
            <a:r>
              <a:rPr lang="en-US" altLang="ko-KR" sz="2000" dirty="0"/>
              <a:t> </a:t>
            </a:r>
            <a:r>
              <a:rPr lang="ko-KR" altLang="en-US" sz="2000" dirty="0"/>
              <a:t>번호 </a:t>
            </a:r>
            <a:r>
              <a:rPr lang="en-US" altLang="ko-KR" sz="2000" dirty="0"/>
              <a:t>(x</a:t>
            </a:r>
            <a:r>
              <a:rPr lang="ko-KR" altLang="en-US" sz="2000" dirty="0"/>
              <a:t>는 글자</a:t>
            </a:r>
            <a:r>
              <a:rPr lang="en-US" altLang="ko-KR" sz="2000" dirty="0"/>
              <a:t>, y</a:t>
            </a:r>
            <a:r>
              <a:rPr lang="ko-KR" altLang="en-US" sz="2000" dirty="0"/>
              <a:t>는 배경</a:t>
            </a:r>
            <a:r>
              <a:rPr lang="en-US" altLang="ko-KR" sz="2000" dirty="0"/>
              <a:t>)</a:t>
            </a:r>
          </a:p>
          <a:p>
            <a:pPr marL="514350" lvl="2" indent="-342900">
              <a:buClrTx/>
            </a:pPr>
            <a:r>
              <a:rPr lang="en-US" altLang="ko-KR" sz="2000" dirty="0"/>
              <a:t>n : </a:t>
            </a:r>
            <a:r>
              <a:rPr lang="ko-KR" altLang="en-US" sz="2000" dirty="0"/>
              <a:t>특수 기능 </a:t>
            </a:r>
            <a:r>
              <a:rPr lang="en-US" altLang="ko-KR" sz="2000" dirty="0"/>
              <a:t>(</a:t>
            </a:r>
            <a:r>
              <a:rPr lang="ko-KR" altLang="en-US" sz="2000" dirty="0"/>
              <a:t>밑줄</a:t>
            </a:r>
            <a:r>
              <a:rPr lang="en-US" altLang="ko-KR" sz="2000" dirty="0"/>
              <a:t>, </a:t>
            </a:r>
            <a:r>
              <a:rPr lang="ko-KR" altLang="en-US" sz="2000" dirty="0"/>
              <a:t>역상 등</a:t>
            </a:r>
            <a:r>
              <a:rPr lang="en-US" altLang="ko-KR" sz="2000" dirty="0"/>
              <a:t>)</a:t>
            </a:r>
          </a:p>
          <a:p>
            <a:pPr marL="514350" lvl="2" indent="-342900">
              <a:buClrTx/>
            </a:pPr>
            <a:r>
              <a:rPr lang="ko-KR" altLang="en-US" sz="2000" dirty="0"/>
              <a:t>프롬프트 </a:t>
            </a:r>
            <a:r>
              <a:rPr lang="en-US" altLang="ko-KR" sz="2000" dirty="0"/>
              <a:t>: </a:t>
            </a:r>
            <a:r>
              <a:rPr lang="ko-KR" altLang="en-US" sz="2000" dirty="0"/>
              <a:t>프롬프트로 사용할 문자열</a:t>
            </a:r>
            <a:r>
              <a:rPr lang="en-US" altLang="ko-KR" sz="2000" dirty="0"/>
              <a:t> </a:t>
            </a: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2116" y="2285133"/>
            <a:ext cx="7479769" cy="448939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PS1 = ‘\[\e[</a:t>
            </a:r>
            <a:r>
              <a:rPr lang="en-US" altLang="ko-KR" sz="2400" b="1" i="0" dirty="0" err="1">
                <a:solidFill>
                  <a:schemeClr val="tx1"/>
                </a:solidFill>
                <a:effectLst/>
                <a:latin typeface="+mj-ea"/>
                <a:ea typeface="+mj-ea"/>
              </a:rPr>
              <a:t>x;y;nm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\] 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프롬프트 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\[\e[x;y;0m\]”</a:t>
            </a:r>
          </a:p>
        </p:txBody>
      </p:sp>
      <p:sp>
        <p:nvSpPr>
          <p:cNvPr id="5" name="모서리가 둥근 사각형 설명선 4"/>
          <p:cNvSpPr/>
          <p:nvPr>
            <p:custDataLst>
              <p:tags r:id="rId2"/>
            </p:custDataLst>
          </p:nvPr>
        </p:nvSpPr>
        <p:spPr>
          <a:xfrm>
            <a:off x="2051720" y="2947998"/>
            <a:ext cx="2261967" cy="666075"/>
          </a:xfrm>
          <a:prstGeom prst="wedgeRoundRectCallout">
            <a:avLst>
              <a:gd name="adj1" fmla="val -10162"/>
              <a:gd name="adj2" fmla="val -83926"/>
              <a:gd name="adj3" fmla="val 16667"/>
            </a:avLst>
          </a:prstGeom>
          <a:solidFill>
            <a:schemeClr val="bg2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프롬프트의 색상 및 특수 효과 표시</a:t>
            </a:r>
          </a:p>
        </p:txBody>
      </p:sp>
      <p:sp>
        <p:nvSpPr>
          <p:cNvPr id="6" name="모서리가 둥근 사각형 설명선 5"/>
          <p:cNvSpPr/>
          <p:nvPr>
            <p:custDataLst>
              <p:tags r:id="rId3"/>
            </p:custDataLst>
          </p:nvPr>
        </p:nvSpPr>
        <p:spPr>
          <a:xfrm>
            <a:off x="5652120" y="2947998"/>
            <a:ext cx="2261967" cy="666075"/>
          </a:xfrm>
          <a:prstGeom prst="wedgeRoundRectCallout">
            <a:avLst>
              <a:gd name="adj1" fmla="val -10162"/>
              <a:gd name="adj2" fmla="val -83926"/>
              <a:gd name="adj3" fmla="val 16667"/>
            </a:avLst>
          </a:prstGeom>
          <a:solidFill>
            <a:schemeClr val="bg2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원래 색상으로 돌아가기 위한 지정</a:t>
            </a:r>
          </a:p>
        </p:txBody>
      </p:sp>
    </p:spTree>
    <p:extLst>
      <p:ext uri="{BB962C8B-B14F-4D97-AF65-F5344CB8AC3E}">
        <p14:creationId xmlns:p14="http://schemas.microsoft.com/office/powerpoint/2010/main" val="4095004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프롬프트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컬러 프롬프트의 설정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컬러 프롬프트 정의 형식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81065"/>
            <a:ext cx="7272808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04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55576" y="1628801"/>
            <a:ext cx="7704856" cy="4320480"/>
          </a:xfrm>
        </p:spPr>
        <p:txBody>
          <a:bodyPr/>
          <a:lstStyle/>
          <a:p>
            <a:pPr marL="0" indent="0">
              <a:buNone/>
            </a:pPr>
            <a:endParaRPr lang="ko-KR" altLang="en-US" b="0" dirty="0"/>
          </a:p>
          <a:p>
            <a:r>
              <a:rPr lang="ko-KR" altLang="en-US" b="0" dirty="0" err="1"/>
              <a:t>배시</a:t>
            </a:r>
            <a:r>
              <a:rPr lang="ko-KR" altLang="en-US" b="0" dirty="0"/>
              <a:t> </a:t>
            </a:r>
            <a:r>
              <a:rPr lang="ko-KR" altLang="en-US" b="0" dirty="0" err="1"/>
              <a:t>셸이</a:t>
            </a:r>
            <a:r>
              <a:rPr lang="ko-KR" altLang="en-US" b="0" dirty="0"/>
              <a:t> 제공하는 다양한 기능을 이해하고 활용한다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환경 변수를 이용해 작업의 효율을 높이는 환경을 설정하는 방법을 익힌다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환경 설정 파일을 이용해 자신만의 환경을 설정하는 방법을 익힌다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환경 설정 파일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환경 설정 파일의 종류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환경 설정 파일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사용자가 로그인할 때마다 자동으로 실행되는 명령을 저장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시스템 초기화 파일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환경 변수 설정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명령어 경로 설정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터미널 설정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사용자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접속시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관리자의 인사말 출력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사용자 초기화 파일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기본 프롬프트 설정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 권한 설정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명령어 경로 설정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사용자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앨리어스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설정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기타 환경 설정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983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환경 설정 파일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환경 설정 파일의 종류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환경 설정 파일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61047"/>
            <a:ext cx="7344816" cy="417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442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환경 설정 파일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사용자 초기화 파일 만들기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사용자 홈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디렉토리에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위치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사용자별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환경 설정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프롬프트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경로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앨리어스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등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62312"/>
            <a:ext cx="734481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567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환경 설정 파일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사용자 초기화 파일 실행하기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.profile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bashrc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파일을 처음 작성하거나 내용을 수정했을 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→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source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명령어를 사용 →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.profile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이나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bashrc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를 실행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59720"/>
            <a:ext cx="7962900" cy="124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334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5-1]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홈 </a:t>
            </a:r>
            <a:r>
              <a:rPr lang="ko-KR" altLang="en-US" dirty="0" err="1">
                <a:solidFill>
                  <a:schemeClr val="tx1"/>
                </a:solidFill>
              </a:rPr>
              <a:t>디렉토리로</a:t>
            </a:r>
            <a:r>
              <a:rPr lang="ko-KR" altLang="en-US" dirty="0">
                <a:solidFill>
                  <a:schemeClr val="tx1"/>
                </a:solidFill>
              </a:rPr>
              <a:t> 이동하기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bashrc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수정하기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62708"/>
            <a:ext cx="7972425" cy="187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0" y="4105349"/>
            <a:ext cx="7972425" cy="220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150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5-1]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프롬프트 설정하기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0" y="1283034"/>
            <a:ext cx="7972425" cy="265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47" y="4547716"/>
            <a:ext cx="7943850" cy="199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378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5-1]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환경 변수 자동 설정하기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r>
              <a:rPr lang="en-US" altLang="ko-KR" dirty="0">
                <a:solidFill>
                  <a:schemeClr val="tx1"/>
                </a:solidFill>
              </a:rPr>
              <a:t>CDPATH </a:t>
            </a:r>
            <a:r>
              <a:rPr lang="ko-KR" altLang="en-US" dirty="0">
                <a:solidFill>
                  <a:schemeClr val="tx1"/>
                </a:solidFill>
              </a:rPr>
              <a:t>변수 설정하기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68" y="1556792"/>
            <a:ext cx="797242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68" y="4091037"/>
            <a:ext cx="7962900" cy="23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3718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5-1]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r>
              <a:rPr lang="ko-KR" altLang="en-US" dirty="0" err="1">
                <a:solidFill>
                  <a:schemeClr val="tx1"/>
                </a:solidFill>
              </a:rPr>
              <a:t>앨리어스</a:t>
            </a:r>
            <a:r>
              <a:rPr lang="ko-KR" altLang="en-US" dirty="0">
                <a:solidFill>
                  <a:schemeClr val="tx1"/>
                </a:solidFill>
              </a:rPr>
              <a:t> 설정하기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r>
              <a:rPr lang="ko-KR" altLang="en-US" dirty="0">
                <a:solidFill>
                  <a:schemeClr val="tx1"/>
                </a:solidFill>
              </a:rPr>
              <a:t>환경 변수 자동 설정 기능 해제하기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68" y="1582192"/>
            <a:ext cx="7972425" cy="2626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93" y="4802212"/>
            <a:ext cx="79629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7192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5-1]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r>
              <a:rPr lang="ko-KR" altLang="en-US" dirty="0">
                <a:solidFill>
                  <a:schemeClr val="tx1"/>
                </a:solidFill>
              </a:rPr>
              <a:t>기타 설정하기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r>
              <a:rPr lang="ko-KR" altLang="en-US" dirty="0">
                <a:solidFill>
                  <a:schemeClr val="tx1"/>
                </a:solidFill>
              </a:rPr>
              <a:t>환경 설정 파일을 저장하고 실행하기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77686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26012"/>
            <a:ext cx="77342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0062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5-1]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10"/>
            </a:pPr>
            <a:r>
              <a:rPr lang="en-US" altLang="ko-KR" dirty="0">
                <a:solidFill>
                  <a:schemeClr val="tx1"/>
                </a:solidFill>
              </a:rPr>
              <a:t>.profile </a:t>
            </a:r>
            <a:r>
              <a:rPr lang="ko-KR" altLang="en-US" dirty="0">
                <a:solidFill>
                  <a:schemeClr val="tx1"/>
                </a:solidFill>
              </a:rPr>
              <a:t>파일 수정하기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9152"/>
            <a:ext cx="7734200" cy="215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60" y="4075434"/>
            <a:ext cx="7708924" cy="135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78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err="1"/>
              <a:t>셸</a:t>
            </a:r>
            <a:r>
              <a:rPr lang="ko-KR" altLang="en-US" dirty="0"/>
              <a:t> 기본 사용법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셸의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종류와 변경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사용자와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커널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사이의 중간 역할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사용자가 입력한 명령을 처리하고 실행 결과를 알려줌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편리한 사용을 위해 다양한 기능 제공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셸의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종류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본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콘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ksh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 C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csh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배시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(bash)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등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종류 확인하기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프롬프트로 확인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C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셸은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% /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본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콘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배시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셸은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$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명령으로 확인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445224"/>
            <a:ext cx="4104456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9922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5-1]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8064896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4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5-1]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11"/>
            </a:pP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bashrc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파일 실행 명령 삽입하기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84" y="1641624"/>
            <a:ext cx="7823472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3538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5-1]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12"/>
            </a:pPr>
            <a:r>
              <a:rPr lang="ko-KR" altLang="en-US" dirty="0">
                <a:solidFill>
                  <a:schemeClr val="tx1"/>
                </a:solidFill>
              </a:rPr>
              <a:t>파일 저장하고 실행하기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8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07592"/>
            <a:ext cx="7905750" cy="36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343500"/>
            <a:ext cx="79533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05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err="1"/>
              <a:t>셸</a:t>
            </a:r>
            <a:r>
              <a:rPr lang="ko-KR" altLang="en-US" dirty="0"/>
              <a:t> 기본 사용법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셸의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종류와 변경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로그인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셸과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서브셸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로그인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사용자가 로그인 직후 자동 생성되는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서브셸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사용자가 직접 실행한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4968552" cy="316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17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err="1"/>
              <a:t>셸</a:t>
            </a:r>
            <a:r>
              <a:rPr lang="ko-KR" altLang="en-US" dirty="0"/>
              <a:t> 기본 사용법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문자열의 출력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echo</a:t>
            </a:r>
          </a:p>
          <a:p>
            <a:pPr marL="695325" lvl="3" indent="-342900"/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명령과 유틸리티 모두 제공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지정한 문자열 출력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</a:t>
            </a:r>
          </a:p>
          <a:p>
            <a:pPr marL="695325" lvl="3" indent="-342900"/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명령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옵션이 제공되어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echo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보다 편리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00" y="4149080"/>
            <a:ext cx="648072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61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err="1"/>
              <a:t>셸</a:t>
            </a:r>
            <a:r>
              <a:rPr lang="ko-KR" altLang="en-US" dirty="0"/>
              <a:t> 기본 사용법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특수 문자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특수 문자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가장 자주 사용되는 특수 문자 → 임의의 문자열을 나타냄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84" y="2636664"/>
            <a:ext cx="7205116" cy="367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26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err="1"/>
              <a:t>셸</a:t>
            </a:r>
            <a:r>
              <a:rPr lang="ko-KR" altLang="en-US" dirty="0"/>
              <a:t> 기본 사용법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셸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특수 문자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와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 ]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특수 문자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모두 하나의 문자를 나타내는 데 사용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는 임의의 한 문자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[ ]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괄호 안에 포함된 문자 중 하나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 ]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다른 특수 문자와도 혼합해 사용할 수도 있다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85" y="3449464"/>
            <a:ext cx="7205116" cy="285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665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Bv6iCRm3OySJXWY49cVH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Bv6iCRm3OySJXWY49cVH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Bv6iCRm3OySJXWY49cVH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Bv6iCRm3OySJXWY49cVH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YSUT2HCy1NBgvHRlqLIH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nd9bg0HBfYb3153eLur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Bv6iCRm3OySJXWY49cVH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C9Xz3k29O85rRlnC7JL0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C9Xz3k29O85rRlnC7JL0d"/>
</p:tagLst>
</file>

<file path=ppt/theme/theme1.xml><?xml version="1.0" encoding="utf-8"?>
<a:theme xmlns:a="http://schemas.openxmlformats.org/drawingml/2006/main" name="Office 테마">
  <a:themeElements>
    <a:clrScheme name="자주색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8201</TotalTime>
  <Words>1631</Words>
  <Application>Microsoft Office PowerPoint</Application>
  <PresentationFormat>화면 슬라이드 쇼(4:3)</PresentationFormat>
  <Paragraphs>658</Paragraphs>
  <Slides>52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맑은 고딕</vt:lpstr>
      <vt:lpstr>Arial</vt:lpstr>
      <vt:lpstr>Calibri</vt:lpstr>
      <vt:lpstr>Wingdings</vt:lpstr>
      <vt:lpstr>Office 테마</vt:lpstr>
      <vt:lpstr>IT CookBook, 유닉스 이론과 실습(3판)</vt:lpstr>
      <vt:lpstr>Chapter 05. 배시 셸 활용하기</vt:lpstr>
      <vt:lpstr>PowerPoint 프레젠테이션</vt:lpstr>
      <vt:lpstr>PowerPoint 프레젠테이션</vt:lpstr>
      <vt:lpstr>01. 셸 기본 사용법 익히기</vt:lpstr>
      <vt:lpstr>01. 셸 기본 사용법 익히기</vt:lpstr>
      <vt:lpstr>01. 셸 기본 사용법 익히기</vt:lpstr>
      <vt:lpstr>01. 셸 기본 사용법 익히기</vt:lpstr>
      <vt:lpstr>01. 셸 기본 사용법 익히기</vt:lpstr>
      <vt:lpstr>01. 셸 기본 사용법 익히기</vt:lpstr>
      <vt:lpstr>01. 셸 기본 사용법 익히기</vt:lpstr>
      <vt:lpstr>01. 셸 기본 사용법 익히기</vt:lpstr>
      <vt:lpstr>01. 셸 기본 사용법 익히기</vt:lpstr>
      <vt:lpstr>01. 셸 기본 사용법 익히기</vt:lpstr>
      <vt:lpstr>01. 셸 기본 사용법 익히기</vt:lpstr>
      <vt:lpstr>02. 입출력 방향 변경</vt:lpstr>
      <vt:lpstr>02. 입출력 방향 변경</vt:lpstr>
      <vt:lpstr>02. 입출력 방향 변경</vt:lpstr>
      <vt:lpstr>02. 입출력 방향 변경</vt:lpstr>
      <vt:lpstr>02. 입출력 방향 변경</vt:lpstr>
      <vt:lpstr>03. 배시 셸의 환경 설정</vt:lpstr>
      <vt:lpstr>03. 배시 셸의 환경 설정</vt:lpstr>
      <vt:lpstr>03. 배시 셸의 환경 설정</vt:lpstr>
      <vt:lpstr>04. 배시 셸 명령 다루기</vt:lpstr>
      <vt:lpstr>04. 배시 셸 명령 다루기</vt:lpstr>
      <vt:lpstr>04. 배시 셸 명령 다루기</vt:lpstr>
      <vt:lpstr>04. 배시 셸 명령 다루기</vt:lpstr>
      <vt:lpstr>04. 배시 셸 명령 다루기</vt:lpstr>
      <vt:lpstr>04. 배시 셸 명령 다루기</vt:lpstr>
      <vt:lpstr>04. 배시 셸 명령 다루기</vt:lpstr>
      <vt:lpstr>04. 배시 셸 명령 다루기</vt:lpstr>
      <vt:lpstr>04. 배시 셸 명령 다루기</vt:lpstr>
      <vt:lpstr>04. 배시 셸 명령 다루기</vt:lpstr>
      <vt:lpstr>05. 프롬프트 설정하기</vt:lpstr>
      <vt:lpstr>05. 프롬프트 설정하기</vt:lpstr>
      <vt:lpstr>05. 프롬프트 설정하기</vt:lpstr>
      <vt:lpstr>05. 프롬프트 설정하기</vt:lpstr>
      <vt:lpstr>05. 프롬프트 설정하기</vt:lpstr>
      <vt:lpstr>05. 프롬프트 설정하기</vt:lpstr>
      <vt:lpstr>06. 환경 설정 파일 설정하기</vt:lpstr>
      <vt:lpstr>06. 환경 설정 파일 설정하기</vt:lpstr>
      <vt:lpstr>06. 환경 설정 파일 설정하기</vt:lpstr>
      <vt:lpstr>06. 환경 설정 파일 설정하기</vt:lpstr>
      <vt:lpstr>[실습 5-1] 셸 환경 설정하기</vt:lpstr>
      <vt:lpstr>[실습 5-1] 셸 환경 설정하기</vt:lpstr>
      <vt:lpstr>[실습 5-1] 셸 환경 설정하기</vt:lpstr>
      <vt:lpstr>[실습 5-1] 셸 환경 설정하기</vt:lpstr>
      <vt:lpstr>[실습 5-1] 셸 환경 설정하기</vt:lpstr>
      <vt:lpstr>[실습 5-1] 셸 환경 설정하기</vt:lpstr>
      <vt:lpstr>[실습 5-1] 셸 환경 설정하기</vt:lpstr>
      <vt:lpstr>[실습 5-1] 셸 환경 설정하기</vt:lpstr>
      <vt:lpstr>[실습 5-1] 셸 환경 설정하기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마케팅팀</cp:lastModifiedBy>
  <cp:revision>784</cp:revision>
  <dcterms:created xsi:type="dcterms:W3CDTF">2012-07-11T10:23:22Z</dcterms:created>
  <dcterms:modified xsi:type="dcterms:W3CDTF">2019-12-27T06:07:33Z</dcterms:modified>
</cp:coreProperties>
</file>