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409" r:id="rId2"/>
    <p:sldId id="256" r:id="rId3"/>
    <p:sldId id="266" r:id="rId4"/>
    <p:sldId id="383" r:id="rId5"/>
    <p:sldId id="424" r:id="rId6"/>
    <p:sldId id="541" r:id="rId7"/>
    <p:sldId id="542" r:id="rId8"/>
    <p:sldId id="543" r:id="rId9"/>
    <p:sldId id="544" r:id="rId10"/>
    <p:sldId id="545" r:id="rId11"/>
    <p:sldId id="546" r:id="rId12"/>
    <p:sldId id="547" r:id="rId13"/>
    <p:sldId id="548" r:id="rId14"/>
    <p:sldId id="549" r:id="rId15"/>
    <p:sldId id="550" r:id="rId16"/>
    <p:sldId id="551" r:id="rId17"/>
    <p:sldId id="552" r:id="rId18"/>
    <p:sldId id="553" r:id="rId19"/>
    <p:sldId id="496" r:id="rId20"/>
    <p:sldId id="554" r:id="rId21"/>
    <p:sldId id="555" r:id="rId22"/>
    <p:sldId id="556" r:id="rId23"/>
    <p:sldId id="557" r:id="rId24"/>
    <p:sldId id="558" r:id="rId25"/>
    <p:sldId id="559" r:id="rId26"/>
    <p:sldId id="560" r:id="rId27"/>
    <p:sldId id="445" r:id="rId28"/>
    <p:sldId id="561" r:id="rId29"/>
    <p:sldId id="497" r:id="rId30"/>
    <p:sldId id="562" r:id="rId31"/>
    <p:sldId id="563" r:id="rId32"/>
    <p:sldId id="564" r:id="rId33"/>
    <p:sldId id="565" r:id="rId3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DF63"/>
    <a:srgbClr val="2D7F4D"/>
    <a:srgbClr val="9EC157"/>
    <a:srgbClr val="F6713C"/>
    <a:srgbClr val="FDE2D7"/>
    <a:srgbClr val="FCC7B2"/>
    <a:srgbClr val="F88D62"/>
    <a:srgbClr val="CDF1FF"/>
    <a:srgbClr val="97E1FF"/>
    <a:srgbClr val="00A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7" autoAdjust="0"/>
    <p:restoredTop sz="97439" autoAdjust="0"/>
  </p:normalViewPr>
  <p:slideViewPr>
    <p:cSldViewPr>
      <p:cViewPr varScale="1">
        <p:scale>
          <a:sx n="110" d="100"/>
          <a:sy n="110" d="100"/>
        </p:scale>
        <p:origin x="1836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2019-12-27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2019-12-27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네트워크 개론(3판)_표지-3.pn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82096"/>
          </a:xfrm>
          <a:prstGeom prst="rect">
            <a:avLst/>
          </a:prstGeom>
        </p:spPr>
      </p:pic>
      <p:sp>
        <p:nvSpPr>
          <p:cNvPr id="3" name="직사각형 6"/>
          <p:cNvSpPr/>
          <p:nvPr userDrawn="1"/>
        </p:nvSpPr>
        <p:spPr>
          <a:xfrm>
            <a:off x="0" y="5022962"/>
            <a:ext cx="9144000" cy="1835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5280651"/>
            <a:ext cx="8229600" cy="1319660"/>
          </a:xfrm>
        </p:spPr>
        <p:txBody>
          <a:bodyPr/>
          <a:lstStyle>
            <a:lvl1pPr algn="l">
              <a:defRPr sz="3600" b="1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8" name="Picture 7" descr="한빛로고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9" t="27506" r="9941" b="6356"/>
          <a:stretch/>
        </p:blipFill>
        <p:spPr>
          <a:xfrm>
            <a:off x="7200901" y="419100"/>
            <a:ext cx="1600200" cy="38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181FB1-4C65-4392-B60C-27E37A36E5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217519" y="1772816"/>
            <a:ext cx="3919371" cy="31986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7B52C8-E267-4785-9D86-B307BFD5E24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42899" y="466197"/>
            <a:ext cx="4572000" cy="3638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283C5C-1135-4A32-9562-CAFBAB5D72B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9512" y="4127301"/>
            <a:ext cx="4095750" cy="4286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826381" y="908720"/>
            <a:ext cx="36016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27584" y="1844824"/>
            <a:ext cx="7704856" cy="3816424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285750" indent="-285750">
              <a:lnSpc>
                <a:spcPct val="200000"/>
              </a:lnSpc>
              <a:buFont typeface="Wingdings" pitchFamily="2" charset="2"/>
              <a:buChar char="§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5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rgbClr val="F88D6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rgbClr val="FCC7B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rgbClr val="FDE2D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rgbClr val="F671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2019-12-27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9" r:id="rId2"/>
    <p:sldLayoutId id="2147483680" r:id="rId3"/>
    <p:sldLayoutId id="2147483686" r:id="rId4"/>
    <p:sldLayoutId id="2147483685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image" Target="../media/image13.png"/><Relationship Id="rId2" Type="http://schemas.openxmlformats.org/officeDocument/2006/relationships/tags" Target="../tags/tag5.xml"/><Relationship Id="rId16" Type="http://schemas.openxmlformats.org/officeDocument/2006/relationships/image" Target="../media/image12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image" Target="../media/image11.png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8B816-A47A-472B-9F3D-20D39C00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 </a:t>
            </a:r>
            <a:r>
              <a:rPr lang="en-US" altLang="ko-KR" dirty="0" err="1"/>
              <a:t>CookBook</a:t>
            </a:r>
            <a:r>
              <a:rPr lang="en-US" altLang="ko-KR" dirty="0"/>
              <a:t>, </a:t>
            </a:r>
            <a:r>
              <a:rPr lang="ko-KR" altLang="en-US" dirty="0"/>
              <a:t>유닉스 이론과 실습</a:t>
            </a:r>
            <a:r>
              <a:rPr lang="en-US" altLang="ko-KR" dirty="0"/>
              <a:t>(3</a:t>
            </a:r>
            <a:r>
              <a:rPr lang="ko-KR" altLang="en-US" dirty="0"/>
              <a:t>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51ED8-B518-4A93-BE9A-E7EA485970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114300" lvl="0" indent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altLang="ko-KR" sz="2800" b="0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[</a:t>
            </a:r>
            <a:r>
              <a:rPr lang="ko-KR" altLang="en-US" b="0" kern="0" dirty="0" err="1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강의교안</a:t>
            </a:r>
            <a:r>
              <a:rPr lang="ko-KR" altLang="en-US" b="0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 이용 안내</a:t>
            </a:r>
            <a:r>
              <a:rPr lang="en-US" altLang="ko-KR" b="0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]</a:t>
            </a:r>
            <a:endParaRPr lang="en-US" altLang="ko-KR" sz="1200" b="0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114300" lvl="0" indent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본 </a:t>
            </a:r>
            <a:r>
              <a:rPr lang="ko-KR" altLang="en-US" sz="1200" b="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강의교안의</a:t>
            </a: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저작권은 </a:t>
            </a:r>
            <a:r>
              <a:rPr lang="ko-KR" altLang="en-US" sz="1200" b="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한빛아카데미㈜에</a:t>
            </a: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있습니다</a:t>
            </a:r>
            <a:r>
              <a:rPr lang="en-US" altLang="ko-KR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. </a:t>
            </a:r>
          </a:p>
          <a:p>
            <a:pPr marL="114300" lvl="0" indent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이 자료는 강의 보조자료로 제공되는 것으로 무단으로 전제하거나 배포하는 것을 금합니다</a:t>
            </a:r>
            <a:r>
              <a:rPr lang="en-US" altLang="ko-KR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865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파일의 접근 권한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유닉스의 사용자 카테고리</a:t>
            </a:r>
            <a:endParaRPr lang="en-US" altLang="ko-KR" sz="2400" dirty="0"/>
          </a:p>
          <a:p>
            <a:pPr lvl="1"/>
            <a:r>
              <a:rPr lang="ko-KR" altLang="en-US" dirty="0"/>
              <a:t>소유자 </a:t>
            </a:r>
            <a:endParaRPr lang="en-US" altLang="ko-KR" dirty="0"/>
          </a:p>
          <a:p>
            <a:pPr lvl="2"/>
            <a:r>
              <a:rPr lang="ko-KR" altLang="en-US" dirty="0"/>
              <a:t>일반적으로 파일을 생성한 사용자</a:t>
            </a:r>
            <a:r>
              <a:rPr lang="en-US" altLang="ko-KR" dirty="0"/>
              <a:t>. </a:t>
            </a:r>
            <a:r>
              <a:rPr lang="ko-KR" altLang="en-US" dirty="0"/>
              <a:t>명령을 통해 변경할 수도 있음</a:t>
            </a:r>
            <a:endParaRPr lang="en-US" altLang="ko-KR" dirty="0"/>
          </a:p>
          <a:p>
            <a:pPr lvl="1"/>
            <a:r>
              <a:rPr lang="ko-KR" altLang="en-US" dirty="0"/>
              <a:t>그룹 </a:t>
            </a:r>
            <a:endParaRPr lang="en-US" altLang="ko-KR" dirty="0"/>
          </a:p>
          <a:p>
            <a:pPr lvl="2"/>
            <a:r>
              <a:rPr lang="ko-KR" altLang="en-US" dirty="0"/>
              <a:t>파일과 동일한 그룹에 속한 사용자들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파일이 속한 그룹</a:t>
            </a:r>
            <a:r>
              <a:rPr lang="en-US" altLang="ko-KR" dirty="0"/>
              <a:t>?</a:t>
            </a:r>
          </a:p>
          <a:p>
            <a:pPr lvl="3"/>
            <a:r>
              <a:rPr lang="ko-KR" altLang="en-US" dirty="0"/>
              <a:t> 일반적으로 파일을 생성한 사용자의 기본 그룹</a:t>
            </a:r>
            <a:endParaRPr lang="en-US" altLang="ko-KR" dirty="0"/>
          </a:p>
          <a:p>
            <a:pPr lvl="3"/>
            <a:r>
              <a:rPr lang="ko-KR" altLang="en-US" dirty="0"/>
              <a:t>상위 </a:t>
            </a:r>
            <a:r>
              <a:rPr lang="ko-KR" altLang="en-US" dirty="0" err="1"/>
              <a:t>디렉토리에</a:t>
            </a:r>
            <a:r>
              <a:rPr lang="ko-KR" altLang="en-US" dirty="0"/>
              <a:t> 특수한 권한</a:t>
            </a:r>
            <a:r>
              <a:rPr lang="en-US" altLang="ko-KR" dirty="0"/>
              <a:t>(</a:t>
            </a:r>
            <a:r>
              <a:rPr lang="en-US" altLang="ko-KR" dirty="0" err="1"/>
              <a:t>setgid</a:t>
            </a:r>
            <a:r>
              <a:rPr lang="en-US" altLang="ko-KR" dirty="0"/>
              <a:t>)</a:t>
            </a:r>
            <a:r>
              <a:rPr lang="ko-KR" altLang="en-US" dirty="0"/>
              <a:t>이 부여된 경우 다른 그룹으로 지정</a:t>
            </a:r>
            <a:endParaRPr lang="en-US" altLang="ko-KR" dirty="0"/>
          </a:p>
          <a:p>
            <a:pPr lvl="3"/>
            <a:r>
              <a:rPr lang="ko-KR" altLang="en-US" dirty="0"/>
              <a:t>명령을 이용하여 변경 가능</a:t>
            </a:r>
            <a:endParaRPr lang="en-US" altLang="ko-KR" dirty="0"/>
          </a:p>
          <a:p>
            <a:pPr lvl="1"/>
            <a:r>
              <a:rPr lang="ko-KR" altLang="en-US" dirty="0"/>
              <a:t>기타 사용자</a:t>
            </a:r>
            <a:endParaRPr lang="en-US" altLang="ko-KR" dirty="0"/>
          </a:p>
          <a:p>
            <a:pPr lvl="2"/>
            <a:r>
              <a:rPr lang="ko-KR" altLang="en-US" dirty="0"/>
              <a:t>소유자나 그룹 카테고리에 속하지 않은 모든 사용자들</a:t>
            </a:r>
            <a:endParaRPr lang="en-US" altLang="ko-KR" dirty="0"/>
          </a:p>
          <a:p>
            <a:pPr lvl="2"/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접근 권한은 카테고리 별로 다르게 부여</a:t>
            </a:r>
            <a:endParaRPr lang="en-US" altLang="ko-KR" sz="2400" dirty="0"/>
          </a:p>
          <a:p>
            <a:pPr marL="447675" lvl="2" indent="0">
              <a:buNone/>
            </a:pP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					</a:t>
            </a:r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70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파일의 접근 권한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/>
              <a:t>기본 권한 </a:t>
            </a:r>
            <a:endParaRPr lang="en-US" altLang="ko-KR" sz="2400" dirty="0"/>
          </a:p>
          <a:p>
            <a:pPr lvl="1"/>
            <a:r>
              <a:rPr lang="ko-KR" altLang="en-US" dirty="0"/>
              <a:t>읽기</a:t>
            </a:r>
            <a:r>
              <a:rPr lang="en-US" altLang="ko-KR" dirty="0"/>
              <a:t>(r), </a:t>
            </a:r>
            <a:r>
              <a:rPr lang="ko-KR" altLang="en-US" dirty="0"/>
              <a:t>쓰기</a:t>
            </a:r>
            <a:r>
              <a:rPr lang="en-US" altLang="ko-KR" dirty="0"/>
              <a:t>(w), </a:t>
            </a:r>
            <a:r>
              <a:rPr lang="ko-KR" altLang="en-US" dirty="0"/>
              <a:t>실행</a:t>
            </a:r>
            <a:r>
              <a:rPr lang="en-US" altLang="ko-KR" dirty="0"/>
              <a:t>(x)</a:t>
            </a:r>
          </a:p>
          <a:p>
            <a:pPr lvl="1"/>
            <a:r>
              <a:rPr lang="ko-KR" altLang="en-US" dirty="0"/>
              <a:t>파일의 종류에 따라 의미 다름</a:t>
            </a:r>
          </a:p>
          <a:p>
            <a:pPr marL="447675" lvl="2" indent="0">
              <a:buNone/>
            </a:pP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					</a:t>
            </a:r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98" y="2653928"/>
            <a:ext cx="7172325" cy="365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126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파일의 접근 권한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/>
              <a:t>접근 권한 표기 방법 </a:t>
            </a:r>
            <a:endParaRPr lang="en-US" altLang="ko-KR" sz="2400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/>
              <a:t>문자의 의미</a:t>
            </a:r>
            <a:endParaRPr lang="en-US" altLang="ko-KR" sz="2400" dirty="0"/>
          </a:p>
          <a:p>
            <a:pPr lvl="1"/>
            <a:r>
              <a:rPr lang="en-US" altLang="ko-KR" dirty="0"/>
              <a:t>r: </a:t>
            </a:r>
            <a:r>
              <a:rPr lang="ko-KR" altLang="en-US" dirty="0"/>
              <a:t>읽기 허가</a:t>
            </a:r>
            <a:r>
              <a:rPr lang="en-US" altLang="ko-KR" dirty="0"/>
              <a:t>, w: </a:t>
            </a:r>
            <a:r>
              <a:rPr lang="ko-KR" altLang="en-US" dirty="0"/>
              <a:t>쓰기 허가</a:t>
            </a:r>
            <a:r>
              <a:rPr lang="en-US" altLang="ko-KR" dirty="0"/>
              <a:t>, x: </a:t>
            </a:r>
            <a:r>
              <a:rPr lang="ko-KR" altLang="en-US" dirty="0"/>
              <a:t>실행 허가</a:t>
            </a:r>
            <a:r>
              <a:rPr lang="en-US" altLang="ko-KR" dirty="0"/>
              <a:t>, -: </a:t>
            </a:r>
            <a:r>
              <a:rPr lang="ko-KR" altLang="en-US" dirty="0"/>
              <a:t>허가 취소</a:t>
            </a:r>
            <a:endParaRPr lang="en-US" altLang="ko-K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/>
              <a:t>다양한 사용 권한 조합</a:t>
            </a:r>
            <a:r>
              <a:rPr lang="en-US" altLang="ko-KR" dirty="0"/>
              <a:t>	</a:t>
            </a:r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355056" y="1807620"/>
            <a:ext cx="4433888" cy="1171575"/>
            <a:chOff x="1612" y="528"/>
            <a:chExt cx="2793" cy="738"/>
          </a:xfrm>
        </p:grpSpPr>
        <p:sp>
          <p:nvSpPr>
            <p:cNvPr id="6" name="Text Box 35"/>
            <p:cNvSpPr txBox="1">
              <a:spLocks noChangeArrowheads="1"/>
            </p:cNvSpPr>
            <p:nvPr/>
          </p:nvSpPr>
          <p:spPr bwMode="auto">
            <a:xfrm>
              <a:off x="1612" y="1016"/>
              <a:ext cx="5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ko-KR" altLang="en-US" sz="2000" b="1" i="0">
                  <a:solidFill>
                    <a:schemeClr val="tx1"/>
                  </a:solidFill>
                  <a:effectLst/>
                  <a:latin typeface="Times New Roman" pitchFamily="18" charset="0"/>
                  <a:ea typeface="돋움" pitchFamily="50" charset="-127"/>
                </a:rPr>
                <a:t>소유자</a:t>
              </a:r>
            </a:p>
          </p:txBody>
        </p:sp>
        <p:sp>
          <p:nvSpPr>
            <p:cNvPr id="7" name="Text Box 36"/>
            <p:cNvSpPr txBox="1">
              <a:spLocks noChangeArrowheads="1"/>
            </p:cNvSpPr>
            <p:nvPr/>
          </p:nvSpPr>
          <p:spPr bwMode="auto">
            <a:xfrm>
              <a:off x="2424" y="1016"/>
              <a:ext cx="9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ko-KR" altLang="en-US" sz="2000" b="1" i="0">
                  <a:solidFill>
                    <a:schemeClr val="tx1"/>
                  </a:solidFill>
                  <a:effectLst/>
                  <a:latin typeface="Times New Roman" pitchFamily="18" charset="0"/>
                  <a:ea typeface="돋움" pitchFamily="50" charset="-127"/>
                </a:rPr>
                <a:t>그룹사용자</a:t>
              </a:r>
            </a:p>
          </p:txBody>
        </p:sp>
        <p:sp>
          <p:nvSpPr>
            <p:cNvPr id="8" name="Text Box 37"/>
            <p:cNvSpPr txBox="1">
              <a:spLocks noChangeArrowheads="1"/>
            </p:cNvSpPr>
            <p:nvPr/>
          </p:nvSpPr>
          <p:spPr bwMode="auto">
            <a:xfrm>
              <a:off x="3504" y="1006"/>
              <a:ext cx="9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ko-KR" altLang="en-US" sz="2000" b="1" i="0" dirty="0">
                  <a:solidFill>
                    <a:schemeClr val="tx1"/>
                  </a:solidFill>
                  <a:effectLst/>
                  <a:latin typeface="Times New Roman" pitchFamily="18" charset="0"/>
                  <a:ea typeface="돋움" pitchFamily="50" charset="-127"/>
                </a:rPr>
                <a:t>기타사용자</a:t>
              </a:r>
            </a:p>
          </p:txBody>
        </p:sp>
        <p:sp>
          <p:nvSpPr>
            <p:cNvPr id="9" name="Line 38"/>
            <p:cNvSpPr>
              <a:spLocks noChangeShapeType="1"/>
            </p:cNvSpPr>
            <p:nvPr/>
          </p:nvSpPr>
          <p:spPr bwMode="auto">
            <a:xfrm>
              <a:off x="2880" y="8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0" name="Line 39"/>
            <p:cNvSpPr>
              <a:spLocks noChangeShapeType="1"/>
            </p:cNvSpPr>
            <p:nvPr/>
          </p:nvSpPr>
          <p:spPr bwMode="auto">
            <a:xfrm flipH="1">
              <a:off x="2160" y="86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1" name="Line 40"/>
            <p:cNvSpPr>
              <a:spLocks noChangeShapeType="1"/>
            </p:cNvSpPr>
            <p:nvPr/>
          </p:nvSpPr>
          <p:spPr bwMode="auto">
            <a:xfrm>
              <a:off x="3600" y="86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2" name="AutoShape 41"/>
            <p:cNvSpPr>
              <a:spLocks noChangeArrowheads="1"/>
            </p:cNvSpPr>
            <p:nvPr/>
          </p:nvSpPr>
          <p:spPr bwMode="auto">
            <a:xfrm>
              <a:off x="1968" y="528"/>
              <a:ext cx="624" cy="336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2800" b="1" i="0" dirty="0" err="1">
                  <a:solidFill>
                    <a:schemeClr val="tx1"/>
                  </a:solidFill>
                  <a:effectLst/>
                  <a:latin typeface="Times New Roman" pitchFamily="18" charset="0"/>
                  <a:ea typeface="돋움" pitchFamily="50" charset="-127"/>
                </a:rPr>
                <a:t>rw</a:t>
              </a:r>
              <a:r>
                <a:rPr lang="en-US" altLang="ko-KR" sz="2800" b="1" i="0" dirty="0">
                  <a:solidFill>
                    <a:schemeClr val="tx1"/>
                  </a:solidFill>
                  <a:effectLst/>
                  <a:latin typeface="Times New Roman" pitchFamily="18" charset="0"/>
                  <a:ea typeface="돋움" pitchFamily="50" charset="-127"/>
                </a:rPr>
                <a:t>-</a:t>
              </a:r>
            </a:p>
          </p:txBody>
        </p:sp>
        <p:sp>
          <p:nvSpPr>
            <p:cNvPr id="13" name="AutoShape 42"/>
            <p:cNvSpPr>
              <a:spLocks noChangeArrowheads="1"/>
            </p:cNvSpPr>
            <p:nvPr/>
          </p:nvSpPr>
          <p:spPr bwMode="auto">
            <a:xfrm>
              <a:off x="2592" y="528"/>
              <a:ext cx="624" cy="336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2800" b="1" i="0" dirty="0">
                  <a:solidFill>
                    <a:schemeClr val="tx1"/>
                  </a:solidFill>
                  <a:effectLst/>
                  <a:latin typeface="Times New Roman" pitchFamily="18" charset="0"/>
                  <a:ea typeface="돋움" pitchFamily="50" charset="-127"/>
                </a:rPr>
                <a:t>r--</a:t>
              </a:r>
            </a:p>
          </p:txBody>
        </p:sp>
        <p:sp>
          <p:nvSpPr>
            <p:cNvPr id="14" name="AutoShape 43"/>
            <p:cNvSpPr>
              <a:spLocks noChangeArrowheads="1"/>
            </p:cNvSpPr>
            <p:nvPr/>
          </p:nvSpPr>
          <p:spPr bwMode="auto">
            <a:xfrm>
              <a:off x="3216" y="528"/>
              <a:ext cx="624" cy="336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2800" b="1" i="0" dirty="0">
                  <a:solidFill>
                    <a:schemeClr val="tx1"/>
                  </a:solidFill>
                  <a:effectLst/>
                  <a:latin typeface="Times New Roman" pitchFamily="18" charset="0"/>
                  <a:ea typeface="돋움" pitchFamily="50" charset="-127"/>
                </a:rPr>
                <a:t>r--</a:t>
              </a: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65105"/>
            <a:ext cx="7416824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627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기호를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/>
              <a:t>자신이 소유한 파일의 사용 권한을 변경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/>
              <a:t>옵션 </a:t>
            </a:r>
          </a:p>
          <a:p>
            <a:pPr lvl="1"/>
            <a:r>
              <a:rPr lang="en-US" altLang="ko-KR" dirty="0"/>
              <a:t>-R : </a:t>
            </a:r>
            <a:r>
              <a:rPr lang="ko-KR" altLang="en-US" dirty="0"/>
              <a:t>하위 </a:t>
            </a:r>
            <a:r>
              <a:rPr lang="ko-KR" altLang="en-US" dirty="0" err="1"/>
              <a:t>디렉토리까지</a:t>
            </a:r>
            <a:r>
              <a:rPr lang="ko-KR" altLang="en-US" dirty="0"/>
              <a:t> 모두 변경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/>
              <a:t>모드</a:t>
            </a:r>
          </a:p>
          <a:p>
            <a:pPr lvl="1"/>
            <a:r>
              <a:rPr lang="ko-KR" altLang="en-US" dirty="0"/>
              <a:t>변경할 사용 권한 표시 </a:t>
            </a:r>
            <a:endParaRPr lang="en-US" altLang="ko-KR" dirty="0"/>
          </a:p>
          <a:p>
            <a:pPr lvl="1"/>
            <a:r>
              <a:rPr lang="ko-KR" altLang="en-US" dirty="0"/>
              <a:t>종류 </a:t>
            </a:r>
            <a:r>
              <a:rPr lang="en-US" altLang="ko-KR" dirty="0"/>
              <a:t>: </a:t>
            </a:r>
            <a:r>
              <a:rPr lang="ko-KR" altLang="en-US" dirty="0"/>
              <a:t>기호 모드</a:t>
            </a:r>
            <a:r>
              <a:rPr lang="en-US" altLang="ko-KR" dirty="0"/>
              <a:t>, 8</a:t>
            </a:r>
            <a:r>
              <a:rPr lang="ko-KR" altLang="en-US" dirty="0"/>
              <a:t>진수 모드</a:t>
            </a:r>
          </a:p>
          <a:p>
            <a:pPr>
              <a:buFont typeface="Wingdings" panose="05000000000000000000" pitchFamily="2" charset="2"/>
              <a:buChar char="v"/>
            </a:pPr>
            <a:endParaRPr lang="ko-KR" altLang="en-US" dirty="0"/>
          </a:p>
        </p:txBody>
      </p:sp>
      <p:sp>
        <p:nvSpPr>
          <p:cNvPr id="4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2313" y="1480964"/>
            <a:ext cx="7200800" cy="554360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400" b="1" dirty="0" err="1">
                <a:latin typeface="+mj-ea"/>
                <a:ea typeface="+mj-ea"/>
              </a:rPr>
              <a:t>c</a:t>
            </a:r>
            <a:r>
              <a:rPr lang="en-US" altLang="ko-KR" sz="2400" b="1" i="0" dirty="0" err="1">
                <a:solidFill>
                  <a:schemeClr val="tx1"/>
                </a:solidFill>
                <a:effectLst/>
                <a:latin typeface="+mj-ea"/>
                <a:ea typeface="+mj-ea"/>
              </a:rPr>
              <a:t>hmod</a:t>
            </a:r>
            <a:r>
              <a:rPr lang="en-US" altLang="ko-KR" sz="2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[ </a:t>
            </a:r>
            <a:r>
              <a:rPr lang="ko-KR" altLang="en-US" sz="2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옵션 </a:t>
            </a:r>
            <a:r>
              <a:rPr lang="en-US" altLang="ko-KR" sz="2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] </a:t>
            </a:r>
            <a:r>
              <a:rPr lang="ko-KR" altLang="en-US" sz="2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모드 파일명</a:t>
            </a:r>
            <a:endParaRPr lang="en-US" altLang="ko-KR" sz="2400" b="1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320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기호를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/>
              <a:t>기호 모드를 이용한 권한 변경</a:t>
            </a:r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5" name="그룹 4"/>
          <p:cNvGrpSpPr/>
          <p:nvPr>
            <p:custDataLst>
              <p:tags r:id="rId1"/>
            </p:custDataLst>
          </p:nvPr>
        </p:nvGrpSpPr>
        <p:grpSpPr>
          <a:xfrm>
            <a:off x="1691680" y="1780090"/>
            <a:ext cx="5278308" cy="2569350"/>
            <a:chOff x="1691680" y="1538790"/>
            <a:chExt cx="5278308" cy="2569350"/>
          </a:xfrm>
        </p:grpSpPr>
        <p:sp>
          <p:nvSpPr>
            <p:cNvPr id="6" name="AutoShape 153"/>
            <p:cNvSpPr>
              <a:spLocks noChangeArrowheads="1"/>
            </p:cNvSpPr>
            <p:nvPr/>
          </p:nvSpPr>
          <p:spPr bwMode="auto">
            <a:xfrm>
              <a:off x="2740025" y="1871663"/>
              <a:ext cx="3308350" cy="7620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7" name="Rectangle 154"/>
            <p:cNvSpPr>
              <a:spLocks noChangeArrowheads="1"/>
            </p:cNvSpPr>
            <p:nvPr/>
          </p:nvSpPr>
          <p:spPr bwMode="auto">
            <a:xfrm>
              <a:off x="2816225" y="2024063"/>
              <a:ext cx="1631950" cy="4572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800" b="1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사용자카테고리</a:t>
              </a:r>
            </a:p>
          </p:txBody>
        </p:sp>
        <p:sp>
          <p:nvSpPr>
            <p:cNvPr id="8" name="Rectangle 155"/>
            <p:cNvSpPr>
              <a:spLocks noChangeArrowheads="1"/>
            </p:cNvSpPr>
            <p:nvPr/>
          </p:nvSpPr>
          <p:spPr bwMode="auto">
            <a:xfrm>
              <a:off x="4524375" y="2024063"/>
              <a:ext cx="762000" cy="4572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800" b="1" i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연산자</a:t>
              </a:r>
            </a:p>
          </p:txBody>
        </p:sp>
        <p:sp>
          <p:nvSpPr>
            <p:cNvPr id="9" name="Rectangle 156"/>
            <p:cNvSpPr>
              <a:spLocks noChangeArrowheads="1"/>
            </p:cNvSpPr>
            <p:nvPr/>
          </p:nvSpPr>
          <p:spPr bwMode="auto">
            <a:xfrm>
              <a:off x="5362575" y="2024063"/>
              <a:ext cx="609600" cy="4572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800" b="1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권한</a:t>
              </a:r>
            </a:p>
          </p:txBody>
        </p:sp>
        <p:sp>
          <p:nvSpPr>
            <p:cNvPr id="10" name="Text Box 157"/>
            <p:cNvSpPr txBox="1">
              <a:spLocks noChangeArrowheads="1"/>
            </p:cNvSpPr>
            <p:nvPr/>
          </p:nvSpPr>
          <p:spPr bwMode="auto">
            <a:xfrm>
              <a:off x="1691680" y="2076450"/>
              <a:ext cx="102143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2000" b="1" i="0" dirty="0" err="1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chmod</a:t>
              </a:r>
              <a:endParaRPr lang="en-US" altLang="ko-KR" sz="2000" b="1" i="0" dirty="0"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" name="Text Box 158"/>
            <p:cNvSpPr txBox="1">
              <a:spLocks noChangeArrowheads="1"/>
            </p:cNvSpPr>
            <p:nvPr/>
          </p:nvSpPr>
          <p:spPr bwMode="auto">
            <a:xfrm>
              <a:off x="6092825" y="2038350"/>
              <a:ext cx="8771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ko-KR" altLang="en-US" sz="1800" b="1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파일명</a:t>
              </a:r>
            </a:p>
          </p:txBody>
        </p:sp>
        <p:sp>
          <p:nvSpPr>
            <p:cNvPr id="12" name="AutoShape 159"/>
            <p:cNvSpPr>
              <a:spLocks noChangeArrowheads="1"/>
            </p:cNvSpPr>
            <p:nvPr/>
          </p:nvSpPr>
          <p:spPr bwMode="auto">
            <a:xfrm>
              <a:off x="2411760" y="2888940"/>
              <a:ext cx="2133600" cy="1219200"/>
            </a:xfrm>
            <a:prstGeom prst="wedgeRoundRectCallout">
              <a:avLst>
                <a:gd name="adj1" fmla="val 39910"/>
                <a:gd name="adj2" fmla="val -69791"/>
                <a:gd name="adj3" fmla="val 16667"/>
              </a:avLst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1800" b="1" i="0" dirty="0" err="1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u+w</a:t>
              </a:r>
              <a:r>
                <a:rPr lang="en-US" altLang="ko-KR" sz="1800" b="1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, u-x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1800" b="1" i="0" dirty="0" err="1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g+x</a:t>
              </a:r>
              <a:r>
                <a:rPr lang="en-US" altLang="ko-KR" sz="1800" b="1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, g-</a:t>
              </a:r>
              <a:r>
                <a:rPr lang="en-US" altLang="ko-KR" sz="1800" b="1" i="0" dirty="0" err="1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wx</a:t>
              </a:r>
              <a:endParaRPr lang="en-US" altLang="ko-KR" sz="1800" b="1" i="0" dirty="0"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1800" b="1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o=</a:t>
              </a:r>
              <a:r>
                <a:rPr lang="en-US" altLang="ko-KR" sz="1800" b="1" i="0" dirty="0" err="1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rwx</a:t>
              </a:r>
              <a:r>
                <a:rPr lang="en-US" altLang="ko-KR" sz="1800" b="1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, go-</a:t>
              </a:r>
              <a:r>
                <a:rPr lang="en-US" altLang="ko-KR" sz="1800" b="1" i="0" dirty="0" err="1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wx</a:t>
              </a:r>
              <a:endParaRPr lang="en-US" altLang="ko-KR" sz="1800" b="1" i="0" dirty="0"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1800" b="1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a=</a:t>
              </a:r>
              <a:r>
                <a:rPr lang="en-US" altLang="ko-KR" sz="1800" b="1" i="0" dirty="0" err="1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rwx</a:t>
              </a:r>
              <a:endParaRPr lang="en-US" altLang="ko-KR" sz="1800" b="1" i="0" dirty="0"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06915" y="153879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+mn-ea"/>
                  <a:ea typeface="+mn-ea"/>
                </a:rPr>
                <a:t>기호모드</a:t>
              </a:r>
            </a:p>
          </p:txBody>
        </p:sp>
      </p:grpSp>
      <p:graphicFrame>
        <p:nvGraphicFramePr>
          <p:cNvPr id="14" name="Group 160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55916955"/>
              </p:ext>
            </p:extLst>
          </p:nvPr>
        </p:nvGraphicFramePr>
        <p:xfrm>
          <a:off x="1016605" y="4519515"/>
          <a:ext cx="3693557" cy="2104840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59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9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사용자 </a:t>
                      </a:r>
                      <a:endParaRPr kumimoji="1" lang="en-US" altLang="ko-KR" sz="16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카테고리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의  미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소유자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그룹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기타사용자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모든 사용자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u+g+o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Group 161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04128599"/>
              </p:ext>
            </p:extLst>
          </p:nvPr>
        </p:nvGraphicFramePr>
        <p:xfrm>
          <a:off x="5018903" y="3311820"/>
          <a:ext cx="3558542" cy="1636541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1649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연산자 기호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의  미</a:t>
                      </a:r>
                      <a:endParaRPr kumimoji="1" lang="ko-KR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허가권 부여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허가권 제거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=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특정 사용자에게 허가권 지정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Group 162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13570165"/>
              </p:ext>
            </p:extLst>
          </p:nvPr>
        </p:nvGraphicFramePr>
        <p:xfrm>
          <a:off x="5018903" y="5259681"/>
          <a:ext cx="3558542" cy="1364672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692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5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권한 기호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의  미</a:t>
                      </a:r>
                      <a:endParaRPr kumimoji="1" lang="ko-KR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읽기 허가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쓰기 허가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실행 허가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168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기호를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/>
              <a:t>사용법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971600" y="1772816"/>
            <a:ext cx="6408712" cy="482453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$ </a:t>
            </a:r>
            <a:r>
              <a:rPr lang="en-US" altLang="ko-KR" sz="1300" b="1" dirty="0" err="1">
                <a:latin typeface="Courier New" pitchFamily="49" charset="0"/>
                <a:ea typeface="돋움" pitchFamily="50" charset="-127"/>
              </a:rPr>
              <a:t>ls</a:t>
            </a: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 -l first.dat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-</a:t>
            </a:r>
            <a:r>
              <a:rPr lang="en-US" altLang="ko-KR" sz="1300" b="1" dirty="0" err="1">
                <a:solidFill>
                  <a:srgbClr val="FF0000"/>
                </a:solidFill>
                <a:latin typeface="Courier New" pitchFamily="49" charset="0"/>
                <a:ea typeface="돋움" pitchFamily="50" charset="-127"/>
              </a:rPr>
              <a:t>rw</a:t>
            </a:r>
            <a:r>
              <a:rPr lang="en-US" altLang="ko-KR" sz="1300" b="1" dirty="0">
                <a:solidFill>
                  <a:srgbClr val="FF0000"/>
                </a:solidFill>
                <a:latin typeface="Courier New" pitchFamily="49" charset="0"/>
                <a:ea typeface="돋움" pitchFamily="50" charset="-127"/>
              </a:rPr>
              <a:t>-r--r-- </a:t>
            </a: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1 user1 staff  183 May  9 23:11  first.dat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$ </a:t>
            </a:r>
            <a:r>
              <a:rPr lang="en-US" altLang="ko-KR" sz="1300" b="1" dirty="0" err="1">
                <a:latin typeface="Courier New" pitchFamily="49" charset="0"/>
                <a:ea typeface="돋움" pitchFamily="50" charset="-127"/>
              </a:rPr>
              <a:t>chmod</a:t>
            </a: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  </a:t>
            </a:r>
            <a:r>
              <a:rPr lang="en-US" altLang="ko-KR" sz="1300" b="1" dirty="0">
                <a:solidFill>
                  <a:srgbClr val="0070C0"/>
                </a:solidFill>
                <a:latin typeface="Courier New" pitchFamily="49" charset="0"/>
                <a:ea typeface="돋움" pitchFamily="50" charset="-127"/>
              </a:rPr>
              <a:t>u-w </a:t>
            </a: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 first.dat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$ </a:t>
            </a:r>
            <a:r>
              <a:rPr lang="en-US" altLang="ko-KR" sz="1300" b="1" dirty="0" err="1">
                <a:latin typeface="Courier New" pitchFamily="49" charset="0"/>
                <a:ea typeface="돋움" pitchFamily="50" charset="-127"/>
              </a:rPr>
              <a:t>ls</a:t>
            </a: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 –l first.dat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-</a:t>
            </a:r>
            <a:r>
              <a:rPr lang="en-US" altLang="ko-KR" sz="1300" b="1" dirty="0">
                <a:solidFill>
                  <a:srgbClr val="FF0000"/>
                </a:solidFill>
                <a:latin typeface="Courier New" pitchFamily="49" charset="0"/>
                <a:ea typeface="돋움" pitchFamily="50" charset="-127"/>
              </a:rPr>
              <a:t>r--r--r--</a:t>
            </a: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 1 user1 staff  183 May  9 23:11  first.dat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$ </a:t>
            </a:r>
            <a:r>
              <a:rPr lang="en-US" altLang="ko-KR" sz="1300" b="1" dirty="0" err="1">
                <a:latin typeface="Courier New" pitchFamily="49" charset="0"/>
                <a:ea typeface="돋움" pitchFamily="50" charset="-127"/>
              </a:rPr>
              <a:t>chmod</a:t>
            </a: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  </a:t>
            </a:r>
            <a:r>
              <a:rPr lang="en-US" altLang="ko-KR" sz="1300" b="1" dirty="0" err="1">
                <a:solidFill>
                  <a:srgbClr val="0070C0"/>
                </a:solidFill>
                <a:latin typeface="Courier New" pitchFamily="49" charset="0"/>
                <a:ea typeface="돋움" pitchFamily="50" charset="-127"/>
              </a:rPr>
              <a:t>g+wx</a:t>
            </a: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 first.dat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$ </a:t>
            </a:r>
            <a:r>
              <a:rPr lang="en-US" altLang="ko-KR" sz="1300" b="1" dirty="0" err="1">
                <a:latin typeface="Courier New" pitchFamily="49" charset="0"/>
                <a:ea typeface="돋움" pitchFamily="50" charset="-127"/>
              </a:rPr>
              <a:t>ls</a:t>
            </a: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 –l first.dat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-</a:t>
            </a:r>
            <a:r>
              <a:rPr lang="en-US" altLang="ko-KR" sz="1300" b="1" dirty="0">
                <a:solidFill>
                  <a:srgbClr val="FF0000"/>
                </a:solidFill>
                <a:latin typeface="Courier New" pitchFamily="49" charset="0"/>
                <a:ea typeface="돋움" pitchFamily="50" charset="-127"/>
              </a:rPr>
              <a:t>r--</a:t>
            </a:r>
            <a:r>
              <a:rPr lang="en-US" altLang="ko-KR" sz="1300" b="1" dirty="0" err="1">
                <a:solidFill>
                  <a:srgbClr val="FF0000"/>
                </a:solidFill>
                <a:latin typeface="Courier New" pitchFamily="49" charset="0"/>
                <a:ea typeface="돋움" pitchFamily="50" charset="-127"/>
              </a:rPr>
              <a:t>rwxr</a:t>
            </a:r>
            <a:r>
              <a:rPr lang="en-US" altLang="ko-KR" sz="1300" b="1" dirty="0">
                <a:solidFill>
                  <a:srgbClr val="FF0000"/>
                </a:solidFill>
                <a:latin typeface="Courier New" pitchFamily="49" charset="0"/>
                <a:ea typeface="돋움" pitchFamily="50" charset="-127"/>
              </a:rPr>
              <a:t>-- </a:t>
            </a: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1 user1 staff  183 May  9 23:11  first.dat*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$ </a:t>
            </a:r>
            <a:r>
              <a:rPr lang="en-US" altLang="ko-KR" sz="1300" b="1" dirty="0" err="1">
                <a:latin typeface="Courier New" pitchFamily="49" charset="0"/>
                <a:ea typeface="돋움" pitchFamily="50" charset="-127"/>
              </a:rPr>
              <a:t>chmod</a:t>
            </a: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  </a:t>
            </a:r>
            <a:r>
              <a:rPr lang="en-US" altLang="ko-KR" sz="1300" b="1" dirty="0" err="1">
                <a:solidFill>
                  <a:srgbClr val="0070C0"/>
                </a:solidFill>
                <a:latin typeface="Courier New" pitchFamily="49" charset="0"/>
                <a:ea typeface="돋움" pitchFamily="50" charset="-127"/>
              </a:rPr>
              <a:t>o+x</a:t>
            </a: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 first.dat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$ </a:t>
            </a:r>
            <a:r>
              <a:rPr lang="en-US" altLang="ko-KR" sz="1300" b="1" dirty="0" err="1">
                <a:latin typeface="Courier New" pitchFamily="49" charset="0"/>
                <a:ea typeface="돋움" pitchFamily="50" charset="-127"/>
              </a:rPr>
              <a:t>ls</a:t>
            </a: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 –l first.dat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-</a:t>
            </a:r>
            <a:r>
              <a:rPr lang="en-US" altLang="ko-KR" sz="1300" b="1" dirty="0">
                <a:solidFill>
                  <a:srgbClr val="FF0000"/>
                </a:solidFill>
                <a:latin typeface="Courier New" pitchFamily="49" charset="0"/>
                <a:ea typeface="돋움" pitchFamily="50" charset="-127"/>
              </a:rPr>
              <a:t>r-</a:t>
            </a:r>
            <a:r>
              <a:rPr lang="en-US" altLang="ko-KR" sz="1300" b="1" dirty="0" err="1">
                <a:solidFill>
                  <a:srgbClr val="FF0000"/>
                </a:solidFill>
                <a:latin typeface="Courier New" pitchFamily="49" charset="0"/>
                <a:ea typeface="돋움" pitchFamily="50" charset="-127"/>
              </a:rPr>
              <a:t>rwxr</a:t>
            </a:r>
            <a:r>
              <a:rPr lang="en-US" altLang="ko-KR" sz="1300" b="1" dirty="0">
                <a:solidFill>
                  <a:srgbClr val="FF0000"/>
                </a:solidFill>
                <a:latin typeface="Courier New" pitchFamily="49" charset="0"/>
                <a:ea typeface="돋움" pitchFamily="50" charset="-127"/>
              </a:rPr>
              <a:t>-x</a:t>
            </a: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 1 user1 staff  183 May  9 23:11  first.dat*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$ </a:t>
            </a:r>
            <a:r>
              <a:rPr lang="en-US" altLang="ko-KR" sz="1300" b="1" dirty="0" err="1">
                <a:latin typeface="Courier New" pitchFamily="49" charset="0"/>
                <a:ea typeface="돋움" pitchFamily="50" charset="-127"/>
              </a:rPr>
              <a:t>chmod</a:t>
            </a: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  </a:t>
            </a:r>
            <a:r>
              <a:rPr lang="en-US" altLang="ko-KR" sz="1300" b="1" dirty="0">
                <a:solidFill>
                  <a:srgbClr val="0070C0"/>
                </a:solidFill>
                <a:latin typeface="Courier New" pitchFamily="49" charset="0"/>
                <a:ea typeface="돋움" pitchFamily="50" charset="-127"/>
              </a:rPr>
              <a:t>go-x </a:t>
            </a: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first.dat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$ </a:t>
            </a:r>
            <a:r>
              <a:rPr lang="en-US" altLang="ko-KR" sz="1300" b="1" dirty="0" err="1">
                <a:latin typeface="Courier New" pitchFamily="49" charset="0"/>
                <a:ea typeface="돋움" pitchFamily="50" charset="-127"/>
              </a:rPr>
              <a:t>ls</a:t>
            </a: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 –l first.dat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-</a:t>
            </a:r>
            <a:r>
              <a:rPr lang="en-US" altLang="ko-KR" sz="1300" b="1" dirty="0">
                <a:solidFill>
                  <a:srgbClr val="FF0000"/>
                </a:solidFill>
                <a:latin typeface="Courier New" pitchFamily="49" charset="0"/>
                <a:ea typeface="돋움" pitchFamily="50" charset="-127"/>
              </a:rPr>
              <a:t>r—</a:t>
            </a:r>
            <a:r>
              <a:rPr lang="en-US" altLang="ko-KR" sz="1300" b="1" dirty="0" err="1">
                <a:solidFill>
                  <a:srgbClr val="FF0000"/>
                </a:solidFill>
                <a:latin typeface="Courier New" pitchFamily="49" charset="0"/>
                <a:ea typeface="돋움" pitchFamily="50" charset="-127"/>
              </a:rPr>
              <a:t>rw</a:t>
            </a:r>
            <a:r>
              <a:rPr lang="en-US" altLang="ko-KR" sz="1300" b="1" dirty="0">
                <a:solidFill>
                  <a:srgbClr val="FF0000"/>
                </a:solidFill>
                <a:latin typeface="Courier New" pitchFamily="49" charset="0"/>
                <a:ea typeface="돋움" pitchFamily="50" charset="-127"/>
              </a:rPr>
              <a:t>-r--</a:t>
            </a: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 1 user1 staff  183 May  9 23:11  first.dat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$ </a:t>
            </a:r>
            <a:r>
              <a:rPr lang="en-US" altLang="ko-KR" sz="1300" b="1" dirty="0" err="1">
                <a:latin typeface="Courier New" pitchFamily="49" charset="0"/>
                <a:ea typeface="돋움" pitchFamily="50" charset="-127"/>
              </a:rPr>
              <a:t>chmod</a:t>
            </a: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  </a:t>
            </a:r>
            <a:r>
              <a:rPr lang="en-US" altLang="ko-KR" sz="1300" b="1" dirty="0" err="1">
                <a:solidFill>
                  <a:srgbClr val="0070C0"/>
                </a:solidFill>
                <a:latin typeface="Courier New" pitchFamily="49" charset="0"/>
                <a:ea typeface="돋움" pitchFamily="50" charset="-127"/>
              </a:rPr>
              <a:t>a+x</a:t>
            </a: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 first.dat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$ </a:t>
            </a:r>
            <a:r>
              <a:rPr lang="en-US" altLang="ko-KR" sz="1300" b="1" dirty="0" err="1">
                <a:latin typeface="Courier New" pitchFamily="49" charset="0"/>
                <a:ea typeface="돋움" pitchFamily="50" charset="-127"/>
              </a:rPr>
              <a:t>ls</a:t>
            </a: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 –l first.dat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-</a:t>
            </a:r>
            <a:r>
              <a:rPr lang="en-US" altLang="ko-KR" sz="1300" b="1" dirty="0">
                <a:solidFill>
                  <a:srgbClr val="FF0000"/>
                </a:solidFill>
                <a:latin typeface="Courier New" pitchFamily="49" charset="0"/>
                <a:ea typeface="돋움" pitchFamily="50" charset="-127"/>
              </a:rPr>
              <a:t>r-</a:t>
            </a:r>
            <a:r>
              <a:rPr lang="en-US" altLang="ko-KR" sz="1300" b="1" dirty="0" err="1">
                <a:solidFill>
                  <a:srgbClr val="FF0000"/>
                </a:solidFill>
                <a:latin typeface="Courier New" pitchFamily="49" charset="0"/>
                <a:ea typeface="돋움" pitchFamily="50" charset="-127"/>
              </a:rPr>
              <a:t>xrwxr</a:t>
            </a:r>
            <a:r>
              <a:rPr lang="en-US" altLang="ko-KR" sz="1300" b="1" dirty="0">
                <a:solidFill>
                  <a:srgbClr val="FF0000"/>
                </a:solidFill>
                <a:latin typeface="Courier New" pitchFamily="49" charset="0"/>
                <a:ea typeface="돋움" pitchFamily="50" charset="-127"/>
              </a:rPr>
              <a:t>-x </a:t>
            </a: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1 user1 staff  183 May  9 23:11  first.dat* </a:t>
            </a:r>
          </a:p>
          <a:p>
            <a:pPr>
              <a:lnSpc>
                <a:spcPct val="120000"/>
              </a:lnSpc>
            </a:pP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$ </a:t>
            </a:r>
            <a:r>
              <a:rPr lang="en-US" altLang="ko-KR" sz="1300" b="1" dirty="0" err="1">
                <a:latin typeface="Courier New" pitchFamily="49" charset="0"/>
                <a:ea typeface="돋움" pitchFamily="50" charset="-127"/>
              </a:rPr>
              <a:t>chmod</a:t>
            </a: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  </a:t>
            </a:r>
            <a:r>
              <a:rPr lang="en-US" altLang="ko-KR" sz="1300" b="1" dirty="0" err="1">
                <a:solidFill>
                  <a:srgbClr val="0070C0"/>
                </a:solidFill>
                <a:latin typeface="Courier New" pitchFamily="49" charset="0"/>
                <a:ea typeface="돋움" pitchFamily="50" charset="-127"/>
              </a:rPr>
              <a:t>u+w</a:t>
            </a:r>
            <a:r>
              <a:rPr lang="en-US" altLang="ko-KR" sz="1300" b="1" dirty="0">
                <a:solidFill>
                  <a:srgbClr val="0070C0"/>
                </a:solidFill>
                <a:latin typeface="Courier New" pitchFamily="49" charset="0"/>
                <a:ea typeface="돋움" pitchFamily="50" charset="-127"/>
              </a:rPr>
              <a:t>, g-w</a:t>
            </a: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 first.dat</a:t>
            </a:r>
          </a:p>
          <a:p>
            <a:pPr>
              <a:lnSpc>
                <a:spcPct val="120000"/>
              </a:lnSpc>
            </a:pP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$ ls –l first.dat</a:t>
            </a:r>
          </a:p>
          <a:p>
            <a:pPr>
              <a:lnSpc>
                <a:spcPct val="120000"/>
              </a:lnSpc>
            </a:pP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-</a:t>
            </a:r>
            <a:r>
              <a:rPr lang="en-US" altLang="ko-KR" sz="1300" b="1" dirty="0" err="1">
                <a:solidFill>
                  <a:srgbClr val="FF0000"/>
                </a:solidFill>
                <a:latin typeface="Courier New" pitchFamily="49" charset="0"/>
                <a:ea typeface="돋움" pitchFamily="50" charset="-127"/>
              </a:rPr>
              <a:t>rwxr</a:t>
            </a:r>
            <a:r>
              <a:rPr lang="en-US" altLang="ko-KR" sz="1300" b="1" dirty="0">
                <a:solidFill>
                  <a:srgbClr val="FF0000"/>
                </a:solidFill>
                <a:latin typeface="Courier New" pitchFamily="49" charset="0"/>
                <a:ea typeface="돋움" pitchFamily="50" charset="-127"/>
              </a:rPr>
              <a:t>-</a:t>
            </a:r>
            <a:r>
              <a:rPr lang="en-US" altLang="ko-KR" sz="1300" b="1" dirty="0" err="1">
                <a:solidFill>
                  <a:srgbClr val="FF0000"/>
                </a:solidFill>
                <a:latin typeface="Courier New" pitchFamily="49" charset="0"/>
                <a:ea typeface="돋움" pitchFamily="50" charset="-127"/>
              </a:rPr>
              <a:t>xr</a:t>
            </a:r>
            <a:r>
              <a:rPr lang="en-US" altLang="ko-KR" sz="1300" b="1" dirty="0">
                <a:solidFill>
                  <a:srgbClr val="FF0000"/>
                </a:solidFill>
                <a:latin typeface="Courier New" pitchFamily="49" charset="0"/>
                <a:ea typeface="돋움" pitchFamily="50" charset="-127"/>
              </a:rPr>
              <a:t>-x </a:t>
            </a:r>
            <a:r>
              <a:rPr lang="en-US" altLang="ko-KR" sz="1300" b="1" dirty="0">
                <a:latin typeface="Courier New" pitchFamily="49" charset="0"/>
                <a:ea typeface="돋움" pitchFamily="50" charset="-127"/>
              </a:rPr>
              <a:t>1 user1 staff  183 May  9 23:11  first.dat*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ko-KR" sz="1300" b="1" dirty="0">
              <a:latin typeface="Courier New" pitchFamily="49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317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6-1]</a:t>
            </a:r>
            <a:r>
              <a:rPr lang="ko-KR" altLang="en-US" dirty="0"/>
              <a:t> 기호 모드로 파일 권한 변경하기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실습용 </a:t>
            </a:r>
            <a:r>
              <a:rPr lang="ko-KR" altLang="en-US" dirty="0" err="1">
                <a:solidFill>
                  <a:schemeClr val="tx1"/>
                </a:solidFill>
              </a:rPr>
              <a:t>디렉토리</a:t>
            </a:r>
            <a:r>
              <a:rPr lang="ko-KR" altLang="en-US" dirty="0">
                <a:solidFill>
                  <a:schemeClr val="tx1"/>
                </a:solidFill>
              </a:rPr>
              <a:t> 만들기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파일 권한 확인하기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603400"/>
            <a:ext cx="7344816" cy="168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767708"/>
            <a:ext cx="7344816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212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6-1]</a:t>
            </a:r>
            <a:r>
              <a:rPr lang="ko-KR" altLang="en-US" dirty="0"/>
              <a:t> 기호 모드로 파일 권한 변경하기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소유자 권한 변경하기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그룹 및 기타 사용자 권한 변경하기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344816" cy="194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30588"/>
            <a:ext cx="7344816" cy="2206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1805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6-1]</a:t>
            </a:r>
            <a:r>
              <a:rPr lang="ko-KR" altLang="en-US" dirty="0"/>
              <a:t> 기호 모드로 파일 권한 변경하기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r>
              <a:rPr lang="ko-KR" altLang="en-US" dirty="0">
                <a:solidFill>
                  <a:schemeClr val="tx1"/>
                </a:solidFill>
              </a:rPr>
              <a:t>권한 제거하기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r>
              <a:rPr lang="ko-KR" altLang="en-US" dirty="0" err="1">
                <a:solidFill>
                  <a:schemeClr val="tx1"/>
                </a:solidFill>
              </a:rPr>
              <a:t>디렉토리</a:t>
            </a:r>
            <a:r>
              <a:rPr lang="ko-KR" altLang="en-US" dirty="0">
                <a:solidFill>
                  <a:schemeClr val="tx1"/>
                </a:solidFill>
              </a:rPr>
              <a:t> 위치 변경하기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8" y="1582192"/>
            <a:ext cx="7337052" cy="269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8" y="4750544"/>
            <a:ext cx="7337052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252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숫자 모드</a:t>
            </a:r>
            <a:endParaRPr lang="en-US" altLang="ko-KR" sz="2400" dirty="0"/>
          </a:p>
          <a:p>
            <a:pPr lvl="1"/>
            <a:r>
              <a:rPr lang="ko-KR" altLang="en-US" dirty="0"/>
              <a:t>숫자를 이용하여 접근 권한 표현</a:t>
            </a:r>
            <a:endParaRPr lang="en-US" altLang="ko-KR" dirty="0"/>
          </a:p>
          <a:p>
            <a:pPr lvl="1"/>
            <a:r>
              <a:rPr lang="ko-KR" altLang="en-US" dirty="0"/>
              <a:t>모든 카테고리의 접근 권한을 동시에 조정할 때 기호모드보다 편리</a:t>
            </a:r>
            <a:endParaRPr lang="en-US" altLang="ko-KR" dirty="0"/>
          </a:p>
          <a:p>
            <a:pPr lvl="1"/>
            <a:r>
              <a:rPr lang="ko-KR" altLang="en-US" dirty="0"/>
              <a:t>각 카테고리 별로 접근 권한을 하나의 </a:t>
            </a:r>
            <a:r>
              <a:rPr lang="en-US" altLang="ko-KR" dirty="0"/>
              <a:t>8</a:t>
            </a:r>
            <a:r>
              <a:rPr lang="ko-KR" altLang="en-US" dirty="0"/>
              <a:t>진수로 표현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8</a:t>
            </a:r>
            <a:r>
              <a:rPr lang="ko-KR" altLang="en-US" dirty="0"/>
              <a:t>진수를 사용하여 전체 접근 권한 표기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표시 방법</a:t>
            </a:r>
            <a:endParaRPr lang="en-US" altLang="ko-KR" sz="2400" dirty="0"/>
          </a:p>
        </p:txBody>
      </p:sp>
      <p:grpSp>
        <p:nvGrpSpPr>
          <p:cNvPr id="5" name="그룹 4"/>
          <p:cNvGrpSpPr/>
          <p:nvPr>
            <p:custDataLst>
              <p:tags r:id="rId1"/>
            </p:custDataLst>
          </p:nvPr>
        </p:nvGrpSpPr>
        <p:grpSpPr>
          <a:xfrm>
            <a:off x="901195" y="3647005"/>
            <a:ext cx="7644680" cy="2798440"/>
            <a:chOff x="926595" y="3330860"/>
            <a:chExt cx="7644680" cy="2798440"/>
          </a:xfrm>
        </p:grpSpPr>
        <p:sp>
          <p:nvSpPr>
            <p:cNvPr id="6" name="AutoShape 61"/>
            <p:cNvSpPr>
              <a:spLocks noChangeArrowheads="1"/>
            </p:cNvSpPr>
            <p:nvPr/>
          </p:nvSpPr>
          <p:spPr bwMode="auto">
            <a:xfrm>
              <a:off x="2861810" y="3690900"/>
              <a:ext cx="990600" cy="5334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2800" i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rwx</a:t>
              </a:r>
            </a:p>
          </p:txBody>
        </p:sp>
        <p:sp>
          <p:nvSpPr>
            <p:cNvPr id="7" name="AutoShape 62"/>
            <p:cNvSpPr>
              <a:spLocks noChangeArrowheads="1"/>
            </p:cNvSpPr>
            <p:nvPr/>
          </p:nvSpPr>
          <p:spPr bwMode="auto">
            <a:xfrm>
              <a:off x="3852410" y="3690900"/>
              <a:ext cx="990600" cy="53340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2800" dirty="0">
                  <a:latin typeface="+mn-ea"/>
                  <a:ea typeface="+mn-ea"/>
                </a:rPr>
                <a:t>r-x</a:t>
              </a:r>
              <a:endParaRPr lang="en-US" altLang="ko-KR" sz="2800" i="0" dirty="0"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8" name="AutoShape 63"/>
            <p:cNvSpPr>
              <a:spLocks noChangeArrowheads="1"/>
            </p:cNvSpPr>
            <p:nvPr/>
          </p:nvSpPr>
          <p:spPr bwMode="auto">
            <a:xfrm>
              <a:off x="4843010" y="3690900"/>
              <a:ext cx="990600" cy="5334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2800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r-x</a:t>
              </a:r>
            </a:p>
          </p:txBody>
        </p:sp>
        <p:sp>
          <p:nvSpPr>
            <p:cNvPr id="9" name="AutoShape 64"/>
            <p:cNvSpPr>
              <a:spLocks noChangeArrowheads="1"/>
            </p:cNvSpPr>
            <p:nvPr/>
          </p:nvSpPr>
          <p:spPr bwMode="auto">
            <a:xfrm>
              <a:off x="2861810" y="4452900"/>
              <a:ext cx="990600" cy="5334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2800" i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111</a:t>
              </a:r>
            </a:p>
          </p:txBody>
        </p:sp>
        <p:sp>
          <p:nvSpPr>
            <p:cNvPr id="10" name="AutoShape 65"/>
            <p:cNvSpPr>
              <a:spLocks noChangeArrowheads="1"/>
            </p:cNvSpPr>
            <p:nvPr/>
          </p:nvSpPr>
          <p:spPr bwMode="auto">
            <a:xfrm>
              <a:off x="3852410" y="4452900"/>
              <a:ext cx="990600" cy="53340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2800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101</a:t>
              </a:r>
            </a:p>
          </p:txBody>
        </p:sp>
        <p:sp>
          <p:nvSpPr>
            <p:cNvPr id="11" name="AutoShape 66"/>
            <p:cNvSpPr>
              <a:spLocks noChangeArrowheads="1"/>
            </p:cNvSpPr>
            <p:nvPr/>
          </p:nvSpPr>
          <p:spPr bwMode="auto">
            <a:xfrm>
              <a:off x="4843010" y="4452900"/>
              <a:ext cx="990600" cy="5334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2800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101</a:t>
              </a:r>
            </a:p>
          </p:txBody>
        </p:sp>
        <p:sp>
          <p:nvSpPr>
            <p:cNvPr id="12" name="AutoShape 67"/>
            <p:cNvSpPr>
              <a:spLocks noChangeArrowheads="1"/>
            </p:cNvSpPr>
            <p:nvPr/>
          </p:nvSpPr>
          <p:spPr bwMode="auto">
            <a:xfrm>
              <a:off x="7047275" y="4014065"/>
              <a:ext cx="1524000" cy="1295400"/>
            </a:xfrm>
            <a:prstGeom prst="wedgeRoundRectCallout">
              <a:avLst>
                <a:gd name="adj1" fmla="val -71084"/>
                <a:gd name="adj2" fmla="val -204"/>
                <a:gd name="adj3" fmla="val 16667"/>
              </a:avLst>
            </a:prstGeom>
            <a:solidFill>
              <a:srgbClr val="FFCC66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800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권한이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800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있으면 </a:t>
              </a:r>
              <a:r>
                <a:rPr lang="en-US" altLang="ko-KR" sz="1800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1,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1800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 </a:t>
              </a:r>
              <a:r>
                <a:rPr lang="ko-KR" altLang="en-US" sz="1800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없으면 </a:t>
              </a:r>
              <a:r>
                <a:rPr lang="en-US" altLang="ko-KR" sz="1800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1800" i="0" dirty="0" err="1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으로</a:t>
              </a:r>
              <a:r>
                <a:rPr lang="ko-KR" altLang="en-US" sz="1800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 표시</a:t>
              </a:r>
            </a:p>
          </p:txBody>
        </p:sp>
        <p:sp>
          <p:nvSpPr>
            <p:cNvPr id="13" name="Text Box 68"/>
            <p:cNvSpPr txBox="1">
              <a:spLocks noChangeArrowheads="1"/>
            </p:cNvSpPr>
            <p:nvPr/>
          </p:nvSpPr>
          <p:spPr bwMode="auto">
            <a:xfrm>
              <a:off x="5952859" y="4509120"/>
              <a:ext cx="77938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800" i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2</a:t>
              </a:r>
              <a:r>
                <a:rPr lang="ko-KR" altLang="en-US" sz="1800" i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진수</a:t>
              </a:r>
            </a:p>
          </p:txBody>
        </p:sp>
        <p:sp>
          <p:nvSpPr>
            <p:cNvPr id="14" name="AutoShape 69"/>
            <p:cNvSpPr>
              <a:spLocks noChangeArrowheads="1"/>
            </p:cNvSpPr>
            <p:nvPr/>
          </p:nvSpPr>
          <p:spPr bwMode="auto">
            <a:xfrm>
              <a:off x="2861810" y="5595900"/>
              <a:ext cx="990600" cy="5334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2800" i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7</a:t>
              </a:r>
            </a:p>
          </p:txBody>
        </p:sp>
        <p:sp>
          <p:nvSpPr>
            <p:cNvPr id="15" name="AutoShape 70"/>
            <p:cNvSpPr>
              <a:spLocks noChangeArrowheads="1"/>
            </p:cNvSpPr>
            <p:nvPr/>
          </p:nvSpPr>
          <p:spPr bwMode="auto">
            <a:xfrm>
              <a:off x="3852410" y="5595900"/>
              <a:ext cx="990600" cy="53340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2800" dirty="0">
                  <a:latin typeface="+mn-ea"/>
                  <a:ea typeface="+mn-ea"/>
                </a:rPr>
                <a:t>5</a:t>
              </a:r>
              <a:endParaRPr lang="en-US" altLang="ko-KR" sz="2800" i="0" dirty="0"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6" name="AutoShape 71"/>
            <p:cNvSpPr>
              <a:spLocks noChangeArrowheads="1"/>
            </p:cNvSpPr>
            <p:nvPr/>
          </p:nvSpPr>
          <p:spPr bwMode="auto">
            <a:xfrm>
              <a:off x="4843010" y="5595900"/>
              <a:ext cx="990600" cy="5334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sz="2800" dirty="0">
                  <a:latin typeface="+mn-ea"/>
                  <a:ea typeface="+mn-ea"/>
                </a:rPr>
                <a:t>5</a:t>
              </a:r>
              <a:endParaRPr lang="en-US" altLang="ko-KR" sz="2800" i="0" dirty="0"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7" name="Text Box 72"/>
            <p:cNvSpPr txBox="1">
              <a:spLocks noChangeArrowheads="1"/>
            </p:cNvSpPr>
            <p:nvPr/>
          </p:nvSpPr>
          <p:spPr bwMode="auto">
            <a:xfrm>
              <a:off x="5949684" y="5701332"/>
              <a:ext cx="77938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1800" i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8</a:t>
              </a:r>
              <a:r>
                <a:rPr lang="ko-KR" altLang="en-US" sz="1800" i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진수</a:t>
              </a:r>
            </a:p>
          </p:txBody>
        </p:sp>
        <p:sp>
          <p:nvSpPr>
            <p:cNvPr id="18" name="AutoShape 73"/>
            <p:cNvSpPr>
              <a:spLocks noChangeArrowheads="1"/>
            </p:cNvSpPr>
            <p:nvPr/>
          </p:nvSpPr>
          <p:spPr bwMode="auto">
            <a:xfrm>
              <a:off x="4157210" y="5138700"/>
              <a:ext cx="457200" cy="3048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9" name="AutoShape 74"/>
            <p:cNvSpPr>
              <a:spLocks noChangeArrowheads="1"/>
            </p:cNvSpPr>
            <p:nvPr/>
          </p:nvSpPr>
          <p:spPr bwMode="auto">
            <a:xfrm>
              <a:off x="6121134" y="5129832"/>
              <a:ext cx="457200" cy="3048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29880" y="333086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소유자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38744" y="333086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n-ea"/>
                  <a:ea typeface="+mn-ea"/>
                </a:rPr>
                <a:t>그룹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30080" y="333086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n-ea"/>
                  <a:ea typeface="+mn-ea"/>
                </a:rPr>
                <a:t>기타사용자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26595" y="3744035"/>
              <a:ext cx="1893467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lang="ko-KR" altLang="en-US" dirty="0">
                  <a:latin typeface="+mn-ea"/>
                  <a:ea typeface="+mn-ea"/>
                </a:rPr>
                <a:t>사용권한</a:t>
              </a:r>
              <a:endParaRPr lang="en-US" altLang="ko-KR" dirty="0">
                <a:latin typeface="+mn-ea"/>
                <a:ea typeface="+mn-ea"/>
              </a:endParaRPr>
            </a:p>
            <a:p>
              <a:pPr marL="342900" indent="-342900">
                <a:buFont typeface="+mj-ea"/>
                <a:buAutoNum type="circleNumDbPlain"/>
              </a:pPr>
              <a:endParaRPr lang="en-US" altLang="ko-KR" dirty="0">
                <a:latin typeface="+mn-ea"/>
                <a:ea typeface="+mn-ea"/>
              </a:endParaRPr>
            </a:p>
            <a:p>
              <a:pPr marL="342900" indent="-342900">
                <a:buFont typeface="+mj-ea"/>
                <a:buAutoNum type="circleNumDbPlain"/>
              </a:pPr>
              <a:endParaRPr lang="en-US" altLang="ko-KR" dirty="0">
                <a:latin typeface="+mn-ea"/>
                <a:ea typeface="+mn-ea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en-US" altLang="ko-KR" dirty="0">
                  <a:latin typeface="+mn-ea"/>
                  <a:ea typeface="+mn-ea"/>
                </a:rPr>
                <a:t>2</a:t>
              </a:r>
              <a:r>
                <a:rPr lang="ko-KR" altLang="en-US" dirty="0">
                  <a:latin typeface="+mn-ea"/>
                  <a:ea typeface="+mn-ea"/>
                </a:rPr>
                <a:t>진수로 대체</a:t>
              </a:r>
              <a:endParaRPr lang="en-US" altLang="ko-KR" dirty="0">
                <a:latin typeface="+mn-ea"/>
                <a:ea typeface="+mn-ea"/>
              </a:endParaRPr>
            </a:p>
            <a:p>
              <a:pPr marL="342900" indent="-342900">
                <a:buFont typeface="+mj-ea"/>
                <a:buAutoNum type="circleNumDbPlain"/>
              </a:pPr>
              <a:endParaRPr lang="en-US" altLang="ko-KR" dirty="0">
                <a:latin typeface="+mn-ea"/>
                <a:ea typeface="+mn-ea"/>
              </a:endParaRPr>
            </a:p>
            <a:p>
              <a:pPr marL="342900" indent="-342900">
                <a:buFont typeface="+mj-ea"/>
                <a:buAutoNum type="circleNumDbPlain"/>
              </a:pPr>
              <a:endParaRPr lang="en-US" altLang="ko-KR" dirty="0">
                <a:latin typeface="+mn-ea"/>
                <a:ea typeface="+mn-ea"/>
              </a:endParaRPr>
            </a:p>
            <a:p>
              <a:pPr marL="342900" indent="-342900">
                <a:buFont typeface="+mj-ea"/>
                <a:buAutoNum type="circleNumDbPlain"/>
              </a:pPr>
              <a:endParaRPr lang="en-US" altLang="ko-KR" dirty="0">
                <a:latin typeface="+mn-ea"/>
                <a:ea typeface="+mn-ea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en-US" altLang="ko-KR" dirty="0">
                  <a:latin typeface="+mn-ea"/>
                  <a:ea typeface="+mn-ea"/>
                </a:rPr>
                <a:t>8</a:t>
              </a:r>
              <a:r>
                <a:rPr lang="ko-KR" altLang="en-US" dirty="0">
                  <a:latin typeface="+mn-ea"/>
                  <a:ea typeface="+mn-ea"/>
                </a:rPr>
                <a:t>진수로 변환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961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395536" y="5373216"/>
            <a:ext cx="8352606" cy="1080120"/>
          </a:xfrm>
        </p:spPr>
        <p:txBody>
          <a:bodyPr/>
          <a:lstStyle/>
          <a:p>
            <a:pPr eaLnBrk="1" hangingPunct="1"/>
            <a:r>
              <a:rPr lang="en-US" altLang="ko-KR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Chapter 06. </a:t>
            </a:r>
            <a:r>
              <a:rPr lang="ko-KR" altLang="en-US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 접근 권한 관리하기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진법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dirty="0"/>
              <a:t>수를 표시하는 방법 중 하나</a:t>
            </a:r>
            <a:endParaRPr lang="en-US" altLang="ko-KR" dirty="0"/>
          </a:p>
          <a:p>
            <a:pPr lvl="1"/>
            <a:r>
              <a:rPr lang="ko-KR" altLang="en-US" dirty="0"/>
              <a:t>수를 표현하는데 </a:t>
            </a:r>
            <a:r>
              <a:rPr lang="en-US" altLang="ko-KR" dirty="0"/>
              <a:t>0 ~ p-1</a:t>
            </a:r>
            <a:r>
              <a:rPr lang="ko-KR" altLang="en-US" dirty="0"/>
              <a:t>까지 </a:t>
            </a:r>
            <a:r>
              <a:rPr lang="en-US" altLang="ko-KR" dirty="0"/>
              <a:t>p</a:t>
            </a:r>
            <a:r>
              <a:rPr lang="ko-KR" altLang="en-US" dirty="0"/>
              <a:t>개의 기호를 사용하면 </a:t>
            </a:r>
            <a:r>
              <a:rPr lang="en-US" altLang="ko-KR" dirty="0"/>
              <a:t>p</a:t>
            </a:r>
            <a:r>
              <a:rPr lang="ko-KR" altLang="en-US" dirty="0"/>
              <a:t>진법이라 한다</a:t>
            </a:r>
            <a:endParaRPr lang="en-US" altLang="ko-KR" dirty="0"/>
          </a:p>
          <a:p>
            <a:pPr lvl="1"/>
            <a:r>
              <a:rPr lang="ko-KR" altLang="en-US" dirty="0"/>
              <a:t>위치에 따라 값을 다르게 보는 위치적 기수법을 사용함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진수 </a:t>
            </a:r>
            <a:endParaRPr lang="en-US" altLang="ko-KR" dirty="0"/>
          </a:p>
          <a:p>
            <a:pPr lvl="2"/>
            <a:r>
              <a:rPr lang="ko-KR" altLang="en-US" dirty="0" err="1"/>
              <a:t>자리값이</a:t>
            </a:r>
            <a:r>
              <a:rPr lang="ko-KR" altLang="en-US" dirty="0"/>
              <a:t> 올라감에 따라 값이 </a:t>
            </a:r>
            <a:r>
              <a:rPr lang="en-US" altLang="ko-KR" dirty="0"/>
              <a:t>10</a:t>
            </a:r>
            <a:r>
              <a:rPr lang="ko-KR" altLang="en-US" dirty="0"/>
              <a:t>배씩 커짐</a:t>
            </a:r>
            <a:endParaRPr lang="en-US" altLang="ko-KR" dirty="0"/>
          </a:p>
          <a:p>
            <a:pPr lvl="2"/>
            <a:r>
              <a:rPr lang="en-US" altLang="ko-KR" dirty="0"/>
              <a:t>0, 1, 2, 3, 4, 5, 6, 7, 8, 9 </a:t>
            </a:r>
            <a:r>
              <a:rPr lang="ko-KR" altLang="en-US" dirty="0"/>
              <a:t>등 </a:t>
            </a:r>
            <a:r>
              <a:rPr lang="en-US" altLang="ko-KR" dirty="0"/>
              <a:t>10</a:t>
            </a:r>
            <a:r>
              <a:rPr lang="ko-KR" altLang="en-US" dirty="0"/>
              <a:t>개의  문자로 수 표현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진수 </a:t>
            </a:r>
            <a:endParaRPr lang="en-US" altLang="ko-KR" dirty="0"/>
          </a:p>
          <a:p>
            <a:pPr lvl="2"/>
            <a:r>
              <a:rPr lang="ko-KR" altLang="en-US" dirty="0" err="1"/>
              <a:t>자리값이</a:t>
            </a:r>
            <a:r>
              <a:rPr lang="ko-KR" altLang="en-US" dirty="0"/>
              <a:t> 올라감에 따라 값이 </a:t>
            </a:r>
            <a:r>
              <a:rPr lang="ko-KR" altLang="en-US" dirty="0" err="1"/>
              <a:t>두배씩</a:t>
            </a:r>
            <a:r>
              <a:rPr lang="ko-KR" altLang="en-US" dirty="0"/>
              <a:t> 커짐</a:t>
            </a:r>
            <a:endParaRPr lang="en-US" altLang="ko-KR" dirty="0"/>
          </a:p>
          <a:p>
            <a:pPr lvl="2"/>
            <a:r>
              <a:rPr lang="en-US" altLang="ko-KR" dirty="0"/>
              <a:t>0,1 </a:t>
            </a:r>
            <a:r>
              <a:rPr lang="ko-KR" altLang="en-US" dirty="0"/>
              <a:t>두 개의 문자로 수 표현</a:t>
            </a:r>
            <a:endParaRPr lang="en-US" altLang="ko-KR" dirty="0"/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진수 </a:t>
            </a:r>
            <a:endParaRPr lang="en-US" altLang="ko-KR" dirty="0"/>
          </a:p>
          <a:p>
            <a:pPr lvl="2"/>
            <a:r>
              <a:rPr lang="ko-KR" altLang="en-US" dirty="0" err="1"/>
              <a:t>자리값에</a:t>
            </a:r>
            <a:r>
              <a:rPr lang="ko-KR" altLang="en-US" dirty="0"/>
              <a:t> 따라 값이 </a:t>
            </a:r>
            <a:r>
              <a:rPr lang="en-US" altLang="ko-KR" dirty="0"/>
              <a:t>8</a:t>
            </a:r>
            <a:r>
              <a:rPr lang="ko-KR" altLang="en-US" dirty="0"/>
              <a:t>배씩 커짐</a:t>
            </a:r>
            <a:endParaRPr lang="en-US" altLang="ko-KR" dirty="0"/>
          </a:p>
          <a:p>
            <a:pPr lvl="2"/>
            <a:r>
              <a:rPr lang="en-US" altLang="ko-KR" dirty="0"/>
              <a:t>0,1,2,3,4,5,6,7 </a:t>
            </a:r>
            <a:r>
              <a:rPr lang="ko-KR" altLang="en-US" dirty="0"/>
              <a:t>등 </a:t>
            </a:r>
            <a:r>
              <a:rPr lang="en-US" altLang="ko-KR" dirty="0"/>
              <a:t>8</a:t>
            </a:r>
            <a:r>
              <a:rPr lang="ko-KR" altLang="en-US" dirty="0"/>
              <a:t>개의 문자로 수 표현</a:t>
            </a:r>
          </a:p>
        </p:txBody>
      </p:sp>
      <p:sp>
        <p:nvSpPr>
          <p:cNvPr id="24" name="AutoShape 2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73425" y="4753235"/>
            <a:ext cx="1524000" cy="53340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800" b="1" i="0" dirty="0">
                <a:solidFill>
                  <a:schemeClr val="tx1"/>
                </a:solidFill>
                <a:effectLst/>
                <a:latin typeface="+mn-ea"/>
              </a:rPr>
              <a:t>1 1 1</a:t>
            </a:r>
          </a:p>
        </p:txBody>
      </p:sp>
      <p:sp>
        <p:nvSpPr>
          <p:cNvPr id="25" name="Text Box 2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957265" y="5679250"/>
            <a:ext cx="15516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b="1" i="0" dirty="0">
                <a:solidFill>
                  <a:schemeClr val="tx1"/>
                </a:solidFill>
                <a:effectLst/>
                <a:latin typeface="+mn-ea"/>
              </a:rPr>
              <a:t>2</a:t>
            </a:r>
            <a:r>
              <a:rPr lang="en-US" altLang="ko-KR" sz="2400" b="1" i="0" baseline="30000" dirty="0">
                <a:solidFill>
                  <a:schemeClr val="tx1"/>
                </a:solidFill>
                <a:effectLst/>
                <a:latin typeface="+mn-ea"/>
              </a:rPr>
              <a:t>2   </a:t>
            </a:r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baseline="30000" dirty="0">
                <a:latin typeface="+mn-ea"/>
              </a:rPr>
              <a:t>1   </a:t>
            </a:r>
            <a:r>
              <a:rPr lang="en-US" altLang="ko-KR" sz="2400" b="1" dirty="0">
                <a:latin typeface="+mn-ea"/>
              </a:rPr>
              <a:t>1</a:t>
            </a:r>
            <a:endParaRPr lang="en-US" altLang="ko-KR" sz="2400" b="1" i="0" baseline="30000" dirty="0"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6" name="Text Box 2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75718" y="4883966"/>
            <a:ext cx="11465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FontTx/>
              <a:buNone/>
            </a:pPr>
            <a:r>
              <a:rPr lang="en-US" altLang="ko-KR" sz="1800" b="1" i="0" dirty="0">
                <a:solidFill>
                  <a:schemeClr val="tx1"/>
                </a:solidFill>
                <a:effectLst/>
                <a:latin typeface="+mn-ea"/>
              </a:rPr>
              <a:t>2</a:t>
            </a:r>
            <a:r>
              <a:rPr lang="ko-KR" altLang="en-US" sz="1800" b="1" i="0" dirty="0">
                <a:solidFill>
                  <a:schemeClr val="tx1"/>
                </a:solidFill>
                <a:effectLst/>
                <a:latin typeface="+mn-ea"/>
              </a:rPr>
              <a:t>진수</a:t>
            </a:r>
            <a:endParaRPr lang="en-US" altLang="ko-KR" sz="1800" b="1" i="0" dirty="0">
              <a:solidFill>
                <a:schemeClr val="tx1"/>
              </a:solidFill>
              <a:effectLst/>
              <a:latin typeface="+mn-ea"/>
            </a:endParaRPr>
          </a:p>
          <a:p>
            <a:pPr algn="r">
              <a:spcBef>
                <a:spcPct val="0"/>
              </a:spcBef>
              <a:buFontTx/>
              <a:buNone/>
            </a:pPr>
            <a:endParaRPr lang="en-US" altLang="ko-KR" b="1" dirty="0">
              <a:latin typeface="+mn-ea"/>
            </a:endParaRPr>
          </a:p>
          <a:p>
            <a:pPr algn="r">
              <a:spcBef>
                <a:spcPct val="0"/>
              </a:spcBef>
              <a:buFontTx/>
              <a:buNone/>
            </a:pPr>
            <a:endParaRPr lang="en-US" altLang="ko-KR" sz="1800" b="1" i="0" dirty="0">
              <a:solidFill>
                <a:schemeClr val="tx1"/>
              </a:solidFill>
              <a:effectLst/>
              <a:latin typeface="+mn-ea"/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+mn-ea"/>
              </a:rPr>
              <a:t>8/10</a:t>
            </a:r>
            <a:r>
              <a:rPr lang="ko-KR" altLang="en-US" b="1" dirty="0">
                <a:latin typeface="+mn-ea"/>
              </a:rPr>
              <a:t>진수</a:t>
            </a:r>
            <a:endParaRPr lang="ko-KR" altLang="en-US" sz="1800" b="1" i="0" dirty="0"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7" name="Line 2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971975" y="5286635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28" name="Line 2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632340" y="528663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29" name="Line 3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7272299" y="5286635"/>
            <a:ext cx="90009" cy="3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171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사용 권한의 </a:t>
            </a:r>
            <a:r>
              <a:rPr lang="en-US" altLang="ko-KR" sz="2400" dirty="0"/>
              <a:t>8</a:t>
            </a:r>
            <a:r>
              <a:rPr lang="ko-KR" altLang="en-US" sz="2400" dirty="0"/>
              <a:t>진수 변환 과정</a:t>
            </a:r>
            <a:endParaRPr lang="en-US" altLang="ko-KR" sz="2400" dirty="0"/>
          </a:p>
        </p:txBody>
      </p:sp>
      <p:grpSp>
        <p:nvGrpSpPr>
          <p:cNvPr id="10" name="그룹 9"/>
          <p:cNvGrpSpPr/>
          <p:nvPr>
            <p:custDataLst>
              <p:tags r:id="rId1"/>
            </p:custDataLst>
          </p:nvPr>
        </p:nvGrpSpPr>
        <p:grpSpPr>
          <a:xfrm>
            <a:off x="1196624" y="2168860"/>
            <a:ext cx="6399711" cy="3924436"/>
            <a:chOff x="1196625" y="2168860"/>
            <a:chExt cx="4680520" cy="3195355"/>
          </a:xfrm>
        </p:grpSpPr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3858089" y="2195009"/>
              <a:ext cx="592215" cy="426006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</a:rPr>
                <a:t>r</a:t>
              </a: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4571510" y="2195009"/>
              <a:ext cx="592215" cy="426006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</a:rPr>
                <a:t>-</a:t>
              </a: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5284930" y="2195009"/>
              <a:ext cx="592215" cy="426006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</a:rPr>
                <a:t>x</a:t>
              </a:r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3858089" y="2880809"/>
              <a:ext cx="592215" cy="426006"/>
            </a:xfrm>
            <a:prstGeom prst="roundRect">
              <a:avLst>
                <a:gd name="adj" fmla="val 16667"/>
              </a:avLst>
            </a:prstGeom>
            <a:solidFill>
              <a:srgbClr val="B2B2B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4571510" y="2880809"/>
              <a:ext cx="592215" cy="426006"/>
            </a:xfrm>
            <a:prstGeom prst="roundRect">
              <a:avLst>
                <a:gd name="adj" fmla="val 16667"/>
              </a:avLst>
            </a:prstGeom>
            <a:solidFill>
              <a:srgbClr val="B2B2B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5284930" y="2880809"/>
              <a:ext cx="592215" cy="426006"/>
            </a:xfrm>
            <a:prstGeom prst="roundRect">
              <a:avLst>
                <a:gd name="adj" fmla="val 16667"/>
              </a:avLst>
            </a:prstGeom>
            <a:solidFill>
              <a:srgbClr val="B2B2B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3858089" y="3566609"/>
              <a:ext cx="592215" cy="426006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</a:rPr>
                <a:t>1*2</a:t>
              </a:r>
              <a:r>
                <a:rPr kumimoji="0" lang="en-US" altLang="ko-KR" sz="2000" b="1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4571510" y="3566609"/>
              <a:ext cx="592215" cy="426006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</a:rPr>
                <a:t>0*2</a:t>
              </a:r>
              <a:r>
                <a:rPr kumimoji="0" lang="en-US" altLang="ko-KR" sz="2000" b="1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5284930" y="3566609"/>
              <a:ext cx="592215" cy="426006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</a:rPr>
                <a:t>1*2</a:t>
              </a:r>
              <a:r>
                <a:rPr kumimoji="0" lang="en-US" altLang="ko-KR" sz="2000" b="1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3858089" y="4252409"/>
              <a:ext cx="592215" cy="426006"/>
            </a:xfrm>
            <a:prstGeom prst="roundRect">
              <a:avLst>
                <a:gd name="adj" fmla="val 16667"/>
              </a:avLst>
            </a:prstGeom>
            <a:solidFill>
              <a:srgbClr val="CC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</a:rPr>
                <a:t>4</a:t>
              </a:r>
              <a:endParaRPr kumimoji="0" lang="en-US" altLang="ko-KR" sz="2000" b="1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4571510" y="4252409"/>
              <a:ext cx="592215" cy="426006"/>
            </a:xfrm>
            <a:prstGeom prst="roundRect">
              <a:avLst>
                <a:gd name="adj" fmla="val 16667"/>
              </a:avLst>
            </a:prstGeom>
            <a:solidFill>
              <a:srgbClr val="CC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</a:rPr>
                <a:t>0</a:t>
              </a:r>
              <a:endParaRPr kumimoji="0" lang="en-US" altLang="ko-KR" sz="2000" b="1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5284930" y="4252409"/>
              <a:ext cx="592215" cy="426006"/>
            </a:xfrm>
            <a:prstGeom prst="roundRect">
              <a:avLst>
                <a:gd name="adj" fmla="val 16667"/>
              </a:avLst>
            </a:prstGeom>
            <a:solidFill>
              <a:srgbClr val="CC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</a:rPr>
                <a:t>1</a:t>
              </a:r>
              <a:endParaRPr kumimoji="0" lang="en-US" altLang="ko-KR" sz="2000" b="1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4571510" y="4938209"/>
              <a:ext cx="592215" cy="426006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</a:rPr>
                <a:t>5</a:t>
              </a:r>
              <a:endParaRPr kumimoji="0" lang="en-US" altLang="ko-KR" sz="2000" b="1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4166955" y="2621015"/>
              <a:ext cx="0" cy="267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 flipH="1">
              <a:off x="4842029" y="2621014"/>
              <a:ext cx="1" cy="267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5562110" y="2621015"/>
              <a:ext cx="3574" cy="2229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4166955" y="3306815"/>
              <a:ext cx="0" cy="2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 flipH="1">
              <a:off x="4842030" y="3306815"/>
              <a:ext cx="1" cy="2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5562110" y="3306815"/>
              <a:ext cx="0" cy="2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4166955" y="3992615"/>
              <a:ext cx="0" cy="246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 flipH="1">
              <a:off x="4842029" y="3992615"/>
              <a:ext cx="1" cy="246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>
              <a:off x="5562110" y="3992615"/>
              <a:ext cx="0" cy="246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 flipH="1">
              <a:off x="4842030" y="4678415"/>
              <a:ext cx="1" cy="2807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4166954" y="4689140"/>
              <a:ext cx="450051" cy="2250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 flipH="1">
              <a:off x="5067054" y="4678416"/>
              <a:ext cx="341463" cy="2357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42" name="Text Box 6"/>
            <p:cNvSpPr txBox="1">
              <a:spLocks noChangeArrowheads="1"/>
            </p:cNvSpPr>
            <p:nvPr/>
          </p:nvSpPr>
          <p:spPr bwMode="auto">
            <a:xfrm>
              <a:off x="1196625" y="2168860"/>
              <a:ext cx="2364750" cy="2556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arenR"/>
              </a:pPr>
              <a:r>
                <a:rPr lang="ko-KR" altLang="en-US" sz="2000" b="1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사용 권한</a:t>
              </a:r>
              <a:endParaRPr lang="en-US" altLang="ko-KR" sz="2000" b="1" i="0" dirty="0"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arenR"/>
              </a:pPr>
              <a:endParaRPr lang="en-US" altLang="ko-KR" sz="2000" b="1" dirty="0">
                <a:latin typeface="+mn-ea"/>
                <a:ea typeface="+mn-ea"/>
              </a:endParaRP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arenR"/>
              </a:pPr>
              <a:r>
                <a:rPr lang="en-US" altLang="ko-KR" sz="2000" b="1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2</a:t>
              </a:r>
              <a:r>
                <a:rPr lang="ko-KR" altLang="en-US" sz="2000" b="1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진수로 대체</a:t>
              </a:r>
              <a:endParaRPr lang="en-US" altLang="ko-KR" sz="2000" b="1" i="0" dirty="0"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  <a:p>
              <a:pPr marL="1371600" lvl="2" indent="-457200">
                <a:lnSpc>
                  <a:spcPct val="110000"/>
                </a:lnSpc>
                <a:spcBef>
                  <a:spcPct val="0"/>
                </a:spcBef>
              </a:pPr>
              <a:endParaRPr lang="en-US" altLang="ko-KR" sz="2000" b="1" dirty="0">
                <a:latin typeface="+mn-ea"/>
                <a:ea typeface="+mn-ea"/>
              </a:endParaRP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arenR"/>
              </a:pPr>
              <a:r>
                <a:rPr lang="en-US" altLang="ko-KR" sz="2000" b="1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2</a:t>
              </a:r>
              <a:r>
                <a:rPr lang="ko-KR" altLang="en-US" sz="2000" b="1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진수 계산</a:t>
              </a:r>
              <a:endParaRPr lang="en-US" altLang="ko-KR" sz="2000" b="1" i="0" dirty="0"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arenR"/>
              </a:pPr>
              <a:endParaRPr lang="en-US" altLang="ko-KR" sz="2000" b="1" dirty="0">
                <a:latin typeface="+mn-ea"/>
                <a:ea typeface="+mn-ea"/>
              </a:endParaRP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arenR"/>
              </a:pPr>
              <a:r>
                <a:rPr lang="ko-KR" altLang="en-US" sz="2000" b="1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계산 결과 합산</a:t>
              </a:r>
              <a:endParaRPr lang="en-US" altLang="ko-KR" sz="2000" b="1" i="0" dirty="0"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arenR"/>
              </a:pPr>
              <a:endParaRPr lang="en-US" altLang="ko-KR" sz="2000" b="1" dirty="0">
                <a:latin typeface="+mn-ea"/>
                <a:ea typeface="+mn-ea"/>
              </a:endParaRP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arenR"/>
              </a:pPr>
              <a:r>
                <a:rPr lang="en-US" altLang="ko-KR" sz="2000" b="1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8</a:t>
              </a:r>
              <a:r>
                <a:rPr lang="ko-KR" altLang="en-US" sz="2000" b="1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진수 권한 값</a:t>
              </a:r>
              <a:endParaRPr lang="en-US" altLang="ko-KR" sz="2000" b="1" i="0" dirty="0"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1172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접근 권한과 </a:t>
            </a:r>
            <a:r>
              <a:rPr lang="en-US" altLang="ko-KR" sz="2400" dirty="0"/>
              <a:t>8</a:t>
            </a:r>
            <a:r>
              <a:rPr lang="ko-KR" altLang="en-US" sz="2400" dirty="0"/>
              <a:t>진수의 대응 관계</a:t>
            </a:r>
            <a:endParaRPr lang="en-US" altLang="ko-KR" sz="2400" dirty="0"/>
          </a:p>
        </p:txBody>
      </p:sp>
      <p:graphicFrame>
        <p:nvGraphicFramePr>
          <p:cNvPr id="43" name="Group 60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71219147"/>
              </p:ext>
            </p:extLst>
          </p:nvPr>
        </p:nvGraphicFramePr>
        <p:xfrm>
          <a:off x="755576" y="1844824"/>
          <a:ext cx="8101274" cy="4680549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395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기호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kumimoji="1" lang="en-US" altLang="ko-KR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(2</a:t>
                      </a:r>
                      <a:r>
                        <a:rPr kumimoji="1" lang="ko-KR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진수</a:t>
                      </a:r>
                      <a:r>
                        <a:rPr kumimoji="1" lang="en-US" altLang="ko-KR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(8</a:t>
                      </a:r>
                      <a:r>
                        <a:rPr kumimoji="1" lang="ko-KR" altLang="en-US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진수</a:t>
                      </a: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rwx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111→ 4+2+1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읽기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쓰기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실행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rw-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110→4+2+0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읽기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쓰기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r-x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101→4+0+1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읽기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실행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r--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100→4+0+0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읽기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-wx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011→0+2+1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쓰기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실행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-w-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010→0+2+0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쓰기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--x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001→0+0+1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실행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0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---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000→0+0+0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권한이 없음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007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/>
              <a:t>8</a:t>
            </a:r>
            <a:r>
              <a:rPr lang="ko-KR" altLang="en-US" sz="2400" dirty="0"/>
              <a:t>진수로 표현한 접근 권한</a:t>
            </a:r>
            <a:endParaRPr lang="en-US" altLang="ko-KR" sz="2400" dirty="0"/>
          </a:p>
        </p:txBody>
      </p:sp>
      <p:graphicFrame>
        <p:nvGraphicFramePr>
          <p:cNvPr id="5" name="Group 77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77884790"/>
              </p:ext>
            </p:extLst>
          </p:nvPr>
        </p:nvGraphicFramePr>
        <p:xfrm>
          <a:off x="806376" y="1916832"/>
          <a:ext cx="7366024" cy="4598991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3654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1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사용 권한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kumimoji="1" lang="ko-KR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진수 </a:t>
                      </a:r>
                      <a:r>
                        <a:rPr kumimoji="1" lang="ko-KR" alt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모드값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rwxrwxrwx 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777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rwxr-xr-x 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755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rw-rw-rw- 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666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r-xr-xr-x 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555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rw-r--r-- 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644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rwx------ 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700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rw-r----- 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740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r-------- 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400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---------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000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914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숫자 모드를 이용한 접근 권한 변경</a:t>
            </a:r>
            <a:endParaRPr lang="en-US" altLang="ko-KR" sz="2400" dirty="0"/>
          </a:p>
        </p:txBody>
      </p:sp>
      <p:sp>
        <p:nvSpPr>
          <p:cNvPr id="10" name="AutoShape 15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40025" y="2146378"/>
            <a:ext cx="3308350" cy="92726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1" name="Rectangle 15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95625" y="2263556"/>
            <a:ext cx="956295" cy="68485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1800" b="1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소유자</a:t>
            </a:r>
            <a:endParaRPr lang="en-US" altLang="ko-KR" sz="1800" b="1" i="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+mn-ea"/>
                <a:ea typeface="+mn-ea"/>
              </a:rPr>
              <a:t>8</a:t>
            </a:r>
            <a:r>
              <a:rPr lang="ko-KR" altLang="en-US" b="1" dirty="0">
                <a:latin typeface="+mn-ea"/>
                <a:ea typeface="+mn-ea"/>
              </a:rPr>
              <a:t>진수</a:t>
            </a:r>
            <a:endParaRPr lang="ko-KR" altLang="en-US" sz="1800" b="1" i="0" dirty="0"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2" name="Text Box 15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91680" y="2351166"/>
            <a:ext cx="10214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ko-KR" sz="2000" b="1" i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chmod</a:t>
            </a:r>
            <a:endParaRPr lang="en-US" altLang="ko-KR" sz="2000" b="1" i="0" dirty="0"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Text Box 15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2825" y="2434284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ko-KR" altLang="en-US" sz="1800" b="1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파일명</a:t>
            </a:r>
          </a:p>
        </p:txBody>
      </p:sp>
      <p:sp>
        <p:nvSpPr>
          <p:cNvPr id="14" name="TextBox 13"/>
          <p:cNvSpPr txBox="1"/>
          <p:nvPr>
            <p:custDataLst>
              <p:tags r:id="rId5"/>
            </p:custDataLst>
          </p:nvPr>
        </p:nvSpPr>
        <p:spPr>
          <a:xfrm>
            <a:off x="3806915" y="17685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숫자모드</a:t>
            </a:r>
          </a:p>
        </p:txBody>
      </p:sp>
      <p:sp>
        <p:nvSpPr>
          <p:cNvPr id="15" name="Rectangle 15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930740" y="2263556"/>
            <a:ext cx="956295" cy="68485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1800" b="1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그룹</a:t>
            </a:r>
            <a:endParaRPr lang="en-US" altLang="ko-KR" sz="1800" b="1" i="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+mn-ea"/>
                <a:ea typeface="+mn-ea"/>
              </a:rPr>
              <a:t>8</a:t>
            </a:r>
            <a:r>
              <a:rPr lang="ko-KR" altLang="en-US" b="1" dirty="0">
                <a:latin typeface="+mn-ea"/>
                <a:ea typeface="+mn-ea"/>
              </a:rPr>
              <a:t>진수</a:t>
            </a:r>
            <a:endParaRPr lang="ko-KR" altLang="en-US" sz="1800" b="1" i="0" dirty="0"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6" name="Rectangle 15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965855" y="2263556"/>
            <a:ext cx="956295" cy="68485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1800" b="1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기타</a:t>
            </a:r>
            <a:endParaRPr lang="en-US" altLang="ko-KR" sz="1800" b="1" i="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ko-KR" b="1" dirty="0">
                <a:latin typeface="+mn-ea"/>
                <a:ea typeface="+mn-ea"/>
              </a:rPr>
              <a:t>8</a:t>
            </a:r>
            <a:r>
              <a:rPr lang="ko-KR" altLang="en-US" b="1" dirty="0">
                <a:latin typeface="+mn-ea"/>
                <a:ea typeface="+mn-ea"/>
              </a:rPr>
              <a:t>진수</a:t>
            </a:r>
            <a:endParaRPr lang="ko-KR" altLang="en-US" sz="1800" b="1" i="0" dirty="0"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992560" y="3517900"/>
            <a:ext cx="3672408" cy="252028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marL="342900" indent="-342900">
              <a:lnSpc>
                <a:spcPct val="120000"/>
              </a:lnSpc>
              <a:spcBef>
                <a:spcPct val="0"/>
              </a:spcBef>
              <a:buAutoNum type="arabicParenBoth"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 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chmod</a:t>
            </a:r>
            <a:r>
              <a:rPr lang="ko-KR" altLang="en-US" b="1" dirty="0">
                <a:latin typeface="Courier New" pitchFamily="49" charset="0"/>
                <a:ea typeface="돋움" pitchFamily="50" charset="-127"/>
              </a:rPr>
              <a:t> </a:t>
            </a: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444 first.dat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AutoNum type="arabicParenBoth"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 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chmod</a:t>
            </a: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 474 first.dat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AutoNum type="arabicParenBoth"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 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chmod</a:t>
            </a: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 475 first.dat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AutoNum type="arabicParenBoth"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 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chmod</a:t>
            </a: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 464 first.dat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AutoNum type="arabicParenBoth"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 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chmod</a:t>
            </a: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 575 first.dat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Tx/>
              <a:buAutoNum type="arabicParenBoth"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 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chmod</a:t>
            </a: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 755 first.dat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Tx/>
              <a:buAutoNum type="arabicParenBoth"/>
            </a:pP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 </a:t>
            </a:r>
            <a:r>
              <a:rPr lang="en-US" altLang="ko-KR" b="1" dirty="0" err="1">
                <a:latin typeface="Courier New" pitchFamily="49" charset="0"/>
                <a:ea typeface="돋움" pitchFamily="50" charset="-127"/>
              </a:rPr>
              <a:t>chmod</a:t>
            </a:r>
            <a:r>
              <a:rPr lang="en-US" altLang="ko-KR" b="1" dirty="0">
                <a:latin typeface="Courier New" pitchFamily="49" charset="0"/>
                <a:ea typeface="돋움" pitchFamily="50" charset="-127"/>
              </a:rPr>
              <a:t> 700 first.dat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AutoNum type="arabicParenBoth"/>
            </a:pPr>
            <a:endParaRPr lang="en-US" altLang="ko-KR" b="1" dirty="0">
              <a:latin typeface="Courier New" pitchFamily="49" charset="0"/>
              <a:ea typeface="돋움" pitchFamily="50" charset="-127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309220" y="3552425"/>
            <a:ext cx="28956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0"/>
              </a:spcBef>
              <a:buFontTx/>
              <a:buAutoNum type="arabicParenBoth"/>
            </a:pPr>
            <a:r>
              <a:rPr lang="en-US" altLang="ko-KR" sz="2200" i="0" dirty="0">
                <a:solidFill>
                  <a:schemeClr val="tx1"/>
                </a:solidFill>
                <a:effectLst/>
                <a:latin typeface="+mn-ea"/>
              </a:rPr>
              <a:t>444 = r--r--r--</a:t>
            </a:r>
          </a:p>
          <a:p>
            <a:pPr marL="457200" indent="-457200">
              <a:spcBef>
                <a:spcPct val="0"/>
              </a:spcBef>
              <a:buFontTx/>
              <a:buAutoNum type="arabicParenBoth"/>
            </a:pPr>
            <a:r>
              <a:rPr lang="en-US" altLang="ko-KR" sz="2200" i="0" dirty="0">
                <a:solidFill>
                  <a:schemeClr val="tx1"/>
                </a:solidFill>
                <a:effectLst/>
                <a:latin typeface="+mn-ea"/>
              </a:rPr>
              <a:t>474 = r--</a:t>
            </a:r>
            <a:r>
              <a:rPr lang="en-US" altLang="ko-KR" sz="2200" i="0" dirty="0" err="1">
                <a:solidFill>
                  <a:schemeClr val="tx1"/>
                </a:solidFill>
                <a:effectLst/>
                <a:latin typeface="+mn-ea"/>
              </a:rPr>
              <a:t>rwxr</a:t>
            </a:r>
            <a:r>
              <a:rPr lang="en-US" altLang="ko-KR" sz="2200" i="0" dirty="0">
                <a:solidFill>
                  <a:schemeClr val="tx1"/>
                </a:solidFill>
                <a:effectLst/>
                <a:latin typeface="+mn-ea"/>
              </a:rPr>
              <a:t>--</a:t>
            </a:r>
          </a:p>
          <a:p>
            <a:pPr marL="457200" indent="-457200">
              <a:spcBef>
                <a:spcPct val="0"/>
              </a:spcBef>
              <a:buFontTx/>
              <a:buAutoNum type="arabicParenBoth"/>
            </a:pPr>
            <a:r>
              <a:rPr lang="en-US" altLang="ko-KR" sz="2200" i="0" dirty="0">
                <a:solidFill>
                  <a:schemeClr val="tx1"/>
                </a:solidFill>
                <a:effectLst/>
                <a:latin typeface="+mn-ea"/>
              </a:rPr>
              <a:t>475= r--</a:t>
            </a:r>
            <a:r>
              <a:rPr lang="en-US" altLang="ko-KR" sz="2200" i="0" dirty="0" err="1">
                <a:solidFill>
                  <a:schemeClr val="tx1"/>
                </a:solidFill>
                <a:effectLst/>
                <a:latin typeface="+mn-ea"/>
              </a:rPr>
              <a:t>rwxr</a:t>
            </a:r>
            <a:r>
              <a:rPr lang="en-US" altLang="ko-KR" sz="2200" i="0" dirty="0">
                <a:solidFill>
                  <a:schemeClr val="tx1"/>
                </a:solidFill>
                <a:effectLst/>
                <a:latin typeface="+mn-ea"/>
              </a:rPr>
              <a:t>-x</a:t>
            </a:r>
          </a:p>
          <a:p>
            <a:pPr marL="457200" indent="-457200">
              <a:spcBef>
                <a:spcPct val="0"/>
              </a:spcBef>
              <a:buFontTx/>
              <a:buAutoNum type="arabicParenBoth"/>
            </a:pPr>
            <a:r>
              <a:rPr lang="en-US" altLang="ko-KR" sz="2200" i="0" dirty="0">
                <a:solidFill>
                  <a:schemeClr val="tx1"/>
                </a:solidFill>
                <a:effectLst/>
                <a:latin typeface="+mn-ea"/>
              </a:rPr>
              <a:t>464 = r--</a:t>
            </a:r>
            <a:r>
              <a:rPr lang="en-US" altLang="ko-KR" sz="2200" i="0" dirty="0" err="1">
                <a:solidFill>
                  <a:schemeClr val="tx1"/>
                </a:solidFill>
                <a:effectLst/>
                <a:latin typeface="+mn-ea"/>
              </a:rPr>
              <a:t>rw</a:t>
            </a:r>
            <a:r>
              <a:rPr lang="en-US" altLang="ko-KR" sz="2200" i="0" dirty="0">
                <a:solidFill>
                  <a:schemeClr val="tx1"/>
                </a:solidFill>
                <a:effectLst/>
                <a:latin typeface="+mn-ea"/>
              </a:rPr>
              <a:t>-r--</a:t>
            </a:r>
          </a:p>
          <a:p>
            <a:pPr marL="457200" indent="-457200">
              <a:spcBef>
                <a:spcPct val="0"/>
              </a:spcBef>
              <a:buFontTx/>
              <a:buAutoNum type="arabicParenBoth"/>
            </a:pPr>
            <a:r>
              <a:rPr lang="en-US" altLang="ko-KR" sz="2200" i="0" dirty="0">
                <a:solidFill>
                  <a:schemeClr val="tx1"/>
                </a:solidFill>
                <a:effectLst/>
                <a:latin typeface="+mn-ea"/>
              </a:rPr>
              <a:t>575 = r-</a:t>
            </a:r>
            <a:r>
              <a:rPr lang="en-US" altLang="ko-KR" sz="2200" i="0" dirty="0" err="1">
                <a:solidFill>
                  <a:schemeClr val="tx1"/>
                </a:solidFill>
                <a:effectLst/>
                <a:latin typeface="+mn-ea"/>
              </a:rPr>
              <a:t>xrwxr</a:t>
            </a:r>
            <a:r>
              <a:rPr lang="en-US" altLang="ko-KR" sz="2200" i="0" dirty="0">
                <a:solidFill>
                  <a:schemeClr val="tx1"/>
                </a:solidFill>
                <a:effectLst/>
                <a:latin typeface="+mn-ea"/>
              </a:rPr>
              <a:t>-x</a:t>
            </a:r>
          </a:p>
          <a:p>
            <a:pPr marL="457200" indent="-457200">
              <a:spcBef>
                <a:spcPct val="0"/>
              </a:spcBef>
              <a:buFontTx/>
              <a:buAutoNum type="arabicParenBoth"/>
            </a:pPr>
            <a:r>
              <a:rPr lang="en-US" altLang="ko-KR" sz="2200" i="0" dirty="0">
                <a:solidFill>
                  <a:schemeClr val="tx1"/>
                </a:solidFill>
                <a:effectLst/>
                <a:latin typeface="+mn-ea"/>
              </a:rPr>
              <a:t>755 = </a:t>
            </a:r>
            <a:r>
              <a:rPr lang="en-US" altLang="ko-KR" sz="2200" i="0" dirty="0" err="1">
                <a:solidFill>
                  <a:schemeClr val="tx1"/>
                </a:solidFill>
                <a:effectLst/>
                <a:latin typeface="+mn-ea"/>
              </a:rPr>
              <a:t>rwxr</a:t>
            </a:r>
            <a:r>
              <a:rPr lang="en-US" altLang="ko-KR" sz="2200" i="0" dirty="0">
                <a:solidFill>
                  <a:schemeClr val="tx1"/>
                </a:solidFill>
                <a:effectLst/>
                <a:latin typeface="+mn-ea"/>
              </a:rPr>
              <a:t>-</a:t>
            </a:r>
            <a:r>
              <a:rPr lang="en-US" altLang="ko-KR" sz="2200" i="0" dirty="0" err="1">
                <a:solidFill>
                  <a:schemeClr val="tx1"/>
                </a:solidFill>
                <a:effectLst/>
                <a:latin typeface="+mn-ea"/>
              </a:rPr>
              <a:t>xr</a:t>
            </a:r>
            <a:r>
              <a:rPr lang="en-US" altLang="ko-KR" sz="2200" i="0" dirty="0">
                <a:solidFill>
                  <a:schemeClr val="tx1"/>
                </a:solidFill>
                <a:effectLst/>
                <a:latin typeface="+mn-ea"/>
              </a:rPr>
              <a:t>-x</a:t>
            </a:r>
          </a:p>
          <a:p>
            <a:pPr marL="457200" indent="-457200">
              <a:spcBef>
                <a:spcPct val="0"/>
              </a:spcBef>
              <a:buFontTx/>
              <a:buAutoNum type="arabicParenBoth"/>
            </a:pPr>
            <a:r>
              <a:rPr lang="en-US" altLang="ko-KR" sz="2200" i="0" dirty="0">
                <a:solidFill>
                  <a:schemeClr val="tx1"/>
                </a:solidFill>
                <a:effectLst/>
                <a:latin typeface="+mn-ea"/>
              </a:rPr>
              <a:t>700 = </a:t>
            </a:r>
            <a:r>
              <a:rPr lang="en-US" altLang="ko-KR" sz="2200" i="0" dirty="0" err="1">
                <a:solidFill>
                  <a:schemeClr val="tx1"/>
                </a:solidFill>
                <a:effectLst/>
                <a:latin typeface="+mn-ea"/>
              </a:rPr>
              <a:t>rwx</a:t>
            </a:r>
            <a:r>
              <a:rPr lang="en-US" altLang="ko-KR" sz="2200" i="0" dirty="0">
                <a:solidFill>
                  <a:schemeClr val="tx1"/>
                </a:solidFill>
                <a:effectLst/>
                <a:latin typeface="+mn-ea"/>
              </a:rPr>
              <a:t>------</a:t>
            </a:r>
          </a:p>
        </p:txBody>
      </p:sp>
    </p:spTree>
    <p:extLst>
      <p:ext uri="{BB962C8B-B14F-4D97-AF65-F5344CB8AC3E}">
        <p14:creationId xmlns:p14="http://schemas.microsoft.com/office/powerpoint/2010/main" val="4218704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6-2]</a:t>
            </a:r>
            <a:r>
              <a:rPr lang="ko-KR" altLang="en-US" dirty="0"/>
              <a:t> 숫자 모드로 파일 권한 변경하기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파일 권한 확인하기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그룹과 기타 사용자 권한 변경하기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6" y="1562100"/>
            <a:ext cx="7344816" cy="2730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6" y="4723234"/>
            <a:ext cx="7344816" cy="187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032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6-2]</a:t>
            </a:r>
            <a:r>
              <a:rPr lang="ko-KR" altLang="en-US" dirty="0"/>
              <a:t> 숫자 모드로 파일 권한 변경하기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권한 제거하기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r>
              <a:rPr lang="ko-KR" altLang="en-US" dirty="0" err="1">
                <a:solidFill>
                  <a:schemeClr val="tx1"/>
                </a:solidFill>
              </a:rPr>
              <a:t>디렉토리</a:t>
            </a:r>
            <a:r>
              <a:rPr lang="ko-KR" altLang="en-US" dirty="0">
                <a:solidFill>
                  <a:schemeClr val="tx1"/>
                </a:solidFill>
              </a:rPr>
              <a:t> 위치 변경하기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7" y="1628800"/>
            <a:ext cx="734481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8" y="4475212"/>
            <a:ext cx="7344816" cy="150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640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기본 접근 권한의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기본 접근 권한</a:t>
            </a:r>
            <a:endParaRPr lang="en-US" altLang="ko-KR" sz="2400" dirty="0"/>
          </a:p>
          <a:p>
            <a:pPr lvl="1"/>
            <a:r>
              <a:rPr lang="ko-KR" altLang="en-US" dirty="0"/>
              <a:t>유닉스에서 새로운 파일이나 </a:t>
            </a:r>
            <a:r>
              <a:rPr lang="ko-KR" altLang="en-US" dirty="0" err="1"/>
              <a:t>디렉토리를</a:t>
            </a:r>
            <a:r>
              <a:rPr lang="ko-KR" altLang="en-US" dirty="0"/>
              <a:t> </a:t>
            </a:r>
            <a:r>
              <a:rPr lang="ko-KR" altLang="en-US" dirty="0" err="1"/>
              <a:t>만들때</a:t>
            </a:r>
            <a:r>
              <a:rPr lang="ko-KR" altLang="en-US" dirty="0"/>
              <a:t> 부여되는 접근 권한</a:t>
            </a:r>
          </a:p>
          <a:p>
            <a:pPr marL="171450" lvl="2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Group 2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00113" y="2349500"/>
          <a:ext cx="7335837" cy="2384426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360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5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파 일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기본 접근 허가권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실행할 수 없는 일반 파일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문서 편집기로 생성한 파일</a:t>
                      </a: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666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실행할 수 있는 일반 파일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777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디렉토리 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777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265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기본 접근 권한의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0" indent="0">
              <a:buNone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기본 접근권한을 출력하거나 변경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마스크 값</a:t>
            </a:r>
            <a:endParaRPr lang="en-US" altLang="ko-KR" sz="2400" dirty="0"/>
          </a:p>
          <a:p>
            <a:pPr lvl="1"/>
            <a:r>
              <a:rPr lang="ko-KR" altLang="en-US" dirty="0"/>
              <a:t>파일이나 </a:t>
            </a:r>
            <a:r>
              <a:rPr lang="ko-KR" altLang="en-US" dirty="0" err="1"/>
              <a:t>디렉토리</a:t>
            </a:r>
            <a:r>
              <a:rPr lang="ko-KR" altLang="en-US" dirty="0"/>
              <a:t> 생성시 부여하지 않을 권한 지정</a:t>
            </a:r>
            <a:endParaRPr lang="en-US" altLang="ko-KR" dirty="0"/>
          </a:p>
          <a:p>
            <a:pPr lvl="1"/>
            <a:r>
              <a:rPr lang="ko-KR" altLang="en-US" dirty="0"/>
              <a:t>이 값을 지정하면 지정한 마스크를 이용하여 기본 접근권한 지정</a:t>
            </a:r>
            <a:endParaRPr lang="en-US" altLang="ko-KR" dirty="0"/>
          </a:p>
          <a:p>
            <a:pPr lvl="1"/>
            <a:r>
              <a:rPr lang="ko-KR" altLang="en-US" dirty="0"/>
              <a:t>지정하지 않으면 현재 설정된 </a:t>
            </a:r>
            <a:r>
              <a:rPr lang="ko-KR" altLang="en-US" dirty="0" err="1"/>
              <a:t>마스크값</a:t>
            </a:r>
            <a:r>
              <a:rPr lang="ko-KR" altLang="en-US" dirty="0"/>
              <a:t>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err="1"/>
              <a:t>사용예</a:t>
            </a:r>
            <a:endParaRPr lang="ko-KR" altLang="en-US" sz="2400" dirty="0"/>
          </a:p>
          <a:p>
            <a:pPr marL="171450" lvl="2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1570" y="1116115"/>
            <a:ext cx="7662862" cy="647700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400" b="1" dirty="0" err="1">
                <a:latin typeface="+mj-ea"/>
                <a:ea typeface="+mj-ea"/>
              </a:rPr>
              <a:t>umask</a:t>
            </a:r>
            <a:r>
              <a:rPr lang="en-US" altLang="ko-KR" sz="2400" b="1" dirty="0">
                <a:latin typeface="+mj-ea"/>
                <a:ea typeface="+mj-ea"/>
              </a:rPr>
              <a:t>  </a:t>
            </a:r>
            <a:r>
              <a:rPr lang="en-US" altLang="ko-KR" sz="2400" dirty="0">
                <a:latin typeface="+mj-ea"/>
                <a:ea typeface="+mj-ea"/>
              </a:rPr>
              <a:t>[ </a:t>
            </a:r>
            <a:r>
              <a:rPr lang="ko-KR" altLang="en-US" sz="2400" dirty="0" err="1">
                <a:latin typeface="+mj-ea"/>
                <a:ea typeface="+mj-ea"/>
              </a:rPr>
              <a:t>마스크값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]</a:t>
            </a:r>
            <a:endParaRPr lang="en-US" altLang="ko-KR" sz="240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352" y="4869160"/>
            <a:ext cx="429088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744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기본 접근 권한의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마스크</a:t>
            </a:r>
          </a:p>
          <a:p>
            <a:pPr lvl="1"/>
            <a:r>
              <a:rPr lang="ko-KR" altLang="en-US" dirty="0"/>
              <a:t>가리다 </a:t>
            </a:r>
          </a:p>
          <a:p>
            <a:pPr lvl="1"/>
            <a:r>
              <a:rPr lang="ko-KR" altLang="en-US" dirty="0"/>
              <a:t>사용 권한에서 허용하지 않을 값을 지정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마스크를 이용한 접근 권한 생성</a:t>
            </a:r>
          </a:p>
          <a:p>
            <a:pPr lvl="1"/>
            <a:r>
              <a:rPr lang="ko-KR" altLang="en-US" dirty="0"/>
              <a:t>기본사용 권한 </a:t>
            </a:r>
            <a:r>
              <a:rPr lang="en-US" altLang="ko-KR" dirty="0">
                <a:solidFill>
                  <a:srgbClr val="FF0000"/>
                </a:solidFill>
              </a:rPr>
              <a:t>XOR</a:t>
            </a:r>
            <a:r>
              <a:rPr lang="en-US" altLang="ko-KR" dirty="0"/>
              <a:t> </a:t>
            </a:r>
            <a:r>
              <a:rPr lang="ko-KR" altLang="en-US" dirty="0"/>
              <a:t>마스크</a:t>
            </a:r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" name="그룹 4"/>
          <p:cNvGrpSpPr/>
          <p:nvPr>
            <p:custDataLst>
              <p:tags r:id="rId1"/>
            </p:custDataLst>
          </p:nvPr>
        </p:nvGrpSpPr>
        <p:grpSpPr>
          <a:xfrm>
            <a:off x="967925" y="3560685"/>
            <a:ext cx="7543800" cy="2694620"/>
            <a:chOff x="853625" y="3479685"/>
            <a:chExt cx="7543800" cy="269462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853625" y="3479685"/>
              <a:ext cx="7543800" cy="269462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ko-KR" altLang="ko-KR" sz="2400" i="0"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3428550" y="3949585"/>
              <a:ext cx="2034531" cy="1569660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000" i="0" dirty="0" err="1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rw-rw-rw</a:t>
              </a:r>
              <a:r>
                <a:rPr lang="en-US" altLang="ko-KR" sz="2000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-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000" dirty="0">
                  <a:latin typeface="+mn-ea"/>
                  <a:ea typeface="+mn-ea"/>
                </a:rPr>
                <a:t>110110110(666)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000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000010010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000" dirty="0">
                  <a:latin typeface="+mn-ea"/>
                  <a:ea typeface="+mn-ea"/>
                </a:rPr>
                <a:t>110100100(644)</a:t>
              </a:r>
              <a:endParaRPr lang="en-US" altLang="ko-KR" sz="2000" i="0" dirty="0"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1082225" y="3936885"/>
              <a:ext cx="2252540" cy="1569660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20000"/>
                </a:lnSpc>
                <a:spcBef>
                  <a:spcPct val="0"/>
                </a:spcBef>
                <a:buFontTx/>
                <a:buAutoNum type="arabicParenR"/>
              </a:pPr>
              <a:r>
                <a:rPr lang="ko-KR" altLang="en-US" sz="2000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최대권한</a:t>
              </a:r>
              <a:endParaRPr lang="en-US" altLang="ko-KR" sz="2000" i="0" dirty="0"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  <a:p>
              <a:pPr marL="457200" indent="-457200">
                <a:lnSpc>
                  <a:spcPct val="120000"/>
                </a:lnSpc>
                <a:spcBef>
                  <a:spcPct val="0"/>
                </a:spcBef>
                <a:buFontTx/>
                <a:buAutoNum type="arabicParenR"/>
              </a:pPr>
              <a:r>
                <a:rPr lang="en-US" altLang="ko-KR" sz="2000" dirty="0">
                  <a:latin typeface="+mn-ea"/>
                  <a:ea typeface="+mn-ea"/>
                </a:rPr>
                <a:t>2</a:t>
              </a:r>
              <a:r>
                <a:rPr lang="ko-KR" altLang="en-US" sz="2000" dirty="0">
                  <a:latin typeface="+mn-ea"/>
                  <a:ea typeface="+mn-ea"/>
                </a:rPr>
                <a:t>진수 표현</a:t>
              </a:r>
              <a:endParaRPr lang="en-US" altLang="ko-KR" sz="2000" dirty="0">
                <a:latin typeface="+mn-ea"/>
                <a:ea typeface="+mn-ea"/>
              </a:endParaRPr>
            </a:p>
            <a:p>
              <a:pPr marL="457200" indent="-457200">
                <a:lnSpc>
                  <a:spcPct val="120000"/>
                </a:lnSpc>
                <a:spcBef>
                  <a:spcPct val="0"/>
                </a:spcBef>
                <a:buFontTx/>
                <a:buAutoNum type="arabicParenR"/>
              </a:pPr>
              <a:r>
                <a:rPr lang="ko-KR" altLang="en-US" sz="2000" i="0" dirty="0" err="1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마스크값</a:t>
              </a:r>
              <a:r>
                <a:rPr lang="en-US" altLang="ko-KR" sz="2000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(022)</a:t>
              </a:r>
            </a:p>
            <a:p>
              <a:pPr marL="457200" indent="-457200">
                <a:lnSpc>
                  <a:spcPct val="120000"/>
                </a:lnSpc>
                <a:spcBef>
                  <a:spcPct val="0"/>
                </a:spcBef>
                <a:buFontTx/>
                <a:buAutoNum type="arabicParenR"/>
              </a:pPr>
              <a:r>
                <a:rPr lang="en-US" altLang="ko-KR" sz="2000" dirty="0">
                  <a:latin typeface="+mn-ea"/>
                  <a:ea typeface="+mn-ea"/>
                </a:rPr>
                <a:t>XOR </a:t>
              </a:r>
              <a:r>
                <a:rPr lang="ko-KR" altLang="en-US" sz="2000" dirty="0">
                  <a:latin typeface="+mn-ea"/>
                  <a:ea typeface="+mn-ea"/>
                </a:rPr>
                <a:t>결과</a:t>
              </a:r>
              <a:endParaRPr lang="ko-KR" altLang="en-US" sz="2000" i="0" dirty="0"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9" name="Line 20"/>
            <p:cNvSpPr>
              <a:spLocks noChangeShapeType="1"/>
            </p:cNvSpPr>
            <p:nvPr/>
          </p:nvSpPr>
          <p:spPr bwMode="auto">
            <a:xfrm>
              <a:off x="3520624" y="5086545"/>
              <a:ext cx="1338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3368225" y="5684185"/>
              <a:ext cx="4268284" cy="400110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sz="2000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(XOR : </a:t>
              </a:r>
              <a:r>
                <a:rPr lang="ko-KR" altLang="en-US" sz="2000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두 값이 같으면 </a:t>
              </a:r>
              <a:r>
                <a:rPr lang="en-US" altLang="ko-KR" sz="2000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0, </a:t>
              </a:r>
              <a:r>
                <a:rPr lang="ko-KR" altLang="en-US" sz="2000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다르면 </a:t>
              </a:r>
              <a:r>
                <a:rPr lang="en-US" altLang="ko-KR" sz="2000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1)</a:t>
              </a: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5782813" y="3949585"/>
              <a:ext cx="2034531" cy="1569660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000" i="0" dirty="0" err="1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rwxrwxrwx</a:t>
              </a:r>
              <a:endParaRPr lang="en-US" altLang="ko-KR" sz="2000" i="0" dirty="0"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000" dirty="0">
                  <a:latin typeface="+mn-ea"/>
                  <a:ea typeface="+mn-ea"/>
                </a:rPr>
                <a:t>111111111(777)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000" i="0" dirty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000010010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000" dirty="0">
                  <a:latin typeface="+mn-ea"/>
                  <a:ea typeface="+mn-ea"/>
                </a:rPr>
                <a:t>111101101(755)</a:t>
              </a:r>
              <a:endParaRPr lang="en-US" altLang="ko-KR" sz="2000" i="0" dirty="0"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 flipV="1">
              <a:off x="5882825" y="5086545"/>
              <a:ext cx="1316506" cy="7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3444425" y="3525723"/>
              <a:ext cx="1300356" cy="400110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ko-KR" altLang="en-US" sz="2000" i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일반 파일</a:t>
              </a:r>
            </a:p>
          </p:txBody>
        </p: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5787575" y="3509848"/>
              <a:ext cx="1210588" cy="400110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ko-KR" altLang="en-US" sz="2000" i="0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디렉토리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166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392637"/>
          </a:xfrm>
        </p:spPr>
        <p:txBody>
          <a:bodyPr/>
          <a:lstStyle/>
          <a:p>
            <a:r>
              <a:rPr lang="ko-KR" altLang="en-US" dirty="0"/>
              <a:t>파일의 속성</a:t>
            </a:r>
            <a:endParaRPr lang="en-US" altLang="ko-KR" dirty="0"/>
          </a:p>
          <a:p>
            <a:r>
              <a:rPr lang="ko-KR" altLang="en-US" dirty="0"/>
              <a:t>파일의 접근 권한</a:t>
            </a:r>
            <a:endParaRPr lang="en-US" altLang="ko-KR" dirty="0"/>
          </a:p>
          <a:p>
            <a:r>
              <a:rPr lang="ko-KR" altLang="en-US" dirty="0"/>
              <a:t>기호를 이용한 파일 접근 권한 변경</a:t>
            </a:r>
            <a:endParaRPr lang="en-US" altLang="ko-KR" dirty="0"/>
          </a:p>
          <a:p>
            <a:r>
              <a:rPr lang="ko-KR" altLang="en-US" dirty="0"/>
              <a:t>숫자를 이용한 파일 접근 권한 변경</a:t>
            </a:r>
            <a:endParaRPr lang="en-US" altLang="ko-KR" dirty="0"/>
          </a:p>
          <a:p>
            <a:r>
              <a:rPr lang="ko-KR" altLang="en-US" dirty="0"/>
              <a:t>기본 접근 권한의 설정</a:t>
            </a:r>
            <a:endParaRPr lang="en-US" altLang="ko-K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기본 접근 권한의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간단한 계산 방법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대표적 마스크 값</a:t>
            </a:r>
          </a:p>
          <a:p>
            <a:pPr lvl="1"/>
            <a:r>
              <a:rPr lang="ko-KR" altLang="en-US" dirty="0"/>
              <a:t>기본사용 권한 </a:t>
            </a:r>
            <a:r>
              <a:rPr lang="en-US" altLang="ko-KR" dirty="0">
                <a:solidFill>
                  <a:srgbClr val="FF0000"/>
                </a:solidFill>
              </a:rPr>
              <a:t>XOR</a:t>
            </a:r>
            <a:r>
              <a:rPr lang="en-US" altLang="ko-KR" dirty="0"/>
              <a:t> </a:t>
            </a:r>
            <a:r>
              <a:rPr lang="ko-KR" altLang="en-US" dirty="0"/>
              <a:t>마스크</a:t>
            </a:r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1" name="그룹 20"/>
          <p:cNvGrpSpPr/>
          <p:nvPr>
            <p:custDataLst>
              <p:tags r:id="rId1"/>
            </p:custDataLst>
          </p:nvPr>
        </p:nvGrpSpPr>
        <p:grpSpPr>
          <a:xfrm>
            <a:off x="736600" y="1800105"/>
            <a:ext cx="4800600" cy="1427162"/>
            <a:chOff x="850900" y="1647705"/>
            <a:chExt cx="4800600" cy="1427162"/>
          </a:xfrm>
        </p:grpSpPr>
        <p:sp>
          <p:nvSpPr>
            <p:cNvPr id="22" name="Rectangle 32"/>
            <p:cNvSpPr>
              <a:spLocks noChangeArrowheads="1"/>
            </p:cNvSpPr>
            <p:nvPr/>
          </p:nvSpPr>
          <p:spPr bwMode="auto">
            <a:xfrm>
              <a:off x="850900" y="1647705"/>
              <a:ext cx="4800600" cy="142716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endParaRPr lang="ko-KR" altLang="ko-KR" sz="2400" i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23" name="Text Box 33"/>
            <p:cNvSpPr txBox="1">
              <a:spLocks noChangeArrowheads="1"/>
            </p:cNvSpPr>
            <p:nvPr/>
          </p:nvSpPr>
          <p:spPr bwMode="auto">
            <a:xfrm>
              <a:off x="3213100" y="1763815"/>
              <a:ext cx="1377108" cy="1163908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000" i="0" dirty="0" err="1">
                  <a:solidFill>
                    <a:schemeClr val="tx1"/>
                  </a:solidFill>
                  <a:effectLst/>
                  <a:latin typeface="+mn-ea"/>
                </a:rPr>
                <a:t>rw-rw-rw</a:t>
              </a:r>
              <a:r>
                <a:rPr lang="en-US" altLang="ko-KR" sz="2000" i="0" dirty="0">
                  <a:solidFill>
                    <a:schemeClr val="tx1"/>
                  </a:solidFill>
                  <a:effectLst/>
                  <a:latin typeface="+mn-ea"/>
                </a:rPr>
                <a:t>-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000" i="0" dirty="0">
                  <a:solidFill>
                    <a:schemeClr val="tx1"/>
                  </a:solidFill>
                  <a:effectLst/>
                  <a:latin typeface="+mn-ea"/>
                </a:rPr>
                <a:t>----w--w-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000" i="0" dirty="0" err="1">
                  <a:solidFill>
                    <a:schemeClr val="tx1"/>
                  </a:solidFill>
                  <a:effectLst/>
                  <a:latin typeface="+mn-ea"/>
                </a:rPr>
                <a:t>rw</a:t>
              </a:r>
              <a:r>
                <a:rPr lang="en-US" altLang="ko-KR" sz="2000" i="0" dirty="0">
                  <a:solidFill>
                    <a:schemeClr val="tx1"/>
                  </a:solidFill>
                  <a:effectLst/>
                  <a:latin typeface="+mn-ea"/>
                </a:rPr>
                <a:t>-r—r--</a:t>
              </a:r>
            </a:p>
          </p:txBody>
        </p:sp>
        <p:sp>
          <p:nvSpPr>
            <p:cNvPr id="24" name="Text Box 34"/>
            <p:cNvSpPr txBox="1">
              <a:spLocks noChangeArrowheads="1"/>
            </p:cNvSpPr>
            <p:nvPr/>
          </p:nvSpPr>
          <p:spPr bwMode="auto">
            <a:xfrm>
              <a:off x="4862513" y="1763815"/>
              <a:ext cx="607859" cy="1248547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000" i="0" dirty="0">
                  <a:solidFill>
                    <a:schemeClr val="tx1"/>
                  </a:solidFill>
                  <a:effectLst/>
                  <a:latin typeface="+mn-ea"/>
                </a:rPr>
                <a:t>666</a:t>
              </a:r>
            </a:p>
            <a:p>
              <a:pPr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000" i="0" dirty="0">
                  <a:solidFill>
                    <a:schemeClr val="tx1"/>
                  </a:solidFill>
                  <a:effectLst/>
                  <a:latin typeface="+mn-ea"/>
                </a:rPr>
                <a:t>022</a:t>
              </a:r>
            </a:p>
            <a:p>
              <a:pPr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000" i="0" dirty="0">
                  <a:solidFill>
                    <a:schemeClr val="tx1"/>
                  </a:solidFill>
                  <a:effectLst/>
                  <a:latin typeface="+mn-ea"/>
                </a:rPr>
                <a:t>644</a:t>
              </a:r>
            </a:p>
          </p:txBody>
        </p:sp>
        <p:sp>
          <p:nvSpPr>
            <p:cNvPr id="25" name="Line 35"/>
            <p:cNvSpPr>
              <a:spLocks noChangeShapeType="1"/>
            </p:cNvSpPr>
            <p:nvPr/>
          </p:nvSpPr>
          <p:spPr bwMode="auto">
            <a:xfrm>
              <a:off x="3213100" y="2573905"/>
              <a:ext cx="2209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6" name="Text Box 36"/>
            <p:cNvSpPr txBox="1">
              <a:spLocks noChangeArrowheads="1"/>
            </p:cNvSpPr>
            <p:nvPr/>
          </p:nvSpPr>
          <p:spPr bwMode="auto">
            <a:xfrm>
              <a:off x="1003300" y="1774068"/>
              <a:ext cx="2209800" cy="1163908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lnSpc>
                  <a:spcPct val="120000"/>
                </a:lnSpc>
                <a:spcBef>
                  <a:spcPct val="0"/>
                </a:spcBef>
                <a:buFontTx/>
                <a:buAutoNum type="arabicParenR"/>
              </a:pPr>
              <a:r>
                <a:rPr lang="ko-KR" altLang="en-US" sz="2000" i="0" dirty="0">
                  <a:solidFill>
                    <a:schemeClr val="tx1"/>
                  </a:solidFill>
                  <a:effectLst/>
                  <a:latin typeface="+mn-ea"/>
                </a:rPr>
                <a:t>최대권한</a:t>
              </a:r>
            </a:p>
            <a:p>
              <a:pPr marL="342900" indent="-342900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000" i="0" dirty="0">
                  <a:solidFill>
                    <a:schemeClr val="tx1"/>
                  </a:solidFill>
                  <a:effectLst/>
                  <a:latin typeface="+mn-ea"/>
                </a:rPr>
                <a:t>2)  </a:t>
              </a:r>
              <a:r>
                <a:rPr lang="ko-KR" altLang="en-US" sz="2000" i="0" dirty="0" err="1">
                  <a:solidFill>
                    <a:schemeClr val="tx1"/>
                  </a:solidFill>
                  <a:effectLst/>
                  <a:latin typeface="+mn-ea"/>
                </a:rPr>
                <a:t>마스크값</a:t>
              </a:r>
              <a:r>
                <a:rPr lang="en-US" altLang="ko-KR" sz="2000" i="0" dirty="0">
                  <a:solidFill>
                    <a:schemeClr val="tx1"/>
                  </a:solidFill>
                  <a:effectLst/>
                  <a:latin typeface="+mn-ea"/>
                </a:rPr>
                <a:t>(022)</a:t>
              </a:r>
            </a:p>
            <a:p>
              <a:pPr marL="342900" indent="-342900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000" i="0" dirty="0">
                  <a:solidFill>
                    <a:schemeClr val="tx1"/>
                  </a:solidFill>
                  <a:effectLst/>
                  <a:latin typeface="+mn-ea"/>
                </a:rPr>
                <a:t>3)  </a:t>
              </a:r>
              <a:r>
                <a:rPr lang="ko-KR" altLang="en-US" sz="2000" i="0" dirty="0">
                  <a:solidFill>
                    <a:schemeClr val="tx1"/>
                  </a:solidFill>
                  <a:effectLst/>
                  <a:latin typeface="+mn-ea"/>
                </a:rPr>
                <a:t>뺄셈결과</a:t>
              </a:r>
            </a:p>
          </p:txBody>
        </p:sp>
      </p:grp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36" y="4289424"/>
            <a:ext cx="7667625" cy="220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761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6-3] </a:t>
            </a:r>
            <a:r>
              <a:rPr lang="ko-KR" altLang="en-US" dirty="0"/>
              <a:t>기본 접근 권한 변경하기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기본 접근 권한 수정하기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파일과 </a:t>
            </a:r>
            <a:r>
              <a:rPr lang="ko-KR" altLang="en-US" dirty="0" err="1">
                <a:solidFill>
                  <a:schemeClr val="tx1"/>
                </a:solidFill>
              </a:rPr>
              <a:t>디렉토리를</a:t>
            </a:r>
            <a:r>
              <a:rPr lang="ko-KR" altLang="en-US" dirty="0">
                <a:solidFill>
                  <a:schemeClr val="tx1"/>
                </a:solidFill>
              </a:rPr>
              <a:t> 생성해 권한 확인하기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7" y="1556792"/>
            <a:ext cx="734481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8" y="4068440"/>
            <a:ext cx="7344816" cy="252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9129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6-3] </a:t>
            </a:r>
            <a:r>
              <a:rPr lang="ko-KR" altLang="en-US" dirty="0"/>
              <a:t>기본 접근 권한 변경하기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기본 접근 권한 변경하기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변경된 접근 권한의 적용을 확인하기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8" y="1556792"/>
            <a:ext cx="7344816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8" y="3780780"/>
            <a:ext cx="7344816" cy="2816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670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6-3] </a:t>
            </a:r>
            <a:r>
              <a:rPr lang="ko-KR" altLang="en-US" dirty="0"/>
              <a:t>기본 접근 권한 변경하기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r>
              <a:rPr lang="ko-KR" altLang="en-US" dirty="0" err="1">
                <a:solidFill>
                  <a:schemeClr val="tx1"/>
                </a:solidFill>
              </a:rPr>
              <a:t>디렉토리</a:t>
            </a:r>
            <a:r>
              <a:rPr lang="ko-KR" altLang="en-US" dirty="0">
                <a:solidFill>
                  <a:schemeClr val="tx1"/>
                </a:solidFill>
              </a:rPr>
              <a:t> 위치 변경하기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639068"/>
            <a:ext cx="7344816" cy="147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751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55576" y="1628801"/>
            <a:ext cx="7704856" cy="4320480"/>
          </a:xfrm>
        </p:spPr>
        <p:txBody>
          <a:bodyPr/>
          <a:lstStyle/>
          <a:p>
            <a:pPr marL="0" indent="0">
              <a:buNone/>
            </a:pPr>
            <a:endParaRPr lang="ko-KR" altLang="en-US" b="0" dirty="0"/>
          </a:p>
          <a:p>
            <a:r>
              <a:rPr lang="ko-KR" altLang="en-US" b="0" dirty="0"/>
              <a:t>파일의 속성과 접근 권한의 개념을 이해한다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접근 권한을 변경하는 방법을 익힌다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접근 권한을 상속하고 초기에 설정하는 방법을 익힌다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파일의 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다중 사용자 시스템의 특징</a:t>
            </a:r>
            <a:endParaRPr lang="en-US" altLang="ko-KR" sz="2400" dirty="0"/>
          </a:p>
          <a:p>
            <a:pPr lvl="1"/>
            <a:r>
              <a:rPr lang="ko-KR" altLang="en-US" dirty="0"/>
              <a:t>여러 사람이 하나의 시스템 사용</a:t>
            </a:r>
            <a:endParaRPr lang="en-US" altLang="ko-KR" dirty="0"/>
          </a:p>
          <a:p>
            <a:pPr lvl="1"/>
            <a:r>
              <a:rPr lang="ko-KR" altLang="en-US" dirty="0"/>
              <a:t>다른 사람이 내 파일을 읽거나 수정</a:t>
            </a:r>
            <a:r>
              <a:rPr lang="en-US" altLang="ko-KR" dirty="0"/>
              <a:t>, </a:t>
            </a:r>
            <a:r>
              <a:rPr lang="ko-KR" altLang="en-US" dirty="0"/>
              <a:t>삭제 할 수 없도록 보안 필요</a:t>
            </a:r>
            <a:endParaRPr lang="en-US" altLang="ko-KR" dirty="0"/>
          </a:p>
          <a:p>
            <a:pPr lvl="1"/>
            <a:r>
              <a:rPr lang="ko-KR" altLang="en-US" dirty="0"/>
              <a:t>다른 사용자의 무단 접근으로부터 자신의 파일을 보호하는 기능으로 파일에 접근 권한을 부여하여 권한 만큼만 파일을 사용</a:t>
            </a:r>
            <a:endParaRPr lang="en-US" altLang="ko-KR" dirty="0"/>
          </a:p>
          <a:p>
            <a:pPr marL="342900" lvl="2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파일의 속성</a:t>
            </a:r>
            <a:endParaRPr lang="en-US" altLang="ko-KR" sz="24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lvl="1"/>
            <a:r>
              <a:rPr lang="ko-KR" altLang="en-US" dirty="0"/>
              <a:t>파일 종류</a:t>
            </a:r>
            <a:endParaRPr lang="en-US" altLang="ko-KR" dirty="0"/>
          </a:p>
          <a:p>
            <a:pPr lvl="1"/>
            <a:r>
              <a:rPr lang="ko-KR" altLang="en-US" dirty="0"/>
              <a:t>파일 접근 권한</a:t>
            </a:r>
            <a:endParaRPr lang="en-US" altLang="ko-KR" dirty="0"/>
          </a:p>
          <a:p>
            <a:pPr lvl="1"/>
            <a:r>
              <a:rPr lang="ko-KR" altLang="en-US" dirty="0"/>
              <a:t>하드 링크 개수</a:t>
            </a:r>
            <a:endParaRPr lang="en-US" altLang="ko-KR" dirty="0"/>
          </a:p>
          <a:p>
            <a:pPr lvl="1"/>
            <a:r>
              <a:rPr lang="ko-KR" altLang="en-US" dirty="0"/>
              <a:t>파일 소유자의 사용자 이름</a:t>
            </a:r>
            <a:endParaRPr lang="en-US" altLang="ko-KR" dirty="0"/>
          </a:p>
          <a:p>
            <a:pPr lvl="1"/>
            <a:r>
              <a:rPr lang="ko-KR" altLang="en-US" dirty="0"/>
              <a:t>파일이 속한 그룹 이름</a:t>
            </a:r>
            <a:endParaRPr lang="en-US" altLang="ko-KR" dirty="0"/>
          </a:p>
          <a:p>
            <a:pPr lvl="1"/>
            <a:r>
              <a:rPr lang="ko-KR" altLang="en-US" dirty="0"/>
              <a:t>파일 크기</a:t>
            </a:r>
            <a:endParaRPr lang="en-US" altLang="ko-KR" dirty="0"/>
          </a:p>
          <a:p>
            <a:pPr lvl="1"/>
            <a:r>
              <a:rPr lang="ko-KR" altLang="en-US" dirty="0"/>
              <a:t>파일의 마지막 수정 일시</a:t>
            </a:r>
            <a:endParaRPr lang="en-US" altLang="ko-KR" dirty="0"/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파일의 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lvl="2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파일의 속성</a:t>
            </a:r>
            <a:endParaRPr lang="en-US" altLang="ko-KR" sz="24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lvl="1"/>
            <a:r>
              <a:rPr lang="ko-KR" altLang="en-US" dirty="0"/>
              <a:t>유닉스에서 파일을 관리하기 위해 저장하는 정보들</a:t>
            </a:r>
            <a:endParaRPr lang="en-US" altLang="ko-KR" dirty="0"/>
          </a:p>
          <a:p>
            <a:pPr lvl="1"/>
            <a:r>
              <a:rPr lang="en-US" altLang="ko-KR" dirty="0"/>
              <a:t>ls –l </a:t>
            </a:r>
            <a:r>
              <a:rPr lang="ko-KR" altLang="en-US" dirty="0"/>
              <a:t>명령으로 파일 속성을 확인할 수 있음</a:t>
            </a:r>
            <a:endParaRPr lang="en-US" altLang="ko-KR" dirty="0"/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662312"/>
            <a:ext cx="7128793" cy="393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0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파일의 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lvl="2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파일의 속성</a:t>
            </a:r>
            <a:endParaRPr lang="en-US" altLang="ko-KR" sz="24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lvl="1"/>
            <a:r>
              <a:rPr lang="ko-KR" altLang="en-US" dirty="0"/>
              <a:t>파일 종류</a:t>
            </a:r>
            <a:endParaRPr lang="en-US" altLang="ko-KR" dirty="0"/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관련 명령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 예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Group 13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8414704"/>
              </p:ext>
            </p:extLst>
          </p:nvPr>
        </p:nvGraphicFramePr>
        <p:xfrm>
          <a:off x="984176" y="2209056"/>
          <a:ext cx="5388024" cy="2560320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077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0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문자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파일 유형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일반 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정규</a:t>
                      </a:r>
                      <a:r>
                        <a:rPr kumimoji="1" lang="en-US" altLang="ko-KR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 </a:t>
                      </a: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파일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디렉토리</a:t>
                      </a: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파일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블럭</a:t>
                      </a: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단위로 읽고 쓰는 </a:t>
                      </a:r>
                      <a:r>
                        <a:rPr kumimoji="1" lang="ko-KR" alt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블럭</a:t>
                      </a: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장치 특수 파일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문자 단위로 읽고 쓰는 문자 장치 특수 파일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기호적 링크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파이프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endParaRPr kumimoji="1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소켓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AutoShape 2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1601" y="5170016"/>
            <a:ext cx="7200800" cy="368424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file </a:t>
            </a:r>
            <a:r>
              <a:rPr lang="ko-KR" altLang="en-US" sz="2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파일명</a:t>
            </a:r>
            <a:endParaRPr lang="en-US" altLang="ko-KR" sz="2400" b="1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963" y="5717852"/>
            <a:ext cx="5748437" cy="1099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90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파일의 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lvl="2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파일의 속성</a:t>
            </a:r>
            <a:endParaRPr lang="en-US" altLang="ko-KR" sz="24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lvl="1"/>
            <a:r>
              <a:rPr lang="ko-KR" altLang="en-US" dirty="0"/>
              <a:t>파일이 속한 그룹 이름</a:t>
            </a:r>
            <a:endParaRPr lang="en-US" altLang="ko-KR" dirty="0"/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사용자명 지정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76300" lvl="4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인자로 지정한 사용자가 속한 그룹 이름 출력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인자가 없으면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76300" lvl="4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자신이 속한 그룹 이름 출력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사용예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76300" lvl="4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00" y="4814168"/>
            <a:ext cx="7208813" cy="172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2313" y="2242964"/>
            <a:ext cx="7200800" cy="648072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400" b="1" dirty="0">
                <a:latin typeface="+mj-ea"/>
                <a:ea typeface="+mj-ea"/>
              </a:rPr>
              <a:t>groups [ </a:t>
            </a:r>
            <a:r>
              <a:rPr lang="ko-KR" altLang="en-US" sz="2400" b="1" dirty="0">
                <a:latin typeface="+mj-ea"/>
                <a:ea typeface="+mj-ea"/>
              </a:rPr>
              <a:t>사용자명 </a:t>
            </a:r>
            <a:r>
              <a:rPr lang="en-US" altLang="ko-KR" sz="2400" b="1" dirty="0">
                <a:latin typeface="+mj-ea"/>
                <a:ea typeface="+mj-ea"/>
              </a:rPr>
              <a:t>]</a:t>
            </a:r>
            <a:endParaRPr lang="en-US" altLang="ko-KR" sz="2400" b="1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999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파일의 접근 권한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파일을 읽고</a:t>
            </a:r>
            <a:r>
              <a:rPr lang="en-US" altLang="ko-KR" sz="2400" dirty="0"/>
              <a:t>, </a:t>
            </a:r>
            <a:r>
              <a:rPr lang="ko-KR" altLang="en-US" sz="2400" dirty="0"/>
              <a:t>쓰고</a:t>
            </a:r>
            <a:r>
              <a:rPr lang="en-US" altLang="ko-KR" sz="2400" dirty="0"/>
              <a:t>, </a:t>
            </a:r>
            <a:r>
              <a:rPr lang="ko-KR" altLang="en-US" sz="2400" dirty="0"/>
              <a:t>실행할 수 있는 권한</a:t>
            </a:r>
            <a:endParaRPr lang="en-US" altLang="ko-KR" sz="2400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/>
              <a:t>다중 사용자 시스템의 가장 기본적인 보안 기능</a:t>
            </a:r>
            <a:endParaRPr lang="en-US" altLang="ko-KR" sz="2400" dirty="0"/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타원 19"/>
          <p:cNvSpPr/>
          <p:nvPr>
            <p:custDataLst>
              <p:tags r:id="rId1"/>
            </p:custDataLst>
          </p:nvPr>
        </p:nvSpPr>
        <p:spPr>
          <a:xfrm>
            <a:off x="1031525" y="2495485"/>
            <a:ext cx="2565285" cy="31953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 Box 6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892065" y="3305575"/>
            <a:ext cx="13340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ko-KR" sz="1600" b="1" i="0" dirty="0">
                <a:solidFill>
                  <a:schemeClr val="tx1"/>
                </a:solidFill>
                <a:effectLst/>
                <a:latin typeface="+mn-ea"/>
              </a:rPr>
              <a:t>login: user1</a:t>
            </a:r>
          </a:p>
        </p:txBody>
      </p:sp>
      <p:sp>
        <p:nvSpPr>
          <p:cNvPr id="22" name="Text Box 6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06600" y="2765515"/>
            <a:ext cx="12618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ko-KR" sz="1600" b="1" i="0" dirty="0">
                <a:solidFill>
                  <a:schemeClr val="tx1"/>
                </a:solidFill>
                <a:effectLst/>
                <a:latin typeface="+mn-ea"/>
              </a:rPr>
              <a:t>login:user3</a:t>
            </a:r>
          </a:p>
        </p:txBody>
      </p:sp>
      <p:sp>
        <p:nvSpPr>
          <p:cNvPr id="23" name="Text Box 6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86620" y="5060770"/>
            <a:ext cx="12618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ko-KR" sz="1600" b="1" i="0" dirty="0">
                <a:solidFill>
                  <a:schemeClr val="tx1"/>
                </a:solidFill>
                <a:effectLst/>
                <a:latin typeface="+mn-ea"/>
              </a:rPr>
              <a:t>login:user2</a:t>
            </a:r>
          </a:p>
        </p:txBody>
      </p:sp>
      <p:sp>
        <p:nvSpPr>
          <p:cNvPr id="24" name="TextBox 23"/>
          <p:cNvSpPr txBox="1"/>
          <p:nvPr>
            <p:custDataLst>
              <p:tags r:id="rId5"/>
            </p:custDataLst>
          </p:nvPr>
        </p:nvSpPr>
        <p:spPr>
          <a:xfrm>
            <a:off x="3447985" y="2321261"/>
            <a:ext cx="2063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cookbook.co.kr</a:t>
            </a:r>
            <a:endParaRPr lang="ko-KR" altLang="en-US" sz="2000" b="1" dirty="0"/>
          </a:p>
        </p:txBody>
      </p:sp>
      <p:pic>
        <p:nvPicPr>
          <p:cNvPr id="25" name="Picture 5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641815" y="2675506"/>
            <a:ext cx="1446136" cy="170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6" descr="C:\Users\윤소정\AppData\Local\Microsoft\Windows\Temporary Internet Files\Low\Content.IE5\LM5PA5PE\MC900441535[1]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757050" y="2135444"/>
            <a:ext cx="1417821" cy="1398129"/>
          </a:xfrm>
          <a:prstGeom prst="rect">
            <a:avLst/>
          </a:prstGeom>
          <a:noFill/>
        </p:spPr>
      </p:pic>
      <p:pic>
        <p:nvPicPr>
          <p:cNvPr id="27" name="Picture 7" descr="C:\Users\윤소정\AppData\Local\Microsoft\Windows\Temporary Internet Files\Low\Content.IE5\SVU2744V\MC900441539[1].PN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688216" y="3980025"/>
            <a:ext cx="1278523" cy="1260765"/>
          </a:xfrm>
          <a:prstGeom prst="rect">
            <a:avLst/>
          </a:prstGeom>
          <a:noFill/>
        </p:spPr>
      </p:pic>
      <p:pic>
        <p:nvPicPr>
          <p:cNvPr id="28" name="Picture 8" descr="C:\Users\윤소정\AppData\Local\Microsoft\Windows\Temporary Internet Files\Low\Content.IE5\Y4AAJFH2\MC900441542[1].PN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79066" y="2945535"/>
            <a:ext cx="1347614" cy="1328898"/>
          </a:xfrm>
          <a:prstGeom prst="rect">
            <a:avLst/>
          </a:prstGeom>
          <a:noFill/>
        </p:spPr>
      </p:pic>
      <p:sp>
        <p:nvSpPr>
          <p:cNvPr id="29" name="모서리가 둥근 직사각형 28"/>
          <p:cNvSpPr/>
          <p:nvPr>
            <p:custDataLst>
              <p:tags r:id="rId10"/>
            </p:custDataLst>
          </p:nvPr>
        </p:nvSpPr>
        <p:spPr>
          <a:xfrm>
            <a:off x="4496911" y="3755626"/>
            <a:ext cx="4230470" cy="1845204"/>
          </a:xfrm>
          <a:prstGeom prst="roundRect">
            <a:avLst/>
          </a:prstGeom>
          <a:solidFill>
            <a:srgbClr val="FFFF99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상황 </a:t>
            </a:r>
            <a:r>
              <a:rPr lang="en-US" altLang="ko-KR" sz="1600" dirty="0">
                <a:solidFill>
                  <a:schemeClr val="tx1"/>
                </a:solidFill>
              </a:rPr>
              <a:t>: cookbook.co.kr</a:t>
            </a:r>
            <a:r>
              <a:rPr lang="ko-KR" altLang="en-US" sz="1600" dirty="0">
                <a:solidFill>
                  <a:schemeClr val="tx1"/>
                </a:solidFill>
              </a:rPr>
              <a:t>이 회사의 공동 서버이다</a:t>
            </a:r>
            <a:r>
              <a:rPr lang="en-US" altLang="ko-KR" sz="1600" dirty="0">
                <a:solidFill>
                  <a:schemeClr val="tx1"/>
                </a:solidFill>
              </a:rPr>
              <a:t>. user2</a:t>
            </a:r>
            <a:r>
              <a:rPr lang="ko-KR" altLang="en-US" sz="1600" dirty="0">
                <a:solidFill>
                  <a:schemeClr val="tx1"/>
                </a:solidFill>
              </a:rPr>
              <a:t>와 </a:t>
            </a:r>
            <a:r>
              <a:rPr lang="en-US" altLang="ko-KR" sz="1600" dirty="0">
                <a:solidFill>
                  <a:schemeClr val="tx1"/>
                </a:solidFill>
              </a:rPr>
              <a:t>user3</a:t>
            </a:r>
            <a:r>
              <a:rPr lang="ko-KR" altLang="en-US" sz="1600" dirty="0">
                <a:solidFill>
                  <a:schemeClr val="tx1"/>
                </a:solidFill>
              </a:rPr>
              <a:t>이 같은 부서 소속으로 부서 내부 문서를 공유해야 하고</a:t>
            </a:r>
            <a:r>
              <a:rPr lang="en-US" altLang="ko-KR" sz="1600" dirty="0">
                <a:solidFill>
                  <a:schemeClr val="tx1"/>
                </a:solidFill>
              </a:rPr>
              <a:t>, user1</a:t>
            </a:r>
            <a:r>
              <a:rPr lang="ko-KR" altLang="en-US" sz="1600" dirty="0">
                <a:solidFill>
                  <a:schemeClr val="tx1"/>
                </a:solidFill>
              </a:rPr>
              <a:t>은 다른 부서 소속으로 다른 두사람의 문서에 접근하지 못하도록 하려면 어떻게 관리해야 할까</a:t>
            </a:r>
            <a:r>
              <a:rPr lang="en-US" altLang="ko-KR" sz="1600" dirty="0">
                <a:solidFill>
                  <a:schemeClr val="tx1"/>
                </a:solidFill>
              </a:rPr>
              <a:t>?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오른쪽 화살표 29"/>
          <p:cNvSpPr/>
          <p:nvPr>
            <p:custDataLst>
              <p:tags r:id="rId11"/>
            </p:custDataLst>
          </p:nvPr>
        </p:nvSpPr>
        <p:spPr>
          <a:xfrm>
            <a:off x="4946960" y="5915865"/>
            <a:ext cx="675075" cy="58506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폭발 1 30"/>
          <p:cNvSpPr/>
          <p:nvPr>
            <p:custDataLst>
              <p:tags r:id="rId12"/>
            </p:custDataLst>
          </p:nvPr>
        </p:nvSpPr>
        <p:spPr>
          <a:xfrm>
            <a:off x="5667040" y="5690840"/>
            <a:ext cx="2610290" cy="1080120"/>
          </a:xfrm>
          <a:prstGeom prst="irregularSeal1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접근 권한</a:t>
            </a:r>
          </a:p>
        </p:txBody>
      </p:sp>
    </p:spTree>
    <p:extLst>
      <p:ext uri="{BB962C8B-B14F-4D97-AF65-F5344CB8AC3E}">
        <p14:creationId xmlns:p14="http://schemas.microsoft.com/office/powerpoint/2010/main" val="2514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71O8RCp7ZWKFq82ySmFb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ih6wu4mlo9nMulomkiIrI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t6Qhu7qraDJ3GoFFqVnbV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c3FoJuOI31cN0FczfUX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3qE0GERN4wbTeDePIHWmV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2uAE0dl8hXB79C0o2PWU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0UM1YKwc1CNnoap2EErV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vTz38mG7vPsJnU9Qjii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Bv6iCRm3OySJXWY49cVH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0GhbV3FdgncxkYZWinWM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pvvW6rJAOUf4URE0t4H8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Bv6iCRm3OySJXWY49cVH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mN6LLSPGf47OhLFZWdtF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ig47hhTR4Ica9IPkFRK8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jdeBKtGOwlMXWrex004H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ZdEOZ9kxUeL9BcP9roqEB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wYyzAog5S8V7BxU7xSUj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uin4fY5UXP6gr7PqAJ8E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1G4dCwhSLHq42GbukqbaV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ORaq4GX8MFxBhHZ1myC4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Qm59f5pIsZXIRd3csAVDV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sscgRx93TRyZMQDIkSwv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Bv6iCRm3OySJXWY49cVH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TgJg9DzWCAiio8NgzpRD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94ca5IGJqDOe8BqgJ6xY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DQwCkw6midVBevMBsX20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8fTUtOSRPIxgihhOCawiY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jMdpGlSDZcjHhIp2iur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3YdujEkStalalz7gobvW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3Yz05d7eOxzHfOZVnHxL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YxV9hMUjVr7wUfUjz6Kf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EjjgsOOpk11024VWljuB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zJUK037r0gF9VhPYvru6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3qUE72lGfTCPnCLHETXD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hvv8omX31iVe4UUb0GOd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R2AWIMuHXjRLyFkb78j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8n2JhDUQJ272et2L04XEk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Mgh57OKfaD3vTU9ZJuvS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QudXp1Bh1FV44dm5qgc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m2QEQKKCAdUMJ9eydy0o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H0PlQemj8GYKurmjzgRF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0hk38wcHberclQOvUwgh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NZFMbUZJwkJfZx0M5P6qu"/>
</p:tagLst>
</file>

<file path=ppt/theme/theme1.xml><?xml version="1.0" encoding="utf-8"?>
<a:theme xmlns:a="http://schemas.openxmlformats.org/drawingml/2006/main" name="Office 테마">
  <a:themeElements>
    <a:clrScheme name="자주색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8628</TotalTime>
  <Words>1577</Words>
  <Application>Microsoft Office PowerPoint</Application>
  <PresentationFormat>화면 슬라이드 쇼(4:3)</PresentationFormat>
  <Paragraphs>632</Paragraphs>
  <Slides>33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Courier New</vt:lpstr>
      <vt:lpstr>Times New Roman</vt:lpstr>
      <vt:lpstr>Wingdings</vt:lpstr>
      <vt:lpstr>Office 테마</vt:lpstr>
      <vt:lpstr>IT CookBook, 유닉스 이론과 실습(3판)</vt:lpstr>
      <vt:lpstr>Chapter 06. 파일 접근 권한 관리하기</vt:lpstr>
      <vt:lpstr>PowerPoint 프레젠테이션</vt:lpstr>
      <vt:lpstr>PowerPoint 프레젠테이션</vt:lpstr>
      <vt:lpstr>01. 파일의 속성</vt:lpstr>
      <vt:lpstr>01. 파일의 속성</vt:lpstr>
      <vt:lpstr>01. 파일의 속성</vt:lpstr>
      <vt:lpstr>01. 파일의 속성</vt:lpstr>
      <vt:lpstr>02. 파일의 접근 권한</vt:lpstr>
      <vt:lpstr>02. 파일의 접근 권한</vt:lpstr>
      <vt:lpstr>02. 파일의 접근 권한</vt:lpstr>
      <vt:lpstr>02. 파일의 접근 권한</vt:lpstr>
      <vt:lpstr>03. 기호를 이용한 파일 접근 권한 변경</vt:lpstr>
      <vt:lpstr>03. 기호를 이용한 파일 접근 권한 변경</vt:lpstr>
      <vt:lpstr>03. 기호를 이용한 파일 접근 권한 변경</vt:lpstr>
      <vt:lpstr>[실습 6-1] 기호 모드로 파일 권한 변경하기</vt:lpstr>
      <vt:lpstr>[실습 6-1] 기호 모드로 파일 권한 변경하기</vt:lpstr>
      <vt:lpstr>[실습 6-1] 기호 모드로 파일 권한 변경하기</vt:lpstr>
      <vt:lpstr>04. 숫자를 이용한 파일 접근 권한 변경</vt:lpstr>
      <vt:lpstr>04. 숫자를 이용한 파일 접근 권한 변경</vt:lpstr>
      <vt:lpstr>04. 숫자를 이용한 파일 접근 권한 변경</vt:lpstr>
      <vt:lpstr>04. 숫자를 이용한 파일 접근 권한 변경</vt:lpstr>
      <vt:lpstr>04. 숫자를 이용한 파일 접근 권한 변경</vt:lpstr>
      <vt:lpstr>04. 숫자를 이용한 파일 접근 권한 변경</vt:lpstr>
      <vt:lpstr>[실습 6-2] 숫자 모드로 파일 권한 변경하기</vt:lpstr>
      <vt:lpstr>[실습 6-2] 숫자 모드로 파일 권한 변경하기</vt:lpstr>
      <vt:lpstr>05. 기본 접근 권한의 설정</vt:lpstr>
      <vt:lpstr>05. 기본 접근 권한의 설정</vt:lpstr>
      <vt:lpstr>05. 기본 접근 권한의 설정</vt:lpstr>
      <vt:lpstr>05. 기본 접근 권한의 설정</vt:lpstr>
      <vt:lpstr>[실습 6-3] 기본 접근 권한 변경하기</vt:lpstr>
      <vt:lpstr>[실습 6-3] 기본 접근 권한 변경하기</vt:lpstr>
      <vt:lpstr>[실습 6-3] 기본 접근 권한 변경하기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마케팅팀</cp:lastModifiedBy>
  <cp:revision>834</cp:revision>
  <dcterms:created xsi:type="dcterms:W3CDTF">2012-07-11T10:23:22Z</dcterms:created>
  <dcterms:modified xsi:type="dcterms:W3CDTF">2019-12-27T06:08:17Z</dcterms:modified>
</cp:coreProperties>
</file>