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28"/>
  </p:notesMasterIdLst>
  <p:handoutMasterIdLst>
    <p:handoutMasterId r:id="rId29"/>
  </p:handoutMasterIdLst>
  <p:sldIdLst>
    <p:sldId id="378" r:id="rId2"/>
    <p:sldId id="446" r:id="rId3"/>
    <p:sldId id="448" r:id="rId4"/>
    <p:sldId id="443" r:id="rId5"/>
    <p:sldId id="447" r:id="rId6"/>
    <p:sldId id="487" r:id="rId7"/>
    <p:sldId id="488" r:id="rId8"/>
    <p:sldId id="449" r:id="rId9"/>
    <p:sldId id="458" r:id="rId10"/>
    <p:sldId id="462" r:id="rId11"/>
    <p:sldId id="485" r:id="rId12"/>
    <p:sldId id="461" r:id="rId13"/>
    <p:sldId id="489" r:id="rId14"/>
    <p:sldId id="490" r:id="rId15"/>
    <p:sldId id="463" r:id="rId16"/>
    <p:sldId id="464" r:id="rId17"/>
    <p:sldId id="465" r:id="rId18"/>
    <p:sldId id="466" r:id="rId19"/>
    <p:sldId id="468" r:id="rId20"/>
    <p:sldId id="469" r:id="rId21"/>
    <p:sldId id="486" r:id="rId22"/>
    <p:sldId id="477" r:id="rId23"/>
    <p:sldId id="478" r:id="rId24"/>
    <p:sldId id="479" r:id="rId25"/>
    <p:sldId id="480" r:id="rId26"/>
    <p:sldId id="474" r:id="rId27"/>
  </p:sldIdLst>
  <p:sldSz cx="9144000" cy="6858000" type="screen4x3"/>
  <p:notesSz cx="6797675" cy="9872663"/>
  <p:defaultTextStyle>
    <a:defPPr>
      <a:defRPr lang="th-TH"/>
    </a:defPPr>
    <a:lvl1pPr algn="l" rtl="0" fontAlgn="base">
      <a:spcBef>
        <a:spcPct val="0"/>
      </a:spcBef>
      <a:spcAft>
        <a:spcPct val="0"/>
      </a:spcAft>
      <a:defRPr kumimoji="1" sz="2400" kern="1200">
        <a:solidFill>
          <a:schemeClr val="tx1"/>
        </a:solidFill>
        <a:latin typeface="Times" pitchFamily="18" charset="0"/>
        <a:ea typeface="ＭＳ Ｐゴシック" pitchFamily="50" charset="-128"/>
        <a:cs typeface="Angsana New" pitchFamily="18" charset="-34"/>
      </a:defRPr>
    </a:lvl1pPr>
    <a:lvl2pPr marL="457200" algn="l" rtl="0" fontAlgn="base">
      <a:spcBef>
        <a:spcPct val="0"/>
      </a:spcBef>
      <a:spcAft>
        <a:spcPct val="0"/>
      </a:spcAft>
      <a:defRPr kumimoji="1" sz="2400" kern="1200">
        <a:solidFill>
          <a:schemeClr val="tx1"/>
        </a:solidFill>
        <a:latin typeface="Times" pitchFamily="18" charset="0"/>
        <a:ea typeface="ＭＳ Ｐゴシック" pitchFamily="50" charset="-128"/>
        <a:cs typeface="Angsana New" pitchFamily="18" charset="-34"/>
      </a:defRPr>
    </a:lvl2pPr>
    <a:lvl3pPr marL="914400" algn="l" rtl="0" fontAlgn="base">
      <a:spcBef>
        <a:spcPct val="0"/>
      </a:spcBef>
      <a:spcAft>
        <a:spcPct val="0"/>
      </a:spcAft>
      <a:defRPr kumimoji="1" sz="2400" kern="1200">
        <a:solidFill>
          <a:schemeClr val="tx1"/>
        </a:solidFill>
        <a:latin typeface="Times" pitchFamily="18" charset="0"/>
        <a:ea typeface="ＭＳ Ｐゴシック" pitchFamily="50" charset="-128"/>
        <a:cs typeface="Angsana New" pitchFamily="18" charset="-34"/>
      </a:defRPr>
    </a:lvl3pPr>
    <a:lvl4pPr marL="1371600" algn="l" rtl="0" fontAlgn="base">
      <a:spcBef>
        <a:spcPct val="0"/>
      </a:spcBef>
      <a:spcAft>
        <a:spcPct val="0"/>
      </a:spcAft>
      <a:defRPr kumimoji="1" sz="2400" kern="1200">
        <a:solidFill>
          <a:schemeClr val="tx1"/>
        </a:solidFill>
        <a:latin typeface="Times" pitchFamily="18" charset="0"/>
        <a:ea typeface="ＭＳ Ｐゴシック" pitchFamily="50" charset="-128"/>
        <a:cs typeface="Angsana New" pitchFamily="18" charset="-34"/>
      </a:defRPr>
    </a:lvl4pPr>
    <a:lvl5pPr marL="1828800" algn="l" rtl="0" fontAlgn="base">
      <a:spcBef>
        <a:spcPct val="0"/>
      </a:spcBef>
      <a:spcAft>
        <a:spcPct val="0"/>
      </a:spcAft>
      <a:defRPr kumimoji="1" sz="2400" kern="1200">
        <a:solidFill>
          <a:schemeClr val="tx1"/>
        </a:solidFill>
        <a:latin typeface="Times" pitchFamily="18" charset="0"/>
        <a:ea typeface="ＭＳ Ｐゴシック" pitchFamily="50" charset="-128"/>
        <a:cs typeface="Angsana New" pitchFamily="18" charset="-34"/>
      </a:defRPr>
    </a:lvl5pPr>
    <a:lvl6pPr marL="2286000" algn="l" defTabSz="914400" rtl="0" eaLnBrk="1" latinLnBrk="0" hangingPunct="1">
      <a:defRPr kumimoji="1" sz="2400" kern="1200">
        <a:solidFill>
          <a:schemeClr val="tx1"/>
        </a:solidFill>
        <a:latin typeface="Times" pitchFamily="18" charset="0"/>
        <a:ea typeface="ＭＳ Ｐゴシック" pitchFamily="50" charset="-128"/>
        <a:cs typeface="Angsana New" pitchFamily="18" charset="-34"/>
      </a:defRPr>
    </a:lvl6pPr>
    <a:lvl7pPr marL="2743200" algn="l" defTabSz="914400" rtl="0" eaLnBrk="1" latinLnBrk="0" hangingPunct="1">
      <a:defRPr kumimoji="1" sz="2400" kern="1200">
        <a:solidFill>
          <a:schemeClr val="tx1"/>
        </a:solidFill>
        <a:latin typeface="Times" pitchFamily="18" charset="0"/>
        <a:ea typeface="ＭＳ Ｐゴシック" pitchFamily="50" charset="-128"/>
        <a:cs typeface="Angsana New" pitchFamily="18" charset="-34"/>
      </a:defRPr>
    </a:lvl7pPr>
    <a:lvl8pPr marL="3200400" algn="l" defTabSz="914400" rtl="0" eaLnBrk="1" latinLnBrk="0" hangingPunct="1">
      <a:defRPr kumimoji="1" sz="2400" kern="1200">
        <a:solidFill>
          <a:schemeClr val="tx1"/>
        </a:solidFill>
        <a:latin typeface="Times" pitchFamily="18" charset="0"/>
        <a:ea typeface="ＭＳ Ｐゴシック" pitchFamily="50" charset="-128"/>
        <a:cs typeface="Angsana New" pitchFamily="18" charset="-34"/>
      </a:defRPr>
    </a:lvl8pPr>
    <a:lvl9pPr marL="3657600" algn="l" defTabSz="914400" rtl="0" eaLnBrk="1" latinLnBrk="0" hangingPunct="1">
      <a:defRPr kumimoji="1" sz="2400" kern="1200">
        <a:solidFill>
          <a:schemeClr val="tx1"/>
        </a:solidFill>
        <a:latin typeface="Times" pitchFamily="18" charset="0"/>
        <a:ea typeface="ＭＳ Ｐゴシック" pitchFamily="50" charset="-128"/>
        <a:cs typeface="Angsana New" pitchFamily="18" charset="-34"/>
      </a:defRPr>
    </a:lvl9pPr>
  </p:defaultTextStyle>
  <p:modifyVerifier cryptProviderType="rsaFull" cryptAlgorithmClass="hash" cryptAlgorithmType="typeAny" cryptAlgorithmSid="4" spinCount="100000" saltData="jn6JWJBhq/1UwvFJl0J5rQ==" hashData="Yxe7fRv56yAQdWNNoBY4Y/7bfkY="/>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C2C2F0"/>
    <a:srgbClr val="FF9900"/>
    <a:srgbClr val="1C11F7"/>
    <a:srgbClr val="03277F"/>
    <a:srgbClr val="000066"/>
    <a:srgbClr val="9393E5"/>
    <a:srgbClr val="605AD2"/>
    <a:srgbClr val="CCEC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9" autoAdjust="0"/>
    <p:restoredTop sz="94682" autoAdjust="0"/>
  </p:normalViewPr>
  <p:slideViewPr>
    <p:cSldViewPr>
      <p:cViewPr varScale="1">
        <p:scale>
          <a:sx n="106" d="100"/>
          <a:sy n="106" d="100"/>
        </p:scale>
        <p:origin x="-132" y="-96"/>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0"/>
    </p:cViewPr>
  </p:sorterViewPr>
  <p:notesViewPr>
    <p:cSldViewPr>
      <p:cViewPr varScale="1">
        <p:scale>
          <a:sx n="74" d="100"/>
          <a:sy n="74" d="100"/>
        </p:scale>
        <p:origin x="-2124" y="-90"/>
      </p:cViewPr>
      <p:guideLst>
        <p:guide orient="horz" pos="3109"/>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CEA1D6-848A-4415-96CA-577E51D3D9C6}" type="doc">
      <dgm:prSet loTypeId="urn:microsoft.com/office/officeart/2005/8/layout/pyramid4" loCatId="pyramid" qsTypeId="urn:microsoft.com/office/officeart/2005/8/quickstyle/simple1" qsCatId="simple" csTypeId="urn:microsoft.com/office/officeart/2005/8/colors/accent1_2" csCatId="accent1" phldr="1"/>
      <dgm:spPr/>
      <dgm:t>
        <a:bodyPr/>
        <a:lstStyle/>
        <a:p>
          <a:endParaRPr lang="en-GB"/>
        </a:p>
      </dgm:t>
    </dgm:pt>
    <dgm:pt modelId="{7D69AB90-D354-400F-BBD3-0649CEC63257}">
      <dgm:prSet phldrT="[Text]" custT="1"/>
      <dgm:spPr>
        <a:solidFill>
          <a:schemeClr val="accent1">
            <a:lumMod val="50000"/>
            <a:alpha val="70000"/>
          </a:schemeClr>
        </a:solidFill>
      </dgm:spPr>
      <dgm:t>
        <a:bodyPr/>
        <a:lstStyle/>
        <a:p>
          <a:r>
            <a:rPr lang="en-US" sz="1000" dirty="0" smtClean="0">
              <a:latin typeface="Arial" pitchFamily="34" charset="0"/>
              <a:cs typeface="Arial" pitchFamily="34" charset="0"/>
            </a:rPr>
            <a:t>1. Digital Government</a:t>
          </a:r>
          <a:endParaRPr lang="en-GB" sz="1000" dirty="0">
            <a:latin typeface="Arial" pitchFamily="34" charset="0"/>
            <a:cs typeface="Arial" pitchFamily="34" charset="0"/>
          </a:endParaRPr>
        </a:p>
      </dgm:t>
    </dgm:pt>
    <dgm:pt modelId="{64BBD993-68BB-4352-A097-821452A77443}" type="parTrans" cxnId="{3FB10F01-14CF-417D-B242-1DAF7D4E2807}">
      <dgm:prSet/>
      <dgm:spPr/>
      <dgm:t>
        <a:bodyPr/>
        <a:lstStyle/>
        <a:p>
          <a:endParaRPr lang="en-GB"/>
        </a:p>
      </dgm:t>
    </dgm:pt>
    <dgm:pt modelId="{CA5F8AA0-18FE-4961-970E-D9CDD21EA35E}" type="sibTrans" cxnId="{3FB10F01-14CF-417D-B242-1DAF7D4E2807}">
      <dgm:prSet/>
      <dgm:spPr/>
      <dgm:t>
        <a:bodyPr/>
        <a:lstStyle/>
        <a:p>
          <a:endParaRPr lang="en-GB"/>
        </a:p>
      </dgm:t>
    </dgm:pt>
    <dgm:pt modelId="{20DE1FB3-E5BF-40A5-B3EA-6550F5A8B582}">
      <dgm:prSet phldrT="[Text]" custT="1"/>
      <dgm:spPr>
        <a:solidFill>
          <a:srgbClr val="C00000">
            <a:alpha val="69000"/>
          </a:srgbClr>
        </a:solidFill>
      </dgm:spPr>
      <dgm:t>
        <a:bodyPr/>
        <a:lstStyle/>
        <a:p>
          <a:r>
            <a:rPr lang="en-US" sz="1000" dirty="0" smtClean="0">
              <a:latin typeface="Arial" pitchFamily="34" charset="0"/>
              <a:cs typeface="Arial" pitchFamily="34" charset="0"/>
            </a:rPr>
            <a:t>2. Digital Business</a:t>
          </a:r>
          <a:endParaRPr lang="en-GB" sz="1000" dirty="0">
            <a:latin typeface="Arial" pitchFamily="34" charset="0"/>
            <a:cs typeface="Arial" pitchFamily="34" charset="0"/>
          </a:endParaRPr>
        </a:p>
      </dgm:t>
    </dgm:pt>
    <dgm:pt modelId="{1DBD901C-179A-4A41-8130-E64DEB00B1B0}" type="parTrans" cxnId="{6213C242-ADBA-4E04-94E9-8467717B392C}">
      <dgm:prSet/>
      <dgm:spPr/>
      <dgm:t>
        <a:bodyPr/>
        <a:lstStyle/>
        <a:p>
          <a:endParaRPr lang="en-GB"/>
        </a:p>
      </dgm:t>
    </dgm:pt>
    <dgm:pt modelId="{E5D56623-3619-407E-AEBC-1E9A8B5D00B0}" type="sibTrans" cxnId="{6213C242-ADBA-4E04-94E9-8467717B392C}">
      <dgm:prSet/>
      <dgm:spPr/>
      <dgm:t>
        <a:bodyPr/>
        <a:lstStyle/>
        <a:p>
          <a:endParaRPr lang="en-GB"/>
        </a:p>
      </dgm:t>
    </dgm:pt>
    <dgm:pt modelId="{9A343C12-FC26-47A8-9E99-DC57FEBCC19D}">
      <dgm:prSet phldrT="[Text]" custT="1"/>
      <dgm:spPr>
        <a:solidFill>
          <a:schemeClr val="bg1"/>
        </a:solidFill>
      </dgm:spPr>
      <dgm:t>
        <a:bodyPr/>
        <a:lstStyle/>
        <a:p>
          <a:endParaRPr lang="en-US" sz="1000" dirty="0" smtClean="0">
            <a:solidFill>
              <a:schemeClr val="tx1"/>
            </a:solidFill>
            <a:latin typeface="Arial" pitchFamily="34" charset="0"/>
            <a:cs typeface="Arial" pitchFamily="34" charset="0"/>
          </a:endParaRPr>
        </a:p>
        <a:p>
          <a:r>
            <a:rPr lang="en-US" sz="1000" dirty="0" smtClean="0">
              <a:solidFill>
                <a:schemeClr val="tx1"/>
              </a:solidFill>
              <a:latin typeface="Arial" pitchFamily="34" charset="0"/>
              <a:cs typeface="Arial" pitchFamily="34" charset="0"/>
            </a:rPr>
            <a:t>e-Payment System</a:t>
          </a:r>
          <a:endParaRPr lang="en-GB" sz="1000" dirty="0">
            <a:solidFill>
              <a:schemeClr val="tx1"/>
            </a:solidFill>
            <a:latin typeface="Arial" pitchFamily="34" charset="0"/>
            <a:cs typeface="Arial" pitchFamily="34" charset="0"/>
          </a:endParaRPr>
        </a:p>
      </dgm:t>
    </dgm:pt>
    <dgm:pt modelId="{6EBE4786-3628-4110-9D43-8018269A4B45}" type="parTrans" cxnId="{5B326824-1344-46B3-B5B2-CB24EF400745}">
      <dgm:prSet/>
      <dgm:spPr/>
      <dgm:t>
        <a:bodyPr/>
        <a:lstStyle/>
        <a:p>
          <a:endParaRPr lang="en-GB"/>
        </a:p>
      </dgm:t>
    </dgm:pt>
    <dgm:pt modelId="{72C40F80-8D68-4268-8B20-0D27B91BE0E0}" type="sibTrans" cxnId="{5B326824-1344-46B3-B5B2-CB24EF400745}">
      <dgm:prSet/>
      <dgm:spPr/>
      <dgm:t>
        <a:bodyPr/>
        <a:lstStyle/>
        <a:p>
          <a:endParaRPr lang="en-GB"/>
        </a:p>
      </dgm:t>
    </dgm:pt>
    <dgm:pt modelId="{9C581FFA-98CD-4D08-98FD-9BD50D06E2F1}">
      <dgm:prSet phldrT="[Text]" custT="1"/>
      <dgm:spPr>
        <a:solidFill>
          <a:srgbClr val="00B0F0">
            <a:alpha val="60000"/>
          </a:srgbClr>
        </a:solidFill>
      </dgm:spPr>
      <dgm:t>
        <a:bodyPr/>
        <a:lstStyle/>
        <a:p>
          <a:r>
            <a:rPr lang="en-US" sz="1000" dirty="0" smtClean="0">
              <a:latin typeface="Arial" pitchFamily="34" charset="0"/>
              <a:cs typeface="Arial" pitchFamily="34" charset="0"/>
            </a:rPr>
            <a:t>3. Digital Banking / Payment</a:t>
          </a:r>
          <a:endParaRPr lang="en-GB" sz="1000" dirty="0">
            <a:latin typeface="Arial" pitchFamily="34" charset="0"/>
            <a:cs typeface="Arial" pitchFamily="34" charset="0"/>
          </a:endParaRPr>
        </a:p>
      </dgm:t>
    </dgm:pt>
    <dgm:pt modelId="{275107F9-730C-4A4B-9E57-88E0540C087E}" type="parTrans" cxnId="{68977F37-CCC4-4A17-B695-4BDF1DEE16C0}">
      <dgm:prSet/>
      <dgm:spPr/>
      <dgm:t>
        <a:bodyPr/>
        <a:lstStyle/>
        <a:p>
          <a:endParaRPr lang="en-GB"/>
        </a:p>
      </dgm:t>
    </dgm:pt>
    <dgm:pt modelId="{C86EB6D2-5673-411D-96E5-5529E5DFEAC4}" type="sibTrans" cxnId="{68977F37-CCC4-4A17-B695-4BDF1DEE16C0}">
      <dgm:prSet/>
      <dgm:spPr/>
      <dgm:t>
        <a:bodyPr/>
        <a:lstStyle/>
        <a:p>
          <a:endParaRPr lang="en-GB"/>
        </a:p>
      </dgm:t>
    </dgm:pt>
    <dgm:pt modelId="{EC800085-3E4C-4792-AF15-8927E4E75A80}" type="pres">
      <dgm:prSet presAssocID="{6ECEA1D6-848A-4415-96CA-577E51D3D9C6}" presName="compositeShape" presStyleCnt="0">
        <dgm:presLayoutVars>
          <dgm:chMax val="9"/>
          <dgm:dir/>
          <dgm:resizeHandles val="exact"/>
        </dgm:presLayoutVars>
      </dgm:prSet>
      <dgm:spPr/>
      <dgm:t>
        <a:bodyPr/>
        <a:lstStyle/>
        <a:p>
          <a:endParaRPr lang="en-GB"/>
        </a:p>
      </dgm:t>
    </dgm:pt>
    <dgm:pt modelId="{9994AF44-5E9C-41D2-9E01-48CDF8E8CCCF}" type="pres">
      <dgm:prSet presAssocID="{6ECEA1D6-848A-4415-96CA-577E51D3D9C6}" presName="triangle1" presStyleLbl="node1" presStyleIdx="0" presStyleCnt="4" custScaleX="163500" custScaleY="74247" custLinFactNeighborX="-1750" custLinFactNeighborY="-14857">
        <dgm:presLayoutVars>
          <dgm:bulletEnabled val="1"/>
        </dgm:presLayoutVars>
      </dgm:prSet>
      <dgm:spPr/>
      <dgm:t>
        <a:bodyPr/>
        <a:lstStyle/>
        <a:p>
          <a:endParaRPr lang="en-GB"/>
        </a:p>
      </dgm:t>
    </dgm:pt>
    <dgm:pt modelId="{846ECC81-5155-4568-AC05-A467F7CB085C}" type="pres">
      <dgm:prSet presAssocID="{6ECEA1D6-848A-4415-96CA-577E51D3D9C6}" presName="triangle2" presStyleLbl="node1" presStyleIdx="1" presStyleCnt="4" custAng="0" custScaleX="170519" custScaleY="74247" custLinFactNeighborX="-31307" custLinFactNeighborY="-40876">
        <dgm:presLayoutVars>
          <dgm:bulletEnabled val="1"/>
        </dgm:presLayoutVars>
      </dgm:prSet>
      <dgm:spPr/>
      <dgm:t>
        <a:bodyPr/>
        <a:lstStyle/>
        <a:p>
          <a:endParaRPr lang="en-GB"/>
        </a:p>
      </dgm:t>
    </dgm:pt>
    <dgm:pt modelId="{D9F1083F-FAF7-44A5-9FF8-0C1857FD1167}" type="pres">
      <dgm:prSet presAssocID="{6ECEA1D6-848A-4415-96CA-577E51D3D9C6}" presName="triangle3" presStyleLbl="node1" presStyleIdx="2" presStyleCnt="4" custAng="0" custScaleX="143565" custScaleY="74247" custLinFactNeighborX="-1750" custLinFactNeighborY="-37500">
        <dgm:presLayoutVars>
          <dgm:bulletEnabled val="1"/>
        </dgm:presLayoutVars>
      </dgm:prSet>
      <dgm:spPr/>
      <dgm:t>
        <a:bodyPr/>
        <a:lstStyle/>
        <a:p>
          <a:endParaRPr lang="en-GB"/>
        </a:p>
      </dgm:t>
    </dgm:pt>
    <dgm:pt modelId="{EE5CCC7D-E1A0-4F9B-A529-9428AB883417}" type="pres">
      <dgm:prSet presAssocID="{6ECEA1D6-848A-4415-96CA-577E51D3D9C6}" presName="triangle4" presStyleLbl="node1" presStyleIdx="3" presStyleCnt="4" custScaleX="164388" custScaleY="74247" custLinFactNeighborX="28147" custLinFactNeighborY="-40876">
        <dgm:presLayoutVars>
          <dgm:bulletEnabled val="1"/>
        </dgm:presLayoutVars>
      </dgm:prSet>
      <dgm:spPr/>
      <dgm:t>
        <a:bodyPr/>
        <a:lstStyle/>
        <a:p>
          <a:endParaRPr lang="en-GB"/>
        </a:p>
      </dgm:t>
    </dgm:pt>
  </dgm:ptLst>
  <dgm:cxnLst>
    <dgm:cxn modelId="{30115C21-A926-475F-9F4C-605ECC901A4E}" type="presOf" srcId="{20DE1FB3-E5BF-40A5-B3EA-6550F5A8B582}" destId="{846ECC81-5155-4568-AC05-A467F7CB085C}" srcOrd="0" destOrd="0" presId="urn:microsoft.com/office/officeart/2005/8/layout/pyramid4"/>
    <dgm:cxn modelId="{C768B50C-2846-49B4-BBB2-7038B669D062}" type="presOf" srcId="{7D69AB90-D354-400F-BBD3-0649CEC63257}" destId="{9994AF44-5E9C-41D2-9E01-48CDF8E8CCCF}" srcOrd="0" destOrd="0" presId="urn:microsoft.com/office/officeart/2005/8/layout/pyramid4"/>
    <dgm:cxn modelId="{5B326824-1344-46B3-B5B2-CB24EF400745}" srcId="{6ECEA1D6-848A-4415-96CA-577E51D3D9C6}" destId="{9A343C12-FC26-47A8-9E99-DC57FEBCC19D}" srcOrd="2" destOrd="0" parTransId="{6EBE4786-3628-4110-9D43-8018269A4B45}" sibTransId="{72C40F80-8D68-4268-8B20-0D27B91BE0E0}"/>
    <dgm:cxn modelId="{3FB10F01-14CF-417D-B242-1DAF7D4E2807}" srcId="{6ECEA1D6-848A-4415-96CA-577E51D3D9C6}" destId="{7D69AB90-D354-400F-BBD3-0649CEC63257}" srcOrd="0" destOrd="0" parTransId="{64BBD993-68BB-4352-A097-821452A77443}" sibTransId="{CA5F8AA0-18FE-4961-970E-D9CDD21EA35E}"/>
    <dgm:cxn modelId="{B11DB6E4-1E0D-4959-94A8-7DCCC4770F35}" type="presOf" srcId="{9C581FFA-98CD-4D08-98FD-9BD50D06E2F1}" destId="{EE5CCC7D-E1A0-4F9B-A529-9428AB883417}" srcOrd="0" destOrd="0" presId="urn:microsoft.com/office/officeart/2005/8/layout/pyramid4"/>
    <dgm:cxn modelId="{6213C242-ADBA-4E04-94E9-8467717B392C}" srcId="{6ECEA1D6-848A-4415-96CA-577E51D3D9C6}" destId="{20DE1FB3-E5BF-40A5-B3EA-6550F5A8B582}" srcOrd="1" destOrd="0" parTransId="{1DBD901C-179A-4A41-8130-E64DEB00B1B0}" sibTransId="{E5D56623-3619-407E-AEBC-1E9A8B5D00B0}"/>
    <dgm:cxn modelId="{68977F37-CCC4-4A17-B695-4BDF1DEE16C0}" srcId="{6ECEA1D6-848A-4415-96CA-577E51D3D9C6}" destId="{9C581FFA-98CD-4D08-98FD-9BD50D06E2F1}" srcOrd="3" destOrd="0" parTransId="{275107F9-730C-4A4B-9E57-88E0540C087E}" sibTransId="{C86EB6D2-5673-411D-96E5-5529E5DFEAC4}"/>
    <dgm:cxn modelId="{F31C6F09-F852-4F45-9CBE-BC34D530D7FC}" type="presOf" srcId="{6ECEA1D6-848A-4415-96CA-577E51D3D9C6}" destId="{EC800085-3E4C-4792-AF15-8927E4E75A80}" srcOrd="0" destOrd="0" presId="urn:microsoft.com/office/officeart/2005/8/layout/pyramid4"/>
    <dgm:cxn modelId="{BC69B143-9DF5-4DE9-A493-A4811AB52EA6}" type="presOf" srcId="{9A343C12-FC26-47A8-9E99-DC57FEBCC19D}" destId="{D9F1083F-FAF7-44A5-9FF8-0C1857FD1167}" srcOrd="0" destOrd="0" presId="urn:microsoft.com/office/officeart/2005/8/layout/pyramid4"/>
    <dgm:cxn modelId="{90B9B926-DFEB-463F-9BC9-56392E5D6E84}" type="presParOf" srcId="{EC800085-3E4C-4792-AF15-8927E4E75A80}" destId="{9994AF44-5E9C-41D2-9E01-48CDF8E8CCCF}" srcOrd="0" destOrd="0" presId="urn:microsoft.com/office/officeart/2005/8/layout/pyramid4"/>
    <dgm:cxn modelId="{7937D412-12E3-4D94-8FC5-4F2B26216A32}" type="presParOf" srcId="{EC800085-3E4C-4792-AF15-8927E4E75A80}" destId="{846ECC81-5155-4568-AC05-A467F7CB085C}" srcOrd="1" destOrd="0" presId="urn:microsoft.com/office/officeart/2005/8/layout/pyramid4"/>
    <dgm:cxn modelId="{B1FBDB52-99E5-4B75-96B8-61751B864E70}" type="presParOf" srcId="{EC800085-3E4C-4792-AF15-8927E4E75A80}" destId="{D9F1083F-FAF7-44A5-9FF8-0C1857FD1167}" srcOrd="2" destOrd="0" presId="urn:microsoft.com/office/officeart/2005/8/layout/pyramid4"/>
    <dgm:cxn modelId="{1E5E81BE-63E0-42B5-B63B-B79697AB8EA8}" type="presParOf" srcId="{EC800085-3E4C-4792-AF15-8927E4E75A80}" destId="{EE5CCC7D-E1A0-4F9B-A529-9428AB883417}" srcOrd="3" destOrd="0" presId="urn:microsoft.com/office/officeart/2005/8/layout/pyramid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64367F-2A7B-4511-9C04-9531479B36B6}"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GB"/>
        </a:p>
      </dgm:t>
    </dgm:pt>
    <dgm:pt modelId="{749809DF-C3E7-4712-B844-968B7154902D}">
      <dgm:prSet phldrT="[Text]" custT="1"/>
      <dgm:spPr>
        <a:solidFill>
          <a:schemeClr val="accent6">
            <a:lumMod val="60000"/>
            <a:lumOff val="40000"/>
          </a:schemeClr>
        </a:solidFill>
        <a:ln w="22225">
          <a:solidFill>
            <a:schemeClr val="accent2">
              <a:lumMod val="75000"/>
            </a:schemeClr>
          </a:solidFill>
        </a:ln>
      </dgm:spPr>
      <dgm:t>
        <a:bodyPr/>
        <a:lstStyle/>
        <a:p>
          <a:r>
            <a:rPr lang="en-US" sz="1000" b="1" dirty="0" smtClean="0">
              <a:solidFill>
                <a:schemeClr val="bg1"/>
              </a:solidFill>
              <a:latin typeface="Meiryo" pitchFamily="34" charset="-128"/>
              <a:ea typeface="Meiryo" pitchFamily="34" charset="-128"/>
              <a:cs typeface="Meiryo" pitchFamily="34" charset="-128"/>
            </a:rPr>
            <a:t>Starting Personal ID Registration</a:t>
          </a:r>
          <a:endParaRPr lang="en-GB" sz="1000" b="1" dirty="0">
            <a:solidFill>
              <a:schemeClr val="bg1"/>
            </a:solidFill>
            <a:latin typeface="Meiryo" pitchFamily="34" charset="-128"/>
            <a:ea typeface="Meiryo" pitchFamily="34" charset="-128"/>
            <a:cs typeface="Meiryo" pitchFamily="34" charset="-128"/>
          </a:endParaRPr>
        </a:p>
      </dgm:t>
    </dgm:pt>
    <dgm:pt modelId="{8F727431-B47E-4737-856F-1377E1E2412D}" type="parTrans" cxnId="{44B16DA1-460F-4AAD-99C5-9F000CB348D7}">
      <dgm:prSet/>
      <dgm:spPr/>
      <dgm:t>
        <a:bodyPr/>
        <a:lstStyle/>
        <a:p>
          <a:endParaRPr lang="en-GB"/>
        </a:p>
      </dgm:t>
    </dgm:pt>
    <dgm:pt modelId="{0B714B64-7956-417C-9E94-7AB60A28B40F}" type="sibTrans" cxnId="{44B16DA1-460F-4AAD-99C5-9F000CB348D7}">
      <dgm:prSet/>
      <dgm:spPr/>
      <dgm:t>
        <a:bodyPr/>
        <a:lstStyle/>
        <a:p>
          <a:endParaRPr lang="en-GB"/>
        </a:p>
      </dgm:t>
    </dgm:pt>
    <dgm:pt modelId="{5E220243-AE09-4DA0-AD85-D0D274DC9B97}">
      <dgm:prSet phldrT="[Text]"/>
      <dgm:spPr/>
      <dgm:t>
        <a:bodyPr/>
        <a:lstStyle/>
        <a:p>
          <a:endParaRPr lang="en-GB" dirty="0"/>
        </a:p>
      </dgm:t>
    </dgm:pt>
    <dgm:pt modelId="{09E90AE9-21B7-4EE2-8D75-A22CEFF7E2B1}" type="parTrans" cxnId="{4B9F5DD9-6C16-4648-A0C5-A09011A3BDB6}">
      <dgm:prSet/>
      <dgm:spPr/>
      <dgm:t>
        <a:bodyPr/>
        <a:lstStyle/>
        <a:p>
          <a:endParaRPr lang="en-GB"/>
        </a:p>
      </dgm:t>
    </dgm:pt>
    <dgm:pt modelId="{7C29CD08-A0E1-46E7-AFA9-DFB87D600903}" type="sibTrans" cxnId="{4B9F5DD9-6C16-4648-A0C5-A09011A3BDB6}">
      <dgm:prSet/>
      <dgm:spPr/>
      <dgm:t>
        <a:bodyPr/>
        <a:lstStyle/>
        <a:p>
          <a:endParaRPr lang="en-GB"/>
        </a:p>
      </dgm:t>
    </dgm:pt>
    <dgm:pt modelId="{DD2D1EE6-E3D8-4799-9DD4-892CD186EAB7}">
      <dgm:prSet phldrT="[Text]"/>
      <dgm:spPr/>
      <dgm:t>
        <a:bodyPr/>
        <a:lstStyle/>
        <a:p>
          <a:endParaRPr lang="en-GB" dirty="0"/>
        </a:p>
      </dgm:t>
    </dgm:pt>
    <dgm:pt modelId="{6BA8E422-773C-49BF-BE67-ADC901F2D1B7}" type="parTrans" cxnId="{905516EC-2CF8-48B1-B236-B83D5691E948}">
      <dgm:prSet/>
      <dgm:spPr/>
      <dgm:t>
        <a:bodyPr/>
        <a:lstStyle/>
        <a:p>
          <a:endParaRPr lang="en-GB"/>
        </a:p>
      </dgm:t>
    </dgm:pt>
    <dgm:pt modelId="{F7732881-9E81-41A0-8DF1-150C760A2CF6}" type="sibTrans" cxnId="{905516EC-2CF8-48B1-B236-B83D5691E948}">
      <dgm:prSet/>
      <dgm:spPr/>
      <dgm:t>
        <a:bodyPr/>
        <a:lstStyle/>
        <a:p>
          <a:endParaRPr lang="en-GB"/>
        </a:p>
      </dgm:t>
    </dgm:pt>
    <dgm:pt modelId="{A37C42F0-489D-4C2A-B77A-7472C01C5CEA}">
      <dgm:prSet phldrT="[Text]"/>
      <dgm:spPr/>
      <dgm:t>
        <a:bodyPr/>
        <a:lstStyle/>
        <a:p>
          <a:endParaRPr lang="en-GB" dirty="0"/>
        </a:p>
      </dgm:t>
    </dgm:pt>
    <dgm:pt modelId="{03483A60-7B7F-44EE-925F-E5ED29706105}" type="parTrans" cxnId="{02294756-638A-493C-A15E-741A2BD82E59}">
      <dgm:prSet/>
      <dgm:spPr/>
      <dgm:t>
        <a:bodyPr/>
        <a:lstStyle/>
        <a:p>
          <a:endParaRPr lang="en-GB"/>
        </a:p>
      </dgm:t>
    </dgm:pt>
    <dgm:pt modelId="{D232DEED-7000-4998-B7D1-85A6126C06FF}" type="sibTrans" cxnId="{02294756-638A-493C-A15E-741A2BD82E59}">
      <dgm:prSet/>
      <dgm:spPr/>
      <dgm:t>
        <a:bodyPr/>
        <a:lstStyle/>
        <a:p>
          <a:endParaRPr lang="en-GB"/>
        </a:p>
      </dgm:t>
    </dgm:pt>
    <dgm:pt modelId="{4D943616-EC27-40B0-9103-1C715A074E46}">
      <dgm:prSet phldrT="[Text]"/>
      <dgm:spPr/>
      <dgm:t>
        <a:bodyPr/>
        <a:lstStyle/>
        <a:p>
          <a:endParaRPr lang="en-GB" dirty="0">
            <a:latin typeface="Meiryo" pitchFamily="34" charset="-128"/>
            <a:ea typeface="Meiryo" pitchFamily="34" charset="-128"/>
            <a:cs typeface="Meiryo" pitchFamily="34" charset="-128"/>
          </a:endParaRPr>
        </a:p>
      </dgm:t>
    </dgm:pt>
    <dgm:pt modelId="{DAB1A5AE-928D-4D46-AD20-6DA546FE7F4F}" type="parTrans" cxnId="{1F92A349-BC21-402F-BAF0-7B303F3CF885}">
      <dgm:prSet/>
      <dgm:spPr/>
      <dgm:t>
        <a:bodyPr/>
        <a:lstStyle/>
        <a:p>
          <a:endParaRPr lang="en-GB"/>
        </a:p>
      </dgm:t>
    </dgm:pt>
    <dgm:pt modelId="{43360C36-4196-4A5C-89EE-EFEA60146349}" type="sibTrans" cxnId="{1F92A349-BC21-402F-BAF0-7B303F3CF885}">
      <dgm:prSet/>
      <dgm:spPr/>
      <dgm:t>
        <a:bodyPr/>
        <a:lstStyle/>
        <a:p>
          <a:endParaRPr lang="en-GB"/>
        </a:p>
      </dgm:t>
    </dgm:pt>
    <dgm:pt modelId="{F17BD3E2-FF9C-4C5E-8DBA-8F23D109E5EF}">
      <dgm:prSet phldrT="[Text]" custT="1"/>
      <dgm:spPr/>
      <dgm:t>
        <a:bodyPr/>
        <a:lstStyle/>
        <a:p>
          <a:endParaRPr lang="en-GB" sz="1200" dirty="0">
            <a:latin typeface="Meiryo" pitchFamily="34" charset="-128"/>
            <a:ea typeface="Meiryo" pitchFamily="34" charset="-128"/>
            <a:cs typeface="Meiryo" pitchFamily="34" charset="-128"/>
          </a:endParaRPr>
        </a:p>
      </dgm:t>
    </dgm:pt>
    <dgm:pt modelId="{28081F21-145D-4143-88EB-AF1D6073BE46}" type="sibTrans" cxnId="{ACB8CC48-FB43-4BF1-AF1F-2FE41C2AD502}">
      <dgm:prSet/>
      <dgm:spPr/>
      <dgm:t>
        <a:bodyPr/>
        <a:lstStyle/>
        <a:p>
          <a:endParaRPr lang="en-GB"/>
        </a:p>
      </dgm:t>
    </dgm:pt>
    <dgm:pt modelId="{EDF2214B-9391-41A5-A422-0EF65A60C9C6}" type="parTrans" cxnId="{ACB8CC48-FB43-4BF1-AF1F-2FE41C2AD502}">
      <dgm:prSet/>
      <dgm:spPr/>
      <dgm:t>
        <a:bodyPr/>
        <a:lstStyle/>
        <a:p>
          <a:endParaRPr lang="en-GB"/>
        </a:p>
      </dgm:t>
    </dgm:pt>
    <dgm:pt modelId="{2DBB41DF-17A1-4F56-AD29-B0BB4E2585D1}">
      <dgm:prSet phldrT="[Text]" custT="1"/>
      <dgm:spPr/>
      <dgm:t>
        <a:bodyPr/>
        <a:lstStyle/>
        <a:p>
          <a:endParaRPr lang="en-GB" sz="1200" dirty="0">
            <a:latin typeface="Meiryo" pitchFamily="34" charset="-128"/>
            <a:ea typeface="Meiryo" pitchFamily="34" charset="-128"/>
            <a:cs typeface="Meiryo" pitchFamily="34" charset="-128"/>
          </a:endParaRPr>
        </a:p>
      </dgm:t>
    </dgm:pt>
    <dgm:pt modelId="{5F8CCCD7-8174-4007-A3EB-B0351DF89BA2}" type="sibTrans" cxnId="{C9BAA7D3-4DA8-465F-9985-FF2448E1B3D7}">
      <dgm:prSet/>
      <dgm:spPr/>
      <dgm:t>
        <a:bodyPr/>
        <a:lstStyle/>
        <a:p>
          <a:endParaRPr lang="en-GB"/>
        </a:p>
      </dgm:t>
    </dgm:pt>
    <dgm:pt modelId="{F13C1731-4ED8-42B0-82B1-C51DFFF4D187}" type="parTrans" cxnId="{C9BAA7D3-4DA8-465F-9985-FF2448E1B3D7}">
      <dgm:prSet/>
      <dgm:spPr/>
      <dgm:t>
        <a:bodyPr/>
        <a:lstStyle/>
        <a:p>
          <a:endParaRPr lang="en-GB"/>
        </a:p>
      </dgm:t>
    </dgm:pt>
    <dgm:pt modelId="{7DAACEAC-C73A-4ED5-8BA5-3DDE74A14FC3}">
      <dgm:prSet phldrT="[Text]"/>
      <dgm:spPr/>
      <dgm:t>
        <a:bodyPr/>
        <a:lstStyle/>
        <a:p>
          <a:endParaRPr lang="en-GB" dirty="0">
            <a:latin typeface="Meiryo" pitchFamily="34" charset="-128"/>
            <a:ea typeface="Meiryo" pitchFamily="34" charset="-128"/>
            <a:cs typeface="Meiryo" pitchFamily="34" charset="-128"/>
          </a:endParaRPr>
        </a:p>
      </dgm:t>
    </dgm:pt>
    <dgm:pt modelId="{E51407BA-E8F7-4121-9EC1-3DBBB978D43A}" type="sibTrans" cxnId="{879A9594-283C-48EA-A1E4-904821566AF5}">
      <dgm:prSet/>
      <dgm:spPr/>
      <dgm:t>
        <a:bodyPr/>
        <a:lstStyle/>
        <a:p>
          <a:endParaRPr lang="en-GB"/>
        </a:p>
      </dgm:t>
    </dgm:pt>
    <dgm:pt modelId="{DFAD4792-2B65-4C1B-BB60-B02E0C74BEFA}" type="parTrans" cxnId="{879A9594-283C-48EA-A1E4-904821566AF5}">
      <dgm:prSet/>
      <dgm:spPr/>
      <dgm:t>
        <a:bodyPr/>
        <a:lstStyle/>
        <a:p>
          <a:endParaRPr lang="en-GB"/>
        </a:p>
      </dgm:t>
    </dgm:pt>
    <dgm:pt modelId="{CA10B758-162D-4639-AD1F-596842B6E6F9}">
      <dgm:prSet phldrT="[Text]"/>
      <dgm:spPr/>
      <dgm:t>
        <a:bodyPr/>
        <a:lstStyle/>
        <a:p>
          <a:endParaRPr lang="en-GB" dirty="0">
            <a:latin typeface="Meiryo" pitchFamily="34" charset="-128"/>
            <a:ea typeface="Meiryo" pitchFamily="34" charset="-128"/>
            <a:cs typeface="Meiryo" pitchFamily="34" charset="-128"/>
          </a:endParaRPr>
        </a:p>
      </dgm:t>
    </dgm:pt>
    <dgm:pt modelId="{FC316850-A8E4-4E1D-BEAB-85748E4B5DF1}" type="sibTrans" cxnId="{9D50A63F-B06A-4CE4-93F4-2B49EE4E7168}">
      <dgm:prSet/>
      <dgm:spPr/>
      <dgm:t>
        <a:bodyPr/>
        <a:lstStyle/>
        <a:p>
          <a:endParaRPr lang="en-GB"/>
        </a:p>
      </dgm:t>
    </dgm:pt>
    <dgm:pt modelId="{863BA8DD-FD4B-45E1-A4B8-9324157A3620}" type="parTrans" cxnId="{9D50A63F-B06A-4CE4-93F4-2B49EE4E7168}">
      <dgm:prSet/>
      <dgm:spPr/>
      <dgm:t>
        <a:bodyPr/>
        <a:lstStyle/>
        <a:p>
          <a:endParaRPr lang="en-GB"/>
        </a:p>
      </dgm:t>
    </dgm:pt>
    <dgm:pt modelId="{AD9AEE24-095E-49D9-A65E-271216E68FAF}">
      <dgm:prSet phldrT="[Text]" custT="1"/>
      <dgm:spPr>
        <a:solidFill>
          <a:schemeClr val="accent6">
            <a:lumMod val="60000"/>
            <a:lumOff val="40000"/>
          </a:schemeClr>
        </a:solidFill>
        <a:ln w="22225">
          <a:solidFill>
            <a:schemeClr val="accent2">
              <a:lumMod val="75000"/>
            </a:schemeClr>
          </a:solidFill>
        </a:ln>
      </dgm:spPr>
      <dgm:t>
        <a:bodyPr/>
        <a:lstStyle/>
        <a:p>
          <a:r>
            <a:rPr lang="en-US" sz="1000" b="1" dirty="0" smtClean="0">
              <a:solidFill>
                <a:schemeClr val="bg1"/>
              </a:solidFill>
              <a:latin typeface="Meiryo" pitchFamily="34" charset="-128"/>
              <a:ea typeface="Meiryo" pitchFamily="34" charset="-128"/>
              <a:cs typeface="Meiryo" pitchFamily="34" charset="-128"/>
            </a:rPr>
            <a:t>Go live  </a:t>
          </a:r>
          <a:r>
            <a:rPr lang="en-US" sz="1000" b="1" dirty="0" err="1" smtClean="0">
              <a:solidFill>
                <a:schemeClr val="bg1"/>
              </a:solidFill>
              <a:latin typeface="Meiryo" pitchFamily="34" charset="-128"/>
              <a:ea typeface="Meiryo" pitchFamily="34" charset="-128"/>
              <a:cs typeface="Meiryo" pitchFamily="34" charset="-128"/>
            </a:rPr>
            <a:t>PromptPay</a:t>
          </a:r>
          <a:r>
            <a:rPr lang="en-US" sz="1000" b="1" dirty="0" smtClean="0">
              <a:solidFill>
                <a:schemeClr val="bg1"/>
              </a:solidFill>
              <a:latin typeface="Meiryo" pitchFamily="34" charset="-128"/>
              <a:ea typeface="Meiryo" pitchFamily="34" charset="-128"/>
              <a:cs typeface="Meiryo" pitchFamily="34" charset="-128"/>
            </a:rPr>
            <a:t> Bulk Payment  </a:t>
          </a:r>
          <a:r>
            <a:rPr lang="en-US" altLang="ja-JP" sz="1000" b="1" dirty="0" smtClean="0">
              <a:solidFill>
                <a:schemeClr val="bg1"/>
              </a:solidFill>
              <a:latin typeface="Meiryo" pitchFamily="34" charset="-128"/>
              <a:ea typeface="Meiryo" pitchFamily="34" charset="-128"/>
              <a:cs typeface="Meiryo" pitchFamily="34" charset="-128"/>
            </a:rPr>
            <a:t>(</a:t>
          </a:r>
          <a:r>
            <a:rPr lang="en-US" altLang="ja-JP" sz="1000" b="1" dirty="0" err="1" smtClean="0">
              <a:solidFill>
                <a:schemeClr val="bg1"/>
              </a:solidFill>
              <a:latin typeface="Meiryo" pitchFamily="34" charset="-128"/>
              <a:ea typeface="Meiryo" pitchFamily="34" charset="-128"/>
              <a:cs typeface="Meiryo" pitchFamily="34" charset="-128"/>
            </a:rPr>
            <a:t>GtoC</a:t>
          </a:r>
          <a:r>
            <a:rPr lang="en-US" altLang="ja-JP" sz="1000" b="1" dirty="0" smtClean="0">
              <a:solidFill>
                <a:schemeClr val="bg1"/>
              </a:solidFill>
              <a:latin typeface="Meiryo" pitchFamily="34" charset="-128"/>
              <a:ea typeface="Meiryo" pitchFamily="34" charset="-128"/>
              <a:cs typeface="Meiryo" pitchFamily="34" charset="-128"/>
            </a:rPr>
            <a:t>)</a:t>
          </a:r>
          <a:endParaRPr lang="en-GB" sz="1000" b="1" dirty="0">
            <a:solidFill>
              <a:schemeClr val="bg1"/>
            </a:solidFill>
            <a:latin typeface="Meiryo" pitchFamily="34" charset="-128"/>
            <a:ea typeface="Meiryo" pitchFamily="34" charset="-128"/>
            <a:cs typeface="Meiryo" pitchFamily="34" charset="-128"/>
          </a:endParaRPr>
        </a:p>
      </dgm:t>
    </dgm:pt>
    <dgm:pt modelId="{3E05F1DB-ACB3-46C0-9946-2806238C5B38}" type="sibTrans" cxnId="{C5D8BD96-2E20-4D19-A123-481FCD412511}">
      <dgm:prSet/>
      <dgm:spPr/>
      <dgm:t>
        <a:bodyPr/>
        <a:lstStyle/>
        <a:p>
          <a:endParaRPr lang="en-GB"/>
        </a:p>
      </dgm:t>
    </dgm:pt>
    <dgm:pt modelId="{1BF74D78-CC6D-4854-AEFC-B3448FCFD719}" type="parTrans" cxnId="{C5D8BD96-2E20-4D19-A123-481FCD412511}">
      <dgm:prSet/>
      <dgm:spPr/>
      <dgm:t>
        <a:bodyPr/>
        <a:lstStyle/>
        <a:p>
          <a:endParaRPr lang="en-GB"/>
        </a:p>
      </dgm:t>
    </dgm:pt>
    <dgm:pt modelId="{DEDFDE9E-AB38-4ADE-A008-9FCFD1C37B14}" type="pres">
      <dgm:prSet presAssocID="{C664367F-2A7B-4511-9C04-9531479B36B6}" presName="Name0" presStyleCnt="0">
        <dgm:presLayoutVars>
          <dgm:dir/>
          <dgm:resizeHandles val="exact"/>
        </dgm:presLayoutVars>
      </dgm:prSet>
      <dgm:spPr/>
      <dgm:t>
        <a:bodyPr/>
        <a:lstStyle/>
        <a:p>
          <a:endParaRPr lang="en-GB"/>
        </a:p>
      </dgm:t>
    </dgm:pt>
    <dgm:pt modelId="{3D65F6AA-326C-4993-93A7-4CD08F28EA5F}" type="pres">
      <dgm:prSet presAssocID="{C664367F-2A7B-4511-9C04-9531479B36B6}" presName="arrow" presStyleLbl="bgShp" presStyleIdx="0" presStyleCnt="1" custScaleY="125000" custLinFactNeighborX="943" custLinFactNeighborY="-59375"/>
      <dgm:spPr/>
      <dgm:t>
        <a:bodyPr/>
        <a:lstStyle/>
        <a:p>
          <a:endParaRPr lang="en-GB"/>
        </a:p>
      </dgm:t>
    </dgm:pt>
    <dgm:pt modelId="{B34415D1-8E8C-473A-817C-000462813D04}" type="pres">
      <dgm:prSet presAssocID="{C664367F-2A7B-4511-9C04-9531479B36B6}" presName="points" presStyleCnt="0"/>
      <dgm:spPr/>
    </dgm:pt>
    <dgm:pt modelId="{8CE915D8-DA1F-4BD4-A61F-B756A40CDF74}" type="pres">
      <dgm:prSet presAssocID="{2DBB41DF-17A1-4F56-AD29-B0BB4E2585D1}" presName="compositeA" presStyleCnt="0"/>
      <dgm:spPr/>
    </dgm:pt>
    <dgm:pt modelId="{EC44ADFF-7FBB-4824-B2AA-8F5A3D19737E}" type="pres">
      <dgm:prSet presAssocID="{2DBB41DF-17A1-4F56-AD29-B0BB4E2585D1}" presName="textA" presStyleLbl="revTx" presStyleIdx="0" presStyleCnt="10" custScaleX="125628" custScaleY="28125" custLinFactX="595529" custLinFactY="100000" custLinFactNeighborX="600000" custLinFactNeighborY="102344">
        <dgm:presLayoutVars>
          <dgm:bulletEnabled val="1"/>
        </dgm:presLayoutVars>
      </dgm:prSet>
      <dgm:spPr/>
      <dgm:t>
        <a:bodyPr/>
        <a:lstStyle/>
        <a:p>
          <a:endParaRPr lang="en-GB"/>
        </a:p>
      </dgm:t>
    </dgm:pt>
    <dgm:pt modelId="{8113A28E-EA30-425D-8C39-4741A94CA7C7}" type="pres">
      <dgm:prSet presAssocID="{2DBB41DF-17A1-4F56-AD29-B0BB4E2585D1}" presName="circleA" presStyleLbl="node1" presStyleIdx="0" presStyleCnt="10" custLinFactY="-68750" custLinFactNeighborX="16831" custLinFactNeighborY="-100000"/>
      <dgm:spPr/>
    </dgm:pt>
    <dgm:pt modelId="{D2619A31-60EB-4259-8D56-427774E7D64D}" type="pres">
      <dgm:prSet presAssocID="{2DBB41DF-17A1-4F56-AD29-B0BB4E2585D1}" presName="spaceA" presStyleCnt="0"/>
      <dgm:spPr/>
    </dgm:pt>
    <dgm:pt modelId="{899374FD-6151-4B51-A727-0E1DD06DE9FF}" type="pres">
      <dgm:prSet presAssocID="{5F8CCCD7-8174-4007-A3EB-B0351DF89BA2}" presName="space" presStyleCnt="0"/>
      <dgm:spPr/>
    </dgm:pt>
    <dgm:pt modelId="{9A6076CE-9226-4B12-9993-7BECCC589230}" type="pres">
      <dgm:prSet presAssocID="{749809DF-C3E7-4712-B844-968B7154902D}" presName="compositeB" presStyleCnt="0"/>
      <dgm:spPr/>
    </dgm:pt>
    <dgm:pt modelId="{4445F991-40AD-4659-B6B7-203379EE5EA4}" type="pres">
      <dgm:prSet presAssocID="{749809DF-C3E7-4712-B844-968B7154902D}" presName="textB" presStyleLbl="revTx" presStyleIdx="1" presStyleCnt="10" custScaleX="164847" custScaleY="109377" custLinFactX="-33468" custLinFactNeighborX="-100000" custLinFactNeighborY="-44530">
        <dgm:presLayoutVars>
          <dgm:bulletEnabled val="1"/>
        </dgm:presLayoutVars>
      </dgm:prSet>
      <dgm:spPr/>
      <dgm:t>
        <a:bodyPr/>
        <a:lstStyle/>
        <a:p>
          <a:endParaRPr lang="en-GB"/>
        </a:p>
      </dgm:t>
    </dgm:pt>
    <dgm:pt modelId="{0E75381B-0A83-47C6-BFF5-61B8AB50E5FA}" type="pres">
      <dgm:prSet presAssocID="{749809DF-C3E7-4712-B844-968B7154902D}" presName="circleB" presStyleLbl="node1" presStyleIdx="1" presStyleCnt="10" custScaleX="94004" custLinFactY="-100000" custLinFactNeighborX="38076" custLinFactNeighborY="-134373"/>
      <dgm:spPr/>
    </dgm:pt>
    <dgm:pt modelId="{8360E8A2-2187-4429-8E71-A83BE1F085C5}" type="pres">
      <dgm:prSet presAssocID="{749809DF-C3E7-4712-B844-968B7154902D}" presName="spaceB" presStyleCnt="0"/>
      <dgm:spPr/>
    </dgm:pt>
    <dgm:pt modelId="{20773126-4547-4B5D-9A07-8F8E5F44037A}" type="pres">
      <dgm:prSet presAssocID="{0B714B64-7956-417C-9E94-7AB60A28B40F}" presName="space" presStyleCnt="0"/>
      <dgm:spPr/>
    </dgm:pt>
    <dgm:pt modelId="{F0B0FFE9-FA8B-4B86-BFD0-936595991BC7}" type="pres">
      <dgm:prSet presAssocID="{F17BD3E2-FF9C-4C5E-8DBA-8F23D109E5EF}" presName="compositeA" presStyleCnt="0"/>
      <dgm:spPr/>
    </dgm:pt>
    <dgm:pt modelId="{EE7B6C0A-5280-4C34-B50D-E4F410CBF908}" type="pres">
      <dgm:prSet presAssocID="{F17BD3E2-FF9C-4C5E-8DBA-8F23D109E5EF}" presName="textA" presStyleLbl="revTx" presStyleIdx="2" presStyleCnt="10" custScaleY="46875" custLinFactX="432827" custLinFactY="50781" custLinFactNeighborX="500000" custLinFactNeighborY="100000">
        <dgm:presLayoutVars>
          <dgm:bulletEnabled val="1"/>
        </dgm:presLayoutVars>
      </dgm:prSet>
      <dgm:spPr/>
      <dgm:t>
        <a:bodyPr/>
        <a:lstStyle/>
        <a:p>
          <a:endParaRPr lang="en-GB"/>
        </a:p>
      </dgm:t>
    </dgm:pt>
    <dgm:pt modelId="{D69C62D6-9FF9-48A4-BB6B-FFD73CA4C4D5}" type="pres">
      <dgm:prSet presAssocID="{F17BD3E2-FF9C-4C5E-8DBA-8F23D109E5EF}" presName="circleA" presStyleLbl="node1" presStyleIdx="2" presStyleCnt="10" custLinFactY="-90625" custLinFactNeighborX="87058" custLinFactNeighborY="-100000"/>
      <dgm:spPr/>
      <dgm:t>
        <a:bodyPr/>
        <a:lstStyle/>
        <a:p>
          <a:endParaRPr lang="en-GB"/>
        </a:p>
      </dgm:t>
    </dgm:pt>
    <dgm:pt modelId="{30FC15CF-8AAC-4A8D-9FF3-92B9D7BEEDE7}" type="pres">
      <dgm:prSet presAssocID="{F17BD3E2-FF9C-4C5E-8DBA-8F23D109E5EF}" presName="spaceA" presStyleCnt="0"/>
      <dgm:spPr/>
    </dgm:pt>
    <dgm:pt modelId="{86B4FB18-B38D-49A6-BF6F-E37E812419D4}" type="pres">
      <dgm:prSet presAssocID="{28081F21-145D-4143-88EB-AF1D6073BE46}" presName="space" presStyleCnt="0"/>
      <dgm:spPr/>
    </dgm:pt>
    <dgm:pt modelId="{96290265-BC55-46BB-A7A8-6A5A96571162}" type="pres">
      <dgm:prSet presAssocID="{DD2D1EE6-E3D8-4799-9DD4-892CD186EAB7}" presName="compositeB" presStyleCnt="0"/>
      <dgm:spPr/>
    </dgm:pt>
    <dgm:pt modelId="{795524F6-1A34-4F65-8BC1-A2F8CC26AD06}" type="pres">
      <dgm:prSet presAssocID="{DD2D1EE6-E3D8-4799-9DD4-892CD186EAB7}" presName="textB" presStyleLbl="revTx" presStyleIdx="3" presStyleCnt="10">
        <dgm:presLayoutVars>
          <dgm:bulletEnabled val="1"/>
        </dgm:presLayoutVars>
      </dgm:prSet>
      <dgm:spPr/>
      <dgm:t>
        <a:bodyPr/>
        <a:lstStyle/>
        <a:p>
          <a:endParaRPr lang="en-GB"/>
        </a:p>
      </dgm:t>
    </dgm:pt>
    <dgm:pt modelId="{7612AC3A-C9A8-468E-81C5-D36628F6AE0D}" type="pres">
      <dgm:prSet presAssocID="{DD2D1EE6-E3D8-4799-9DD4-892CD186EAB7}" presName="circleB" presStyleLbl="node1" presStyleIdx="3" presStyleCnt="10" custLinFactX="200000" custLinFactY="-100000" custLinFactNeighborX="221486" custLinFactNeighborY="-143750"/>
      <dgm:spPr/>
    </dgm:pt>
    <dgm:pt modelId="{90DFB804-1A44-46AC-AF28-20A4D0FF6245}" type="pres">
      <dgm:prSet presAssocID="{DD2D1EE6-E3D8-4799-9DD4-892CD186EAB7}" presName="spaceB" presStyleCnt="0"/>
      <dgm:spPr/>
    </dgm:pt>
    <dgm:pt modelId="{73E9494B-F931-4D27-9238-8E752C06965B}" type="pres">
      <dgm:prSet presAssocID="{F7732881-9E81-41A0-8DF1-150C760A2CF6}" presName="space" presStyleCnt="0"/>
      <dgm:spPr/>
    </dgm:pt>
    <dgm:pt modelId="{949B1419-B092-4066-A6EB-9BF1B2143A92}" type="pres">
      <dgm:prSet presAssocID="{A37C42F0-489D-4C2A-B77A-7472C01C5CEA}" presName="compositeA" presStyleCnt="0"/>
      <dgm:spPr/>
    </dgm:pt>
    <dgm:pt modelId="{51CBC03A-ED6D-449F-A5B5-E69A9E8D5652}" type="pres">
      <dgm:prSet presAssocID="{A37C42F0-489D-4C2A-B77A-7472C01C5CEA}" presName="textA" presStyleLbl="revTx" presStyleIdx="4" presStyleCnt="10">
        <dgm:presLayoutVars>
          <dgm:bulletEnabled val="1"/>
        </dgm:presLayoutVars>
      </dgm:prSet>
      <dgm:spPr/>
      <dgm:t>
        <a:bodyPr/>
        <a:lstStyle/>
        <a:p>
          <a:endParaRPr lang="en-GB"/>
        </a:p>
      </dgm:t>
    </dgm:pt>
    <dgm:pt modelId="{89E67C94-8B7B-4677-99FF-BEA3478AFE36}" type="pres">
      <dgm:prSet presAssocID="{A37C42F0-489D-4C2A-B77A-7472C01C5CEA}" presName="circleA" presStyleLbl="node1" presStyleIdx="4" presStyleCnt="10" custLinFactX="210608" custLinFactY="-100000" custLinFactNeighborX="300000" custLinFactNeighborY="-143750"/>
      <dgm:spPr/>
    </dgm:pt>
    <dgm:pt modelId="{25254742-B869-41F5-B306-4230E75B4B3D}" type="pres">
      <dgm:prSet presAssocID="{A37C42F0-489D-4C2A-B77A-7472C01C5CEA}" presName="spaceA" presStyleCnt="0"/>
      <dgm:spPr/>
    </dgm:pt>
    <dgm:pt modelId="{A9D864DA-1C07-47E1-8DD5-228863271A43}" type="pres">
      <dgm:prSet presAssocID="{D232DEED-7000-4998-B7D1-85A6126C06FF}" presName="space" presStyleCnt="0"/>
      <dgm:spPr/>
    </dgm:pt>
    <dgm:pt modelId="{D07DAC3D-EE7A-4F45-9AC1-544E730C2173}" type="pres">
      <dgm:prSet presAssocID="{5E220243-AE09-4DA0-AD85-D0D274DC9B97}" presName="compositeB" presStyleCnt="0"/>
      <dgm:spPr/>
    </dgm:pt>
    <dgm:pt modelId="{38FAA6BC-EDCB-4DDF-89B0-7D5213311A85}" type="pres">
      <dgm:prSet presAssocID="{5E220243-AE09-4DA0-AD85-D0D274DC9B97}" presName="textB" presStyleLbl="revTx" presStyleIdx="5" presStyleCnt="10">
        <dgm:presLayoutVars>
          <dgm:bulletEnabled val="1"/>
        </dgm:presLayoutVars>
      </dgm:prSet>
      <dgm:spPr/>
      <dgm:t>
        <a:bodyPr/>
        <a:lstStyle/>
        <a:p>
          <a:endParaRPr lang="en-GB"/>
        </a:p>
      </dgm:t>
    </dgm:pt>
    <dgm:pt modelId="{C59975DA-6819-4469-9415-36D5E8FD6ADD}" type="pres">
      <dgm:prSet presAssocID="{5E220243-AE09-4DA0-AD85-D0D274DC9B97}" presName="circleB" presStyleLbl="node1" presStyleIdx="5" presStyleCnt="10" custLinFactX="295686" custLinFactY="-100000" custLinFactNeighborX="300000" custLinFactNeighborY="-143750"/>
      <dgm:spPr>
        <a:noFill/>
      </dgm:spPr>
      <dgm:t>
        <a:bodyPr/>
        <a:lstStyle/>
        <a:p>
          <a:endParaRPr lang="en-GB"/>
        </a:p>
      </dgm:t>
    </dgm:pt>
    <dgm:pt modelId="{B9D2BDE3-2A3A-45A5-869D-514966135201}" type="pres">
      <dgm:prSet presAssocID="{5E220243-AE09-4DA0-AD85-D0D274DC9B97}" presName="spaceB" presStyleCnt="0"/>
      <dgm:spPr/>
    </dgm:pt>
    <dgm:pt modelId="{05BCB50F-5964-45BF-AB56-D188EFE7901E}" type="pres">
      <dgm:prSet presAssocID="{7C29CD08-A0E1-46E7-AFA9-DFB87D600903}" presName="space" presStyleCnt="0"/>
      <dgm:spPr/>
    </dgm:pt>
    <dgm:pt modelId="{D74F501A-4FEC-4EAC-8BD2-F482B366CE33}" type="pres">
      <dgm:prSet presAssocID="{4D943616-EC27-40B0-9103-1C715A074E46}" presName="compositeA" presStyleCnt="0"/>
      <dgm:spPr/>
    </dgm:pt>
    <dgm:pt modelId="{F1761BA5-9882-4D29-8D57-505D2BC7B04F}" type="pres">
      <dgm:prSet presAssocID="{4D943616-EC27-40B0-9103-1C715A074E46}" presName="textA" presStyleLbl="revTx" presStyleIdx="6" presStyleCnt="10" custLinFactX="200236" custLinFactY="40625" custLinFactNeighborX="300000" custLinFactNeighborY="100000">
        <dgm:presLayoutVars>
          <dgm:bulletEnabled val="1"/>
        </dgm:presLayoutVars>
      </dgm:prSet>
      <dgm:spPr/>
      <dgm:t>
        <a:bodyPr/>
        <a:lstStyle/>
        <a:p>
          <a:endParaRPr lang="en-GB"/>
        </a:p>
      </dgm:t>
    </dgm:pt>
    <dgm:pt modelId="{F4B6C5C7-7ABA-4EC4-AFE2-A3439F4B102C}" type="pres">
      <dgm:prSet presAssocID="{4D943616-EC27-40B0-9103-1C715A074E46}" presName="circleA" presStyleLbl="node1" presStyleIdx="6" presStyleCnt="10" custLinFactX="200000" custLinFactY="-100000" custLinFactNeighborX="239476" custLinFactNeighborY="-143750"/>
      <dgm:spPr>
        <a:noFill/>
      </dgm:spPr>
    </dgm:pt>
    <dgm:pt modelId="{36D85E41-560A-4F0A-9EC3-74DCCFF40CBC}" type="pres">
      <dgm:prSet presAssocID="{4D943616-EC27-40B0-9103-1C715A074E46}" presName="spaceA" presStyleCnt="0"/>
      <dgm:spPr/>
    </dgm:pt>
    <dgm:pt modelId="{B118D2C0-1C63-4DB7-9426-364EB53BAF9F}" type="pres">
      <dgm:prSet presAssocID="{43360C36-4196-4A5C-89EE-EFEA60146349}" presName="space" presStyleCnt="0"/>
      <dgm:spPr/>
    </dgm:pt>
    <dgm:pt modelId="{2A1C0E7D-FC20-44B1-919D-24E5DD7731F2}" type="pres">
      <dgm:prSet presAssocID="{7DAACEAC-C73A-4ED5-8BA5-3DDE74A14FC3}" presName="compositeB" presStyleCnt="0"/>
      <dgm:spPr/>
    </dgm:pt>
    <dgm:pt modelId="{37BDF018-1991-4E03-90B2-4854543725B9}" type="pres">
      <dgm:prSet presAssocID="{7DAACEAC-C73A-4ED5-8BA5-3DDE74A14FC3}" presName="textB" presStyleLbl="revTx" presStyleIdx="7" presStyleCnt="10" custLinFactX="195236" custLinFactNeighborX="200000" custLinFactNeighborY="-9375">
        <dgm:presLayoutVars>
          <dgm:bulletEnabled val="1"/>
        </dgm:presLayoutVars>
      </dgm:prSet>
      <dgm:spPr/>
      <dgm:t>
        <a:bodyPr/>
        <a:lstStyle/>
        <a:p>
          <a:endParaRPr lang="en-GB"/>
        </a:p>
      </dgm:t>
    </dgm:pt>
    <dgm:pt modelId="{1F729BBC-93F8-4A06-8C13-511FF21BDB39}" type="pres">
      <dgm:prSet presAssocID="{7DAACEAC-C73A-4ED5-8BA5-3DDE74A14FC3}" presName="circleB" presStyleLbl="node1" presStyleIdx="7" presStyleCnt="10" custLinFactX="100000" custLinFactY="-100000" custLinFactNeighborX="183266" custLinFactNeighborY="-143750"/>
      <dgm:spPr>
        <a:noFill/>
      </dgm:spPr>
    </dgm:pt>
    <dgm:pt modelId="{BEA3F347-AA26-4DE9-AA7C-147CFC547B92}" type="pres">
      <dgm:prSet presAssocID="{7DAACEAC-C73A-4ED5-8BA5-3DDE74A14FC3}" presName="spaceB" presStyleCnt="0"/>
      <dgm:spPr/>
    </dgm:pt>
    <dgm:pt modelId="{DFE799A4-C5D3-4101-87F4-ACBB0E032C2C}" type="pres">
      <dgm:prSet presAssocID="{E51407BA-E8F7-4121-9EC1-3DBBB978D43A}" presName="space" presStyleCnt="0"/>
      <dgm:spPr/>
    </dgm:pt>
    <dgm:pt modelId="{C3AB11DC-11A3-4AA3-85ED-623A06E6049A}" type="pres">
      <dgm:prSet presAssocID="{CA10B758-162D-4639-AD1F-596842B6E6F9}" presName="compositeA" presStyleCnt="0"/>
      <dgm:spPr/>
    </dgm:pt>
    <dgm:pt modelId="{E4E381FB-29F0-461F-BFCE-3C6FBBE1BFBA}" type="pres">
      <dgm:prSet presAssocID="{CA10B758-162D-4639-AD1F-596842B6E6F9}" presName="textA" presStyleLbl="revTx" presStyleIdx="8" presStyleCnt="10" custLinFactX="102827" custLinFactY="40625" custLinFactNeighborX="200000" custLinFactNeighborY="100000">
        <dgm:presLayoutVars>
          <dgm:bulletEnabled val="1"/>
        </dgm:presLayoutVars>
      </dgm:prSet>
      <dgm:spPr/>
      <dgm:t>
        <a:bodyPr/>
        <a:lstStyle/>
        <a:p>
          <a:endParaRPr lang="en-GB"/>
        </a:p>
      </dgm:t>
    </dgm:pt>
    <dgm:pt modelId="{03F375A0-8D6C-4D43-B3F6-4FB4B4A338C3}" type="pres">
      <dgm:prSet presAssocID="{CA10B758-162D-4639-AD1F-596842B6E6F9}" presName="circleA" presStyleLbl="node1" presStyleIdx="8" presStyleCnt="10" custLinFactX="26502" custLinFactY="-100000" custLinFactNeighborX="100000" custLinFactNeighborY="-143750"/>
      <dgm:spPr/>
      <dgm:t>
        <a:bodyPr/>
        <a:lstStyle/>
        <a:p>
          <a:endParaRPr lang="en-GB"/>
        </a:p>
      </dgm:t>
    </dgm:pt>
    <dgm:pt modelId="{94CC939D-044D-47BA-9B04-C08B3E0BA5BF}" type="pres">
      <dgm:prSet presAssocID="{CA10B758-162D-4639-AD1F-596842B6E6F9}" presName="spaceA" presStyleCnt="0"/>
      <dgm:spPr/>
    </dgm:pt>
    <dgm:pt modelId="{52C6D91B-DE68-4560-89BB-3418147B7B16}" type="pres">
      <dgm:prSet presAssocID="{FC316850-A8E4-4E1D-BEAB-85748E4B5DF1}" presName="space" presStyleCnt="0"/>
      <dgm:spPr/>
    </dgm:pt>
    <dgm:pt modelId="{88D88C8E-B2D6-4712-89D8-51556E8AC5B7}" type="pres">
      <dgm:prSet presAssocID="{AD9AEE24-095E-49D9-A65E-271216E68FAF}" presName="compositeB" presStyleCnt="0"/>
      <dgm:spPr/>
    </dgm:pt>
    <dgm:pt modelId="{C3AD26B2-7906-4990-9723-3606878BF810}" type="pres">
      <dgm:prSet presAssocID="{AD9AEE24-095E-49D9-A65E-271216E68FAF}" presName="textB" presStyleLbl="revTx" presStyleIdx="9" presStyleCnt="10" custScaleX="164483" custScaleY="109375" custLinFactX="-400000" custLinFactNeighborX="-472828" custLinFactNeighborY="-44531">
        <dgm:presLayoutVars>
          <dgm:bulletEnabled val="1"/>
        </dgm:presLayoutVars>
      </dgm:prSet>
      <dgm:spPr/>
      <dgm:t>
        <a:bodyPr/>
        <a:lstStyle/>
        <a:p>
          <a:endParaRPr lang="en-GB"/>
        </a:p>
      </dgm:t>
    </dgm:pt>
    <dgm:pt modelId="{6901F5DB-9EFF-41FC-8DC9-041A8448CC78}" type="pres">
      <dgm:prSet presAssocID="{AD9AEE24-095E-49D9-A65E-271216E68FAF}" presName="circleB" presStyleLbl="node1" presStyleIdx="9" presStyleCnt="10" custLinFactY="-100000" custLinFactNeighborX="-77121" custLinFactNeighborY="-134375"/>
      <dgm:spPr>
        <a:noFill/>
      </dgm:spPr>
      <dgm:t>
        <a:bodyPr/>
        <a:lstStyle/>
        <a:p>
          <a:endParaRPr lang="en-GB"/>
        </a:p>
      </dgm:t>
    </dgm:pt>
    <dgm:pt modelId="{3B114781-EAA4-4670-A004-581ABDD370EE}" type="pres">
      <dgm:prSet presAssocID="{AD9AEE24-095E-49D9-A65E-271216E68FAF}" presName="spaceB" presStyleCnt="0"/>
      <dgm:spPr/>
    </dgm:pt>
  </dgm:ptLst>
  <dgm:cxnLst>
    <dgm:cxn modelId="{905516EC-2CF8-48B1-B236-B83D5691E948}" srcId="{C664367F-2A7B-4511-9C04-9531479B36B6}" destId="{DD2D1EE6-E3D8-4799-9DD4-892CD186EAB7}" srcOrd="3" destOrd="0" parTransId="{6BA8E422-773C-49BF-BE67-ADC901F2D1B7}" sibTransId="{F7732881-9E81-41A0-8DF1-150C760A2CF6}"/>
    <dgm:cxn modelId="{02294756-638A-493C-A15E-741A2BD82E59}" srcId="{C664367F-2A7B-4511-9C04-9531479B36B6}" destId="{A37C42F0-489D-4C2A-B77A-7472C01C5CEA}" srcOrd="4" destOrd="0" parTransId="{03483A60-7B7F-44EE-925F-E5ED29706105}" sibTransId="{D232DEED-7000-4998-B7D1-85A6126C06FF}"/>
    <dgm:cxn modelId="{879A9594-283C-48EA-A1E4-904821566AF5}" srcId="{C664367F-2A7B-4511-9C04-9531479B36B6}" destId="{7DAACEAC-C73A-4ED5-8BA5-3DDE74A14FC3}" srcOrd="7" destOrd="0" parTransId="{DFAD4792-2B65-4C1B-BB60-B02E0C74BEFA}" sibTransId="{E51407BA-E8F7-4121-9EC1-3DBBB978D43A}"/>
    <dgm:cxn modelId="{64F6D2FA-66A2-486A-85F8-3B6AE56DCD1A}" type="presOf" srcId="{2DBB41DF-17A1-4F56-AD29-B0BB4E2585D1}" destId="{EC44ADFF-7FBB-4824-B2AA-8F5A3D19737E}" srcOrd="0" destOrd="0" presId="urn:microsoft.com/office/officeart/2005/8/layout/hProcess11"/>
    <dgm:cxn modelId="{9D50A63F-B06A-4CE4-93F4-2B49EE4E7168}" srcId="{C664367F-2A7B-4511-9C04-9531479B36B6}" destId="{CA10B758-162D-4639-AD1F-596842B6E6F9}" srcOrd="8" destOrd="0" parTransId="{863BA8DD-FD4B-45E1-A4B8-9324157A3620}" sibTransId="{FC316850-A8E4-4E1D-BEAB-85748E4B5DF1}"/>
    <dgm:cxn modelId="{4BA62DBC-BC1E-4A4C-973A-095D210BB439}" type="presOf" srcId="{7DAACEAC-C73A-4ED5-8BA5-3DDE74A14FC3}" destId="{37BDF018-1991-4E03-90B2-4854543725B9}" srcOrd="0" destOrd="0" presId="urn:microsoft.com/office/officeart/2005/8/layout/hProcess11"/>
    <dgm:cxn modelId="{C9BAA7D3-4DA8-465F-9985-FF2448E1B3D7}" srcId="{C664367F-2A7B-4511-9C04-9531479B36B6}" destId="{2DBB41DF-17A1-4F56-AD29-B0BB4E2585D1}" srcOrd="0" destOrd="0" parTransId="{F13C1731-4ED8-42B0-82B1-C51DFFF4D187}" sibTransId="{5F8CCCD7-8174-4007-A3EB-B0351DF89BA2}"/>
    <dgm:cxn modelId="{FF2CA1CA-997D-4F84-8386-2A30BA8F8BD3}" type="presOf" srcId="{CA10B758-162D-4639-AD1F-596842B6E6F9}" destId="{E4E381FB-29F0-461F-BFCE-3C6FBBE1BFBA}" srcOrd="0" destOrd="0" presId="urn:microsoft.com/office/officeart/2005/8/layout/hProcess11"/>
    <dgm:cxn modelId="{07C062A2-AD0B-4882-A30A-8A0EE588D973}" type="presOf" srcId="{4D943616-EC27-40B0-9103-1C715A074E46}" destId="{F1761BA5-9882-4D29-8D57-505D2BC7B04F}" srcOrd="0" destOrd="0" presId="urn:microsoft.com/office/officeart/2005/8/layout/hProcess11"/>
    <dgm:cxn modelId="{6846D384-0803-4807-972C-0F3825EF7E6C}" type="presOf" srcId="{749809DF-C3E7-4712-B844-968B7154902D}" destId="{4445F991-40AD-4659-B6B7-203379EE5EA4}" srcOrd="0" destOrd="0" presId="urn:microsoft.com/office/officeart/2005/8/layout/hProcess11"/>
    <dgm:cxn modelId="{4B9F5DD9-6C16-4648-A0C5-A09011A3BDB6}" srcId="{C664367F-2A7B-4511-9C04-9531479B36B6}" destId="{5E220243-AE09-4DA0-AD85-D0D274DC9B97}" srcOrd="5" destOrd="0" parTransId="{09E90AE9-21B7-4EE2-8D75-A22CEFF7E2B1}" sibTransId="{7C29CD08-A0E1-46E7-AFA9-DFB87D600903}"/>
    <dgm:cxn modelId="{403A63FB-6621-48E1-A009-AF464EF95D55}" type="presOf" srcId="{AD9AEE24-095E-49D9-A65E-271216E68FAF}" destId="{C3AD26B2-7906-4990-9723-3606878BF810}" srcOrd="0" destOrd="0" presId="urn:microsoft.com/office/officeart/2005/8/layout/hProcess11"/>
    <dgm:cxn modelId="{46D1C64E-D348-4A3F-8AE7-A804BCDCCA57}" type="presOf" srcId="{DD2D1EE6-E3D8-4799-9DD4-892CD186EAB7}" destId="{795524F6-1A34-4F65-8BC1-A2F8CC26AD06}" srcOrd="0" destOrd="0" presId="urn:microsoft.com/office/officeart/2005/8/layout/hProcess11"/>
    <dgm:cxn modelId="{FE82B9D0-578B-4DB0-9085-6ECAB40EA3C5}" type="presOf" srcId="{A37C42F0-489D-4C2A-B77A-7472C01C5CEA}" destId="{51CBC03A-ED6D-449F-A5B5-E69A9E8D5652}" srcOrd="0" destOrd="0" presId="urn:microsoft.com/office/officeart/2005/8/layout/hProcess11"/>
    <dgm:cxn modelId="{ACB8CC48-FB43-4BF1-AF1F-2FE41C2AD502}" srcId="{C664367F-2A7B-4511-9C04-9531479B36B6}" destId="{F17BD3E2-FF9C-4C5E-8DBA-8F23D109E5EF}" srcOrd="2" destOrd="0" parTransId="{EDF2214B-9391-41A5-A422-0EF65A60C9C6}" sibTransId="{28081F21-145D-4143-88EB-AF1D6073BE46}"/>
    <dgm:cxn modelId="{C5D8BD96-2E20-4D19-A123-481FCD412511}" srcId="{C664367F-2A7B-4511-9C04-9531479B36B6}" destId="{AD9AEE24-095E-49D9-A65E-271216E68FAF}" srcOrd="9" destOrd="0" parTransId="{1BF74D78-CC6D-4854-AEFC-B3448FCFD719}" sibTransId="{3E05F1DB-ACB3-46C0-9946-2806238C5B38}"/>
    <dgm:cxn modelId="{72D1EAE6-2802-4405-888A-A135342CF5BC}" type="presOf" srcId="{F17BD3E2-FF9C-4C5E-8DBA-8F23D109E5EF}" destId="{EE7B6C0A-5280-4C34-B50D-E4F410CBF908}" srcOrd="0" destOrd="0" presId="urn:microsoft.com/office/officeart/2005/8/layout/hProcess11"/>
    <dgm:cxn modelId="{1F92A349-BC21-402F-BAF0-7B303F3CF885}" srcId="{C664367F-2A7B-4511-9C04-9531479B36B6}" destId="{4D943616-EC27-40B0-9103-1C715A074E46}" srcOrd="6" destOrd="0" parTransId="{DAB1A5AE-928D-4D46-AD20-6DA546FE7F4F}" sibTransId="{43360C36-4196-4A5C-89EE-EFEA60146349}"/>
    <dgm:cxn modelId="{3246359C-69F3-4486-873A-B7CBA109767D}" type="presOf" srcId="{5E220243-AE09-4DA0-AD85-D0D274DC9B97}" destId="{38FAA6BC-EDCB-4DDF-89B0-7D5213311A85}" srcOrd="0" destOrd="0" presId="urn:microsoft.com/office/officeart/2005/8/layout/hProcess11"/>
    <dgm:cxn modelId="{44B16DA1-460F-4AAD-99C5-9F000CB348D7}" srcId="{C664367F-2A7B-4511-9C04-9531479B36B6}" destId="{749809DF-C3E7-4712-B844-968B7154902D}" srcOrd="1" destOrd="0" parTransId="{8F727431-B47E-4737-856F-1377E1E2412D}" sibTransId="{0B714B64-7956-417C-9E94-7AB60A28B40F}"/>
    <dgm:cxn modelId="{8A275D12-632B-42ED-9240-56A6DCF27CEE}" type="presOf" srcId="{C664367F-2A7B-4511-9C04-9531479B36B6}" destId="{DEDFDE9E-AB38-4ADE-A008-9FCFD1C37B14}" srcOrd="0" destOrd="0" presId="urn:microsoft.com/office/officeart/2005/8/layout/hProcess11"/>
    <dgm:cxn modelId="{654E109F-C7E9-4A4F-9B94-38A9F5BC1874}" type="presParOf" srcId="{DEDFDE9E-AB38-4ADE-A008-9FCFD1C37B14}" destId="{3D65F6AA-326C-4993-93A7-4CD08F28EA5F}" srcOrd="0" destOrd="0" presId="urn:microsoft.com/office/officeart/2005/8/layout/hProcess11"/>
    <dgm:cxn modelId="{6DCDF3A9-0DF3-485F-A537-46F5C90520FB}" type="presParOf" srcId="{DEDFDE9E-AB38-4ADE-A008-9FCFD1C37B14}" destId="{B34415D1-8E8C-473A-817C-000462813D04}" srcOrd="1" destOrd="0" presId="urn:microsoft.com/office/officeart/2005/8/layout/hProcess11"/>
    <dgm:cxn modelId="{FCF8B007-B29A-4397-BB6E-FFB5346BFA16}" type="presParOf" srcId="{B34415D1-8E8C-473A-817C-000462813D04}" destId="{8CE915D8-DA1F-4BD4-A61F-B756A40CDF74}" srcOrd="0" destOrd="0" presId="urn:microsoft.com/office/officeart/2005/8/layout/hProcess11"/>
    <dgm:cxn modelId="{03D4AB51-62E8-4B67-B3C1-D1256A64E05F}" type="presParOf" srcId="{8CE915D8-DA1F-4BD4-A61F-B756A40CDF74}" destId="{EC44ADFF-7FBB-4824-B2AA-8F5A3D19737E}" srcOrd="0" destOrd="0" presId="urn:microsoft.com/office/officeart/2005/8/layout/hProcess11"/>
    <dgm:cxn modelId="{65D4DB33-E49F-47C8-A127-8E9CCCE044F5}" type="presParOf" srcId="{8CE915D8-DA1F-4BD4-A61F-B756A40CDF74}" destId="{8113A28E-EA30-425D-8C39-4741A94CA7C7}" srcOrd="1" destOrd="0" presId="urn:microsoft.com/office/officeart/2005/8/layout/hProcess11"/>
    <dgm:cxn modelId="{264830C3-4CC8-4D35-B8B2-9628F7F2B2B4}" type="presParOf" srcId="{8CE915D8-DA1F-4BD4-A61F-B756A40CDF74}" destId="{D2619A31-60EB-4259-8D56-427774E7D64D}" srcOrd="2" destOrd="0" presId="urn:microsoft.com/office/officeart/2005/8/layout/hProcess11"/>
    <dgm:cxn modelId="{4A776644-07A7-41DA-9269-6FFE2FEDA948}" type="presParOf" srcId="{B34415D1-8E8C-473A-817C-000462813D04}" destId="{899374FD-6151-4B51-A727-0E1DD06DE9FF}" srcOrd="1" destOrd="0" presId="urn:microsoft.com/office/officeart/2005/8/layout/hProcess11"/>
    <dgm:cxn modelId="{00CDADC5-DFA6-4C6B-8E92-A7B9A0903836}" type="presParOf" srcId="{B34415D1-8E8C-473A-817C-000462813D04}" destId="{9A6076CE-9226-4B12-9993-7BECCC589230}" srcOrd="2" destOrd="0" presId="urn:microsoft.com/office/officeart/2005/8/layout/hProcess11"/>
    <dgm:cxn modelId="{B70907F7-F6C1-41D5-8FCE-690158B3871F}" type="presParOf" srcId="{9A6076CE-9226-4B12-9993-7BECCC589230}" destId="{4445F991-40AD-4659-B6B7-203379EE5EA4}" srcOrd="0" destOrd="0" presId="urn:microsoft.com/office/officeart/2005/8/layout/hProcess11"/>
    <dgm:cxn modelId="{D6C0F057-2B09-41B3-BC50-0B12E9325A55}" type="presParOf" srcId="{9A6076CE-9226-4B12-9993-7BECCC589230}" destId="{0E75381B-0A83-47C6-BFF5-61B8AB50E5FA}" srcOrd="1" destOrd="0" presId="urn:microsoft.com/office/officeart/2005/8/layout/hProcess11"/>
    <dgm:cxn modelId="{B60D7C35-F686-4923-9351-2FFDFB571AEA}" type="presParOf" srcId="{9A6076CE-9226-4B12-9993-7BECCC589230}" destId="{8360E8A2-2187-4429-8E71-A83BE1F085C5}" srcOrd="2" destOrd="0" presId="urn:microsoft.com/office/officeart/2005/8/layout/hProcess11"/>
    <dgm:cxn modelId="{3FE42FAE-4941-4B62-8128-FE94700D4391}" type="presParOf" srcId="{B34415D1-8E8C-473A-817C-000462813D04}" destId="{20773126-4547-4B5D-9A07-8F8E5F44037A}" srcOrd="3" destOrd="0" presId="urn:microsoft.com/office/officeart/2005/8/layout/hProcess11"/>
    <dgm:cxn modelId="{D0C8C3CF-8F52-4C59-B4EA-003A4CD01D60}" type="presParOf" srcId="{B34415D1-8E8C-473A-817C-000462813D04}" destId="{F0B0FFE9-FA8B-4B86-BFD0-936595991BC7}" srcOrd="4" destOrd="0" presId="urn:microsoft.com/office/officeart/2005/8/layout/hProcess11"/>
    <dgm:cxn modelId="{DEB2E3CE-3B7B-4AE4-8B5A-DA1503D96865}" type="presParOf" srcId="{F0B0FFE9-FA8B-4B86-BFD0-936595991BC7}" destId="{EE7B6C0A-5280-4C34-B50D-E4F410CBF908}" srcOrd="0" destOrd="0" presId="urn:microsoft.com/office/officeart/2005/8/layout/hProcess11"/>
    <dgm:cxn modelId="{3854BC1D-C012-41B3-B723-0DC842DCBA71}" type="presParOf" srcId="{F0B0FFE9-FA8B-4B86-BFD0-936595991BC7}" destId="{D69C62D6-9FF9-48A4-BB6B-FFD73CA4C4D5}" srcOrd="1" destOrd="0" presId="urn:microsoft.com/office/officeart/2005/8/layout/hProcess11"/>
    <dgm:cxn modelId="{605CF392-D2FD-4797-BB54-01441A04D36B}" type="presParOf" srcId="{F0B0FFE9-FA8B-4B86-BFD0-936595991BC7}" destId="{30FC15CF-8AAC-4A8D-9FF3-92B9D7BEEDE7}" srcOrd="2" destOrd="0" presId="urn:microsoft.com/office/officeart/2005/8/layout/hProcess11"/>
    <dgm:cxn modelId="{D7DDBEEC-8188-4650-93BD-ADF383BDAFEB}" type="presParOf" srcId="{B34415D1-8E8C-473A-817C-000462813D04}" destId="{86B4FB18-B38D-49A6-BF6F-E37E812419D4}" srcOrd="5" destOrd="0" presId="urn:microsoft.com/office/officeart/2005/8/layout/hProcess11"/>
    <dgm:cxn modelId="{97518401-1A1F-41AF-975D-CCC791703923}" type="presParOf" srcId="{B34415D1-8E8C-473A-817C-000462813D04}" destId="{96290265-BC55-46BB-A7A8-6A5A96571162}" srcOrd="6" destOrd="0" presId="urn:microsoft.com/office/officeart/2005/8/layout/hProcess11"/>
    <dgm:cxn modelId="{825B9D77-E1EB-467A-A9E8-F07DEFFFC2ED}" type="presParOf" srcId="{96290265-BC55-46BB-A7A8-6A5A96571162}" destId="{795524F6-1A34-4F65-8BC1-A2F8CC26AD06}" srcOrd="0" destOrd="0" presId="urn:microsoft.com/office/officeart/2005/8/layout/hProcess11"/>
    <dgm:cxn modelId="{AEA1ECC2-D2CE-4FF9-A136-DC54E771CDB9}" type="presParOf" srcId="{96290265-BC55-46BB-A7A8-6A5A96571162}" destId="{7612AC3A-C9A8-468E-81C5-D36628F6AE0D}" srcOrd="1" destOrd="0" presId="urn:microsoft.com/office/officeart/2005/8/layout/hProcess11"/>
    <dgm:cxn modelId="{1AC43499-74A2-464B-802A-1B934EA31764}" type="presParOf" srcId="{96290265-BC55-46BB-A7A8-6A5A96571162}" destId="{90DFB804-1A44-46AC-AF28-20A4D0FF6245}" srcOrd="2" destOrd="0" presId="urn:microsoft.com/office/officeart/2005/8/layout/hProcess11"/>
    <dgm:cxn modelId="{F93E0520-8E67-4CA2-AC2C-7E67885026C2}" type="presParOf" srcId="{B34415D1-8E8C-473A-817C-000462813D04}" destId="{73E9494B-F931-4D27-9238-8E752C06965B}" srcOrd="7" destOrd="0" presId="urn:microsoft.com/office/officeart/2005/8/layout/hProcess11"/>
    <dgm:cxn modelId="{5711B8C6-F4FF-4D40-B39E-05ECF10FA033}" type="presParOf" srcId="{B34415D1-8E8C-473A-817C-000462813D04}" destId="{949B1419-B092-4066-A6EB-9BF1B2143A92}" srcOrd="8" destOrd="0" presId="urn:microsoft.com/office/officeart/2005/8/layout/hProcess11"/>
    <dgm:cxn modelId="{8F6CFDD7-8B2E-42BE-8D3C-10D4B95A54E4}" type="presParOf" srcId="{949B1419-B092-4066-A6EB-9BF1B2143A92}" destId="{51CBC03A-ED6D-449F-A5B5-E69A9E8D5652}" srcOrd="0" destOrd="0" presId="urn:microsoft.com/office/officeart/2005/8/layout/hProcess11"/>
    <dgm:cxn modelId="{D1001150-0FCE-41EF-A509-FCDFD7E0581D}" type="presParOf" srcId="{949B1419-B092-4066-A6EB-9BF1B2143A92}" destId="{89E67C94-8B7B-4677-99FF-BEA3478AFE36}" srcOrd="1" destOrd="0" presId="urn:microsoft.com/office/officeart/2005/8/layout/hProcess11"/>
    <dgm:cxn modelId="{D982AF6F-E927-4A60-A685-1EA5757F61E5}" type="presParOf" srcId="{949B1419-B092-4066-A6EB-9BF1B2143A92}" destId="{25254742-B869-41F5-B306-4230E75B4B3D}" srcOrd="2" destOrd="0" presId="urn:microsoft.com/office/officeart/2005/8/layout/hProcess11"/>
    <dgm:cxn modelId="{21530068-A60C-4937-800F-19806E7C326C}" type="presParOf" srcId="{B34415D1-8E8C-473A-817C-000462813D04}" destId="{A9D864DA-1C07-47E1-8DD5-228863271A43}" srcOrd="9" destOrd="0" presId="urn:microsoft.com/office/officeart/2005/8/layout/hProcess11"/>
    <dgm:cxn modelId="{FA298CF8-1275-450C-9F6D-780030B7B004}" type="presParOf" srcId="{B34415D1-8E8C-473A-817C-000462813D04}" destId="{D07DAC3D-EE7A-4F45-9AC1-544E730C2173}" srcOrd="10" destOrd="0" presId="urn:microsoft.com/office/officeart/2005/8/layout/hProcess11"/>
    <dgm:cxn modelId="{068CA3A6-248F-4CA4-ACB1-48A62F50AB30}" type="presParOf" srcId="{D07DAC3D-EE7A-4F45-9AC1-544E730C2173}" destId="{38FAA6BC-EDCB-4DDF-89B0-7D5213311A85}" srcOrd="0" destOrd="0" presId="urn:microsoft.com/office/officeart/2005/8/layout/hProcess11"/>
    <dgm:cxn modelId="{B0F854B5-F583-4AA1-81F3-ED91F4C98225}" type="presParOf" srcId="{D07DAC3D-EE7A-4F45-9AC1-544E730C2173}" destId="{C59975DA-6819-4469-9415-36D5E8FD6ADD}" srcOrd="1" destOrd="0" presId="urn:microsoft.com/office/officeart/2005/8/layout/hProcess11"/>
    <dgm:cxn modelId="{010A8B67-B661-4903-9ABB-CCE58E0B67D3}" type="presParOf" srcId="{D07DAC3D-EE7A-4F45-9AC1-544E730C2173}" destId="{B9D2BDE3-2A3A-45A5-869D-514966135201}" srcOrd="2" destOrd="0" presId="urn:microsoft.com/office/officeart/2005/8/layout/hProcess11"/>
    <dgm:cxn modelId="{D1507CE2-8271-40C7-AB82-2E9EE36BDFB3}" type="presParOf" srcId="{B34415D1-8E8C-473A-817C-000462813D04}" destId="{05BCB50F-5964-45BF-AB56-D188EFE7901E}" srcOrd="11" destOrd="0" presId="urn:microsoft.com/office/officeart/2005/8/layout/hProcess11"/>
    <dgm:cxn modelId="{8BB42948-EF2E-4A67-96AC-CDE2A702A82B}" type="presParOf" srcId="{B34415D1-8E8C-473A-817C-000462813D04}" destId="{D74F501A-4FEC-4EAC-8BD2-F482B366CE33}" srcOrd="12" destOrd="0" presId="urn:microsoft.com/office/officeart/2005/8/layout/hProcess11"/>
    <dgm:cxn modelId="{53655209-BF3A-4032-BF31-F0E5BDE8ECCD}" type="presParOf" srcId="{D74F501A-4FEC-4EAC-8BD2-F482B366CE33}" destId="{F1761BA5-9882-4D29-8D57-505D2BC7B04F}" srcOrd="0" destOrd="0" presId="urn:microsoft.com/office/officeart/2005/8/layout/hProcess11"/>
    <dgm:cxn modelId="{F4042D7E-87EF-4DDF-B5D1-5B813A7D80CB}" type="presParOf" srcId="{D74F501A-4FEC-4EAC-8BD2-F482B366CE33}" destId="{F4B6C5C7-7ABA-4EC4-AFE2-A3439F4B102C}" srcOrd="1" destOrd="0" presId="urn:microsoft.com/office/officeart/2005/8/layout/hProcess11"/>
    <dgm:cxn modelId="{DE46DB72-30AF-43BA-8257-16D7B86170AF}" type="presParOf" srcId="{D74F501A-4FEC-4EAC-8BD2-F482B366CE33}" destId="{36D85E41-560A-4F0A-9EC3-74DCCFF40CBC}" srcOrd="2" destOrd="0" presId="urn:microsoft.com/office/officeart/2005/8/layout/hProcess11"/>
    <dgm:cxn modelId="{B789B63A-7A0F-444D-8819-44EE6B5BB675}" type="presParOf" srcId="{B34415D1-8E8C-473A-817C-000462813D04}" destId="{B118D2C0-1C63-4DB7-9426-364EB53BAF9F}" srcOrd="13" destOrd="0" presId="urn:microsoft.com/office/officeart/2005/8/layout/hProcess11"/>
    <dgm:cxn modelId="{22E620F5-4697-4459-A5B9-0E1440C2F9E0}" type="presParOf" srcId="{B34415D1-8E8C-473A-817C-000462813D04}" destId="{2A1C0E7D-FC20-44B1-919D-24E5DD7731F2}" srcOrd="14" destOrd="0" presId="urn:microsoft.com/office/officeart/2005/8/layout/hProcess11"/>
    <dgm:cxn modelId="{C8608E49-BDED-4011-B904-3B4378BFDC00}" type="presParOf" srcId="{2A1C0E7D-FC20-44B1-919D-24E5DD7731F2}" destId="{37BDF018-1991-4E03-90B2-4854543725B9}" srcOrd="0" destOrd="0" presId="urn:microsoft.com/office/officeart/2005/8/layout/hProcess11"/>
    <dgm:cxn modelId="{900DBBD7-AEF6-4FAB-B8C8-86830F9F87B0}" type="presParOf" srcId="{2A1C0E7D-FC20-44B1-919D-24E5DD7731F2}" destId="{1F729BBC-93F8-4A06-8C13-511FF21BDB39}" srcOrd="1" destOrd="0" presId="urn:microsoft.com/office/officeart/2005/8/layout/hProcess11"/>
    <dgm:cxn modelId="{7C025618-6A4F-431C-8060-61FC62D9007F}" type="presParOf" srcId="{2A1C0E7D-FC20-44B1-919D-24E5DD7731F2}" destId="{BEA3F347-AA26-4DE9-AA7C-147CFC547B92}" srcOrd="2" destOrd="0" presId="urn:microsoft.com/office/officeart/2005/8/layout/hProcess11"/>
    <dgm:cxn modelId="{74569308-7DFA-4D1D-A92E-A6772A6FF71E}" type="presParOf" srcId="{B34415D1-8E8C-473A-817C-000462813D04}" destId="{DFE799A4-C5D3-4101-87F4-ACBB0E032C2C}" srcOrd="15" destOrd="0" presId="urn:microsoft.com/office/officeart/2005/8/layout/hProcess11"/>
    <dgm:cxn modelId="{C175481A-AFFA-4679-AF3C-68B834C50B26}" type="presParOf" srcId="{B34415D1-8E8C-473A-817C-000462813D04}" destId="{C3AB11DC-11A3-4AA3-85ED-623A06E6049A}" srcOrd="16" destOrd="0" presId="urn:microsoft.com/office/officeart/2005/8/layout/hProcess11"/>
    <dgm:cxn modelId="{42E1E4AF-59D4-4C70-867B-4C1C51773BE6}" type="presParOf" srcId="{C3AB11DC-11A3-4AA3-85ED-623A06E6049A}" destId="{E4E381FB-29F0-461F-BFCE-3C6FBBE1BFBA}" srcOrd="0" destOrd="0" presId="urn:microsoft.com/office/officeart/2005/8/layout/hProcess11"/>
    <dgm:cxn modelId="{24F12237-F439-4A82-84D0-0589393338A9}" type="presParOf" srcId="{C3AB11DC-11A3-4AA3-85ED-623A06E6049A}" destId="{03F375A0-8D6C-4D43-B3F6-4FB4B4A338C3}" srcOrd="1" destOrd="0" presId="urn:microsoft.com/office/officeart/2005/8/layout/hProcess11"/>
    <dgm:cxn modelId="{4FA95527-FCEC-40FA-9A2F-11D7BC77C6CA}" type="presParOf" srcId="{C3AB11DC-11A3-4AA3-85ED-623A06E6049A}" destId="{94CC939D-044D-47BA-9B04-C08B3E0BA5BF}" srcOrd="2" destOrd="0" presId="urn:microsoft.com/office/officeart/2005/8/layout/hProcess11"/>
    <dgm:cxn modelId="{2A49FBF5-189A-4812-A200-6789B5B3CADE}" type="presParOf" srcId="{B34415D1-8E8C-473A-817C-000462813D04}" destId="{52C6D91B-DE68-4560-89BB-3418147B7B16}" srcOrd="17" destOrd="0" presId="urn:microsoft.com/office/officeart/2005/8/layout/hProcess11"/>
    <dgm:cxn modelId="{BC3C2278-7A39-4486-B052-5A7E213A5321}" type="presParOf" srcId="{B34415D1-8E8C-473A-817C-000462813D04}" destId="{88D88C8E-B2D6-4712-89D8-51556E8AC5B7}" srcOrd="18" destOrd="0" presId="urn:microsoft.com/office/officeart/2005/8/layout/hProcess11"/>
    <dgm:cxn modelId="{93645007-E202-4CE1-8210-BAB5E23292B7}" type="presParOf" srcId="{88D88C8E-B2D6-4712-89D8-51556E8AC5B7}" destId="{C3AD26B2-7906-4990-9723-3606878BF810}" srcOrd="0" destOrd="0" presId="urn:microsoft.com/office/officeart/2005/8/layout/hProcess11"/>
    <dgm:cxn modelId="{FE3DA9D7-A95E-4349-AC05-835441F3F081}" type="presParOf" srcId="{88D88C8E-B2D6-4712-89D8-51556E8AC5B7}" destId="{6901F5DB-9EFF-41FC-8DC9-041A8448CC78}" srcOrd="1" destOrd="0" presId="urn:microsoft.com/office/officeart/2005/8/layout/hProcess11"/>
    <dgm:cxn modelId="{848DF4EC-48B8-42C9-800C-514F1826B0A7}" type="presParOf" srcId="{88D88C8E-B2D6-4712-89D8-51556E8AC5B7}" destId="{3B114781-EAA4-4670-A004-581ABDD370EE}"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4AF44-5E9C-41D2-9E01-48CDF8E8CCCF}">
      <dsp:nvSpPr>
        <dsp:cNvPr id="0" name=""/>
        <dsp:cNvSpPr/>
      </dsp:nvSpPr>
      <dsp:spPr>
        <a:xfrm>
          <a:off x="1200461" y="0"/>
          <a:ext cx="1557337" cy="707202"/>
        </a:xfrm>
        <a:prstGeom prst="triangle">
          <a:avLst/>
        </a:prstGeom>
        <a:solidFill>
          <a:schemeClr val="accent1">
            <a:lumMod val="50000"/>
            <a:alpha val="7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latin typeface="Arial" pitchFamily="34" charset="0"/>
              <a:cs typeface="Arial" pitchFamily="34" charset="0"/>
            </a:rPr>
            <a:t>1. Digital Government</a:t>
          </a:r>
          <a:endParaRPr lang="en-GB" sz="1000" kern="1200" dirty="0">
            <a:latin typeface="Arial" pitchFamily="34" charset="0"/>
            <a:cs typeface="Arial" pitchFamily="34" charset="0"/>
          </a:endParaRPr>
        </a:p>
      </dsp:txBody>
      <dsp:txXfrm>
        <a:off x="1589795" y="353601"/>
        <a:ext cx="778669" cy="353601"/>
      </dsp:txXfrm>
    </dsp:sp>
    <dsp:sp modelId="{846ECC81-5155-4568-AC05-A467F7CB085C}">
      <dsp:nvSpPr>
        <dsp:cNvPr id="0" name=""/>
        <dsp:cNvSpPr/>
      </dsp:nvSpPr>
      <dsp:spPr>
        <a:xfrm>
          <a:off x="409253" y="685804"/>
          <a:ext cx="1624193" cy="707202"/>
        </a:xfrm>
        <a:prstGeom prst="triangle">
          <a:avLst/>
        </a:prstGeom>
        <a:solidFill>
          <a:srgbClr val="C00000">
            <a:alpha val="69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latin typeface="Arial" pitchFamily="34" charset="0"/>
              <a:cs typeface="Arial" pitchFamily="34" charset="0"/>
            </a:rPr>
            <a:t>2. Digital Business</a:t>
          </a:r>
          <a:endParaRPr lang="en-GB" sz="1000" kern="1200" dirty="0">
            <a:latin typeface="Arial" pitchFamily="34" charset="0"/>
            <a:cs typeface="Arial" pitchFamily="34" charset="0"/>
          </a:endParaRPr>
        </a:p>
      </dsp:txBody>
      <dsp:txXfrm>
        <a:off x="815301" y="1039405"/>
        <a:ext cx="812097" cy="353601"/>
      </dsp:txXfrm>
    </dsp:sp>
    <dsp:sp modelId="{D9F1083F-FAF7-44A5-9FF8-0C1857FD1167}">
      <dsp:nvSpPr>
        <dsp:cNvPr id="0" name=""/>
        <dsp:cNvSpPr/>
      </dsp:nvSpPr>
      <dsp:spPr>
        <a:xfrm rot="10800000">
          <a:off x="1295402" y="717961"/>
          <a:ext cx="1367456" cy="707202"/>
        </a:xfrm>
        <a:prstGeom prst="triangle">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endParaRPr lang="en-US" sz="1000" kern="1200" dirty="0" smtClean="0">
            <a:solidFill>
              <a:schemeClr val="tx1"/>
            </a:solidFill>
            <a:latin typeface="Arial" pitchFamily="34" charset="0"/>
            <a:cs typeface="Arial" pitchFamily="34" charset="0"/>
          </a:endParaRPr>
        </a:p>
        <a:p>
          <a:pPr lvl="0" algn="ctr" defTabSz="444500">
            <a:lnSpc>
              <a:spcPct val="90000"/>
            </a:lnSpc>
            <a:spcBef>
              <a:spcPct val="0"/>
            </a:spcBef>
            <a:spcAft>
              <a:spcPct val="35000"/>
            </a:spcAft>
          </a:pPr>
          <a:r>
            <a:rPr lang="en-US" sz="1000" kern="1200" dirty="0" smtClean="0">
              <a:solidFill>
                <a:schemeClr val="tx1"/>
              </a:solidFill>
              <a:latin typeface="Arial" pitchFamily="34" charset="0"/>
              <a:cs typeface="Arial" pitchFamily="34" charset="0"/>
            </a:rPr>
            <a:t>e-Payment System</a:t>
          </a:r>
          <a:endParaRPr lang="en-GB" sz="1000" kern="1200" dirty="0">
            <a:solidFill>
              <a:schemeClr val="tx1"/>
            </a:solidFill>
            <a:latin typeface="Arial" pitchFamily="34" charset="0"/>
            <a:cs typeface="Arial" pitchFamily="34" charset="0"/>
          </a:endParaRPr>
        </a:p>
      </dsp:txBody>
      <dsp:txXfrm rot="10800000">
        <a:off x="1637266" y="717961"/>
        <a:ext cx="683728" cy="353601"/>
      </dsp:txXfrm>
    </dsp:sp>
    <dsp:sp modelId="{EE5CCC7D-E1A0-4F9B-A529-9428AB883417}">
      <dsp:nvSpPr>
        <dsp:cNvPr id="0" name=""/>
        <dsp:cNvSpPr/>
      </dsp:nvSpPr>
      <dsp:spPr>
        <a:xfrm>
          <a:off x="1957251" y="685804"/>
          <a:ext cx="1565795" cy="707202"/>
        </a:xfrm>
        <a:prstGeom prst="triangle">
          <a:avLst/>
        </a:prstGeom>
        <a:solidFill>
          <a:srgbClr val="00B0F0">
            <a:alpha val="6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latin typeface="Arial" pitchFamily="34" charset="0"/>
              <a:cs typeface="Arial" pitchFamily="34" charset="0"/>
            </a:rPr>
            <a:t>3. Digital Banking / Payment</a:t>
          </a:r>
          <a:endParaRPr lang="en-GB" sz="1000" kern="1200" dirty="0">
            <a:latin typeface="Arial" pitchFamily="34" charset="0"/>
            <a:cs typeface="Arial" pitchFamily="34" charset="0"/>
          </a:endParaRPr>
        </a:p>
      </dsp:txBody>
      <dsp:txXfrm>
        <a:off x="2348700" y="1039405"/>
        <a:ext cx="782897" cy="3536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65F6AA-326C-4993-93A7-4CD08F28EA5F}">
      <dsp:nvSpPr>
        <dsp:cNvPr id="0" name=""/>
        <dsp:cNvSpPr/>
      </dsp:nvSpPr>
      <dsp:spPr>
        <a:xfrm>
          <a:off x="0" y="50799"/>
          <a:ext cx="8077200" cy="203200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44ADFF-7FBB-4824-B2AA-8F5A3D19737E}">
      <dsp:nvSpPr>
        <dsp:cNvPr id="0" name=""/>
        <dsp:cNvSpPr/>
      </dsp:nvSpPr>
      <dsp:spPr>
        <a:xfrm>
          <a:off x="7235479" y="3581404"/>
          <a:ext cx="759556" cy="45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endParaRPr lang="en-GB" sz="1200" kern="1200" dirty="0">
            <a:latin typeface="Meiryo" pitchFamily="34" charset="-128"/>
            <a:ea typeface="Meiryo" pitchFamily="34" charset="-128"/>
            <a:cs typeface="Meiryo" pitchFamily="34" charset="-128"/>
          </a:endParaRPr>
        </a:p>
      </dsp:txBody>
      <dsp:txXfrm>
        <a:off x="7235479" y="3581404"/>
        <a:ext cx="759556" cy="457200"/>
      </dsp:txXfrm>
    </dsp:sp>
    <dsp:sp modelId="{8113A28E-EA30-425D-8C39-4741A94CA7C7}">
      <dsp:nvSpPr>
        <dsp:cNvPr id="0" name=""/>
        <dsp:cNvSpPr/>
      </dsp:nvSpPr>
      <dsp:spPr>
        <a:xfrm>
          <a:off x="252201" y="850899"/>
          <a:ext cx="406400" cy="4064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45F991-40AD-4659-B6B7-203379EE5EA4}">
      <dsp:nvSpPr>
        <dsp:cNvPr id="0" name=""/>
        <dsp:cNvSpPr/>
      </dsp:nvSpPr>
      <dsp:spPr>
        <a:xfrm>
          <a:off x="0" y="1600195"/>
          <a:ext cx="996677" cy="1778032"/>
        </a:xfrm>
        <a:prstGeom prst="rect">
          <a:avLst/>
        </a:prstGeom>
        <a:solidFill>
          <a:schemeClr val="accent6">
            <a:lumMod val="60000"/>
            <a:lumOff val="40000"/>
          </a:schemeClr>
        </a:solidFill>
        <a:ln w="22225">
          <a:solidFill>
            <a:schemeClr val="accent2">
              <a:lumMod val="75000"/>
            </a:schemeClr>
          </a:solid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ctr" defTabSz="444500">
            <a:lnSpc>
              <a:spcPct val="90000"/>
            </a:lnSpc>
            <a:spcBef>
              <a:spcPct val="0"/>
            </a:spcBef>
            <a:spcAft>
              <a:spcPct val="35000"/>
            </a:spcAft>
          </a:pPr>
          <a:r>
            <a:rPr lang="en-US" sz="1000" b="1" kern="1200" dirty="0" smtClean="0">
              <a:solidFill>
                <a:schemeClr val="bg1"/>
              </a:solidFill>
              <a:latin typeface="Meiryo" pitchFamily="34" charset="-128"/>
              <a:ea typeface="Meiryo" pitchFamily="34" charset="-128"/>
              <a:cs typeface="Meiryo" pitchFamily="34" charset="-128"/>
            </a:rPr>
            <a:t>Starting Personal ID Registration</a:t>
          </a:r>
          <a:endParaRPr lang="en-GB" sz="1000" b="1" kern="1200" dirty="0">
            <a:solidFill>
              <a:schemeClr val="bg1"/>
            </a:solidFill>
            <a:latin typeface="Meiryo" pitchFamily="34" charset="-128"/>
            <a:ea typeface="Meiryo" pitchFamily="34" charset="-128"/>
            <a:cs typeface="Meiryo" pitchFamily="34" charset="-128"/>
          </a:endParaRPr>
        </a:p>
      </dsp:txBody>
      <dsp:txXfrm>
        <a:off x="0" y="1600195"/>
        <a:ext cx="996677" cy="1778032"/>
      </dsp:txXfrm>
    </dsp:sp>
    <dsp:sp modelId="{0E75381B-0A83-47C6-BFF5-61B8AB50E5FA}">
      <dsp:nvSpPr>
        <dsp:cNvPr id="0" name=""/>
        <dsp:cNvSpPr/>
      </dsp:nvSpPr>
      <dsp:spPr>
        <a:xfrm>
          <a:off x="1259072" y="838199"/>
          <a:ext cx="382032" cy="4064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7B6C0A-5280-4C34-B50D-E4F410CBF908}">
      <dsp:nvSpPr>
        <dsp:cNvPr id="0" name=""/>
        <dsp:cNvSpPr/>
      </dsp:nvSpPr>
      <dsp:spPr>
        <a:xfrm>
          <a:off x="7463857" y="2666995"/>
          <a:ext cx="604607" cy="76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endParaRPr lang="en-GB" sz="1200" kern="1200" dirty="0">
            <a:latin typeface="Meiryo" pitchFamily="34" charset="-128"/>
            <a:ea typeface="Meiryo" pitchFamily="34" charset="-128"/>
            <a:cs typeface="Meiryo" pitchFamily="34" charset="-128"/>
          </a:endParaRPr>
        </a:p>
      </dsp:txBody>
      <dsp:txXfrm>
        <a:off x="7463857" y="2666995"/>
        <a:ext cx="604607" cy="762000"/>
      </dsp:txXfrm>
    </dsp:sp>
    <dsp:sp modelId="{D69C62D6-9FF9-48A4-BB6B-FFD73CA4C4D5}">
      <dsp:nvSpPr>
        <dsp:cNvPr id="0" name=""/>
        <dsp:cNvSpPr/>
      </dsp:nvSpPr>
      <dsp:spPr>
        <a:xfrm>
          <a:off x="2276824" y="838199"/>
          <a:ext cx="406400" cy="4064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5524F6-1A34-4F65-8BC1-A2F8CC26AD06}">
      <dsp:nvSpPr>
        <dsp:cNvPr id="0" name=""/>
        <dsp:cNvSpPr/>
      </dsp:nvSpPr>
      <dsp:spPr>
        <a:xfrm>
          <a:off x="2458754" y="2438399"/>
          <a:ext cx="604607"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1160" tIns="391160" rIns="391160" bIns="391160" numCol="1" spcCol="1270" anchor="t" anchorCtr="0">
          <a:noAutofit/>
        </a:bodyPr>
        <a:lstStyle/>
        <a:p>
          <a:pPr lvl="0" algn="ctr" defTabSz="2444750">
            <a:lnSpc>
              <a:spcPct val="90000"/>
            </a:lnSpc>
            <a:spcBef>
              <a:spcPct val="0"/>
            </a:spcBef>
            <a:spcAft>
              <a:spcPct val="35000"/>
            </a:spcAft>
          </a:pPr>
          <a:endParaRPr lang="en-GB" sz="5500" kern="1200" dirty="0"/>
        </a:p>
      </dsp:txBody>
      <dsp:txXfrm>
        <a:off x="2458754" y="2438399"/>
        <a:ext cx="604607" cy="1625600"/>
      </dsp:txXfrm>
    </dsp:sp>
    <dsp:sp modelId="{7612AC3A-C9A8-468E-81C5-D36628F6AE0D}">
      <dsp:nvSpPr>
        <dsp:cNvPr id="0" name=""/>
        <dsp:cNvSpPr/>
      </dsp:nvSpPr>
      <dsp:spPr>
        <a:xfrm>
          <a:off x="4270777" y="838199"/>
          <a:ext cx="406400" cy="4064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CBC03A-ED6D-449F-A5B5-E69A9E8D5652}">
      <dsp:nvSpPr>
        <dsp:cNvPr id="0" name=""/>
        <dsp:cNvSpPr/>
      </dsp:nvSpPr>
      <dsp:spPr>
        <a:xfrm>
          <a:off x="3093592" y="0"/>
          <a:ext cx="604607"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1160" tIns="391160" rIns="391160" bIns="391160" numCol="1" spcCol="1270" anchor="b" anchorCtr="0">
          <a:noAutofit/>
        </a:bodyPr>
        <a:lstStyle/>
        <a:p>
          <a:pPr lvl="0" algn="ctr" defTabSz="2444750">
            <a:lnSpc>
              <a:spcPct val="90000"/>
            </a:lnSpc>
            <a:spcBef>
              <a:spcPct val="0"/>
            </a:spcBef>
            <a:spcAft>
              <a:spcPct val="35000"/>
            </a:spcAft>
          </a:pPr>
          <a:endParaRPr lang="en-GB" sz="5500" kern="1200" dirty="0"/>
        </a:p>
      </dsp:txBody>
      <dsp:txXfrm>
        <a:off x="3093592" y="0"/>
        <a:ext cx="604607" cy="1625600"/>
      </dsp:txXfrm>
    </dsp:sp>
    <dsp:sp modelId="{89E67C94-8B7B-4677-99FF-BEA3478AFE36}">
      <dsp:nvSpPr>
        <dsp:cNvPr id="0" name=""/>
        <dsp:cNvSpPr/>
      </dsp:nvSpPr>
      <dsp:spPr>
        <a:xfrm>
          <a:off x="5267806" y="838199"/>
          <a:ext cx="406400" cy="4064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FAA6BC-EDCB-4DDF-89B0-7D5213311A85}">
      <dsp:nvSpPr>
        <dsp:cNvPr id="0" name=""/>
        <dsp:cNvSpPr/>
      </dsp:nvSpPr>
      <dsp:spPr>
        <a:xfrm>
          <a:off x="3728429" y="2438399"/>
          <a:ext cx="604607"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1160" tIns="391160" rIns="391160" bIns="391160" numCol="1" spcCol="1270" anchor="t" anchorCtr="0">
          <a:noAutofit/>
        </a:bodyPr>
        <a:lstStyle/>
        <a:p>
          <a:pPr lvl="0" algn="ctr" defTabSz="2444750">
            <a:lnSpc>
              <a:spcPct val="90000"/>
            </a:lnSpc>
            <a:spcBef>
              <a:spcPct val="0"/>
            </a:spcBef>
            <a:spcAft>
              <a:spcPct val="35000"/>
            </a:spcAft>
          </a:pPr>
          <a:endParaRPr lang="en-GB" sz="5500" kern="1200" dirty="0"/>
        </a:p>
      </dsp:txBody>
      <dsp:txXfrm>
        <a:off x="3728429" y="2438399"/>
        <a:ext cx="604607" cy="1625600"/>
      </dsp:txXfrm>
    </dsp:sp>
    <dsp:sp modelId="{C59975DA-6819-4469-9415-36D5E8FD6ADD}">
      <dsp:nvSpPr>
        <dsp:cNvPr id="0" name=""/>
        <dsp:cNvSpPr/>
      </dsp:nvSpPr>
      <dsp:spPr>
        <a:xfrm>
          <a:off x="6248401" y="838199"/>
          <a:ext cx="406400" cy="406400"/>
        </a:xfrm>
        <a:prstGeom prst="ellipse">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761BA5-9882-4D29-8D57-505D2BC7B04F}">
      <dsp:nvSpPr>
        <dsp:cNvPr id="0" name=""/>
        <dsp:cNvSpPr/>
      </dsp:nvSpPr>
      <dsp:spPr>
        <a:xfrm>
          <a:off x="7387731" y="2286000"/>
          <a:ext cx="604607"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816" tIns="305816" rIns="305816" bIns="305816" numCol="1" spcCol="1270" anchor="b" anchorCtr="0">
          <a:noAutofit/>
        </a:bodyPr>
        <a:lstStyle/>
        <a:p>
          <a:pPr lvl="0" algn="ctr" defTabSz="1911350">
            <a:lnSpc>
              <a:spcPct val="90000"/>
            </a:lnSpc>
            <a:spcBef>
              <a:spcPct val="0"/>
            </a:spcBef>
            <a:spcAft>
              <a:spcPct val="35000"/>
            </a:spcAft>
          </a:pPr>
          <a:endParaRPr lang="en-GB" sz="4300" kern="1200" dirty="0">
            <a:latin typeface="Meiryo" pitchFamily="34" charset="-128"/>
            <a:ea typeface="Meiryo" pitchFamily="34" charset="-128"/>
            <a:cs typeface="Meiryo" pitchFamily="34" charset="-128"/>
          </a:endParaRPr>
        </a:p>
      </dsp:txBody>
      <dsp:txXfrm>
        <a:off x="7387731" y="2286000"/>
        <a:ext cx="604607" cy="1625600"/>
      </dsp:txXfrm>
    </dsp:sp>
    <dsp:sp modelId="{F4B6C5C7-7ABA-4EC4-AFE2-A3439F4B102C}">
      <dsp:nvSpPr>
        <dsp:cNvPr id="0" name=""/>
        <dsp:cNvSpPr/>
      </dsp:nvSpPr>
      <dsp:spPr>
        <a:xfrm>
          <a:off x="6248401" y="838199"/>
          <a:ext cx="406400" cy="406400"/>
        </a:xfrm>
        <a:prstGeom prst="ellipse">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BDF018-1991-4E03-90B2-4854543725B9}">
      <dsp:nvSpPr>
        <dsp:cNvPr id="0" name=""/>
        <dsp:cNvSpPr/>
      </dsp:nvSpPr>
      <dsp:spPr>
        <a:xfrm>
          <a:off x="7387731" y="2285999"/>
          <a:ext cx="604607"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816" tIns="305816" rIns="305816" bIns="305816" numCol="1" spcCol="1270" anchor="t" anchorCtr="0">
          <a:noAutofit/>
        </a:bodyPr>
        <a:lstStyle/>
        <a:p>
          <a:pPr lvl="0" algn="ctr" defTabSz="1911350">
            <a:lnSpc>
              <a:spcPct val="90000"/>
            </a:lnSpc>
            <a:spcBef>
              <a:spcPct val="0"/>
            </a:spcBef>
            <a:spcAft>
              <a:spcPct val="35000"/>
            </a:spcAft>
          </a:pPr>
          <a:endParaRPr lang="en-GB" sz="4300" kern="1200" dirty="0">
            <a:latin typeface="Meiryo" pitchFamily="34" charset="-128"/>
            <a:ea typeface="Meiryo" pitchFamily="34" charset="-128"/>
            <a:cs typeface="Meiryo" pitchFamily="34" charset="-128"/>
          </a:endParaRPr>
        </a:p>
      </dsp:txBody>
      <dsp:txXfrm>
        <a:off x="7387731" y="2285999"/>
        <a:ext cx="604607" cy="1625600"/>
      </dsp:txXfrm>
    </dsp:sp>
    <dsp:sp modelId="{1F729BBC-93F8-4A06-8C13-511FF21BDB39}">
      <dsp:nvSpPr>
        <dsp:cNvPr id="0" name=""/>
        <dsp:cNvSpPr/>
      </dsp:nvSpPr>
      <dsp:spPr>
        <a:xfrm>
          <a:off x="6248402" y="838199"/>
          <a:ext cx="406400" cy="406400"/>
        </a:xfrm>
        <a:prstGeom prst="ellipse">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E381FB-29F0-461F-BFCE-3C6FBBE1BFBA}">
      <dsp:nvSpPr>
        <dsp:cNvPr id="0" name=""/>
        <dsp:cNvSpPr/>
      </dsp:nvSpPr>
      <dsp:spPr>
        <a:xfrm>
          <a:off x="7463857" y="2286000"/>
          <a:ext cx="604607"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816" tIns="305816" rIns="305816" bIns="305816" numCol="1" spcCol="1270" anchor="b" anchorCtr="0">
          <a:noAutofit/>
        </a:bodyPr>
        <a:lstStyle/>
        <a:p>
          <a:pPr lvl="0" algn="ctr" defTabSz="1911350">
            <a:lnSpc>
              <a:spcPct val="90000"/>
            </a:lnSpc>
            <a:spcBef>
              <a:spcPct val="0"/>
            </a:spcBef>
            <a:spcAft>
              <a:spcPct val="35000"/>
            </a:spcAft>
          </a:pPr>
          <a:endParaRPr lang="en-GB" sz="4300" kern="1200" dirty="0">
            <a:latin typeface="Meiryo" pitchFamily="34" charset="-128"/>
            <a:ea typeface="Meiryo" pitchFamily="34" charset="-128"/>
            <a:cs typeface="Meiryo" pitchFamily="34" charset="-128"/>
          </a:endParaRPr>
        </a:p>
      </dsp:txBody>
      <dsp:txXfrm>
        <a:off x="7463857" y="2286000"/>
        <a:ext cx="604607" cy="1625600"/>
      </dsp:txXfrm>
    </dsp:sp>
    <dsp:sp modelId="{03F375A0-8D6C-4D43-B3F6-4FB4B4A338C3}">
      <dsp:nvSpPr>
        <dsp:cNvPr id="0" name=""/>
        <dsp:cNvSpPr/>
      </dsp:nvSpPr>
      <dsp:spPr>
        <a:xfrm>
          <a:off x="6246151" y="838199"/>
          <a:ext cx="406400" cy="4064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AD26B2-7906-4990-9723-3606878BF810}">
      <dsp:nvSpPr>
        <dsp:cNvPr id="0" name=""/>
        <dsp:cNvSpPr/>
      </dsp:nvSpPr>
      <dsp:spPr>
        <a:xfrm>
          <a:off x="990598" y="1600204"/>
          <a:ext cx="994476" cy="1778000"/>
        </a:xfrm>
        <a:prstGeom prst="rect">
          <a:avLst/>
        </a:prstGeom>
        <a:solidFill>
          <a:schemeClr val="accent6">
            <a:lumMod val="60000"/>
            <a:lumOff val="40000"/>
          </a:schemeClr>
        </a:solidFill>
        <a:ln w="22225">
          <a:solidFill>
            <a:schemeClr val="accent2">
              <a:lumMod val="75000"/>
            </a:schemeClr>
          </a:solid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ctr" defTabSz="444500">
            <a:lnSpc>
              <a:spcPct val="90000"/>
            </a:lnSpc>
            <a:spcBef>
              <a:spcPct val="0"/>
            </a:spcBef>
            <a:spcAft>
              <a:spcPct val="35000"/>
            </a:spcAft>
          </a:pPr>
          <a:r>
            <a:rPr lang="en-US" sz="1000" b="1" kern="1200" dirty="0" smtClean="0">
              <a:solidFill>
                <a:schemeClr val="bg1"/>
              </a:solidFill>
              <a:latin typeface="Meiryo" pitchFamily="34" charset="-128"/>
              <a:ea typeface="Meiryo" pitchFamily="34" charset="-128"/>
              <a:cs typeface="Meiryo" pitchFamily="34" charset="-128"/>
            </a:rPr>
            <a:t>Go live  </a:t>
          </a:r>
          <a:r>
            <a:rPr lang="en-US" sz="1000" b="1" kern="1200" dirty="0" err="1" smtClean="0">
              <a:solidFill>
                <a:schemeClr val="bg1"/>
              </a:solidFill>
              <a:latin typeface="Meiryo" pitchFamily="34" charset="-128"/>
              <a:ea typeface="Meiryo" pitchFamily="34" charset="-128"/>
              <a:cs typeface="Meiryo" pitchFamily="34" charset="-128"/>
            </a:rPr>
            <a:t>PromptPay</a:t>
          </a:r>
          <a:r>
            <a:rPr lang="en-US" sz="1000" b="1" kern="1200" dirty="0" smtClean="0">
              <a:solidFill>
                <a:schemeClr val="bg1"/>
              </a:solidFill>
              <a:latin typeface="Meiryo" pitchFamily="34" charset="-128"/>
              <a:ea typeface="Meiryo" pitchFamily="34" charset="-128"/>
              <a:cs typeface="Meiryo" pitchFamily="34" charset="-128"/>
            </a:rPr>
            <a:t> Bulk Payment  </a:t>
          </a:r>
          <a:r>
            <a:rPr lang="en-US" altLang="ja-JP" sz="1000" b="1" kern="1200" dirty="0" smtClean="0">
              <a:solidFill>
                <a:schemeClr val="bg1"/>
              </a:solidFill>
              <a:latin typeface="Meiryo" pitchFamily="34" charset="-128"/>
              <a:ea typeface="Meiryo" pitchFamily="34" charset="-128"/>
              <a:cs typeface="Meiryo" pitchFamily="34" charset="-128"/>
            </a:rPr>
            <a:t>(</a:t>
          </a:r>
          <a:r>
            <a:rPr lang="en-US" altLang="ja-JP" sz="1000" b="1" kern="1200" dirty="0" err="1" smtClean="0">
              <a:solidFill>
                <a:schemeClr val="bg1"/>
              </a:solidFill>
              <a:latin typeface="Meiryo" pitchFamily="34" charset="-128"/>
              <a:ea typeface="Meiryo" pitchFamily="34" charset="-128"/>
              <a:cs typeface="Meiryo" pitchFamily="34" charset="-128"/>
            </a:rPr>
            <a:t>GtoC</a:t>
          </a:r>
          <a:r>
            <a:rPr lang="en-US" altLang="ja-JP" sz="1000" b="1" kern="1200" dirty="0" smtClean="0">
              <a:solidFill>
                <a:schemeClr val="bg1"/>
              </a:solidFill>
              <a:latin typeface="Meiryo" pitchFamily="34" charset="-128"/>
              <a:ea typeface="Meiryo" pitchFamily="34" charset="-128"/>
              <a:cs typeface="Meiryo" pitchFamily="34" charset="-128"/>
            </a:rPr>
            <a:t>)</a:t>
          </a:r>
          <a:endParaRPr lang="en-GB" sz="1000" b="1" kern="1200" dirty="0">
            <a:solidFill>
              <a:schemeClr val="bg1"/>
            </a:solidFill>
            <a:latin typeface="Meiryo" pitchFamily="34" charset="-128"/>
            <a:ea typeface="Meiryo" pitchFamily="34" charset="-128"/>
            <a:cs typeface="Meiryo" pitchFamily="34" charset="-128"/>
          </a:endParaRPr>
        </a:p>
      </dsp:txBody>
      <dsp:txXfrm>
        <a:off x="990598" y="1600204"/>
        <a:ext cx="994476" cy="1778000"/>
      </dsp:txXfrm>
    </dsp:sp>
    <dsp:sp modelId="{6901F5DB-9EFF-41FC-8DC9-041A8448CC78}">
      <dsp:nvSpPr>
        <dsp:cNvPr id="0" name=""/>
        <dsp:cNvSpPr/>
      </dsp:nvSpPr>
      <dsp:spPr>
        <a:xfrm>
          <a:off x="6248399" y="838200"/>
          <a:ext cx="406400" cy="406400"/>
        </a:xfrm>
        <a:prstGeom prst="ellipse">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32" tIns="45718" rIns="91432" bIns="45718" numCol="1" anchor="t" anchorCtr="0" compatLnSpc="1">
            <a:prstTxWarp prst="textNoShape">
              <a:avLst/>
            </a:prstTxWarp>
          </a:bodyPr>
          <a:lstStyle>
            <a:lvl1pPr>
              <a:defRPr kumimoji="0" sz="1200">
                <a:latin typeface="Arial" pitchFamily="34" charset="0"/>
              </a:defRPr>
            </a:lvl1pPr>
          </a:lstStyle>
          <a:p>
            <a:endParaRPr lang="en-US"/>
          </a:p>
        </p:txBody>
      </p:sp>
      <p:sp>
        <p:nvSpPr>
          <p:cNvPr id="110595" name="Rectangle 3"/>
          <p:cNvSpPr>
            <a:spLocks noGrp="1" noChangeArrowheads="1"/>
          </p:cNvSpPr>
          <p:nvPr>
            <p:ph type="dt" sz="quarter" idx="1"/>
          </p:nvPr>
        </p:nvSpPr>
        <p:spPr bwMode="auto">
          <a:xfrm>
            <a:off x="3849688" y="0"/>
            <a:ext cx="2946400" cy="493713"/>
          </a:xfrm>
          <a:prstGeom prst="rect">
            <a:avLst/>
          </a:prstGeom>
          <a:noFill/>
          <a:ln w="9525">
            <a:noFill/>
            <a:miter lim="800000"/>
            <a:headEnd/>
            <a:tailEnd/>
          </a:ln>
          <a:effectLst/>
        </p:spPr>
        <p:txBody>
          <a:bodyPr vert="horz" wrap="square" lIns="91432" tIns="45718" rIns="91432" bIns="45718" numCol="1" anchor="t" anchorCtr="0" compatLnSpc="1">
            <a:prstTxWarp prst="textNoShape">
              <a:avLst/>
            </a:prstTxWarp>
          </a:bodyPr>
          <a:lstStyle>
            <a:lvl1pPr algn="r">
              <a:defRPr kumimoji="0" sz="1200">
                <a:latin typeface="Arial" pitchFamily="34" charset="0"/>
              </a:defRPr>
            </a:lvl1pPr>
          </a:lstStyle>
          <a:p>
            <a:endParaRPr lang="en-US"/>
          </a:p>
        </p:txBody>
      </p:sp>
      <p:sp>
        <p:nvSpPr>
          <p:cNvPr id="110596" name="Rectangle 4"/>
          <p:cNvSpPr>
            <a:spLocks noGrp="1" noChangeArrowheads="1"/>
          </p:cNvSpPr>
          <p:nvPr>
            <p:ph type="ftr" sz="quarter" idx="2"/>
          </p:nvPr>
        </p:nvSpPr>
        <p:spPr bwMode="auto">
          <a:xfrm>
            <a:off x="0" y="9377363"/>
            <a:ext cx="2946400" cy="493712"/>
          </a:xfrm>
          <a:prstGeom prst="rect">
            <a:avLst/>
          </a:prstGeom>
          <a:noFill/>
          <a:ln w="9525">
            <a:noFill/>
            <a:miter lim="800000"/>
            <a:headEnd/>
            <a:tailEnd/>
          </a:ln>
          <a:effectLst/>
        </p:spPr>
        <p:txBody>
          <a:bodyPr vert="horz" wrap="square" lIns="91432" tIns="45718" rIns="91432" bIns="45718" numCol="1" anchor="b" anchorCtr="0" compatLnSpc="1">
            <a:prstTxWarp prst="textNoShape">
              <a:avLst/>
            </a:prstTxWarp>
          </a:bodyPr>
          <a:lstStyle>
            <a:lvl1pPr>
              <a:defRPr kumimoji="0" sz="1200">
                <a:latin typeface="Arial" pitchFamily="34" charset="0"/>
              </a:defRPr>
            </a:lvl1pPr>
          </a:lstStyle>
          <a:p>
            <a:endParaRPr lang="en-US"/>
          </a:p>
        </p:txBody>
      </p:sp>
      <p:sp>
        <p:nvSpPr>
          <p:cNvPr id="110597" name="Rectangle 5"/>
          <p:cNvSpPr>
            <a:spLocks noGrp="1" noChangeArrowheads="1"/>
          </p:cNvSpPr>
          <p:nvPr>
            <p:ph type="sldNum" sz="quarter" idx="3"/>
          </p:nvPr>
        </p:nvSpPr>
        <p:spPr bwMode="auto">
          <a:xfrm>
            <a:off x="3849688" y="9377363"/>
            <a:ext cx="2946400" cy="493712"/>
          </a:xfrm>
          <a:prstGeom prst="rect">
            <a:avLst/>
          </a:prstGeom>
          <a:noFill/>
          <a:ln w="9525">
            <a:noFill/>
            <a:miter lim="800000"/>
            <a:headEnd/>
            <a:tailEnd/>
          </a:ln>
          <a:effectLst/>
        </p:spPr>
        <p:txBody>
          <a:bodyPr vert="horz" wrap="square" lIns="91432" tIns="45718" rIns="91432" bIns="45718" numCol="1" anchor="b" anchorCtr="0" compatLnSpc="1">
            <a:prstTxWarp prst="textNoShape">
              <a:avLst/>
            </a:prstTxWarp>
          </a:bodyPr>
          <a:lstStyle>
            <a:lvl1pPr algn="r">
              <a:defRPr kumimoji="0" sz="1200">
                <a:latin typeface="Arial" pitchFamily="34" charset="0"/>
              </a:defRPr>
            </a:lvl1pPr>
          </a:lstStyle>
          <a:p>
            <a:fld id="{1DA4F246-3471-4E7E-8F9C-B8225B057BB3}" type="slidenum">
              <a:rPr lang="en-US"/>
              <a:pPr/>
              <a:t>‹#›</a:t>
            </a:fld>
            <a:endParaRPr lang="th-TH">
              <a:cs typeface="Cordia New" pitchFamily="34" charset="-34"/>
            </a:endParaRPr>
          </a:p>
        </p:txBody>
      </p:sp>
    </p:spTree>
    <p:extLst>
      <p:ext uri="{BB962C8B-B14F-4D97-AF65-F5344CB8AC3E}">
        <p14:creationId xmlns:p14="http://schemas.microsoft.com/office/powerpoint/2010/main" val="937910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32" tIns="45718" rIns="91432" bIns="45718" numCol="1" anchor="t" anchorCtr="0" compatLnSpc="1">
            <a:prstTxWarp prst="textNoShape">
              <a:avLst/>
            </a:prstTxWarp>
          </a:bodyPr>
          <a:lstStyle>
            <a:lvl1pPr>
              <a:defRPr kumimoji="0" sz="1200">
                <a:latin typeface="Arial" pitchFamily="34" charset="0"/>
              </a:defRPr>
            </a:lvl1pPr>
          </a:lstStyle>
          <a:p>
            <a:endParaRPr lang="en-US"/>
          </a:p>
        </p:txBody>
      </p:sp>
      <p:sp>
        <p:nvSpPr>
          <p:cNvPr id="107523"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1432" tIns="45718" rIns="91432" bIns="45718" numCol="1" anchor="t" anchorCtr="0" compatLnSpc="1">
            <a:prstTxWarp prst="textNoShape">
              <a:avLst/>
            </a:prstTxWarp>
          </a:bodyPr>
          <a:lstStyle>
            <a:lvl1pPr algn="r">
              <a:defRPr kumimoji="0" sz="1200">
                <a:latin typeface="Arial" pitchFamily="34" charset="0"/>
              </a:defRPr>
            </a:lvl1pPr>
          </a:lstStyle>
          <a:p>
            <a:endParaRPr lang="en-US"/>
          </a:p>
        </p:txBody>
      </p:sp>
      <p:sp>
        <p:nvSpPr>
          <p:cNvPr id="11268" name="Rectangle 4"/>
          <p:cNvSpPr>
            <a:spLocks noGrp="1" noRot="1" noChangeAspect="1" noChangeArrowheads="1" noTextEdit="1"/>
          </p:cNvSpPr>
          <p:nvPr>
            <p:ph type="sldImg" idx="2"/>
          </p:nvPr>
        </p:nvSpPr>
        <p:spPr bwMode="auto">
          <a:xfrm>
            <a:off x="930275" y="739775"/>
            <a:ext cx="4938713" cy="37036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5" name="Rectangle 5"/>
          <p:cNvSpPr>
            <a:spLocks noGrp="1" noChangeArrowheads="1"/>
          </p:cNvSpPr>
          <p:nvPr>
            <p:ph type="body" sz="quarter" idx="3"/>
          </p:nvPr>
        </p:nvSpPr>
        <p:spPr bwMode="auto">
          <a:xfrm>
            <a:off x="679450" y="4689475"/>
            <a:ext cx="5438775" cy="4443413"/>
          </a:xfrm>
          <a:prstGeom prst="rect">
            <a:avLst/>
          </a:prstGeom>
          <a:noFill/>
          <a:ln w="9525">
            <a:noFill/>
            <a:miter lim="800000"/>
            <a:headEnd/>
            <a:tailEnd/>
          </a:ln>
          <a:effectLst/>
        </p:spPr>
        <p:txBody>
          <a:bodyPr vert="horz" wrap="square" lIns="91432" tIns="45718" rIns="91432" bIns="45718" numCol="1" anchor="t" anchorCtr="0" compatLnSpc="1">
            <a:prstTxWarp prst="textNoShape">
              <a:avLst/>
            </a:prstTxWarp>
          </a:bodyPr>
          <a:lstStyle/>
          <a:p>
            <a:pPr lvl="0"/>
            <a:r>
              <a:rPr lang="th-TH" noProof="0" smtClean="0"/>
              <a:t>Click to edit Master text styles</a:t>
            </a:r>
          </a:p>
          <a:p>
            <a:pPr lvl="1"/>
            <a:r>
              <a:rPr lang="th-TH" noProof="0" smtClean="0"/>
              <a:t>Second level</a:t>
            </a:r>
          </a:p>
          <a:p>
            <a:pPr lvl="2"/>
            <a:r>
              <a:rPr lang="th-TH" noProof="0" smtClean="0"/>
              <a:t>Third level</a:t>
            </a:r>
          </a:p>
          <a:p>
            <a:pPr lvl="3"/>
            <a:r>
              <a:rPr lang="th-TH" noProof="0" smtClean="0"/>
              <a:t>Fourth level</a:t>
            </a:r>
          </a:p>
          <a:p>
            <a:pPr lvl="4"/>
            <a:r>
              <a:rPr lang="th-TH" noProof="0" smtClean="0"/>
              <a:t>Fifth level</a:t>
            </a:r>
          </a:p>
        </p:txBody>
      </p:sp>
      <p:sp>
        <p:nvSpPr>
          <p:cNvPr id="107526" name="Rectangle 6"/>
          <p:cNvSpPr>
            <a:spLocks noGrp="1" noChangeArrowheads="1"/>
          </p:cNvSpPr>
          <p:nvPr>
            <p:ph type="ftr" sz="quarter" idx="4"/>
          </p:nvPr>
        </p:nvSpPr>
        <p:spPr bwMode="auto">
          <a:xfrm>
            <a:off x="0" y="9377363"/>
            <a:ext cx="2946400" cy="493712"/>
          </a:xfrm>
          <a:prstGeom prst="rect">
            <a:avLst/>
          </a:prstGeom>
          <a:noFill/>
          <a:ln w="9525">
            <a:noFill/>
            <a:miter lim="800000"/>
            <a:headEnd/>
            <a:tailEnd/>
          </a:ln>
          <a:effectLst/>
        </p:spPr>
        <p:txBody>
          <a:bodyPr vert="horz" wrap="square" lIns="91432" tIns="45718" rIns="91432" bIns="45718" numCol="1" anchor="b" anchorCtr="0" compatLnSpc="1">
            <a:prstTxWarp prst="textNoShape">
              <a:avLst/>
            </a:prstTxWarp>
          </a:bodyPr>
          <a:lstStyle>
            <a:lvl1pPr>
              <a:defRPr kumimoji="0" sz="1200">
                <a:latin typeface="Arial" pitchFamily="34" charset="0"/>
              </a:defRPr>
            </a:lvl1pPr>
          </a:lstStyle>
          <a:p>
            <a:endParaRPr lang="en-US"/>
          </a:p>
        </p:txBody>
      </p:sp>
      <p:sp>
        <p:nvSpPr>
          <p:cNvPr id="107527" name="Rectangle 7"/>
          <p:cNvSpPr>
            <a:spLocks noGrp="1" noChangeArrowheads="1"/>
          </p:cNvSpPr>
          <p:nvPr>
            <p:ph type="sldNum" sz="quarter" idx="5"/>
          </p:nvPr>
        </p:nvSpPr>
        <p:spPr bwMode="auto">
          <a:xfrm>
            <a:off x="3849688" y="9377363"/>
            <a:ext cx="2946400" cy="493712"/>
          </a:xfrm>
          <a:prstGeom prst="rect">
            <a:avLst/>
          </a:prstGeom>
          <a:noFill/>
          <a:ln w="9525">
            <a:noFill/>
            <a:miter lim="800000"/>
            <a:headEnd/>
            <a:tailEnd/>
          </a:ln>
          <a:effectLst/>
        </p:spPr>
        <p:txBody>
          <a:bodyPr vert="horz" wrap="square" lIns="91432" tIns="45718" rIns="91432" bIns="45718" numCol="1" anchor="b" anchorCtr="0" compatLnSpc="1">
            <a:prstTxWarp prst="textNoShape">
              <a:avLst/>
            </a:prstTxWarp>
          </a:bodyPr>
          <a:lstStyle>
            <a:lvl1pPr algn="r">
              <a:defRPr kumimoji="0" sz="1200">
                <a:latin typeface="Arial" pitchFamily="34" charset="0"/>
              </a:defRPr>
            </a:lvl1pPr>
          </a:lstStyle>
          <a:p>
            <a:fld id="{3D28B744-6024-4AFC-BF32-894128FCBC68}" type="slidenum">
              <a:rPr lang="en-US"/>
              <a:pPr/>
              <a:t>‹#›</a:t>
            </a:fld>
            <a:endParaRPr lang="th-TH">
              <a:cs typeface="Cordia New" pitchFamily="34" charset="-34"/>
            </a:endParaRPr>
          </a:p>
        </p:txBody>
      </p:sp>
    </p:spTree>
    <p:extLst>
      <p:ext uri="{BB962C8B-B14F-4D97-AF65-F5344CB8AC3E}">
        <p14:creationId xmlns:p14="http://schemas.microsoft.com/office/powerpoint/2010/main" val="12884608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Tahoma"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Tahoma"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Tahoma"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Tahoma"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pitchFamily="18" charset="0"/>
                <a:ea typeface="ＭＳ Ｐゴシック" pitchFamily="50" charset="-128"/>
              </a:defRPr>
            </a:lvl1pPr>
            <a:lvl2pPr marL="742950" indent="-285750" eaLnBrk="0" hangingPunct="0">
              <a:defRPr kumimoji="1" sz="2400">
                <a:solidFill>
                  <a:schemeClr val="tx1"/>
                </a:solidFill>
                <a:latin typeface="Times" pitchFamily="18" charset="0"/>
                <a:ea typeface="ＭＳ Ｐゴシック" pitchFamily="50" charset="-128"/>
              </a:defRPr>
            </a:lvl2pPr>
            <a:lvl3pPr marL="1143000" indent="-228600" eaLnBrk="0" hangingPunct="0">
              <a:defRPr kumimoji="1" sz="2400">
                <a:solidFill>
                  <a:schemeClr val="tx1"/>
                </a:solidFill>
                <a:latin typeface="Times" pitchFamily="18" charset="0"/>
                <a:ea typeface="ＭＳ Ｐゴシック" pitchFamily="50" charset="-128"/>
              </a:defRPr>
            </a:lvl3pPr>
            <a:lvl4pPr marL="1600200" indent="-228600" eaLnBrk="0" hangingPunct="0">
              <a:defRPr kumimoji="1" sz="2400">
                <a:solidFill>
                  <a:schemeClr val="tx1"/>
                </a:solidFill>
                <a:latin typeface="Times" pitchFamily="18" charset="0"/>
                <a:ea typeface="ＭＳ Ｐゴシック" pitchFamily="50" charset="-128"/>
              </a:defRPr>
            </a:lvl4pPr>
            <a:lvl5pPr marL="2057400" indent="-228600" eaLnBrk="0" hangingPunct="0">
              <a:defRPr kumimoji="1" sz="2400">
                <a:solidFill>
                  <a:schemeClr val="tx1"/>
                </a:solidFill>
                <a:latin typeface="Times"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pitchFamily="18" charset="0"/>
                <a:ea typeface="ＭＳ Ｐゴシック" pitchFamily="50" charset="-128"/>
              </a:defRPr>
            </a:lvl9pPr>
          </a:lstStyle>
          <a:p>
            <a:pPr eaLnBrk="1" hangingPunct="1"/>
            <a:fld id="{500C8E26-A20F-46E6-B3A7-E0314C088460}" type="slidenum">
              <a:rPr kumimoji="0" lang="en-US" sz="1200">
                <a:latin typeface="Arial" pitchFamily="34" charset="0"/>
              </a:rPr>
              <a:pPr eaLnBrk="1" hangingPunct="1"/>
              <a:t>1</a:t>
            </a:fld>
            <a:endParaRPr kumimoji="0" lang="th-TH" sz="1200">
              <a:latin typeface="Arial" pitchFamily="34" charset="0"/>
              <a:cs typeface="Cordia New" pitchFamily="34" charset="-34"/>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https://www.matichon.co.th/news/512007</a:t>
            </a:r>
          </a:p>
          <a:p>
            <a:endParaRPr lang="en-GB" dirty="0" smtClean="0"/>
          </a:p>
          <a:p>
            <a:r>
              <a:rPr lang="en-GB" dirty="0" smtClean="0"/>
              <a:t>https://www.thunhoon.com/%E0%B8%98%E0%B8%9B%E0%B8%97-%E0%B8%A5%E0%B8%B8%E0%B9%89%E0%B8%99%E0%B8%A2%E0%B8%AD%E0%B8%94%E0%B8%9E%E0%B8%A3%E0%B9%89%E0%B8%AD%E0%B8%A1%E0%B9%80%E0%B8%9E%E0%B8%A2%E0%B9%8C%E0%B8%9E%E0%B8%B8%E0%B9%88/</a:t>
            </a:r>
          </a:p>
          <a:p>
            <a:endParaRPr lang="en-US" dirty="0" smtClean="0"/>
          </a:p>
          <a:p>
            <a:r>
              <a:rPr lang="en-GB" dirty="0" smtClean="0"/>
              <a:t>http://www.moneyandbanking.co.th/new/news/detail/13607?category=27</a:t>
            </a:r>
          </a:p>
          <a:p>
            <a:endParaRPr lang="en-US" dirty="0" smtClean="0"/>
          </a:p>
          <a:p>
            <a:r>
              <a:rPr lang="en-GB" dirty="0" smtClean="0"/>
              <a:t>https://www.kasikornbank.com/EN/News/Pages/Promptpay.aspx</a:t>
            </a:r>
          </a:p>
          <a:p>
            <a:endParaRPr lang="en-US" dirty="0" smtClean="0"/>
          </a:p>
          <a:p>
            <a:r>
              <a:rPr lang="en-GB" dirty="0" smtClean="0"/>
              <a:t>https://www.bot.or.th/Thai/PaymentSystems/PSServices/PromptPay/Documents/AboutPromptPay.pdf</a:t>
            </a:r>
          </a:p>
          <a:p>
            <a:endParaRPr lang="en-US"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DF394977-4AB0-4A1A-9FA2-272B57322F85}" type="slidenum">
              <a:rPr lang="en-US" smtClean="0"/>
              <a:pPr>
                <a:defRPr/>
              </a:pPr>
              <a:t>6</a:t>
            </a:fld>
            <a:endParaRPr lang="en-US" dirty="0"/>
          </a:p>
        </p:txBody>
      </p:sp>
    </p:spTree>
    <p:extLst>
      <p:ext uri="{BB962C8B-B14F-4D97-AF65-F5344CB8AC3E}">
        <p14:creationId xmlns:p14="http://schemas.microsoft.com/office/powerpoint/2010/main" val="1603924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11" name="Rectangle 7"/>
          <p:cNvSpPr>
            <a:spLocks noGrp="1" noChangeArrowheads="1"/>
          </p:cNvSpPr>
          <p:nvPr>
            <p:ph type="sldNum" sz="quarter" idx="4"/>
          </p:nvPr>
        </p:nvSpPr>
        <p:spPr bwMode="auto">
          <a:xfrm>
            <a:off x="6096000" y="6457950"/>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5" rIns="91428" bIns="45715" numCol="1" anchor="t" anchorCtr="0" compatLnSpc="1">
            <a:prstTxWarp prst="textNoShape">
              <a:avLst/>
            </a:prstTxWarp>
          </a:bodyPr>
          <a:lstStyle>
            <a:lvl1pPr algn="r">
              <a:defRPr sz="1400"/>
            </a:lvl1pPr>
          </a:lstStyle>
          <a:p>
            <a:pPr>
              <a:defRPr/>
            </a:pPr>
            <a:fld id="{63F1C87A-1DF6-4E8E-9914-AB9E24F56AC7}" type="slidenum">
              <a:rPr lang="en-US"/>
              <a:pPr>
                <a:defRPr/>
              </a:pPr>
              <a:t>‹#›</a:t>
            </a:fld>
            <a:endParaRPr lang="th-TH" dirty="0"/>
          </a:p>
        </p:txBody>
      </p:sp>
    </p:spTree>
    <p:extLst>
      <p:ext uri="{BB962C8B-B14F-4D97-AF65-F5344CB8AC3E}">
        <p14:creationId xmlns:p14="http://schemas.microsoft.com/office/powerpoint/2010/main" val="290676253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4"/>
          </p:nvPr>
        </p:nvSpPr>
        <p:spPr bwMode="auto">
          <a:xfrm>
            <a:off x="6096000" y="6457950"/>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5" rIns="91428" bIns="45715" numCol="1" anchor="t" anchorCtr="0" compatLnSpc="1">
            <a:prstTxWarp prst="textNoShape">
              <a:avLst/>
            </a:prstTxWarp>
          </a:bodyPr>
          <a:lstStyle>
            <a:lvl1pPr algn="r">
              <a:defRPr sz="1400"/>
            </a:lvl1pPr>
          </a:lstStyle>
          <a:p>
            <a:pPr>
              <a:defRPr/>
            </a:pPr>
            <a:fld id="{63F1C87A-1DF6-4E8E-9914-AB9E24F56AC7}" type="slidenum">
              <a:rPr lang="en-US"/>
              <a:pPr>
                <a:defRPr/>
              </a:pPr>
              <a:t>‹#›</a:t>
            </a:fld>
            <a:endParaRPr lang="th-TH" dirty="0"/>
          </a:p>
        </p:txBody>
      </p:sp>
    </p:spTree>
    <p:extLst>
      <p:ext uri="{BB962C8B-B14F-4D97-AF65-F5344CB8AC3E}">
        <p14:creationId xmlns:p14="http://schemas.microsoft.com/office/powerpoint/2010/main" val="312176901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086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086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4"/>
          </p:nvPr>
        </p:nvSpPr>
        <p:spPr bwMode="auto">
          <a:xfrm>
            <a:off x="6096000" y="6457950"/>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5" rIns="91428" bIns="45715" numCol="1" anchor="t" anchorCtr="0" compatLnSpc="1">
            <a:prstTxWarp prst="textNoShape">
              <a:avLst/>
            </a:prstTxWarp>
          </a:bodyPr>
          <a:lstStyle>
            <a:lvl1pPr algn="r">
              <a:defRPr sz="1400"/>
            </a:lvl1pPr>
          </a:lstStyle>
          <a:p>
            <a:pPr>
              <a:defRPr/>
            </a:pPr>
            <a:fld id="{63F1C87A-1DF6-4E8E-9914-AB9E24F56AC7}" type="slidenum">
              <a:rPr lang="en-US"/>
              <a:pPr>
                <a:defRPr/>
              </a:pPr>
              <a:t>‹#›</a:t>
            </a:fld>
            <a:endParaRPr lang="th-TH" dirty="0"/>
          </a:p>
        </p:txBody>
      </p:sp>
    </p:spTree>
    <p:extLst>
      <p:ext uri="{BB962C8B-B14F-4D97-AF65-F5344CB8AC3E}">
        <p14:creationId xmlns:p14="http://schemas.microsoft.com/office/powerpoint/2010/main" val="308537563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08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7"/>
          <p:cNvSpPr>
            <a:spLocks noGrp="1" noChangeArrowheads="1"/>
          </p:cNvSpPr>
          <p:nvPr>
            <p:ph type="sldNum" sz="quarter" idx="4"/>
          </p:nvPr>
        </p:nvSpPr>
        <p:spPr bwMode="auto">
          <a:xfrm>
            <a:off x="6096000" y="6457950"/>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5" rIns="91428" bIns="45715" numCol="1" anchor="t" anchorCtr="0" compatLnSpc="1">
            <a:prstTxWarp prst="textNoShape">
              <a:avLst/>
            </a:prstTxWarp>
          </a:bodyPr>
          <a:lstStyle>
            <a:lvl1pPr algn="r">
              <a:defRPr sz="1400"/>
            </a:lvl1pPr>
          </a:lstStyle>
          <a:p>
            <a:pPr>
              <a:defRPr/>
            </a:pPr>
            <a:fld id="{63F1C87A-1DF6-4E8E-9914-AB9E24F56AC7}" type="slidenum">
              <a:rPr lang="en-US"/>
              <a:pPr>
                <a:defRPr/>
              </a:pPr>
              <a:t>‹#›</a:t>
            </a:fld>
            <a:endParaRPr lang="th-TH" dirty="0"/>
          </a:p>
        </p:txBody>
      </p:sp>
    </p:spTree>
    <p:extLst>
      <p:ext uri="{BB962C8B-B14F-4D97-AF65-F5344CB8AC3E}">
        <p14:creationId xmlns:p14="http://schemas.microsoft.com/office/powerpoint/2010/main" val="13002503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2788"/>
            <a:ext cx="3810000" cy="4035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2788"/>
            <a:ext cx="3810000" cy="1941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76700"/>
            <a:ext cx="3810000" cy="1941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7"/>
          <p:cNvSpPr>
            <a:spLocks noGrp="1" noChangeArrowheads="1"/>
          </p:cNvSpPr>
          <p:nvPr>
            <p:ph type="sldNum" sz="quarter" idx="4"/>
          </p:nvPr>
        </p:nvSpPr>
        <p:spPr bwMode="auto">
          <a:xfrm>
            <a:off x="6096000" y="6457950"/>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5" rIns="91428" bIns="45715" numCol="1" anchor="t" anchorCtr="0" compatLnSpc="1">
            <a:prstTxWarp prst="textNoShape">
              <a:avLst/>
            </a:prstTxWarp>
          </a:bodyPr>
          <a:lstStyle>
            <a:lvl1pPr algn="r">
              <a:defRPr sz="1400"/>
            </a:lvl1pPr>
          </a:lstStyle>
          <a:p>
            <a:pPr>
              <a:defRPr/>
            </a:pPr>
            <a:fld id="{63F1C87A-1DF6-4E8E-9914-AB9E24F56AC7}" type="slidenum">
              <a:rPr lang="en-US"/>
              <a:pPr>
                <a:defRPr/>
              </a:pPr>
              <a:t>‹#›</a:t>
            </a:fld>
            <a:endParaRPr lang="th-TH" dirty="0"/>
          </a:p>
        </p:txBody>
      </p:sp>
    </p:spTree>
    <p:extLst>
      <p:ext uri="{BB962C8B-B14F-4D97-AF65-F5344CB8AC3E}">
        <p14:creationId xmlns:p14="http://schemas.microsoft.com/office/powerpoint/2010/main" val="333980677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4"/>
          </p:nvPr>
        </p:nvSpPr>
        <p:spPr bwMode="auto">
          <a:xfrm>
            <a:off x="6096000" y="6457950"/>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5" rIns="91428" bIns="45715" numCol="1" anchor="t" anchorCtr="0" compatLnSpc="1">
            <a:prstTxWarp prst="textNoShape">
              <a:avLst/>
            </a:prstTxWarp>
          </a:bodyPr>
          <a:lstStyle>
            <a:lvl1pPr algn="r">
              <a:defRPr sz="1400"/>
            </a:lvl1pPr>
          </a:lstStyle>
          <a:p>
            <a:pPr>
              <a:defRPr/>
            </a:pPr>
            <a:fld id="{63F1C87A-1DF6-4E8E-9914-AB9E24F56AC7}" type="slidenum">
              <a:rPr lang="en-US"/>
              <a:pPr>
                <a:defRPr/>
              </a:pPr>
              <a:t>‹#›</a:t>
            </a:fld>
            <a:endParaRPr lang="th-TH" dirty="0"/>
          </a:p>
        </p:txBody>
      </p:sp>
    </p:spTree>
    <p:extLst>
      <p:ext uri="{BB962C8B-B14F-4D97-AF65-F5344CB8AC3E}">
        <p14:creationId xmlns:p14="http://schemas.microsoft.com/office/powerpoint/2010/main" val="20170132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4"/>
          </p:nvPr>
        </p:nvSpPr>
        <p:spPr bwMode="auto">
          <a:xfrm>
            <a:off x="6096000" y="6457950"/>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5" rIns="91428" bIns="45715" numCol="1" anchor="t" anchorCtr="0" compatLnSpc="1">
            <a:prstTxWarp prst="textNoShape">
              <a:avLst/>
            </a:prstTxWarp>
          </a:bodyPr>
          <a:lstStyle>
            <a:lvl1pPr algn="r">
              <a:defRPr sz="1400"/>
            </a:lvl1pPr>
          </a:lstStyle>
          <a:p>
            <a:pPr>
              <a:defRPr/>
            </a:pPr>
            <a:fld id="{63F1C87A-1DF6-4E8E-9914-AB9E24F56AC7}" type="slidenum">
              <a:rPr lang="en-US"/>
              <a:pPr>
                <a:defRPr/>
              </a:pPr>
              <a:t>‹#›</a:t>
            </a:fld>
            <a:endParaRPr lang="th-TH" dirty="0"/>
          </a:p>
        </p:txBody>
      </p:sp>
    </p:spTree>
    <p:extLst>
      <p:ext uri="{BB962C8B-B14F-4D97-AF65-F5344CB8AC3E}">
        <p14:creationId xmlns:p14="http://schemas.microsoft.com/office/powerpoint/2010/main" val="8209997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2788"/>
            <a:ext cx="3810000" cy="4035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2788"/>
            <a:ext cx="3810000" cy="4035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4"/>
          </p:nvPr>
        </p:nvSpPr>
        <p:spPr bwMode="auto">
          <a:xfrm>
            <a:off x="6096000" y="6457950"/>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5" rIns="91428" bIns="45715" numCol="1" anchor="t" anchorCtr="0" compatLnSpc="1">
            <a:prstTxWarp prst="textNoShape">
              <a:avLst/>
            </a:prstTxWarp>
          </a:bodyPr>
          <a:lstStyle>
            <a:lvl1pPr algn="r">
              <a:defRPr sz="1400"/>
            </a:lvl1pPr>
          </a:lstStyle>
          <a:p>
            <a:pPr>
              <a:defRPr/>
            </a:pPr>
            <a:fld id="{63F1C87A-1DF6-4E8E-9914-AB9E24F56AC7}" type="slidenum">
              <a:rPr lang="en-US"/>
              <a:pPr>
                <a:defRPr/>
              </a:pPr>
              <a:t>‹#›</a:t>
            </a:fld>
            <a:endParaRPr lang="th-TH" dirty="0"/>
          </a:p>
        </p:txBody>
      </p:sp>
    </p:spTree>
    <p:extLst>
      <p:ext uri="{BB962C8B-B14F-4D97-AF65-F5344CB8AC3E}">
        <p14:creationId xmlns:p14="http://schemas.microsoft.com/office/powerpoint/2010/main" val="148146747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bwMode="auto">
          <a:xfrm>
            <a:off x="6096000" y="6457950"/>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5" rIns="91428" bIns="45715" numCol="1" anchor="t" anchorCtr="0" compatLnSpc="1">
            <a:prstTxWarp prst="textNoShape">
              <a:avLst/>
            </a:prstTxWarp>
          </a:bodyPr>
          <a:lstStyle>
            <a:lvl1pPr algn="r">
              <a:defRPr sz="1400"/>
            </a:lvl1pPr>
          </a:lstStyle>
          <a:p>
            <a:pPr>
              <a:defRPr/>
            </a:pPr>
            <a:fld id="{63F1C87A-1DF6-4E8E-9914-AB9E24F56AC7}" type="slidenum">
              <a:rPr lang="en-US"/>
              <a:pPr>
                <a:defRPr/>
              </a:pPr>
              <a:t>‹#›</a:t>
            </a:fld>
            <a:endParaRPr lang="th-TH" dirty="0"/>
          </a:p>
        </p:txBody>
      </p:sp>
    </p:spTree>
    <p:extLst>
      <p:ext uri="{BB962C8B-B14F-4D97-AF65-F5344CB8AC3E}">
        <p14:creationId xmlns:p14="http://schemas.microsoft.com/office/powerpoint/2010/main" val="1867110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4"/>
          </p:nvPr>
        </p:nvSpPr>
        <p:spPr bwMode="auto">
          <a:xfrm>
            <a:off x="6096000" y="6457950"/>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5" rIns="91428" bIns="45715" numCol="1" anchor="t" anchorCtr="0" compatLnSpc="1">
            <a:prstTxWarp prst="textNoShape">
              <a:avLst/>
            </a:prstTxWarp>
          </a:bodyPr>
          <a:lstStyle>
            <a:lvl1pPr algn="r">
              <a:defRPr sz="1400"/>
            </a:lvl1pPr>
          </a:lstStyle>
          <a:p>
            <a:pPr>
              <a:defRPr/>
            </a:pPr>
            <a:fld id="{63F1C87A-1DF6-4E8E-9914-AB9E24F56AC7}" type="slidenum">
              <a:rPr lang="en-US"/>
              <a:pPr>
                <a:defRPr/>
              </a:pPr>
              <a:t>‹#›</a:t>
            </a:fld>
            <a:endParaRPr lang="th-TH" dirty="0"/>
          </a:p>
        </p:txBody>
      </p:sp>
    </p:spTree>
    <p:extLst>
      <p:ext uri="{BB962C8B-B14F-4D97-AF65-F5344CB8AC3E}">
        <p14:creationId xmlns:p14="http://schemas.microsoft.com/office/powerpoint/2010/main" val="31331654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4"/>
          </p:nvPr>
        </p:nvSpPr>
        <p:spPr bwMode="auto">
          <a:xfrm>
            <a:off x="6096000" y="6457950"/>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5" rIns="91428" bIns="45715" numCol="1" anchor="t" anchorCtr="0" compatLnSpc="1">
            <a:prstTxWarp prst="textNoShape">
              <a:avLst/>
            </a:prstTxWarp>
          </a:bodyPr>
          <a:lstStyle>
            <a:lvl1pPr algn="r">
              <a:defRPr sz="1400"/>
            </a:lvl1pPr>
          </a:lstStyle>
          <a:p>
            <a:pPr>
              <a:defRPr/>
            </a:pPr>
            <a:fld id="{63F1C87A-1DF6-4E8E-9914-AB9E24F56AC7}" type="slidenum">
              <a:rPr lang="en-US"/>
              <a:pPr>
                <a:defRPr/>
              </a:pPr>
              <a:t>‹#›</a:t>
            </a:fld>
            <a:endParaRPr lang="th-TH" dirty="0"/>
          </a:p>
        </p:txBody>
      </p:sp>
    </p:spTree>
    <p:extLst>
      <p:ext uri="{BB962C8B-B14F-4D97-AF65-F5344CB8AC3E}">
        <p14:creationId xmlns:p14="http://schemas.microsoft.com/office/powerpoint/2010/main" val="29749743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4"/>
          </p:nvPr>
        </p:nvSpPr>
        <p:spPr bwMode="auto">
          <a:xfrm>
            <a:off x="6096000" y="6457950"/>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5" rIns="91428" bIns="45715" numCol="1" anchor="t" anchorCtr="0" compatLnSpc="1">
            <a:prstTxWarp prst="textNoShape">
              <a:avLst/>
            </a:prstTxWarp>
          </a:bodyPr>
          <a:lstStyle>
            <a:lvl1pPr algn="r">
              <a:defRPr sz="1400"/>
            </a:lvl1pPr>
          </a:lstStyle>
          <a:p>
            <a:pPr>
              <a:defRPr/>
            </a:pPr>
            <a:fld id="{63F1C87A-1DF6-4E8E-9914-AB9E24F56AC7}" type="slidenum">
              <a:rPr lang="en-US"/>
              <a:pPr>
                <a:defRPr/>
              </a:pPr>
              <a:t>‹#›</a:t>
            </a:fld>
            <a:endParaRPr lang="th-TH" dirty="0"/>
          </a:p>
        </p:txBody>
      </p:sp>
    </p:spTree>
    <p:extLst>
      <p:ext uri="{BB962C8B-B14F-4D97-AF65-F5344CB8AC3E}">
        <p14:creationId xmlns:p14="http://schemas.microsoft.com/office/powerpoint/2010/main" val="229774494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4"/>
          </p:nvPr>
        </p:nvSpPr>
        <p:spPr bwMode="auto">
          <a:xfrm>
            <a:off x="6096000" y="6457950"/>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5" rIns="91428" bIns="45715" numCol="1" anchor="t" anchorCtr="0" compatLnSpc="1">
            <a:prstTxWarp prst="textNoShape">
              <a:avLst/>
            </a:prstTxWarp>
          </a:bodyPr>
          <a:lstStyle>
            <a:lvl1pPr algn="r">
              <a:defRPr sz="1400"/>
            </a:lvl1pPr>
          </a:lstStyle>
          <a:p>
            <a:pPr>
              <a:defRPr/>
            </a:pPr>
            <a:fld id="{63F1C87A-1DF6-4E8E-9914-AB9E24F56AC7}" type="slidenum">
              <a:rPr lang="en-US"/>
              <a:pPr>
                <a:defRPr/>
              </a:pPr>
              <a:t>‹#›</a:t>
            </a:fld>
            <a:endParaRPr lang="th-TH" dirty="0"/>
          </a:p>
        </p:txBody>
      </p:sp>
    </p:spTree>
    <p:extLst>
      <p:ext uri="{BB962C8B-B14F-4D97-AF65-F5344CB8AC3E}">
        <p14:creationId xmlns:p14="http://schemas.microsoft.com/office/powerpoint/2010/main" val="10975612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5.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685800" y="1982788"/>
            <a:ext cx="7772400"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pic>
        <p:nvPicPr>
          <p:cNvPr id="4" name="Picture 2"/>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26988"/>
            <a:ext cx="91440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7"/>
          <p:cNvSpPr>
            <a:spLocks noGrp="1" noChangeArrowheads="1"/>
          </p:cNvSpPr>
          <p:nvPr>
            <p:ph type="sldNum" sz="quarter" idx="4"/>
          </p:nvPr>
        </p:nvSpPr>
        <p:spPr bwMode="auto">
          <a:xfrm>
            <a:off x="6096000" y="6457950"/>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5" rIns="91428" bIns="45715" numCol="1" anchor="t" anchorCtr="0" compatLnSpc="1">
            <a:prstTxWarp prst="textNoShape">
              <a:avLst/>
            </a:prstTxWarp>
          </a:bodyPr>
          <a:lstStyle>
            <a:lvl1pPr algn="r">
              <a:defRPr sz="1400"/>
            </a:lvl1pPr>
          </a:lstStyle>
          <a:p>
            <a:pPr>
              <a:defRPr/>
            </a:pPr>
            <a:fld id="{63F1C87A-1DF6-4E8E-9914-AB9E24F56AC7}" type="slidenum">
              <a:rPr lang="en-US"/>
              <a:pPr>
                <a:defRPr/>
              </a:pPr>
              <a:t>‹#›</a:t>
            </a:fld>
            <a:endParaRPr lang="th-TH" dirty="0"/>
          </a:p>
        </p:txBody>
      </p:sp>
      <p:grpSp>
        <p:nvGrpSpPr>
          <p:cNvPr id="23" name="Group 11"/>
          <p:cNvGrpSpPr>
            <a:grpSpLocks/>
          </p:cNvGrpSpPr>
          <p:nvPr userDrawn="1"/>
        </p:nvGrpSpPr>
        <p:grpSpPr bwMode="auto">
          <a:xfrm>
            <a:off x="260350" y="6324600"/>
            <a:ext cx="8610600" cy="420688"/>
            <a:chOff x="262" y="4288"/>
            <a:chExt cx="6262" cy="265"/>
          </a:xfrm>
        </p:grpSpPr>
        <p:pic>
          <p:nvPicPr>
            <p:cNvPr id="24" name="Picture 12" descr="MIZUHOロゴ"/>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2" y="4439"/>
              <a:ext cx="333"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3" descr="罫"/>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7" y="4344"/>
              <a:ext cx="6257" cy="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4" descr="OneMIZUHO英"/>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57" y="4433"/>
              <a:ext cx="356"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5" descr="BKロゴ英_ブルー"/>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10" y="4441"/>
              <a:ext cx="503"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16"/>
            <p:cNvSpPr>
              <a:spLocks noChangeArrowheads="1"/>
            </p:cNvSpPr>
            <p:nvPr/>
          </p:nvSpPr>
          <p:spPr bwMode="auto">
            <a:xfrm>
              <a:off x="1234" y="4288"/>
              <a:ext cx="359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29" name="Text Box 734"/>
          <p:cNvSpPr txBox="1">
            <a:spLocks noChangeArrowheads="1"/>
          </p:cNvSpPr>
          <p:nvPr userDrawn="1"/>
        </p:nvSpPr>
        <p:spPr bwMode="auto">
          <a:xfrm>
            <a:off x="-100013" y="6219825"/>
            <a:ext cx="239553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kumimoji="1" sz="2400">
                <a:solidFill>
                  <a:schemeClr val="tx1"/>
                </a:solidFill>
                <a:latin typeface="Times" pitchFamily="18" charset="0"/>
                <a:ea typeface="ＭＳ Ｐゴシック" pitchFamily="50" charset="-128"/>
              </a:defRPr>
            </a:lvl1pPr>
            <a:lvl2pPr marL="742950" indent="-285750" eaLnBrk="0" hangingPunct="0">
              <a:defRPr kumimoji="1" sz="2400">
                <a:solidFill>
                  <a:schemeClr val="tx1"/>
                </a:solidFill>
                <a:latin typeface="Times" pitchFamily="18" charset="0"/>
                <a:ea typeface="ＭＳ Ｐゴシック" pitchFamily="50" charset="-128"/>
              </a:defRPr>
            </a:lvl2pPr>
            <a:lvl3pPr marL="1143000" indent="-228600" eaLnBrk="0" hangingPunct="0">
              <a:defRPr kumimoji="1" sz="2400">
                <a:solidFill>
                  <a:schemeClr val="tx1"/>
                </a:solidFill>
                <a:latin typeface="Times" pitchFamily="18" charset="0"/>
                <a:ea typeface="ＭＳ Ｐゴシック" pitchFamily="50" charset="-128"/>
              </a:defRPr>
            </a:lvl3pPr>
            <a:lvl4pPr marL="1600200" indent="-228600" eaLnBrk="0" hangingPunct="0">
              <a:defRPr kumimoji="1" sz="2400">
                <a:solidFill>
                  <a:schemeClr val="tx1"/>
                </a:solidFill>
                <a:latin typeface="Times" pitchFamily="18" charset="0"/>
                <a:ea typeface="ＭＳ Ｐゴシック" pitchFamily="50" charset="-128"/>
              </a:defRPr>
            </a:lvl4pPr>
            <a:lvl5pPr marL="2057400" indent="-228600" eaLnBrk="0" hangingPunct="0">
              <a:defRPr kumimoji="1" sz="2400">
                <a:solidFill>
                  <a:schemeClr val="tx1"/>
                </a:solidFill>
                <a:latin typeface="Times"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pitchFamily="18" charset="0"/>
                <a:ea typeface="ＭＳ Ｐゴシック" pitchFamily="50" charset="-128"/>
              </a:defRPr>
            </a:lvl9pPr>
          </a:lstStyle>
          <a:p>
            <a:pPr algn="r" eaLnBrk="1" hangingPunct="1">
              <a:spcBef>
                <a:spcPct val="50000"/>
              </a:spcBef>
            </a:pPr>
            <a:r>
              <a:rPr kumimoji="0" lang="en-US" sz="900" b="1" dirty="0">
                <a:latin typeface="Arial" pitchFamily="34" charset="0"/>
                <a:ea typeface="Osaka" charset="-128"/>
              </a:rPr>
              <a:t>2016 Copyright @ Mizuho Bank Ltd.</a:t>
            </a:r>
            <a:endParaRPr kumimoji="0" lang="th-TH" sz="900" b="1" dirty="0">
              <a:latin typeface="Arial" pitchFamily="34" charset="0"/>
              <a:ea typeface="Osaka" charset="-128"/>
            </a:endParaRPr>
          </a:p>
        </p:txBody>
      </p:sp>
      <p:sp>
        <p:nvSpPr>
          <p:cNvPr id="30" name="TextBox 1"/>
          <p:cNvSpPr txBox="1">
            <a:spLocks noChangeArrowheads="1"/>
          </p:cNvSpPr>
          <p:nvPr userDrawn="1"/>
        </p:nvSpPr>
        <p:spPr bwMode="auto">
          <a:xfrm>
            <a:off x="7239000" y="6169223"/>
            <a:ext cx="2133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pitchFamily="18" charset="0"/>
                <a:ea typeface="ＭＳ Ｐゴシック" pitchFamily="50" charset="-128"/>
              </a:defRPr>
            </a:lvl1pPr>
            <a:lvl2pPr marL="742950" indent="-285750" eaLnBrk="0" hangingPunct="0">
              <a:defRPr kumimoji="1" sz="2400">
                <a:solidFill>
                  <a:schemeClr val="tx1"/>
                </a:solidFill>
                <a:latin typeface="Times" pitchFamily="18" charset="0"/>
                <a:ea typeface="ＭＳ Ｐゴシック" pitchFamily="50" charset="-128"/>
              </a:defRPr>
            </a:lvl2pPr>
            <a:lvl3pPr marL="1143000" indent="-228600" eaLnBrk="0" hangingPunct="0">
              <a:defRPr kumimoji="1" sz="2400">
                <a:solidFill>
                  <a:schemeClr val="tx1"/>
                </a:solidFill>
                <a:latin typeface="Times" pitchFamily="18" charset="0"/>
                <a:ea typeface="ＭＳ Ｐゴシック" pitchFamily="50" charset="-128"/>
              </a:defRPr>
            </a:lvl3pPr>
            <a:lvl4pPr marL="1600200" indent="-228600" eaLnBrk="0" hangingPunct="0">
              <a:defRPr kumimoji="1" sz="2400">
                <a:solidFill>
                  <a:schemeClr val="tx1"/>
                </a:solidFill>
                <a:latin typeface="Times" pitchFamily="18" charset="0"/>
                <a:ea typeface="ＭＳ Ｐゴシック" pitchFamily="50" charset="-128"/>
              </a:defRPr>
            </a:lvl4pPr>
            <a:lvl5pPr marL="2057400" indent="-228600" eaLnBrk="0" hangingPunct="0">
              <a:defRPr kumimoji="1" sz="2400">
                <a:solidFill>
                  <a:schemeClr val="tx1"/>
                </a:solidFill>
                <a:latin typeface="Times"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pitchFamily="18" charset="0"/>
                <a:ea typeface="ＭＳ Ｐゴシック" pitchFamily="50" charset="-128"/>
              </a:defRPr>
            </a:lvl9pPr>
          </a:lstStyle>
          <a:p>
            <a:pPr eaLnBrk="1" hangingPunct="1"/>
            <a:r>
              <a:rPr lang="en-US" sz="1400" dirty="0">
                <a:solidFill>
                  <a:srgbClr val="FF0000"/>
                </a:solidFill>
                <a:latin typeface="Arial" pitchFamily="34" charset="0"/>
                <a:cs typeface="Arial" pitchFamily="34" charset="0"/>
              </a:rPr>
              <a:t>Strictly Confidential</a:t>
            </a:r>
            <a:endParaRPr lang="en-GB" sz="1400" dirty="0">
              <a:solidFill>
                <a:srgbClr val="FF0000"/>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Lst>
  <p:timing>
    <p:tnLst>
      <p:par>
        <p:cTn id="1" dur="indefinite" restart="never" nodeType="tmRoot"/>
      </p:par>
    </p:tnLst>
  </p:timing>
  <p:hf hdr="0" ftr="0" dt="0"/>
  <p:txStyles>
    <p:titleStyle>
      <a:lvl1pPr algn="ctr" rtl="0" eaLnBrk="0" fontAlgn="base" hangingPunct="0">
        <a:spcBef>
          <a:spcPct val="0"/>
        </a:spcBef>
        <a:spcAft>
          <a:spcPct val="0"/>
        </a:spcAft>
        <a:defRPr kumimoji="1" sz="3900">
          <a:solidFill>
            <a:schemeClr val="tx2"/>
          </a:solidFill>
          <a:latin typeface="ＭＳ Ｐゴシック" pitchFamily="34" charset="-128"/>
          <a:ea typeface="ＭＳ Ｐゴシック" pitchFamily="34" charset="-128"/>
          <a:cs typeface="+mj-cs"/>
        </a:defRPr>
      </a:lvl1pPr>
      <a:lvl2pPr algn="ctr" rtl="0" eaLnBrk="0" fontAlgn="base" hangingPunct="0">
        <a:spcBef>
          <a:spcPct val="0"/>
        </a:spcBef>
        <a:spcAft>
          <a:spcPct val="0"/>
        </a:spcAft>
        <a:defRPr kumimoji="1" sz="3900">
          <a:solidFill>
            <a:schemeClr val="tx2"/>
          </a:solidFill>
          <a:latin typeface="ＭＳ Ｐゴシック" pitchFamily="34" charset="-128"/>
          <a:ea typeface="ＭＳ Ｐゴシック" pitchFamily="34" charset="-128"/>
        </a:defRPr>
      </a:lvl2pPr>
      <a:lvl3pPr algn="ctr" rtl="0" eaLnBrk="0" fontAlgn="base" hangingPunct="0">
        <a:spcBef>
          <a:spcPct val="0"/>
        </a:spcBef>
        <a:spcAft>
          <a:spcPct val="0"/>
        </a:spcAft>
        <a:defRPr kumimoji="1" sz="3900">
          <a:solidFill>
            <a:schemeClr val="tx2"/>
          </a:solidFill>
          <a:latin typeface="ＭＳ Ｐゴシック" pitchFamily="34" charset="-128"/>
          <a:ea typeface="ＭＳ Ｐゴシック" pitchFamily="34" charset="-128"/>
        </a:defRPr>
      </a:lvl3pPr>
      <a:lvl4pPr algn="ctr" rtl="0" eaLnBrk="0" fontAlgn="base" hangingPunct="0">
        <a:spcBef>
          <a:spcPct val="0"/>
        </a:spcBef>
        <a:spcAft>
          <a:spcPct val="0"/>
        </a:spcAft>
        <a:defRPr kumimoji="1" sz="3900">
          <a:solidFill>
            <a:schemeClr val="tx2"/>
          </a:solidFill>
          <a:latin typeface="ＭＳ Ｐゴシック" pitchFamily="34" charset="-128"/>
          <a:ea typeface="ＭＳ Ｐゴシック" pitchFamily="34" charset="-128"/>
        </a:defRPr>
      </a:lvl4pPr>
      <a:lvl5pPr algn="ctr" rtl="0" eaLnBrk="0" fontAlgn="base" hangingPunct="0">
        <a:spcBef>
          <a:spcPct val="0"/>
        </a:spcBef>
        <a:spcAft>
          <a:spcPct val="0"/>
        </a:spcAft>
        <a:defRPr kumimoji="1" sz="3900">
          <a:solidFill>
            <a:schemeClr val="tx2"/>
          </a:solidFill>
          <a:latin typeface="ＭＳ Ｐゴシック" pitchFamily="34" charset="-128"/>
          <a:ea typeface="ＭＳ Ｐゴシック" pitchFamily="34" charset="-128"/>
        </a:defRPr>
      </a:lvl5pPr>
      <a:lvl6pPr marL="457200" algn="ctr" rtl="0" fontAlgn="base">
        <a:spcBef>
          <a:spcPct val="0"/>
        </a:spcBef>
        <a:spcAft>
          <a:spcPct val="0"/>
        </a:spcAft>
        <a:defRPr kumimoji="1" sz="3900">
          <a:solidFill>
            <a:schemeClr val="tx2"/>
          </a:solidFill>
          <a:latin typeface="MS PGothic" pitchFamily="34" charset="-128"/>
          <a:ea typeface="MS PGothic" pitchFamily="34" charset="-128"/>
        </a:defRPr>
      </a:lvl6pPr>
      <a:lvl7pPr marL="914400" algn="ctr" rtl="0" fontAlgn="base">
        <a:spcBef>
          <a:spcPct val="0"/>
        </a:spcBef>
        <a:spcAft>
          <a:spcPct val="0"/>
        </a:spcAft>
        <a:defRPr kumimoji="1" sz="3900">
          <a:solidFill>
            <a:schemeClr val="tx2"/>
          </a:solidFill>
          <a:latin typeface="MS PGothic" pitchFamily="34" charset="-128"/>
          <a:ea typeface="MS PGothic" pitchFamily="34" charset="-128"/>
        </a:defRPr>
      </a:lvl7pPr>
      <a:lvl8pPr marL="1371600" algn="ctr" rtl="0" fontAlgn="base">
        <a:spcBef>
          <a:spcPct val="0"/>
        </a:spcBef>
        <a:spcAft>
          <a:spcPct val="0"/>
        </a:spcAft>
        <a:defRPr kumimoji="1" sz="3900">
          <a:solidFill>
            <a:schemeClr val="tx2"/>
          </a:solidFill>
          <a:latin typeface="MS PGothic" pitchFamily="34" charset="-128"/>
          <a:ea typeface="MS PGothic" pitchFamily="34" charset="-128"/>
        </a:defRPr>
      </a:lvl8pPr>
      <a:lvl9pPr marL="1828800" algn="ctr" rtl="0" fontAlgn="base">
        <a:spcBef>
          <a:spcPct val="0"/>
        </a:spcBef>
        <a:spcAft>
          <a:spcPct val="0"/>
        </a:spcAft>
        <a:defRPr kumimoji="1" sz="3900">
          <a:solidFill>
            <a:schemeClr val="tx2"/>
          </a:solidFill>
          <a:latin typeface="MS PGothic" pitchFamily="34" charset="-128"/>
          <a:ea typeface="MS PGothic" pitchFamily="34" charset="-128"/>
        </a:defRPr>
      </a:lvl9pPr>
    </p:titleStyle>
    <p:bodyStyle>
      <a:lvl1pPr marL="344488" indent="-344488" algn="l" rtl="0" eaLnBrk="0" fontAlgn="base" hangingPunct="0">
        <a:spcBef>
          <a:spcPct val="20000"/>
        </a:spcBef>
        <a:spcAft>
          <a:spcPct val="0"/>
        </a:spcAft>
        <a:buChar char="•"/>
        <a:defRPr kumimoji="1" sz="3200">
          <a:solidFill>
            <a:schemeClr val="tx1"/>
          </a:solidFill>
          <a:latin typeface="ＭＳ Ｐゴシック" pitchFamily="34" charset="-128"/>
          <a:ea typeface="ＭＳ Ｐゴシック" pitchFamily="34" charset="-128"/>
          <a:cs typeface="+mn-cs"/>
        </a:defRPr>
      </a:lvl1pPr>
      <a:lvl2pPr marL="741363" indent="-284163" algn="l" rtl="0" eaLnBrk="0" fontAlgn="base" hangingPunct="0">
        <a:spcBef>
          <a:spcPct val="20000"/>
        </a:spcBef>
        <a:spcAft>
          <a:spcPct val="0"/>
        </a:spcAft>
        <a:buChar char="–"/>
        <a:defRPr kumimoji="1" sz="2700">
          <a:solidFill>
            <a:schemeClr val="tx1"/>
          </a:solidFill>
          <a:latin typeface="ＭＳ Ｐゴシック" pitchFamily="34" charset="-128"/>
          <a:ea typeface="ＭＳ Ｐゴシック" pitchFamily="34" charset="-128"/>
        </a:defRPr>
      </a:lvl2pPr>
      <a:lvl3pPr marL="1143000" indent="-228600" algn="l" rtl="0" eaLnBrk="0" fontAlgn="base" hangingPunct="0">
        <a:spcBef>
          <a:spcPct val="20000"/>
        </a:spcBef>
        <a:spcAft>
          <a:spcPct val="0"/>
        </a:spcAft>
        <a:buChar char="•"/>
        <a:defRPr kumimoji="1" sz="2500">
          <a:solidFill>
            <a:schemeClr val="tx1"/>
          </a:solidFill>
          <a:latin typeface="ＭＳ Ｐゴシック" pitchFamily="34" charset="-128"/>
          <a:ea typeface="ＭＳ Ｐゴシック" pitchFamily="34" charset="-128"/>
        </a:defRPr>
      </a:lvl3pPr>
      <a:lvl4pPr marL="1598613" indent="-227013" algn="l" rtl="0" eaLnBrk="0" fontAlgn="base" hangingPunct="0">
        <a:spcBef>
          <a:spcPct val="20000"/>
        </a:spcBef>
        <a:spcAft>
          <a:spcPct val="0"/>
        </a:spcAft>
        <a:buChar char="–"/>
        <a:defRPr kumimoji="1" sz="2000">
          <a:solidFill>
            <a:schemeClr val="tx1"/>
          </a:solidFill>
          <a:latin typeface="ＭＳ Ｐゴシック" pitchFamily="34" charset="-128"/>
          <a:ea typeface="ＭＳ Ｐゴシック" pitchFamily="34" charset="-128"/>
        </a:defRPr>
      </a:lvl4pPr>
      <a:lvl5pPr marL="2057400" indent="-228600" algn="l" rtl="0" eaLnBrk="0" fontAlgn="base" hangingPunct="0">
        <a:spcBef>
          <a:spcPct val="20000"/>
        </a:spcBef>
        <a:spcAft>
          <a:spcPct val="0"/>
        </a:spcAft>
        <a:buChar char="»"/>
        <a:defRPr kumimoji="1" sz="2000">
          <a:solidFill>
            <a:schemeClr val="tx1"/>
          </a:solidFill>
          <a:latin typeface="ＭＳ Ｐゴシック" pitchFamily="34" charset="-128"/>
          <a:ea typeface="ＭＳ Ｐゴシック" pitchFamily="34" charset="-128"/>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6.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jpeg"/><Relationship Id="rId7" Type="http://schemas.microsoft.com/office/2007/relationships/hdphoto" Target="../media/hdphoto13.wdp"/><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1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jpeg"/><Relationship Id="rId7" Type="http://schemas.microsoft.com/office/2007/relationships/hdphoto" Target="../media/hdphoto13.wdp"/><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1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0.png"/><Relationship Id="rId7" Type="http://schemas.microsoft.com/office/2007/relationships/hdphoto" Target="../media/hdphoto13.wdp"/><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5.jpeg"/></Relationships>
</file>

<file path=ppt/slides/_rels/slide13.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18" Type="http://schemas.openxmlformats.org/officeDocument/2006/relationships/image" Target="../media/image53.png"/><Relationship Id="rId26" Type="http://schemas.openxmlformats.org/officeDocument/2006/relationships/image" Target="../media/image61.png"/><Relationship Id="rId3" Type="http://schemas.openxmlformats.org/officeDocument/2006/relationships/image" Target="../media/image38.png"/><Relationship Id="rId21" Type="http://schemas.openxmlformats.org/officeDocument/2006/relationships/image" Target="../media/image56.png"/><Relationship Id="rId7" Type="http://schemas.openxmlformats.org/officeDocument/2006/relationships/image" Target="../media/image42.png"/><Relationship Id="rId12" Type="http://schemas.openxmlformats.org/officeDocument/2006/relationships/image" Target="../media/image47.png"/><Relationship Id="rId17" Type="http://schemas.openxmlformats.org/officeDocument/2006/relationships/image" Target="../media/image52.png"/><Relationship Id="rId25" Type="http://schemas.openxmlformats.org/officeDocument/2006/relationships/image" Target="../media/image60.png"/><Relationship Id="rId2" Type="http://schemas.openxmlformats.org/officeDocument/2006/relationships/image" Target="../media/image37.png"/><Relationship Id="rId16" Type="http://schemas.openxmlformats.org/officeDocument/2006/relationships/image" Target="../media/image51.png"/><Relationship Id="rId20" Type="http://schemas.openxmlformats.org/officeDocument/2006/relationships/image" Target="../media/image55.jpe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24" Type="http://schemas.openxmlformats.org/officeDocument/2006/relationships/image" Target="../media/image59.png"/><Relationship Id="rId5" Type="http://schemas.openxmlformats.org/officeDocument/2006/relationships/image" Target="../media/image40.png"/><Relationship Id="rId15" Type="http://schemas.openxmlformats.org/officeDocument/2006/relationships/image" Target="../media/image50.png"/><Relationship Id="rId23" Type="http://schemas.openxmlformats.org/officeDocument/2006/relationships/image" Target="../media/image58.png"/><Relationship Id="rId10" Type="http://schemas.openxmlformats.org/officeDocument/2006/relationships/image" Target="../media/image45.png"/><Relationship Id="rId19" Type="http://schemas.openxmlformats.org/officeDocument/2006/relationships/image" Target="../media/image54.png"/><Relationship Id="rId4" Type="http://schemas.openxmlformats.org/officeDocument/2006/relationships/image" Target="../media/image39.jpeg"/><Relationship Id="rId9" Type="http://schemas.openxmlformats.org/officeDocument/2006/relationships/image" Target="../media/image44.png"/><Relationship Id="rId14" Type="http://schemas.openxmlformats.org/officeDocument/2006/relationships/image" Target="../media/image49.png"/><Relationship Id="rId22" Type="http://schemas.openxmlformats.org/officeDocument/2006/relationships/image" Target="../media/image57.png"/><Relationship Id="rId27" Type="http://schemas.openxmlformats.org/officeDocument/2006/relationships/image" Target="../media/image62.png"/></Relationships>
</file>

<file path=ppt/slides/_rels/slide1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70.png"/><Relationship Id="rId3" Type="http://schemas.openxmlformats.org/officeDocument/2006/relationships/image" Target="../media/image65.png"/><Relationship Id="rId7" Type="http://schemas.microsoft.com/office/2007/relationships/hdphoto" Target="../media/hdphoto15.wdp"/><Relationship Id="rId12"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68.png"/><Relationship Id="rId5" Type="http://schemas.openxmlformats.org/officeDocument/2006/relationships/image" Target="../media/image28.png"/><Relationship Id="rId10" Type="http://schemas.microsoft.com/office/2007/relationships/hdphoto" Target="../media/hdphoto16.wdp"/><Relationship Id="rId4" Type="http://schemas.microsoft.com/office/2007/relationships/hdphoto" Target="../media/hdphoto14.wdp"/><Relationship Id="rId9" Type="http://schemas.openxmlformats.org/officeDocument/2006/relationships/image" Target="../media/image67.png"/></Relationships>
</file>

<file path=ppt/slides/_rels/slide17.xml.rels><?xml version="1.0" encoding="UTF-8" standalone="yes"?>
<Relationships xmlns="http://schemas.openxmlformats.org/package/2006/relationships"><Relationship Id="rId8" Type="http://schemas.microsoft.com/office/2007/relationships/hdphoto" Target="../media/hdphoto14.wdp"/><Relationship Id="rId3" Type="http://schemas.openxmlformats.org/officeDocument/2006/relationships/image" Target="../media/image66.png"/><Relationship Id="rId7" Type="http://schemas.openxmlformats.org/officeDocument/2006/relationships/image" Target="../media/image65.png"/><Relationship Id="rId12" Type="http://schemas.openxmlformats.org/officeDocument/2006/relationships/image" Target="../media/image72.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71.png"/><Relationship Id="rId5" Type="http://schemas.openxmlformats.org/officeDocument/2006/relationships/image" Target="../media/image28.png"/><Relationship Id="rId10" Type="http://schemas.microsoft.com/office/2007/relationships/hdphoto" Target="../media/hdphoto13.wdp"/><Relationship Id="rId4" Type="http://schemas.microsoft.com/office/2007/relationships/hdphoto" Target="../media/hdphoto15.wdp"/><Relationship Id="rId9" Type="http://schemas.openxmlformats.org/officeDocument/2006/relationships/image" Target="../media/image33.png"/></Relationships>
</file>

<file path=ppt/slides/_rels/slide18.xml.rels><?xml version="1.0" encoding="UTF-8" standalone="yes"?>
<Relationships xmlns="http://schemas.openxmlformats.org/package/2006/relationships"><Relationship Id="rId8" Type="http://schemas.openxmlformats.org/officeDocument/2006/relationships/image" Target="../media/image76.png"/><Relationship Id="rId3" Type="http://schemas.microsoft.com/office/2007/relationships/hdphoto" Target="../media/hdphoto17.wdp"/><Relationship Id="rId7" Type="http://schemas.microsoft.com/office/2007/relationships/hdphoto" Target="../media/hdphoto19.wdp"/><Relationship Id="rId2" Type="http://schemas.openxmlformats.org/officeDocument/2006/relationships/image" Target="../media/image73.png"/><Relationship Id="rId1" Type="http://schemas.openxmlformats.org/officeDocument/2006/relationships/slideLayout" Target="../slideLayouts/slideLayout7.xml"/><Relationship Id="rId6" Type="http://schemas.openxmlformats.org/officeDocument/2006/relationships/image" Target="../media/image75.png"/><Relationship Id="rId11" Type="http://schemas.openxmlformats.org/officeDocument/2006/relationships/image" Target="../media/image78.png"/><Relationship Id="rId5" Type="http://schemas.microsoft.com/office/2007/relationships/hdphoto" Target="../media/hdphoto18.wdp"/><Relationship Id="rId10" Type="http://schemas.microsoft.com/office/2007/relationships/hdphoto" Target="../media/hdphoto20.wdp"/><Relationship Id="rId4" Type="http://schemas.openxmlformats.org/officeDocument/2006/relationships/image" Target="../media/image74.png"/><Relationship Id="rId9" Type="http://schemas.openxmlformats.org/officeDocument/2006/relationships/image" Target="../media/image7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microsoft.com/office/2007/relationships/hdphoto" Target="../media/hdphoto4.wdp"/><Relationship Id="rId3" Type="http://schemas.openxmlformats.org/officeDocument/2006/relationships/image" Target="../media/image10.png"/><Relationship Id="rId7" Type="http://schemas.openxmlformats.org/officeDocument/2006/relationships/image" Target="../media/image13.png"/><Relationship Id="rId12"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2.png"/><Relationship Id="rId11" Type="http://schemas.microsoft.com/office/2007/relationships/hdphoto" Target="../media/hdphoto3.wdp"/><Relationship Id="rId5" Type="http://schemas.openxmlformats.org/officeDocument/2006/relationships/image" Target="../media/image11.png"/><Relationship Id="rId10" Type="http://schemas.openxmlformats.org/officeDocument/2006/relationships/image" Target="../media/image15.png"/><Relationship Id="rId4" Type="http://schemas.microsoft.com/office/2007/relationships/hdphoto" Target="../media/hdphoto1.wdp"/><Relationship Id="rId9" Type="http://schemas.microsoft.com/office/2007/relationships/hdphoto" Target="../media/hdphoto2.wdp"/></Relationships>
</file>

<file path=ppt/slides/_rels/slide6.xml.rels><?xml version="1.0" encoding="UTF-8" standalone="yes"?>
<Relationships xmlns="http://schemas.openxmlformats.org/package/2006/relationships"><Relationship Id="rId8" Type="http://schemas.microsoft.com/office/2007/relationships/hdphoto" Target="../media/hdphoto6.wdp"/><Relationship Id="rId13" Type="http://schemas.microsoft.com/office/2007/relationships/hdphoto" Target="../media/hdphoto8.wdp"/><Relationship Id="rId3" Type="http://schemas.openxmlformats.org/officeDocument/2006/relationships/image" Target="../media/image17.png"/><Relationship Id="rId7" Type="http://schemas.openxmlformats.org/officeDocument/2006/relationships/image" Target="../media/image20.png"/><Relationship Id="rId12"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9.png"/><Relationship Id="rId11" Type="http://schemas.microsoft.com/office/2007/relationships/hdphoto" Target="../media/hdphoto7.wdp"/><Relationship Id="rId5" Type="http://schemas.openxmlformats.org/officeDocument/2006/relationships/image" Target="../media/image18.jpeg"/><Relationship Id="rId10" Type="http://schemas.openxmlformats.org/officeDocument/2006/relationships/image" Target="../media/image22.png"/><Relationship Id="rId4" Type="http://schemas.microsoft.com/office/2007/relationships/hdphoto" Target="../media/hdphoto5.wdp"/><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9.png"/><Relationship Id="rId3" Type="http://schemas.openxmlformats.org/officeDocument/2006/relationships/image" Target="../media/image3.jpeg"/><Relationship Id="rId7" Type="http://schemas.microsoft.com/office/2007/relationships/hdphoto" Target="../media/hdphoto9.wdp"/><Relationship Id="rId12" Type="http://schemas.openxmlformats.org/officeDocument/2006/relationships/image" Target="../media/image28.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5.png"/><Relationship Id="rId11" Type="http://schemas.microsoft.com/office/2007/relationships/hdphoto" Target="../media/hdphoto11.wdp"/><Relationship Id="rId5" Type="http://schemas.openxmlformats.org/officeDocument/2006/relationships/image" Target="../media/image5.jpeg"/><Relationship Id="rId10" Type="http://schemas.openxmlformats.org/officeDocument/2006/relationships/image" Target="../media/image27.png"/><Relationship Id="rId4" Type="http://schemas.openxmlformats.org/officeDocument/2006/relationships/image" Target="../media/image4.jpeg"/><Relationship Id="rId9" Type="http://schemas.microsoft.com/office/2007/relationships/hdphoto" Target="../media/hdphoto10.wdp"/><Relationship Id="rId14" Type="http://schemas.microsoft.com/office/2007/relationships/hdphoto" Target="../media/hdphoto1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9582" y="838200"/>
            <a:ext cx="9197337" cy="1376234"/>
            <a:chOff x="-10427" y="944732"/>
            <a:chExt cx="9197337" cy="1376234"/>
          </a:xfrm>
          <a:effectLst>
            <a:reflection blurRad="6350" stA="50000" endA="300" endPos="55000" dir="5400000" sy="-100000" algn="bl" rotWithShape="0"/>
          </a:effectLst>
        </p:grpSpPr>
        <p:pic>
          <p:nvPicPr>
            <p:cNvPr id="2054"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834" t="15441" r="48925" b="34429"/>
            <a:stretch/>
          </p:blipFill>
          <p:spPr bwMode="auto">
            <a:xfrm>
              <a:off x="-10427" y="944734"/>
              <a:ext cx="2295525" cy="137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722" t="15441" r="48925" b="34429"/>
            <a:stretch/>
          </p:blipFill>
          <p:spPr bwMode="auto">
            <a:xfrm>
              <a:off x="2285098" y="944732"/>
              <a:ext cx="2300604" cy="1376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722" t="15441" r="48925" b="34429"/>
            <a:stretch/>
          </p:blipFill>
          <p:spPr bwMode="auto">
            <a:xfrm>
              <a:off x="4585702" y="944732"/>
              <a:ext cx="2300604" cy="1376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722" t="15441" r="48925" b="34429"/>
            <a:stretch/>
          </p:blipFill>
          <p:spPr bwMode="auto">
            <a:xfrm>
              <a:off x="6886306" y="944732"/>
              <a:ext cx="2300604" cy="1376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050" name="Group 11"/>
          <p:cNvGrpSpPr>
            <a:grpSpLocks/>
          </p:cNvGrpSpPr>
          <p:nvPr/>
        </p:nvGrpSpPr>
        <p:grpSpPr bwMode="auto">
          <a:xfrm>
            <a:off x="260350" y="6324600"/>
            <a:ext cx="8610600" cy="420688"/>
            <a:chOff x="262" y="4288"/>
            <a:chExt cx="6262" cy="265"/>
          </a:xfrm>
        </p:grpSpPr>
        <p:pic>
          <p:nvPicPr>
            <p:cNvPr id="2060" name="Picture 12" descr="MIZUHOロ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 y="4439"/>
              <a:ext cx="333"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descr="罫"/>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 y="4344"/>
              <a:ext cx="6257" cy="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2" name="Picture 14" descr="OneMIZUHO英"/>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7" y="4433"/>
              <a:ext cx="356"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3" name="Picture 15" descr="BKロゴ英_ブルー"/>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0" y="4441"/>
              <a:ext cx="503"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4" name="Rectangle 16"/>
            <p:cNvSpPr>
              <a:spLocks noChangeArrowheads="1"/>
            </p:cNvSpPr>
            <p:nvPr/>
          </p:nvSpPr>
          <p:spPr bwMode="auto">
            <a:xfrm>
              <a:off x="1234" y="4288"/>
              <a:ext cx="359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grpSp>
      <p:pic>
        <p:nvPicPr>
          <p:cNvPr id="2051" name="Picture 13" descr="ブルー帯"/>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itle 4"/>
          <p:cNvSpPr>
            <a:spLocks/>
          </p:cNvSpPr>
          <p:nvPr/>
        </p:nvSpPr>
        <p:spPr bwMode="auto">
          <a:xfrm>
            <a:off x="76200" y="3556794"/>
            <a:ext cx="8796729" cy="1153477"/>
          </a:xfrm>
          <a:prstGeom prst="rect">
            <a:avLst/>
          </a:prstGeom>
          <a:noFill/>
          <a:ln w="9525">
            <a:noFill/>
            <a:miter lim="800000"/>
            <a:headEnd/>
            <a:tailEnd/>
          </a:ln>
          <a:scene3d>
            <a:camera prst="orthographicFront"/>
            <a:lightRig rig="threePt" dir="t"/>
          </a:scene3d>
          <a:sp3d>
            <a:bevelB/>
          </a:sp3d>
        </p:spPr>
        <p:txBody>
          <a:bodyPr anchor="ctr"/>
          <a:lstStyle>
            <a:lvl1pPr eaLnBrk="0" hangingPunct="0">
              <a:defRPr kumimoji="1" sz="2400">
                <a:solidFill>
                  <a:schemeClr val="tx1"/>
                </a:solidFill>
                <a:latin typeface="Times" pitchFamily="18" charset="0"/>
                <a:ea typeface="ＭＳ Ｐゴシック" pitchFamily="50" charset="-128"/>
              </a:defRPr>
            </a:lvl1pPr>
            <a:lvl2pPr marL="742950" indent="-285750" eaLnBrk="0" hangingPunct="0">
              <a:defRPr kumimoji="1" sz="2400">
                <a:solidFill>
                  <a:schemeClr val="tx1"/>
                </a:solidFill>
                <a:latin typeface="Times" pitchFamily="18" charset="0"/>
                <a:ea typeface="ＭＳ Ｐゴシック" pitchFamily="50" charset="-128"/>
              </a:defRPr>
            </a:lvl2pPr>
            <a:lvl3pPr marL="1143000" indent="-228600" eaLnBrk="0" hangingPunct="0">
              <a:defRPr kumimoji="1" sz="2400">
                <a:solidFill>
                  <a:schemeClr val="tx1"/>
                </a:solidFill>
                <a:latin typeface="Times" pitchFamily="18" charset="0"/>
                <a:ea typeface="ＭＳ Ｐゴシック" pitchFamily="50" charset="-128"/>
              </a:defRPr>
            </a:lvl3pPr>
            <a:lvl4pPr marL="1600200" indent="-228600" eaLnBrk="0" hangingPunct="0">
              <a:defRPr kumimoji="1" sz="2400">
                <a:solidFill>
                  <a:schemeClr val="tx1"/>
                </a:solidFill>
                <a:latin typeface="Times" pitchFamily="18" charset="0"/>
                <a:ea typeface="ＭＳ Ｐゴシック" pitchFamily="50" charset="-128"/>
              </a:defRPr>
            </a:lvl4pPr>
            <a:lvl5pPr marL="2057400" indent="-228600" eaLnBrk="0" hangingPunct="0">
              <a:defRPr kumimoji="1" sz="2400">
                <a:solidFill>
                  <a:schemeClr val="tx1"/>
                </a:solidFill>
                <a:latin typeface="Times"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pitchFamily="18" charset="0"/>
                <a:ea typeface="ＭＳ Ｐゴシック" pitchFamily="50" charset="-128"/>
              </a:defRPr>
            </a:lvl9pPr>
          </a:lstStyle>
          <a:p>
            <a:pPr algn="ctr" eaLnBrk="1" hangingPunct="1"/>
            <a:r>
              <a:rPr kumimoji="0" lang="en-US" altLang="ja-JP" sz="3200" b="1" dirty="0" smtClean="0">
                <a:solidFill>
                  <a:srgbClr val="000066"/>
                </a:solidFill>
                <a:latin typeface="Meiryo" pitchFamily="34" charset="-128"/>
                <a:ea typeface="Meiryo" pitchFamily="34" charset="-128"/>
                <a:cs typeface="Meiryo" pitchFamily="34" charset="-128"/>
              </a:rPr>
              <a:t>National e-Payment</a:t>
            </a:r>
          </a:p>
          <a:p>
            <a:pPr algn="ctr" eaLnBrk="1" hangingPunct="1"/>
            <a:r>
              <a:rPr kumimoji="0" lang="en-US" b="1" dirty="0" smtClean="0">
                <a:solidFill>
                  <a:srgbClr val="000066"/>
                </a:solidFill>
                <a:latin typeface="Meiryo" pitchFamily="34" charset="-128"/>
                <a:ea typeface="Meiryo" pitchFamily="34" charset="-128"/>
                <a:cs typeface="Meiryo" pitchFamily="34" charset="-128"/>
              </a:rPr>
              <a:t>Roadmap to Thailand’s Digitalization</a:t>
            </a:r>
            <a:endParaRPr kumimoji="0" lang="en-US" sz="3200" b="1" dirty="0">
              <a:solidFill>
                <a:srgbClr val="000066"/>
              </a:solidFill>
              <a:latin typeface="Meiryo" pitchFamily="34" charset="-128"/>
              <a:ea typeface="Meiryo" pitchFamily="34" charset="-128"/>
              <a:cs typeface="Meiryo" pitchFamily="34" charset="-128"/>
            </a:endParaRPr>
          </a:p>
        </p:txBody>
      </p:sp>
      <p:pic>
        <p:nvPicPr>
          <p:cNvPr id="32" name="Picture 13" descr="C:\Users\yoshida.yu\Desktop\みずほFG\デザイン\書き出し\グループロゴ＿青.png"/>
          <p:cNvPicPr>
            <a:picLocks noChangeAspect="1" noChangeArrowheads="1"/>
          </p:cNvPicPr>
          <p:nvPr/>
        </p:nvPicPr>
        <p:blipFill>
          <a:blip r:embed="rId9">
            <a:extLst>
              <a:ext uri="{28A0092B-C50C-407E-A947-70E740481C1C}">
                <a14:useLocalDpi xmlns:a14="http://schemas.microsoft.com/office/drawing/2010/main" val="0"/>
              </a:ext>
            </a:extLst>
          </a:blip>
          <a:srcRect l="4350"/>
          <a:stretch>
            <a:fillRect/>
          </a:stretch>
        </p:blipFill>
        <p:spPr bwMode="auto">
          <a:xfrm>
            <a:off x="3416243" y="3048000"/>
            <a:ext cx="19050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4"/>
          </p:nvPr>
        </p:nvSpPr>
        <p:spPr/>
        <p:txBody>
          <a:bodyPr/>
          <a:lstStyle/>
          <a:p>
            <a:pPr>
              <a:defRPr/>
            </a:pPr>
            <a:fld id="{63F1C87A-1DF6-4E8E-9914-AB9E24F56AC7}" type="slidenum">
              <a:rPr lang="en-US" smtClean="0"/>
              <a:pPr>
                <a:defRPr/>
              </a:pPr>
              <a:t>1</a:t>
            </a:fld>
            <a:endParaRPr lang="th-TH" dirty="0"/>
          </a:p>
        </p:txBody>
      </p:sp>
      <p:sp>
        <p:nvSpPr>
          <p:cNvPr id="2" name="TextBox 1"/>
          <p:cNvSpPr txBox="1"/>
          <p:nvPr/>
        </p:nvSpPr>
        <p:spPr>
          <a:xfrm>
            <a:off x="2523079" y="4811071"/>
            <a:ext cx="3691329" cy="646331"/>
          </a:xfrm>
          <a:prstGeom prst="rect">
            <a:avLst/>
          </a:prstGeom>
          <a:noFill/>
        </p:spPr>
        <p:txBody>
          <a:bodyPr wrap="square" rtlCol="0">
            <a:spAutoFit/>
          </a:bodyPr>
          <a:lstStyle/>
          <a:p>
            <a:pPr algn="ctr"/>
            <a:r>
              <a:rPr lang="en-US" altLang="ja-JP" sz="1800" dirty="0" smtClean="0">
                <a:latin typeface="Meiryo" pitchFamily="34" charset="-128"/>
                <a:ea typeface="Meiryo" pitchFamily="34" charset="-128"/>
                <a:cs typeface="Meiryo" pitchFamily="34" charset="-128"/>
              </a:rPr>
              <a:t>May 2017</a:t>
            </a:r>
          </a:p>
          <a:p>
            <a:pPr algn="ctr"/>
            <a:r>
              <a:rPr lang="en-US" sz="1800" dirty="0" smtClean="0">
                <a:latin typeface="Meiryo" pitchFamily="34" charset="-128"/>
                <a:ea typeface="Meiryo" pitchFamily="34" charset="-128"/>
                <a:cs typeface="Meiryo" pitchFamily="34" charset="-128"/>
              </a:rPr>
              <a:t>Mizuho Bank Bangkok Branch</a:t>
            </a:r>
            <a:endParaRPr lang="en-GB" sz="1800" dirty="0">
              <a:latin typeface="Meiryo" pitchFamily="34" charset="-128"/>
              <a:ea typeface="Meiryo" pitchFamily="34" charset="-128"/>
              <a:cs typeface="Meiryo" pitchFamily="34" charset="-128"/>
            </a:endParaRPr>
          </a:p>
        </p:txBody>
      </p:sp>
      <p:sp>
        <p:nvSpPr>
          <p:cNvPr id="18" name="TextBox 17"/>
          <p:cNvSpPr txBox="1"/>
          <p:nvPr/>
        </p:nvSpPr>
        <p:spPr>
          <a:xfrm>
            <a:off x="6534730" y="5867400"/>
            <a:ext cx="2321094" cy="276999"/>
          </a:xfrm>
          <a:prstGeom prst="rect">
            <a:avLst/>
          </a:prstGeom>
          <a:noFill/>
        </p:spPr>
        <p:txBody>
          <a:bodyPr wrap="square" rtlCol="0">
            <a:spAutoFit/>
          </a:bodyPr>
          <a:lstStyle/>
          <a:p>
            <a:pPr algn="ctr"/>
            <a:r>
              <a:rPr lang="ja-JP" altLang="en-US" sz="1200" dirty="0" smtClean="0">
                <a:latin typeface="Meiryo" pitchFamily="34" charset="-128"/>
                <a:ea typeface="Meiryo" pitchFamily="34" charset="-128"/>
                <a:cs typeface="Meiryo" pitchFamily="34" charset="-128"/>
              </a:rPr>
              <a:t>＜</a:t>
            </a:r>
            <a:r>
              <a:rPr lang="en-US" altLang="ja-JP" sz="1200" dirty="0" smtClean="0">
                <a:latin typeface="Meiryo" pitchFamily="34" charset="-128"/>
                <a:ea typeface="Meiryo" pitchFamily="34" charset="-128"/>
                <a:cs typeface="Meiryo" pitchFamily="34" charset="-128"/>
              </a:rPr>
              <a:t>As of 30 May 2017</a:t>
            </a:r>
            <a:r>
              <a:rPr lang="ja-JP" altLang="en-US" sz="1200" dirty="0" smtClean="0">
                <a:latin typeface="Meiryo" pitchFamily="34" charset="-128"/>
                <a:ea typeface="Meiryo" pitchFamily="34" charset="-128"/>
                <a:cs typeface="Meiryo" pitchFamily="34" charset="-128"/>
              </a:rPr>
              <a:t>＞</a:t>
            </a:r>
            <a:endParaRPr lang="en-US" sz="1200" dirty="0" smtClean="0">
              <a:latin typeface="Meiryo" pitchFamily="34" charset="-128"/>
              <a:ea typeface="Meiryo" pitchFamily="34" charset="-128"/>
              <a:cs typeface="Meiryo" pitchFamily="34" charset="-128"/>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63F1C87A-1DF6-4E8E-9914-AB9E24F56AC7}" type="slidenum">
              <a:rPr lang="en-US" smtClean="0"/>
              <a:pPr>
                <a:defRPr/>
              </a:pPr>
              <a:t>10</a:t>
            </a:fld>
            <a:endParaRPr lang="th-TH" dirty="0"/>
          </a:p>
        </p:txBody>
      </p:sp>
      <p:sp>
        <p:nvSpPr>
          <p:cNvPr id="5" name="TextBox 4"/>
          <p:cNvSpPr txBox="1"/>
          <p:nvPr/>
        </p:nvSpPr>
        <p:spPr>
          <a:xfrm>
            <a:off x="282402" y="623539"/>
            <a:ext cx="7489998" cy="461665"/>
          </a:xfrm>
          <a:prstGeom prst="rect">
            <a:avLst/>
          </a:prstGeom>
          <a:noFill/>
        </p:spPr>
        <p:txBody>
          <a:bodyPr wrap="square" rtlCol="0">
            <a:spAutoFit/>
          </a:bodyPr>
          <a:lstStyle/>
          <a:p>
            <a:r>
              <a:rPr lang="en-US" b="1" dirty="0" smtClean="0">
                <a:solidFill>
                  <a:srgbClr val="003399"/>
                </a:solidFill>
                <a:latin typeface="Meiryo" pitchFamily="34" charset="-128"/>
                <a:ea typeface="Meiryo" pitchFamily="34" charset="-128"/>
                <a:cs typeface="Meiryo" pitchFamily="34" charset="-128"/>
              </a:rPr>
              <a:t>2-2. What is “Biller Service”?</a:t>
            </a:r>
            <a:endParaRPr lang="en-GB" b="1" dirty="0">
              <a:solidFill>
                <a:srgbClr val="003399"/>
              </a:solidFill>
              <a:latin typeface="Meiryo" pitchFamily="34" charset="-128"/>
              <a:ea typeface="Meiryo" pitchFamily="34" charset="-128"/>
              <a:cs typeface="Meiryo" pitchFamily="34" charset="-128"/>
            </a:endParaRPr>
          </a:p>
        </p:txBody>
      </p:sp>
      <p:sp>
        <p:nvSpPr>
          <p:cNvPr id="6" name="TextBox 5"/>
          <p:cNvSpPr txBox="1"/>
          <p:nvPr/>
        </p:nvSpPr>
        <p:spPr>
          <a:xfrm>
            <a:off x="463045" y="1080751"/>
            <a:ext cx="8299955" cy="1663326"/>
          </a:xfrm>
          <a:prstGeom prst="rect">
            <a:avLst/>
          </a:prstGeom>
          <a:noFill/>
          <a:ln>
            <a:solidFill>
              <a:schemeClr val="tx1"/>
            </a:solidFill>
            <a:prstDash val="sysDash"/>
          </a:ln>
        </p:spPr>
        <p:txBody>
          <a:bodyPr wrap="square" tIns="108000" rtlCol="0">
            <a:spAutoFit/>
          </a:bodyPr>
          <a:lstStyle/>
          <a:p>
            <a:pPr marL="285750" indent="-285750">
              <a:buFont typeface="Wingdings" pitchFamily="2" charset="2"/>
              <a:buChar char="Ø"/>
            </a:pPr>
            <a:r>
              <a:rPr lang="en-US" altLang="ja-JP" sz="1400" dirty="0" smtClean="0">
                <a:latin typeface="Meiryo" pitchFamily="34" charset="-128"/>
                <a:ea typeface="Meiryo" pitchFamily="34" charset="-128"/>
                <a:cs typeface="Meiryo" pitchFamily="34" charset="-128"/>
              </a:rPr>
              <a:t>Biller service which allows biller to request and payer to make payment at banks of their choices.</a:t>
            </a:r>
          </a:p>
          <a:p>
            <a:pPr marL="285750" indent="-285750">
              <a:buFont typeface="Wingdings" pitchFamily="2" charset="2"/>
              <a:buChar char="Ø"/>
            </a:pPr>
            <a:r>
              <a:rPr lang="en-US" altLang="ja-JP" sz="1400" dirty="0" smtClean="0">
                <a:latin typeface="Meiryo" pitchFamily="34" charset="-128"/>
                <a:ea typeface="Meiryo" pitchFamily="34" charset="-128"/>
                <a:cs typeface="Meiryo" pitchFamily="34" charset="-128"/>
              </a:rPr>
              <a:t>Normally</a:t>
            </a:r>
            <a:r>
              <a:rPr lang="en-US" altLang="ja-JP" sz="1400" dirty="0">
                <a:latin typeface="Meiryo" pitchFamily="34" charset="-128"/>
                <a:ea typeface="Meiryo" pitchFamily="34" charset="-128"/>
                <a:cs typeface="Meiryo" pitchFamily="34" charset="-128"/>
              </a:rPr>
              <a:t>, </a:t>
            </a:r>
            <a:r>
              <a:rPr lang="en-US" altLang="ja-JP" sz="1400" dirty="0" smtClean="0">
                <a:latin typeface="Meiryo" pitchFamily="34" charset="-128"/>
                <a:ea typeface="Meiryo" pitchFamily="34" charset="-128"/>
                <a:cs typeface="Meiryo" pitchFamily="34" charset="-128"/>
              </a:rPr>
              <a:t>payer must pay at a biller’s requested banks. For payer’ convenience, billers would open account with many banks, and reconcile multiple bank accounts.</a:t>
            </a:r>
          </a:p>
          <a:p>
            <a:pPr marL="285750" indent="-285750">
              <a:buFont typeface="Wingdings" pitchFamily="2" charset="2"/>
              <a:buChar char="Ø"/>
            </a:pPr>
            <a:r>
              <a:rPr lang="en-US" sz="1400" dirty="0" smtClean="0">
                <a:latin typeface="Meiryo" pitchFamily="34" charset="-128"/>
                <a:ea typeface="Meiryo" pitchFamily="34" charset="-128"/>
                <a:cs typeface="Meiryo" pitchFamily="34" charset="-128"/>
              </a:rPr>
              <a:t>Under PromptPay scheme, payer </a:t>
            </a:r>
            <a:r>
              <a:rPr lang="en-US" sz="1400" dirty="0">
                <a:latin typeface="Meiryo" pitchFamily="34" charset="-128"/>
                <a:ea typeface="Meiryo" pitchFamily="34" charset="-128"/>
                <a:cs typeface="Meiryo" pitchFamily="34" charset="-128"/>
              </a:rPr>
              <a:t>can make payment at </a:t>
            </a:r>
            <a:r>
              <a:rPr lang="en-US" sz="1400" dirty="0">
                <a:solidFill>
                  <a:srgbClr val="FF0000"/>
                </a:solidFill>
                <a:latin typeface="Meiryo" pitchFamily="34" charset="-128"/>
                <a:ea typeface="Meiryo" pitchFamily="34" charset="-128"/>
                <a:cs typeface="Meiryo" pitchFamily="34" charset="-128"/>
              </a:rPr>
              <a:t>any </a:t>
            </a:r>
            <a:r>
              <a:rPr lang="en-US" sz="1400" dirty="0" smtClean="0">
                <a:solidFill>
                  <a:srgbClr val="FF0000"/>
                </a:solidFill>
                <a:latin typeface="Meiryo" pitchFamily="34" charset="-128"/>
                <a:ea typeface="Meiryo" pitchFamily="34" charset="-128"/>
                <a:cs typeface="Meiryo" pitchFamily="34" charset="-128"/>
              </a:rPr>
              <a:t>“PromptPay” </a:t>
            </a:r>
            <a:r>
              <a:rPr lang="en-US" sz="1400" dirty="0">
                <a:solidFill>
                  <a:srgbClr val="FF0000"/>
                </a:solidFill>
                <a:latin typeface="Meiryo" pitchFamily="34" charset="-128"/>
                <a:ea typeface="Meiryo" pitchFamily="34" charset="-128"/>
                <a:cs typeface="Meiryo" pitchFamily="34" charset="-128"/>
              </a:rPr>
              <a:t>member banks</a:t>
            </a:r>
            <a:r>
              <a:rPr lang="en-US" sz="1400" dirty="0" smtClean="0">
                <a:latin typeface="Meiryo" pitchFamily="34" charset="-128"/>
                <a:ea typeface="Meiryo" pitchFamily="34" charset="-128"/>
                <a:cs typeface="Meiryo" pitchFamily="34" charset="-128"/>
              </a:rPr>
              <a:t>. Funds will be collected to a single biller’s bank automatically.</a:t>
            </a:r>
          </a:p>
          <a:p>
            <a:pPr marL="285750" indent="-285750">
              <a:buFont typeface="Wingdings" pitchFamily="2" charset="2"/>
              <a:buChar char="Ø"/>
            </a:pPr>
            <a:r>
              <a:rPr lang="en-US" sz="1400" dirty="0" smtClean="0">
                <a:latin typeface="Meiryo" pitchFamily="34" charset="-128"/>
                <a:ea typeface="Meiryo" pitchFamily="34" charset="-128"/>
                <a:cs typeface="Meiryo" pitchFamily="34" charset="-128"/>
              </a:rPr>
              <a:t>Banks can match bills and payment information to reduce workload for A/R reconciliation.</a:t>
            </a:r>
            <a:endParaRPr lang="en-US" sz="1400" dirty="0">
              <a:latin typeface="Meiryo" pitchFamily="34" charset="-128"/>
              <a:ea typeface="Meiryo" pitchFamily="34" charset="-128"/>
              <a:cs typeface="Meiryo" pitchFamily="34" charset="-128"/>
            </a:endParaRPr>
          </a:p>
        </p:txBody>
      </p:sp>
      <p:grpSp>
        <p:nvGrpSpPr>
          <p:cNvPr id="77" name="Group 76"/>
          <p:cNvGrpSpPr/>
          <p:nvPr/>
        </p:nvGrpSpPr>
        <p:grpSpPr>
          <a:xfrm>
            <a:off x="228600" y="2760520"/>
            <a:ext cx="8686800" cy="3453245"/>
            <a:chOff x="193711" y="2378334"/>
            <a:chExt cx="8699578" cy="3644316"/>
          </a:xfrm>
        </p:grpSpPr>
        <p:sp>
          <p:nvSpPr>
            <p:cNvPr id="45" name="Right Arrow 44"/>
            <p:cNvSpPr/>
            <p:nvPr/>
          </p:nvSpPr>
          <p:spPr>
            <a:xfrm rot="5400000">
              <a:off x="7279029" y="3807238"/>
              <a:ext cx="877981" cy="191227"/>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Arial" pitchFamily="34" charset="0"/>
                <a:cs typeface="Arial" pitchFamily="34" charset="0"/>
              </a:endParaRPr>
            </a:p>
          </p:txBody>
        </p:sp>
        <p:sp>
          <p:nvSpPr>
            <p:cNvPr id="46" name="Right Arrow 45"/>
            <p:cNvSpPr/>
            <p:nvPr/>
          </p:nvSpPr>
          <p:spPr>
            <a:xfrm>
              <a:off x="2633441" y="4580579"/>
              <a:ext cx="4195144" cy="233216"/>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Arial" pitchFamily="34" charset="0"/>
                <a:cs typeface="Arial" pitchFamily="34" charset="0"/>
              </a:endParaRPr>
            </a:p>
          </p:txBody>
        </p:sp>
        <p:sp>
          <p:nvSpPr>
            <p:cNvPr id="47" name="Right Arrow 46"/>
            <p:cNvSpPr/>
            <p:nvPr/>
          </p:nvSpPr>
          <p:spPr>
            <a:xfrm rot="10800000">
              <a:off x="2641011" y="5178819"/>
              <a:ext cx="4168085" cy="253975"/>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Arial" pitchFamily="34" charset="0"/>
                <a:cs typeface="Arial" pitchFamily="34" charset="0"/>
              </a:endParaRPr>
            </a:p>
          </p:txBody>
        </p:sp>
        <p:pic>
          <p:nvPicPr>
            <p:cNvPr id="4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27997" y="4395558"/>
              <a:ext cx="1711760" cy="978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 descr="U:\GA_div\NEW VIS\VIS MasterData _2013\JPEG\01_BrandLogo\Solid\Reverse\01BL_Sol_Rev_Rg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4572" y="4656010"/>
              <a:ext cx="1257261" cy="5146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7"/>
            <p:cNvPicPr>
              <a:picLocks noChangeAspect="1" noChangeArrowheads="1"/>
            </p:cNvPicPr>
            <p:nvPr/>
          </p:nvPicPr>
          <p:blipFill>
            <a:blip r:embed="rId4">
              <a:clrChange>
                <a:clrFrom>
                  <a:srgbClr val="404D4E"/>
                </a:clrFrom>
                <a:clrTo>
                  <a:srgbClr val="404D4E">
                    <a:alpha val="0"/>
                  </a:srgbClr>
                </a:clrTo>
              </a:clrChange>
              <a:extLst>
                <a:ext uri="{28A0092B-C50C-407E-A947-70E740481C1C}">
                  <a14:useLocalDpi xmlns:a14="http://schemas.microsoft.com/office/drawing/2010/main" val="0"/>
                </a:ext>
              </a:extLst>
            </a:blip>
            <a:srcRect/>
            <a:stretch>
              <a:fillRect/>
            </a:stretch>
          </p:blipFill>
          <p:spPr bwMode="auto">
            <a:xfrm>
              <a:off x="1455152" y="2378335"/>
              <a:ext cx="631145" cy="900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31234" y="2378334"/>
              <a:ext cx="671547" cy="848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Text Box 25"/>
            <p:cNvSpPr txBox="1">
              <a:spLocks noChangeArrowheads="1"/>
            </p:cNvSpPr>
            <p:nvPr/>
          </p:nvSpPr>
          <p:spPr bwMode="auto">
            <a:xfrm>
              <a:off x="7061799" y="3163470"/>
              <a:ext cx="1266940" cy="269868"/>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00" dirty="0" smtClean="0">
                  <a:solidFill>
                    <a:schemeClr val="accent2">
                      <a:lumMod val="75000"/>
                    </a:schemeClr>
                  </a:solidFill>
                  <a:latin typeface="Meiryo" pitchFamily="34" charset="-128"/>
                  <a:ea typeface="Meiryo" pitchFamily="34" charset="-128"/>
                  <a:cs typeface="Meiryo" pitchFamily="34" charset="-128"/>
                </a:rPr>
                <a:t>Payer(Customer)</a:t>
              </a:r>
              <a:endParaRPr lang="en-US" altLang="ja-JP" sz="1000" b="0" i="0" u="none" strike="noStrike" baseline="0" dirty="0">
                <a:solidFill>
                  <a:schemeClr val="accent2">
                    <a:lumMod val="75000"/>
                  </a:schemeClr>
                </a:solidFill>
                <a:latin typeface="Meiryo" pitchFamily="34" charset="-128"/>
                <a:ea typeface="Meiryo" pitchFamily="34" charset="-128"/>
                <a:cs typeface="Meiryo" pitchFamily="34" charset="-128"/>
              </a:endParaRPr>
            </a:p>
            <a:p>
              <a:pPr algn="l" rtl="0">
                <a:lnSpc>
                  <a:spcPts val="1500"/>
                </a:lnSpc>
                <a:defRPr sz="1000"/>
              </a:pPr>
              <a:endParaRPr lang="en-US" altLang="ja-JP" sz="10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000" b="0" i="0" u="none" strike="noStrike" baseline="0" dirty="0">
                <a:solidFill>
                  <a:srgbClr val="000000"/>
                </a:solidFill>
                <a:latin typeface="ＭＳ Ｐゴシック"/>
                <a:ea typeface="ＭＳ Ｐゴシック"/>
              </a:endParaRPr>
            </a:p>
          </p:txBody>
        </p:sp>
        <p:sp>
          <p:nvSpPr>
            <p:cNvPr id="57" name="Text Box 25"/>
            <p:cNvSpPr txBox="1">
              <a:spLocks noChangeArrowheads="1"/>
            </p:cNvSpPr>
            <p:nvPr/>
          </p:nvSpPr>
          <p:spPr bwMode="auto">
            <a:xfrm>
              <a:off x="193711" y="3616625"/>
              <a:ext cx="1099891" cy="693842"/>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00" dirty="0" smtClean="0">
                  <a:solidFill>
                    <a:schemeClr val="accent2">
                      <a:lumMod val="75000"/>
                    </a:schemeClr>
                  </a:solidFill>
                  <a:latin typeface="Meiryo" pitchFamily="34" charset="-128"/>
                  <a:ea typeface="Meiryo" pitchFamily="34" charset="-128"/>
                  <a:cs typeface="Meiryo" pitchFamily="34" charset="-128"/>
                </a:rPr>
                <a:t>1. Send Bill Information        via </a:t>
              </a:r>
              <a:r>
                <a:rPr lang="en-US" altLang="ja-JP" sz="1000" dirty="0" err="1" smtClean="0">
                  <a:solidFill>
                    <a:schemeClr val="accent2">
                      <a:lumMod val="75000"/>
                    </a:schemeClr>
                  </a:solidFill>
                  <a:latin typeface="Meiryo" pitchFamily="34" charset="-128"/>
                  <a:ea typeface="Meiryo" pitchFamily="34" charset="-128"/>
                  <a:cs typeface="Meiryo" pitchFamily="34" charset="-128"/>
                </a:rPr>
                <a:t>MGeB</a:t>
              </a:r>
              <a:endParaRPr lang="en-US" altLang="ja-JP" sz="1000" b="0" i="0" u="none" strike="noStrike" baseline="0" dirty="0">
                <a:solidFill>
                  <a:schemeClr val="accent2">
                    <a:lumMod val="75000"/>
                  </a:schemeClr>
                </a:solidFill>
                <a:latin typeface="Meiryo" pitchFamily="34" charset="-128"/>
                <a:ea typeface="Meiryo" pitchFamily="34" charset="-128"/>
                <a:cs typeface="Meiryo" pitchFamily="34" charset="-128"/>
              </a:endParaRPr>
            </a:p>
            <a:p>
              <a:pPr algn="l" rtl="0">
                <a:lnSpc>
                  <a:spcPts val="1500"/>
                </a:lnSpc>
                <a:defRPr sz="1000"/>
              </a:pPr>
              <a:endParaRPr lang="en-US" altLang="ja-JP" sz="10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000" b="0" i="0" u="none" strike="noStrike" baseline="0" dirty="0">
                <a:solidFill>
                  <a:srgbClr val="000000"/>
                </a:solidFill>
                <a:latin typeface="ＭＳ Ｐゴシック"/>
                <a:ea typeface="ＭＳ Ｐゴシック"/>
              </a:endParaRPr>
            </a:p>
          </p:txBody>
        </p:sp>
        <p:sp>
          <p:nvSpPr>
            <p:cNvPr id="58" name="Text Box 25"/>
            <p:cNvSpPr txBox="1">
              <a:spLocks noChangeArrowheads="1"/>
            </p:cNvSpPr>
            <p:nvPr/>
          </p:nvSpPr>
          <p:spPr bwMode="auto">
            <a:xfrm>
              <a:off x="7216062" y="5331982"/>
              <a:ext cx="1112676" cy="269868"/>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00" b="0" i="0" u="none" strike="noStrike" baseline="0" dirty="0" smtClean="0">
                  <a:solidFill>
                    <a:schemeClr val="accent2">
                      <a:lumMod val="75000"/>
                    </a:schemeClr>
                  </a:solidFill>
                  <a:latin typeface="Meiryo" pitchFamily="34" charset="-128"/>
                  <a:ea typeface="Meiryo" pitchFamily="34" charset="-128"/>
                  <a:cs typeface="Meiryo" pitchFamily="34" charset="-128"/>
                </a:rPr>
                <a:t>Paying Bank</a:t>
              </a:r>
              <a:endParaRPr lang="en-US" altLang="ja-JP" sz="1000" b="0" i="0" u="none" strike="noStrike" baseline="0" dirty="0">
                <a:solidFill>
                  <a:schemeClr val="accent2">
                    <a:lumMod val="75000"/>
                  </a:schemeClr>
                </a:solidFill>
                <a:latin typeface="Meiryo" pitchFamily="34" charset="-128"/>
                <a:ea typeface="Meiryo" pitchFamily="34" charset="-128"/>
                <a:cs typeface="Meiryo" pitchFamily="34" charset="-128"/>
              </a:endParaRPr>
            </a:p>
            <a:p>
              <a:pPr algn="l" rtl="0">
                <a:lnSpc>
                  <a:spcPts val="1500"/>
                </a:lnSpc>
                <a:defRPr sz="1000"/>
              </a:pPr>
              <a:endParaRPr lang="en-US" altLang="ja-JP" sz="10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000" b="0" i="0" u="none" strike="noStrike" baseline="0" dirty="0">
                <a:solidFill>
                  <a:srgbClr val="000000"/>
                </a:solidFill>
                <a:latin typeface="ＭＳ Ｐゴシック"/>
                <a:ea typeface="ＭＳ Ｐゴシック"/>
              </a:endParaRPr>
            </a:p>
          </p:txBody>
        </p:sp>
        <p:sp>
          <p:nvSpPr>
            <p:cNvPr id="59" name="Text Box 25"/>
            <p:cNvSpPr txBox="1">
              <a:spLocks noChangeArrowheads="1"/>
            </p:cNvSpPr>
            <p:nvPr/>
          </p:nvSpPr>
          <p:spPr bwMode="auto">
            <a:xfrm>
              <a:off x="2940946" y="5402881"/>
              <a:ext cx="1757105" cy="384966"/>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00" dirty="0" smtClean="0">
                  <a:solidFill>
                    <a:schemeClr val="accent2">
                      <a:lumMod val="75000"/>
                    </a:schemeClr>
                  </a:solidFill>
                  <a:latin typeface="Meiryo" pitchFamily="34" charset="-128"/>
                  <a:ea typeface="Meiryo" pitchFamily="34" charset="-128"/>
                  <a:cs typeface="Meiryo" pitchFamily="34" charset="-128"/>
                </a:rPr>
                <a:t>4. Bill Information Inquiry</a:t>
              </a:r>
              <a:endParaRPr lang="en-US" altLang="ja-JP" sz="10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000" b="0" i="0" u="none" strike="noStrike" baseline="0" dirty="0">
                <a:solidFill>
                  <a:srgbClr val="000000"/>
                </a:solidFill>
                <a:latin typeface="ＭＳ Ｐゴシック"/>
                <a:ea typeface="ＭＳ Ｐゴシック"/>
              </a:endParaRPr>
            </a:p>
          </p:txBody>
        </p:sp>
        <p:sp>
          <p:nvSpPr>
            <p:cNvPr id="60" name="Text Box 25"/>
            <p:cNvSpPr txBox="1">
              <a:spLocks noChangeArrowheads="1"/>
            </p:cNvSpPr>
            <p:nvPr/>
          </p:nvSpPr>
          <p:spPr bwMode="auto">
            <a:xfrm>
              <a:off x="2276753" y="3531905"/>
              <a:ext cx="2276846" cy="863653"/>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400"/>
                </a:lnSpc>
                <a:defRPr sz="1000"/>
              </a:pPr>
              <a:r>
                <a:rPr lang="en-US" altLang="ja-JP" sz="1000" dirty="0" smtClean="0">
                  <a:solidFill>
                    <a:schemeClr val="accent2">
                      <a:lumMod val="75000"/>
                    </a:schemeClr>
                  </a:solidFill>
                  <a:latin typeface="Meiryo" pitchFamily="34" charset="-128"/>
                  <a:ea typeface="Meiryo" pitchFamily="34" charset="-128"/>
                  <a:cs typeface="Meiryo" pitchFamily="34" charset="-128"/>
                </a:rPr>
                <a:t>8. Credit Payment</a:t>
              </a:r>
            </a:p>
            <a:p>
              <a:pPr rtl="0">
                <a:lnSpc>
                  <a:spcPts val="1400"/>
                </a:lnSpc>
                <a:defRPr sz="1000"/>
              </a:pPr>
              <a:r>
                <a:rPr lang="en-US" altLang="ja-JP" sz="1000" dirty="0">
                  <a:solidFill>
                    <a:schemeClr val="accent2">
                      <a:lumMod val="75000"/>
                    </a:schemeClr>
                  </a:solidFill>
                  <a:latin typeface="Meiryo" pitchFamily="34" charset="-128"/>
                  <a:ea typeface="Meiryo" pitchFamily="34" charset="-128"/>
                  <a:cs typeface="Meiryo" pitchFamily="34" charset="-128"/>
                </a:rPr>
                <a:t>9</a:t>
              </a:r>
              <a:r>
                <a:rPr lang="en-US" altLang="ja-JP" sz="1000" dirty="0" smtClean="0">
                  <a:solidFill>
                    <a:schemeClr val="accent2">
                      <a:lumMod val="75000"/>
                    </a:schemeClr>
                  </a:solidFill>
                  <a:latin typeface="Meiryo" pitchFamily="34" charset="-128"/>
                  <a:ea typeface="Meiryo" pitchFamily="34" charset="-128"/>
                  <a:cs typeface="Meiryo" pitchFamily="34" charset="-128"/>
                </a:rPr>
                <a:t>. Match bills and payment  </a:t>
              </a:r>
            </a:p>
            <a:p>
              <a:pPr rtl="0">
                <a:lnSpc>
                  <a:spcPts val="1400"/>
                </a:lnSpc>
                <a:defRPr sz="1000"/>
              </a:pPr>
              <a:r>
                <a:rPr lang="en-US" altLang="ja-JP" sz="1000" dirty="0">
                  <a:solidFill>
                    <a:schemeClr val="accent2">
                      <a:lumMod val="75000"/>
                    </a:schemeClr>
                  </a:solidFill>
                  <a:latin typeface="Meiryo" pitchFamily="34" charset="-128"/>
                  <a:ea typeface="Meiryo" pitchFamily="34" charset="-128"/>
                  <a:cs typeface="Meiryo" pitchFamily="34" charset="-128"/>
                </a:rPr>
                <a:t> </a:t>
              </a:r>
              <a:r>
                <a:rPr lang="en-US" altLang="ja-JP" sz="1000" dirty="0" smtClean="0">
                  <a:solidFill>
                    <a:schemeClr val="accent2">
                      <a:lumMod val="75000"/>
                    </a:schemeClr>
                  </a:solidFill>
                  <a:latin typeface="Meiryo" pitchFamily="34" charset="-128"/>
                  <a:ea typeface="Meiryo" pitchFamily="34" charset="-128"/>
                  <a:cs typeface="Meiryo" pitchFamily="34" charset="-128"/>
                </a:rPr>
                <a:t>  information and upload bill </a:t>
              </a:r>
            </a:p>
            <a:p>
              <a:pPr rtl="0">
                <a:lnSpc>
                  <a:spcPts val="1400"/>
                </a:lnSpc>
                <a:defRPr sz="1000"/>
              </a:pPr>
              <a:r>
                <a:rPr lang="en-US" altLang="ja-JP" sz="1000" dirty="0">
                  <a:solidFill>
                    <a:schemeClr val="accent2">
                      <a:lumMod val="75000"/>
                    </a:schemeClr>
                  </a:solidFill>
                  <a:latin typeface="Meiryo" pitchFamily="34" charset="-128"/>
                  <a:ea typeface="Meiryo" pitchFamily="34" charset="-128"/>
                  <a:cs typeface="Meiryo" pitchFamily="34" charset="-128"/>
                </a:rPr>
                <a:t> </a:t>
              </a:r>
              <a:r>
                <a:rPr lang="en-US" altLang="ja-JP" sz="1000" dirty="0" smtClean="0">
                  <a:solidFill>
                    <a:schemeClr val="accent2">
                      <a:lumMod val="75000"/>
                    </a:schemeClr>
                  </a:solidFill>
                  <a:latin typeface="Meiryo" pitchFamily="34" charset="-128"/>
                  <a:ea typeface="Meiryo" pitchFamily="34" charset="-128"/>
                  <a:cs typeface="Meiryo" pitchFamily="34" charset="-128"/>
                </a:rPr>
                <a:t>  reconcile file</a:t>
              </a:r>
              <a:endParaRPr lang="en-US" altLang="ja-JP" sz="10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000" b="0" i="0" u="none" strike="noStrike" baseline="0" dirty="0">
                <a:solidFill>
                  <a:srgbClr val="000000"/>
                </a:solidFill>
                <a:latin typeface="ＭＳ Ｐゴシック"/>
                <a:ea typeface="ＭＳ Ｐゴシック"/>
              </a:endParaRPr>
            </a:p>
          </p:txBody>
        </p:sp>
        <p:sp>
          <p:nvSpPr>
            <p:cNvPr id="61" name="Text Box 25"/>
            <p:cNvSpPr txBox="1">
              <a:spLocks noChangeArrowheads="1"/>
            </p:cNvSpPr>
            <p:nvPr/>
          </p:nvSpPr>
          <p:spPr bwMode="auto">
            <a:xfrm>
              <a:off x="4584582" y="5432795"/>
              <a:ext cx="2276846" cy="291676"/>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00" dirty="0" smtClean="0">
                  <a:solidFill>
                    <a:schemeClr val="accent2">
                      <a:lumMod val="75000"/>
                    </a:schemeClr>
                  </a:solidFill>
                  <a:latin typeface="Meiryo" pitchFamily="34" charset="-128"/>
                  <a:ea typeface="Meiryo" pitchFamily="34" charset="-128"/>
                  <a:cs typeface="Meiryo" pitchFamily="34" charset="-128"/>
                </a:rPr>
                <a:t>7. Payment Instruction</a:t>
              </a:r>
              <a:endParaRPr lang="en-US" altLang="ja-JP" sz="10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000" b="0" i="0" u="none" strike="noStrike" baseline="0" dirty="0">
                <a:solidFill>
                  <a:srgbClr val="000000"/>
                </a:solidFill>
                <a:latin typeface="ＭＳ Ｐゴシック"/>
                <a:ea typeface="ＭＳ Ｐゴシック"/>
              </a:endParaRPr>
            </a:p>
          </p:txBody>
        </p:sp>
        <p:sp>
          <p:nvSpPr>
            <p:cNvPr id="62" name="Text Box 25"/>
            <p:cNvSpPr txBox="1">
              <a:spLocks noChangeArrowheads="1"/>
            </p:cNvSpPr>
            <p:nvPr/>
          </p:nvSpPr>
          <p:spPr bwMode="auto">
            <a:xfrm>
              <a:off x="6616443" y="5553044"/>
              <a:ext cx="2276846" cy="469606"/>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00" dirty="0">
                  <a:solidFill>
                    <a:schemeClr val="accent2">
                      <a:lumMod val="75000"/>
                    </a:schemeClr>
                  </a:solidFill>
                  <a:latin typeface="Meiryo" pitchFamily="34" charset="-128"/>
                  <a:ea typeface="Meiryo" pitchFamily="34" charset="-128"/>
                  <a:cs typeface="Meiryo" pitchFamily="34" charset="-128"/>
                </a:rPr>
                <a:t>6</a:t>
              </a:r>
              <a:r>
                <a:rPr lang="en-US" altLang="ja-JP" sz="1000" dirty="0" smtClean="0">
                  <a:solidFill>
                    <a:schemeClr val="accent2">
                      <a:lumMod val="75000"/>
                    </a:schemeClr>
                  </a:solidFill>
                  <a:latin typeface="Meiryo" pitchFamily="34" charset="-128"/>
                  <a:ea typeface="Meiryo" pitchFamily="34" charset="-128"/>
                  <a:cs typeface="Meiryo" pitchFamily="34" charset="-128"/>
                </a:rPr>
                <a:t>. Verify Bill </a:t>
              </a:r>
              <a:r>
                <a:rPr lang="en-US" altLang="ja-JP" sz="1000" dirty="0">
                  <a:solidFill>
                    <a:schemeClr val="accent2">
                      <a:lumMod val="75000"/>
                    </a:schemeClr>
                  </a:solidFill>
                  <a:latin typeface="Meiryo" pitchFamily="34" charset="-128"/>
                  <a:ea typeface="Meiryo" pitchFamily="34" charset="-128"/>
                  <a:cs typeface="Meiryo" pitchFamily="34" charset="-128"/>
                </a:rPr>
                <a:t>I</a:t>
              </a:r>
              <a:r>
                <a:rPr lang="en-US" altLang="ja-JP" sz="1000" dirty="0" smtClean="0">
                  <a:solidFill>
                    <a:schemeClr val="accent2">
                      <a:lumMod val="75000"/>
                    </a:schemeClr>
                  </a:solidFill>
                  <a:latin typeface="Meiryo" pitchFamily="34" charset="-128"/>
                  <a:ea typeface="Meiryo" pitchFamily="34" charset="-128"/>
                  <a:cs typeface="Meiryo" pitchFamily="34" charset="-128"/>
                </a:rPr>
                <a:t>nformation </a:t>
              </a:r>
            </a:p>
            <a:p>
              <a:pPr algn="ctr" rtl="0">
                <a:lnSpc>
                  <a:spcPts val="1400"/>
                </a:lnSpc>
                <a:defRPr sz="1000"/>
              </a:pPr>
              <a:r>
                <a:rPr lang="en-US" altLang="ja-JP" sz="1000" dirty="0" smtClean="0">
                  <a:solidFill>
                    <a:schemeClr val="accent2">
                      <a:lumMod val="75000"/>
                    </a:schemeClr>
                  </a:solidFill>
                  <a:latin typeface="Meiryo" pitchFamily="34" charset="-128"/>
                  <a:ea typeface="Meiryo" pitchFamily="34" charset="-128"/>
                  <a:cs typeface="Meiryo" pitchFamily="34" charset="-128"/>
                </a:rPr>
                <a:t>and Debit from Account </a:t>
              </a:r>
              <a:endParaRPr lang="en-US" altLang="ja-JP" sz="1000" b="0" i="0" u="none" strike="noStrike" baseline="0" dirty="0">
                <a:solidFill>
                  <a:srgbClr val="000000"/>
                </a:solidFill>
                <a:latin typeface="ＭＳ Ｐゴシック"/>
                <a:ea typeface="ＭＳ Ｐゴシック"/>
              </a:endParaRPr>
            </a:p>
          </p:txBody>
        </p:sp>
        <p:sp>
          <p:nvSpPr>
            <p:cNvPr id="63" name="Text Box 25"/>
            <p:cNvSpPr txBox="1">
              <a:spLocks noChangeArrowheads="1"/>
            </p:cNvSpPr>
            <p:nvPr/>
          </p:nvSpPr>
          <p:spPr bwMode="auto">
            <a:xfrm>
              <a:off x="3142752" y="4302351"/>
              <a:ext cx="2276846" cy="291676"/>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00" dirty="0" smtClean="0">
                  <a:solidFill>
                    <a:schemeClr val="accent2">
                      <a:lumMod val="75000"/>
                    </a:schemeClr>
                  </a:solidFill>
                  <a:latin typeface="Meiryo" pitchFamily="34" charset="-128"/>
                  <a:ea typeface="Meiryo" pitchFamily="34" charset="-128"/>
                  <a:cs typeface="Meiryo" pitchFamily="34" charset="-128"/>
                </a:rPr>
                <a:t>5. Bill Information Confirmation</a:t>
              </a:r>
              <a:endParaRPr lang="en-US" altLang="ja-JP" sz="10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000" b="0" i="0" u="none" strike="noStrike" baseline="0" dirty="0">
                <a:solidFill>
                  <a:srgbClr val="000000"/>
                </a:solidFill>
                <a:latin typeface="ＭＳ Ｐゴシック"/>
                <a:ea typeface="ＭＳ Ｐゴシック"/>
              </a:endParaRPr>
            </a:p>
          </p:txBody>
        </p:sp>
        <p:sp>
          <p:nvSpPr>
            <p:cNvPr id="64" name="Text Box 25"/>
            <p:cNvSpPr txBox="1">
              <a:spLocks noChangeArrowheads="1"/>
            </p:cNvSpPr>
            <p:nvPr/>
          </p:nvSpPr>
          <p:spPr bwMode="auto">
            <a:xfrm>
              <a:off x="1045506" y="5188364"/>
              <a:ext cx="1306327" cy="269868"/>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00" b="0" i="0" u="none" strike="noStrike" baseline="0" dirty="0" smtClean="0">
                  <a:solidFill>
                    <a:schemeClr val="accent2">
                      <a:lumMod val="75000"/>
                    </a:schemeClr>
                  </a:solidFill>
                  <a:latin typeface="Meiryo" pitchFamily="34" charset="-128"/>
                  <a:ea typeface="Meiryo" pitchFamily="34" charset="-128"/>
                  <a:cs typeface="Meiryo" pitchFamily="34" charset="-128"/>
                </a:rPr>
                <a:t>Biller’s </a:t>
              </a:r>
              <a:r>
                <a:rPr lang="en-US" altLang="ja-JP" sz="1000" b="0" i="0" u="none" strike="noStrike" dirty="0" smtClean="0">
                  <a:solidFill>
                    <a:schemeClr val="accent2">
                      <a:lumMod val="75000"/>
                    </a:schemeClr>
                  </a:solidFill>
                  <a:latin typeface="Meiryo" pitchFamily="34" charset="-128"/>
                  <a:ea typeface="Meiryo" pitchFamily="34" charset="-128"/>
                  <a:cs typeface="Meiryo" pitchFamily="34" charset="-128"/>
                </a:rPr>
                <a:t>Bank</a:t>
              </a:r>
              <a:endParaRPr lang="en-US" altLang="ja-JP" sz="1000" b="0" i="0" u="none" strike="noStrike" baseline="0" dirty="0">
                <a:solidFill>
                  <a:schemeClr val="accent2">
                    <a:lumMod val="75000"/>
                  </a:schemeClr>
                </a:solidFill>
                <a:latin typeface="Meiryo" pitchFamily="34" charset="-128"/>
                <a:ea typeface="Meiryo" pitchFamily="34" charset="-128"/>
                <a:cs typeface="Meiryo" pitchFamily="34" charset="-128"/>
              </a:endParaRPr>
            </a:p>
            <a:p>
              <a:pPr algn="l" rtl="0">
                <a:lnSpc>
                  <a:spcPts val="1500"/>
                </a:lnSpc>
                <a:defRPr sz="1000"/>
              </a:pPr>
              <a:endParaRPr lang="en-US" altLang="ja-JP" sz="10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000" b="0" i="0" u="none" strike="noStrike" baseline="0" dirty="0">
                <a:solidFill>
                  <a:srgbClr val="000000"/>
                </a:solidFill>
                <a:latin typeface="ＭＳ Ｐゴシック"/>
                <a:ea typeface="ＭＳ Ｐゴシック"/>
              </a:endParaRPr>
            </a:p>
          </p:txBody>
        </p:sp>
        <p:sp>
          <p:nvSpPr>
            <p:cNvPr id="65" name="Text Box 25"/>
            <p:cNvSpPr txBox="1">
              <a:spLocks noChangeArrowheads="1"/>
            </p:cNvSpPr>
            <p:nvPr/>
          </p:nvSpPr>
          <p:spPr bwMode="auto">
            <a:xfrm>
              <a:off x="1113115" y="3226412"/>
              <a:ext cx="1258453" cy="269868"/>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00" dirty="0" smtClean="0">
                  <a:solidFill>
                    <a:schemeClr val="accent2">
                      <a:lumMod val="75000"/>
                    </a:schemeClr>
                  </a:solidFill>
                  <a:latin typeface="Meiryo" pitchFamily="34" charset="-128"/>
                  <a:ea typeface="Meiryo" pitchFamily="34" charset="-128"/>
                  <a:cs typeface="Meiryo" pitchFamily="34" charset="-128"/>
                </a:rPr>
                <a:t>Biller</a:t>
              </a:r>
              <a:r>
                <a:rPr lang="ja-JP" altLang="en-US" sz="1000" dirty="0" smtClean="0">
                  <a:solidFill>
                    <a:schemeClr val="accent2">
                      <a:lumMod val="75000"/>
                    </a:schemeClr>
                  </a:solidFill>
                  <a:latin typeface="Meiryo" pitchFamily="34" charset="-128"/>
                  <a:ea typeface="Meiryo" pitchFamily="34" charset="-128"/>
                  <a:cs typeface="Meiryo" pitchFamily="34" charset="-128"/>
                </a:rPr>
                <a:t>（</a:t>
              </a:r>
              <a:r>
                <a:rPr lang="en-US" altLang="ja-JP" sz="1000" dirty="0" smtClean="0">
                  <a:solidFill>
                    <a:schemeClr val="accent2">
                      <a:lumMod val="75000"/>
                    </a:schemeClr>
                  </a:solidFill>
                  <a:latin typeface="Meiryo" pitchFamily="34" charset="-128"/>
                  <a:ea typeface="Meiryo" pitchFamily="34" charset="-128"/>
                  <a:cs typeface="Meiryo" pitchFamily="34" charset="-128"/>
                </a:rPr>
                <a:t>Your co.</a:t>
              </a:r>
              <a:r>
                <a:rPr lang="ja-JP" altLang="en-US" sz="1000" dirty="0" smtClean="0">
                  <a:solidFill>
                    <a:schemeClr val="accent2">
                      <a:lumMod val="75000"/>
                    </a:schemeClr>
                  </a:solidFill>
                  <a:latin typeface="Meiryo" pitchFamily="34" charset="-128"/>
                  <a:ea typeface="Meiryo" pitchFamily="34" charset="-128"/>
                  <a:cs typeface="Meiryo" pitchFamily="34" charset="-128"/>
                </a:rPr>
                <a:t>）</a:t>
              </a:r>
              <a:endParaRPr lang="en-US" altLang="ja-JP" sz="10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000" b="0" i="0" u="none" strike="noStrike" baseline="0" dirty="0">
                <a:solidFill>
                  <a:srgbClr val="000000"/>
                </a:solidFill>
                <a:latin typeface="ＭＳ Ｐゴシック"/>
                <a:ea typeface="ＭＳ Ｐゴシック"/>
              </a:endParaRPr>
            </a:p>
          </p:txBody>
        </p:sp>
        <p:sp>
          <p:nvSpPr>
            <p:cNvPr id="66" name="Flowchart: Magnetic Disk 65"/>
            <p:cNvSpPr/>
            <p:nvPr/>
          </p:nvSpPr>
          <p:spPr bwMode="auto">
            <a:xfrm>
              <a:off x="4281175" y="4576910"/>
              <a:ext cx="833750" cy="838779"/>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000" b="0" i="0" u="none" strike="noStrike" cap="none" normalizeH="0" baseline="0" dirty="0" smtClean="0">
                  <a:ln>
                    <a:noFill/>
                  </a:ln>
                  <a:solidFill>
                    <a:schemeClr val="tx1"/>
                  </a:solidFill>
                  <a:effectLst/>
                  <a:latin typeface="Meiryo" pitchFamily="34" charset="-128"/>
                  <a:ea typeface="Meiryo" pitchFamily="34" charset="-128"/>
                  <a:cs typeface="Meiryo" pitchFamily="34" charset="-128"/>
                </a:rPr>
                <a:t>N-ITMX</a:t>
              </a:r>
            </a:p>
            <a:p>
              <a:pPr marL="0" marR="0" indent="0" algn="ctr" defTabSz="914400" rtl="0" eaLnBrk="1" fontAlgn="base" latinLnBrk="0" hangingPunct="1">
                <a:lnSpc>
                  <a:spcPct val="100000"/>
                </a:lnSpc>
                <a:spcBef>
                  <a:spcPct val="0"/>
                </a:spcBef>
                <a:spcAft>
                  <a:spcPct val="0"/>
                </a:spcAft>
                <a:buClrTx/>
                <a:buSzTx/>
                <a:buFontTx/>
                <a:buNone/>
                <a:tabLst/>
              </a:pPr>
              <a:r>
                <a:rPr lang="en-US" sz="1000" dirty="0" smtClean="0">
                  <a:latin typeface="Meiryo" pitchFamily="34" charset="-128"/>
                  <a:ea typeface="Meiryo" pitchFamily="34" charset="-128"/>
                  <a:cs typeface="Meiryo" pitchFamily="34" charset="-128"/>
                </a:rPr>
                <a:t>System</a:t>
              </a:r>
              <a:endParaRPr kumimoji="1" lang="en-GB" sz="1000" b="0" i="0" u="none" strike="noStrike" cap="none" normalizeH="0" baseline="0" dirty="0" smtClean="0">
                <a:ln>
                  <a:noFill/>
                </a:ln>
                <a:solidFill>
                  <a:schemeClr val="tx1"/>
                </a:solidFill>
                <a:effectLst/>
                <a:latin typeface="Meiryo" pitchFamily="34" charset="-128"/>
                <a:ea typeface="Meiryo" pitchFamily="34" charset="-128"/>
                <a:cs typeface="Meiryo" pitchFamily="34" charset="-128"/>
              </a:endParaRPr>
            </a:p>
          </p:txBody>
        </p:sp>
        <p:sp>
          <p:nvSpPr>
            <p:cNvPr id="67" name="Right Arrow 66"/>
            <p:cNvSpPr/>
            <p:nvPr/>
          </p:nvSpPr>
          <p:spPr>
            <a:xfrm rot="5400000">
              <a:off x="827965" y="3966400"/>
              <a:ext cx="985348" cy="180303"/>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Arial" pitchFamily="34" charset="0"/>
                <a:cs typeface="Arial" pitchFamily="34" charset="0"/>
              </a:endParaRPr>
            </a:p>
          </p:txBody>
        </p:sp>
        <p:sp>
          <p:nvSpPr>
            <p:cNvPr id="68" name="Right Arrow 67"/>
            <p:cNvSpPr/>
            <p:nvPr/>
          </p:nvSpPr>
          <p:spPr>
            <a:xfrm rot="16200000">
              <a:off x="1598314" y="3976387"/>
              <a:ext cx="975966" cy="160327"/>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Arial" pitchFamily="34" charset="0"/>
                <a:cs typeface="Arial" pitchFamily="34" charset="0"/>
              </a:endParaRPr>
            </a:p>
          </p:txBody>
        </p:sp>
        <p:sp>
          <p:nvSpPr>
            <p:cNvPr id="69" name="TextBox 68"/>
            <p:cNvSpPr txBox="1"/>
            <p:nvPr/>
          </p:nvSpPr>
          <p:spPr>
            <a:xfrm>
              <a:off x="1440274" y="4221939"/>
              <a:ext cx="565858" cy="243604"/>
            </a:xfrm>
            <a:prstGeom prst="rect">
              <a:avLst/>
            </a:prstGeom>
            <a:noFill/>
          </p:spPr>
          <p:txBody>
            <a:bodyPr wrap="square" rtlCol="0">
              <a:spAutoFit/>
            </a:bodyPr>
            <a:lstStyle/>
            <a:p>
              <a:r>
                <a:rPr lang="en-US" sz="900" dirty="0" err="1" smtClean="0">
                  <a:solidFill>
                    <a:schemeClr val="accent6">
                      <a:lumMod val="75000"/>
                    </a:schemeClr>
                  </a:solidFill>
                  <a:latin typeface="Meiryo" pitchFamily="34" charset="-128"/>
                  <a:ea typeface="Meiryo" pitchFamily="34" charset="-128"/>
                  <a:cs typeface="Meiryo" pitchFamily="34" charset="-128"/>
                </a:rPr>
                <a:t>MGeB</a:t>
              </a:r>
              <a:endParaRPr lang="en-GB" sz="900" dirty="0">
                <a:solidFill>
                  <a:schemeClr val="accent6">
                    <a:lumMod val="75000"/>
                  </a:schemeClr>
                </a:solidFill>
                <a:latin typeface="Meiryo" pitchFamily="34" charset="-128"/>
                <a:ea typeface="Meiryo" pitchFamily="34" charset="-128"/>
                <a:cs typeface="Meiryo" pitchFamily="34" charset="-128"/>
              </a:endParaRPr>
            </a:p>
          </p:txBody>
        </p:sp>
        <p:grpSp>
          <p:nvGrpSpPr>
            <p:cNvPr id="72" name="Group 71"/>
            <p:cNvGrpSpPr/>
            <p:nvPr/>
          </p:nvGrpSpPr>
          <p:grpSpPr>
            <a:xfrm>
              <a:off x="1398920" y="3746265"/>
              <a:ext cx="615152" cy="482139"/>
              <a:chOff x="2215348" y="6031491"/>
              <a:chExt cx="1202997" cy="813933"/>
            </a:xfrm>
          </p:grpSpPr>
          <p:pic>
            <p:nvPicPr>
              <p:cNvPr id="73" name="Picture 2"/>
              <p:cNvPicPr>
                <a:picLocks noChangeAspect="1" noChangeArrowheads="1"/>
              </p:cNvPicPr>
              <p:nvPr/>
            </p:nvPicPr>
            <p:blipFill>
              <a:blip r:embed="rId6" cstate="print">
                <a:clrChange>
                  <a:clrFrom>
                    <a:srgbClr val="E2F8FF"/>
                  </a:clrFrom>
                  <a:clrTo>
                    <a:srgbClr val="E2F8FF">
                      <a:alpha val="0"/>
                    </a:srgbClr>
                  </a:clrTo>
                </a:clrChange>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2215348" y="6031491"/>
                <a:ext cx="1202997" cy="813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10"/>
              <p:cNvPicPr>
                <a:picLocks noChangeAspect="1" noChangeArrowheads="1"/>
              </p:cNvPicPr>
              <p:nvPr/>
            </p:nvPicPr>
            <p:blipFill>
              <a:blip r:embed="rId8" cstate="print">
                <a:clrChange>
                  <a:clrFrom>
                    <a:srgbClr val="E2F8FF"/>
                  </a:clrFrom>
                  <a:clrTo>
                    <a:srgbClr val="E2F8FF">
                      <a:alpha val="0"/>
                    </a:srgbClr>
                  </a:clrTo>
                </a:clrChange>
                <a:extLst>
                  <a:ext uri="{28A0092B-C50C-407E-A947-70E740481C1C}">
                    <a14:useLocalDpi xmlns:a14="http://schemas.microsoft.com/office/drawing/2010/main" val="0"/>
                  </a:ext>
                </a:extLst>
              </a:blip>
              <a:srcRect/>
              <a:stretch>
                <a:fillRect/>
              </a:stretch>
            </p:blipFill>
            <p:spPr bwMode="auto">
              <a:xfrm>
                <a:off x="2414684" y="6211334"/>
                <a:ext cx="785716" cy="32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6" name="Text Box 25"/>
            <p:cNvSpPr txBox="1">
              <a:spLocks noChangeArrowheads="1"/>
            </p:cNvSpPr>
            <p:nvPr/>
          </p:nvSpPr>
          <p:spPr bwMode="auto">
            <a:xfrm>
              <a:off x="6069742" y="3606781"/>
              <a:ext cx="1552665" cy="684894"/>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1400"/>
                </a:lnSpc>
                <a:defRPr sz="1000"/>
              </a:pPr>
              <a:r>
                <a:rPr lang="en-US" altLang="ja-JP" sz="1000" dirty="0" smtClean="0">
                  <a:solidFill>
                    <a:schemeClr val="accent2">
                      <a:lumMod val="75000"/>
                    </a:schemeClr>
                  </a:solidFill>
                  <a:latin typeface="Meiryo" pitchFamily="34" charset="-128"/>
                  <a:ea typeface="Meiryo" pitchFamily="34" charset="-128"/>
                  <a:cs typeface="Meiryo" pitchFamily="34" charset="-128"/>
                </a:rPr>
                <a:t>3. Payment </a:t>
              </a:r>
              <a:r>
                <a:rPr lang="en-US" altLang="ja-JP" sz="1000" dirty="0">
                  <a:solidFill>
                    <a:schemeClr val="accent2">
                      <a:lumMod val="75000"/>
                    </a:schemeClr>
                  </a:solidFill>
                  <a:latin typeface="Meiryo" pitchFamily="34" charset="-128"/>
                  <a:ea typeface="Meiryo" pitchFamily="34" charset="-128"/>
                  <a:cs typeface="Meiryo" pitchFamily="34" charset="-128"/>
                </a:rPr>
                <a:t>information </a:t>
              </a:r>
              <a:endParaRPr lang="en-US" altLang="ja-JP" sz="1000" dirty="0" smtClean="0">
                <a:solidFill>
                  <a:schemeClr val="accent2">
                    <a:lumMod val="75000"/>
                  </a:schemeClr>
                </a:solidFill>
                <a:latin typeface="Meiryo" pitchFamily="34" charset="-128"/>
                <a:ea typeface="Meiryo" pitchFamily="34" charset="-128"/>
                <a:cs typeface="Meiryo" pitchFamily="34" charset="-128"/>
              </a:endParaRPr>
            </a:p>
            <a:p>
              <a:pPr>
                <a:lnSpc>
                  <a:spcPts val="1400"/>
                </a:lnSpc>
                <a:defRPr sz="1000"/>
              </a:pPr>
              <a:r>
                <a:rPr lang="en-US" altLang="ja-JP" sz="1000" dirty="0">
                  <a:solidFill>
                    <a:schemeClr val="accent2">
                      <a:lumMod val="75000"/>
                    </a:schemeClr>
                  </a:solidFill>
                  <a:latin typeface="Meiryo" pitchFamily="34" charset="-128"/>
                  <a:ea typeface="Meiryo" pitchFamily="34" charset="-128"/>
                  <a:cs typeface="Meiryo" pitchFamily="34" charset="-128"/>
                </a:rPr>
                <a:t> </a:t>
              </a:r>
              <a:r>
                <a:rPr lang="en-US" altLang="ja-JP" sz="1000" dirty="0" smtClean="0">
                  <a:solidFill>
                    <a:schemeClr val="accent2">
                      <a:lumMod val="75000"/>
                    </a:schemeClr>
                  </a:solidFill>
                  <a:latin typeface="Meiryo" pitchFamily="34" charset="-128"/>
                  <a:ea typeface="Meiryo" pitchFamily="34" charset="-128"/>
                  <a:cs typeface="Meiryo" pitchFamily="34" charset="-128"/>
                </a:rPr>
                <a:t>   via Paying Bank </a:t>
              </a:r>
            </a:p>
            <a:p>
              <a:pPr>
                <a:lnSpc>
                  <a:spcPts val="1400"/>
                </a:lnSpc>
                <a:defRPr sz="1000"/>
              </a:pPr>
              <a:r>
                <a:rPr lang="en-US" altLang="ja-JP" sz="1000" dirty="0" smtClean="0">
                  <a:solidFill>
                    <a:schemeClr val="accent2">
                      <a:lumMod val="75000"/>
                    </a:schemeClr>
                  </a:solidFill>
                  <a:latin typeface="Meiryo" pitchFamily="34" charset="-128"/>
                  <a:ea typeface="Meiryo" pitchFamily="34" charset="-128"/>
                  <a:cs typeface="Meiryo" pitchFamily="34" charset="-128"/>
                </a:rPr>
                <a:t>(</a:t>
              </a:r>
              <a:r>
                <a:rPr lang="en-US" altLang="ja-JP" sz="1000" dirty="0" err="1" smtClean="0">
                  <a:solidFill>
                    <a:schemeClr val="accent2">
                      <a:lumMod val="75000"/>
                    </a:schemeClr>
                  </a:solidFill>
                  <a:latin typeface="Meiryo" pitchFamily="34" charset="-128"/>
                  <a:ea typeface="Meiryo" pitchFamily="34" charset="-128"/>
                  <a:cs typeface="Meiryo" pitchFamily="34" charset="-128"/>
                </a:rPr>
                <a:t>eg</a:t>
              </a:r>
              <a:r>
                <a:rPr lang="en-US" altLang="ja-JP" sz="1000" dirty="0" smtClean="0">
                  <a:solidFill>
                    <a:schemeClr val="accent2">
                      <a:lumMod val="75000"/>
                    </a:schemeClr>
                  </a:solidFill>
                  <a:latin typeface="Meiryo" pitchFamily="34" charset="-128"/>
                  <a:ea typeface="Meiryo" pitchFamily="34" charset="-128"/>
                  <a:cs typeface="Meiryo" pitchFamily="34" charset="-128"/>
                </a:rPr>
                <a:t>. </a:t>
              </a:r>
              <a:r>
                <a:rPr lang="en-US" altLang="ja-JP" sz="1000" dirty="0" err="1" smtClean="0">
                  <a:solidFill>
                    <a:schemeClr val="accent2">
                      <a:lumMod val="75000"/>
                    </a:schemeClr>
                  </a:solidFill>
                  <a:latin typeface="Meiryo" pitchFamily="34" charset="-128"/>
                  <a:ea typeface="Meiryo" pitchFamily="34" charset="-128"/>
                  <a:cs typeface="Meiryo" pitchFamily="34" charset="-128"/>
                </a:rPr>
                <a:t>Moblie</a:t>
              </a:r>
              <a:r>
                <a:rPr lang="en-US" altLang="ja-JP" sz="1000" dirty="0" smtClean="0">
                  <a:solidFill>
                    <a:schemeClr val="accent2">
                      <a:lumMod val="75000"/>
                    </a:schemeClr>
                  </a:solidFill>
                  <a:latin typeface="Meiryo" pitchFamily="34" charset="-128"/>
                  <a:ea typeface="Meiryo" pitchFamily="34" charset="-128"/>
                  <a:cs typeface="Meiryo" pitchFamily="34" charset="-128"/>
                </a:rPr>
                <a:t> Banking)</a:t>
              </a:r>
              <a:endParaRPr lang="en-US" altLang="ja-JP" sz="1000" dirty="0">
                <a:solidFill>
                  <a:schemeClr val="accent2">
                    <a:lumMod val="75000"/>
                  </a:schemeClr>
                </a:solidFill>
                <a:latin typeface="Meiryo" pitchFamily="34" charset="-128"/>
                <a:ea typeface="Meiryo" pitchFamily="34" charset="-128"/>
                <a:cs typeface="Meiryo" pitchFamily="34" charset="-128"/>
              </a:endParaRPr>
            </a:p>
            <a:p>
              <a:pPr algn="l" rtl="0">
                <a:lnSpc>
                  <a:spcPts val="1500"/>
                </a:lnSpc>
                <a:defRPr sz="1000"/>
              </a:pPr>
              <a:endParaRPr lang="en-US" altLang="ja-JP" sz="10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000" b="0" i="0" u="none" strike="noStrike" baseline="0" dirty="0">
                <a:solidFill>
                  <a:srgbClr val="000000"/>
                </a:solidFill>
                <a:latin typeface="ＭＳ Ｐゴシック"/>
                <a:ea typeface="ＭＳ Ｐゴシック"/>
              </a:endParaRPr>
            </a:p>
          </p:txBody>
        </p:sp>
      </p:grpSp>
      <p:sp>
        <p:nvSpPr>
          <p:cNvPr id="31" name="Right Arrow 30"/>
          <p:cNvSpPr/>
          <p:nvPr/>
        </p:nvSpPr>
        <p:spPr>
          <a:xfrm>
            <a:off x="2590353" y="2973672"/>
            <a:ext cx="4195144" cy="220989"/>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Arial" pitchFamily="34" charset="0"/>
              <a:cs typeface="Arial" pitchFamily="34" charset="0"/>
            </a:endParaRPr>
          </a:p>
        </p:txBody>
      </p:sp>
      <p:sp>
        <p:nvSpPr>
          <p:cNvPr id="32" name="Text Box 25"/>
          <p:cNvSpPr txBox="1">
            <a:spLocks noChangeArrowheads="1"/>
          </p:cNvSpPr>
          <p:nvPr/>
        </p:nvSpPr>
        <p:spPr bwMode="auto">
          <a:xfrm>
            <a:off x="3824705" y="3186291"/>
            <a:ext cx="1892749" cy="324493"/>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2. Send Bill to Payer</a:t>
            </a:r>
            <a:endParaRPr lang="en-US" altLang="ja-JP" sz="12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200" b="0" i="0" u="none" strike="noStrike" baseline="0" dirty="0">
              <a:solidFill>
                <a:srgbClr val="000000"/>
              </a:solidFill>
              <a:latin typeface="ＭＳ Ｐゴシック"/>
              <a:ea typeface="ＭＳ Ｐゴシック"/>
            </a:endParaRPr>
          </a:p>
        </p:txBody>
      </p:sp>
    </p:spTree>
    <p:extLst>
      <p:ext uri="{BB962C8B-B14F-4D97-AF65-F5344CB8AC3E}">
        <p14:creationId xmlns:p14="http://schemas.microsoft.com/office/powerpoint/2010/main" val="76093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63F1C87A-1DF6-4E8E-9914-AB9E24F56AC7}" type="slidenum">
              <a:rPr lang="en-US" smtClean="0"/>
              <a:pPr>
                <a:defRPr/>
              </a:pPr>
              <a:t>11</a:t>
            </a:fld>
            <a:endParaRPr lang="th-TH" dirty="0"/>
          </a:p>
        </p:txBody>
      </p:sp>
      <p:sp>
        <p:nvSpPr>
          <p:cNvPr id="5" name="TextBox 4"/>
          <p:cNvSpPr txBox="1"/>
          <p:nvPr/>
        </p:nvSpPr>
        <p:spPr>
          <a:xfrm>
            <a:off x="282402" y="623539"/>
            <a:ext cx="7489998" cy="461665"/>
          </a:xfrm>
          <a:prstGeom prst="rect">
            <a:avLst/>
          </a:prstGeom>
          <a:noFill/>
        </p:spPr>
        <p:txBody>
          <a:bodyPr wrap="square" rtlCol="0">
            <a:spAutoFit/>
          </a:bodyPr>
          <a:lstStyle/>
          <a:p>
            <a:r>
              <a:rPr lang="en-US" b="1" dirty="0" smtClean="0">
                <a:solidFill>
                  <a:srgbClr val="003399"/>
                </a:solidFill>
                <a:latin typeface="Meiryo" pitchFamily="34" charset="-128"/>
                <a:ea typeface="Meiryo" pitchFamily="34" charset="-128"/>
                <a:cs typeface="Meiryo" pitchFamily="34" charset="-128"/>
              </a:rPr>
              <a:t>2-3. What is “Request to Pay”?</a:t>
            </a:r>
            <a:endParaRPr lang="en-GB" b="1" dirty="0">
              <a:solidFill>
                <a:srgbClr val="003399"/>
              </a:solidFill>
              <a:latin typeface="Meiryo" pitchFamily="34" charset="-128"/>
              <a:ea typeface="Meiryo" pitchFamily="34" charset="-128"/>
              <a:cs typeface="Meiryo" pitchFamily="34" charset="-128"/>
            </a:endParaRPr>
          </a:p>
        </p:txBody>
      </p:sp>
      <p:sp>
        <p:nvSpPr>
          <p:cNvPr id="6" name="TextBox 5"/>
          <p:cNvSpPr txBox="1"/>
          <p:nvPr/>
        </p:nvSpPr>
        <p:spPr>
          <a:xfrm>
            <a:off x="463045" y="1080751"/>
            <a:ext cx="8299955" cy="1447883"/>
          </a:xfrm>
          <a:prstGeom prst="rect">
            <a:avLst/>
          </a:prstGeom>
          <a:noFill/>
          <a:ln>
            <a:solidFill>
              <a:schemeClr val="tx1"/>
            </a:solidFill>
            <a:prstDash val="sysDash"/>
          </a:ln>
        </p:spPr>
        <p:txBody>
          <a:bodyPr wrap="square" tIns="108000" rtlCol="0">
            <a:spAutoFit/>
          </a:bodyPr>
          <a:lstStyle/>
          <a:p>
            <a:pPr marL="285750" indent="-285750">
              <a:buFont typeface="Wingdings" pitchFamily="2" charset="2"/>
              <a:buChar char="Ø"/>
            </a:pPr>
            <a:r>
              <a:rPr lang="en-US" altLang="ja-JP" sz="1400" dirty="0" smtClean="0">
                <a:latin typeface="Meiryo" pitchFamily="34" charset="-128"/>
                <a:ea typeface="Meiryo" pitchFamily="34" charset="-128"/>
                <a:cs typeface="Meiryo" pitchFamily="34" charset="-128"/>
              </a:rPr>
              <a:t>Biller sends Debit Request to Bank with Bill Information. Payer receives Debit Notice with </a:t>
            </a:r>
            <a:r>
              <a:rPr lang="en-GB" altLang="ja-JP" sz="1400" dirty="0" smtClean="0">
                <a:latin typeface="Meiryo" pitchFamily="34" charset="-128"/>
                <a:ea typeface="Meiryo" pitchFamily="34" charset="-128"/>
                <a:cs typeface="Meiryo" pitchFamily="34" charset="-128"/>
              </a:rPr>
              <a:t>Bill Information from their Bank and once approve, the fund shall be transferred to Biller’s account.</a:t>
            </a:r>
          </a:p>
          <a:p>
            <a:pPr marL="285750" indent="-285750">
              <a:buFont typeface="Wingdings" pitchFamily="2" charset="2"/>
              <a:buChar char="Ø"/>
            </a:pPr>
            <a:r>
              <a:rPr lang="en-GB" altLang="ja-JP" sz="1400" dirty="0" smtClean="0">
                <a:latin typeface="Meiryo" pitchFamily="34" charset="-128"/>
                <a:ea typeface="Meiryo" pitchFamily="34" charset="-128"/>
                <a:cs typeface="Meiryo" pitchFamily="34" charset="-128"/>
              </a:rPr>
              <a:t>Biller needs not send paper Bill to the payer, but to the Biller’s Bank as data only.</a:t>
            </a:r>
          </a:p>
          <a:p>
            <a:pPr marL="285750" indent="-285750">
              <a:buFont typeface="Wingdings" pitchFamily="2" charset="2"/>
              <a:buChar char="Ø"/>
            </a:pPr>
            <a:r>
              <a:rPr lang="en-GB" altLang="ja-JP" sz="1400" dirty="0" smtClean="0">
                <a:latin typeface="Meiryo" pitchFamily="34" charset="-128"/>
                <a:ea typeface="Meiryo" pitchFamily="34" charset="-128"/>
                <a:cs typeface="Meiryo" pitchFamily="34" charset="-128"/>
              </a:rPr>
              <a:t>Payer </a:t>
            </a:r>
            <a:r>
              <a:rPr lang="en-GB" altLang="ja-JP" sz="1400" dirty="0">
                <a:latin typeface="Meiryo" pitchFamily="34" charset="-128"/>
                <a:ea typeface="Meiryo" pitchFamily="34" charset="-128"/>
                <a:cs typeface="Meiryo" pitchFamily="34" charset="-128"/>
              </a:rPr>
              <a:t>can make payment at any </a:t>
            </a:r>
            <a:r>
              <a:rPr lang="en-GB" altLang="ja-JP" sz="1400" dirty="0" smtClean="0">
                <a:latin typeface="Meiryo" pitchFamily="34" charset="-128"/>
                <a:ea typeface="Meiryo" pitchFamily="34" charset="-128"/>
                <a:cs typeface="Meiryo" pitchFamily="34" charset="-128"/>
              </a:rPr>
              <a:t>“PromptPay” </a:t>
            </a:r>
            <a:r>
              <a:rPr lang="en-GB" altLang="ja-JP" sz="1400" dirty="0">
                <a:latin typeface="Meiryo" pitchFamily="34" charset="-128"/>
                <a:ea typeface="Meiryo" pitchFamily="34" charset="-128"/>
                <a:cs typeface="Meiryo" pitchFamily="34" charset="-128"/>
              </a:rPr>
              <a:t>member banks.</a:t>
            </a:r>
          </a:p>
          <a:p>
            <a:pPr marL="285750" indent="-285750">
              <a:buFont typeface="Wingdings" pitchFamily="2" charset="2"/>
              <a:buChar char="Ø"/>
            </a:pPr>
            <a:r>
              <a:rPr lang="en-GB" altLang="ja-JP" sz="1400" dirty="0" smtClean="0">
                <a:latin typeface="Meiryo" pitchFamily="34" charset="-128"/>
                <a:ea typeface="Meiryo" pitchFamily="34" charset="-128"/>
                <a:cs typeface="Meiryo" pitchFamily="34" charset="-128"/>
              </a:rPr>
              <a:t>Banks </a:t>
            </a:r>
            <a:r>
              <a:rPr lang="en-GB" altLang="ja-JP" sz="1400" dirty="0">
                <a:latin typeface="Meiryo" pitchFamily="34" charset="-128"/>
                <a:ea typeface="Meiryo" pitchFamily="34" charset="-128"/>
                <a:cs typeface="Meiryo" pitchFamily="34" charset="-128"/>
              </a:rPr>
              <a:t>can match bills and payment information to reduce workload for A/R reconciliation.</a:t>
            </a:r>
          </a:p>
        </p:txBody>
      </p:sp>
      <p:sp>
        <p:nvSpPr>
          <p:cNvPr id="7" name="Right Arrow 6"/>
          <p:cNvSpPr/>
          <p:nvPr/>
        </p:nvSpPr>
        <p:spPr>
          <a:xfrm rot="5400000">
            <a:off x="7453836" y="4109494"/>
            <a:ext cx="831949" cy="191227"/>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Arial" pitchFamily="34" charset="0"/>
              <a:cs typeface="Arial" pitchFamily="34" charset="0"/>
            </a:endParaRPr>
          </a:p>
        </p:txBody>
      </p:sp>
      <p:sp>
        <p:nvSpPr>
          <p:cNvPr id="8" name="Right Arrow 7"/>
          <p:cNvSpPr/>
          <p:nvPr/>
        </p:nvSpPr>
        <p:spPr>
          <a:xfrm>
            <a:off x="2635238" y="4847302"/>
            <a:ext cx="4195144" cy="220989"/>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Arial" pitchFamily="34" charset="0"/>
              <a:cs typeface="Arial" pitchFamily="34" charset="0"/>
            </a:endParaRPr>
          </a:p>
        </p:txBody>
      </p:sp>
      <p:sp>
        <p:nvSpPr>
          <p:cNvPr id="9" name="Right Arrow 8"/>
          <p:cNvSpPr/>
          <p:nvPr/>
        </p:nvSpPr>
        <p:spPr>
          <a:xfrm rot="10800000">
            <a:off x="2642808" y="5414176"/>
            <a:ext cx="4168085" cy="240659"/>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Arial" pitchFamily="34" charset="0"/>
              <a:cs typeface="Arial" pitchFamily="34" charset="0"/>
            </a:endParaRPr>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29794" y="4671981"/>
            <a:ext cx="1711760" cy="92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descr="U:\GA_div\NEW VIS\VIS MasterData _2013\JPEG\01_BrandLogo\Solid\Reverse\01BL_Sol_Rev_Rg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6369" y="4918778"/>
            <a:ext cx="1257261" cy="48768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p:cNvPicPr>
            <a:picLocks noChangeAspect="1" noChangeArrowheads="1"/>
          </p:cNvPicPr>
          <p:nvPr/>
        </p:nvPicPr>
        <p:blipFill>
          <a:blip r:embed="rId4">
            <a:clrChange>
              <a:clrFrom>
                <a:srgbClr val="404D4E"/>
              </a:clrFrom>
              <a:clrTo>
                <a:srgbClr val="404D4E">
                  <a:alpha val="0"/>
                </a:srgbClr>
              </a:clrTo>
            </a:clrChange>
            <a:extLst>
              <a:ext uri="{28A0092B-C50C-407E-A947-70E740481C1C}">
                <a14:useLocalDpi xmlns:a14="http://schemas.microsoft.com/office/drawing/2010/main" val="0"/>
              </a:ext>
            </a:extLst>
          </a:blip>
          <a:srcRect/>
          <a:stretch>
            <a:fillRect/>
          </a:stretch>
        </p:blipFill>
        <p:spPr bwMode="auto">
          <a:xfrm>
            <a:off x="1456949" y="2760521"/>
            <a:ext cx="631145" cy="853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33031" y="2760520"/>
            <a:ext cx="671547" cy="8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Flowchart: Magnetic Disk 21"/>
          <p:cNvSpPr/>
          <p:nvPr/>
        </p:nvSpPr>
        <p:spPr bwMode="auto">
          <a:xfrm>
            <a:off x="4282972" y="4843825"/>
            <a:ext cx="833750" cy="782097"/>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050" b="0" i="0" u="none" strike="noStrike" cap="none" normalizeH="0" baseline="0" dirty="0" smtClean="0">
                <a:ln>
                  <a:noFill/>
                </a:ln>
                <a:solidFill>
                  <a:schemeClr val="tx1"/>
                </a:solidFill>
                <a:effectLst/>
                <a:latin typeface="Meiryo" pitchFamily="34" charset="-128"/>
                <a:ea typeface="Meiryo" pitchFamily="34" charset="-128"/>
                <a:cs typeface="Meiryo" pitchFamily="34" charset="-128"/>
              </a:rPr>
              <a:t>N-ITMX</a:t>
            </a:r>
          </a:p>
          <a:p>
            <a:pPr marL="0" marR="0" indent="0" algn="ctr" defTabSz="914400" rtl="0" eaLnBrk="1" fontAlgn="base" latinLnBrk="0" hangingPunct="1">
              <a:lnSpc>
                <a:spcPct val="100000"/>
              </a:lnSpc>
              <a:spcBef>
                <a:spcPct val="0"/>
              </a:spcBef>
              <a:spcAft>
                <a:spcPct val="0"/>
              </a:spcAft>
              <a:buClrTx/>
              <a:buSzTx/>
              <a:buFontTx/>
              <a:buNone/>
              <a:tabLst/>
            </a:pPr>
            <a:r>
              <a:rPr lang="en-US" sz="1050" dirty="0" smtClean="0">
                <a:latin typeface="Meiryo" pitchFamily="34" charset="-128"/>
                <a:ea typeface="Meiryo" pitchFamily="34" charset="-128"/>
                <a:cs typeface="Meiryo" pitchFamily="34" charset="-128"/>
              </a:rPr>
              <a:t>System</a:t>
            </a:r>
            <a:endParaRPr kumimoji="1" lang="en-GB" sz="1050" b="0" i="0" u="none" strike="noStrike" cap="none" normalizeH="0" baseline="0" dirty="0" smtClean="0">
              <a:ln>
                <a:noFill/>
              </a:ln>
              <a:solidFill>
                <a:schemeClr val="tx1"/>
              </a:solidFill>
              <a:effectLst/>
              <a:latin typeface="Meiryo" pitchFamily="34" charset="-128"/>
              <a:ea typeface="Meiryo" pitchFamily="34" charset="-128"/>
              <a:cs typeface="Meiryo" pitchFamily="34" charset="-128"/>
            </a:endParaRPr>
          </a:p>
        </p:txBody>
      </p:sp>
      <p:sp>
        <p:nvSpPr>
          <p:cNvPr id="23" name="Right Arrow 22"/>
          <p:cNvSpPr/>
          <p:nvPr/>
        </p:nvSpPr>
        <p:spPr>
          <a:xfrm rot="5400000">
            <a:off x="855593" y="4260597"/>
            <a:ext cx="933686" cy="180303"/>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Arial" pitchFamily="34" charset="0"/>
              <a:cs typeface="Arial" pitchFamily="34" charset="0"/>
            </a:endParaRPr>
          </a:p>
        </p:txBody>
      </p:sp>
      <p:sp>
        <p:nvSpPr>
          <p:cNvPr id="24" name="Right Arrow 23"/>
          <p:cNvSpPr/>
          <p:nvPr/>
        </p:nvSpPr>
        <p:spPr>
          <a:xfrm rot="16200000">
            <a:off x="1625696" y="4270584"/>
            <a:ext cx="924796" cy="160327"/>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Arial" pitchFamily="34" charset="0"/>
              <a:cs typeface="Arial" pitchFamily="34" charset="0"/>
            </a:endParaRPr>
          </a:p>
        </p:txBody>
      </p:sp>
      <p:sp>
        <p:nvSpPr>
          <p:cNvPr id="25" name="TextBox 24"/>
          <p:cNvSpPr txBox="1"/>
          <p:nvPr/>
        </p:nvSpPr>
        <p:spPr>
          <a:xfrm>
            <a:off x="1442071" y="4507465"/>
            <a:ext cx="565858" cy="240603"/>
          </a:xfrm>
          <a:prstGeom prst="rect">
            <a:avLst/>
          </a:prstGeom>
          <a:noFill/>
        </p:spPr>
        <p:txBody>
          <a:bodyPr wrap="square" rtlCol="0">
            <a:spAutoFit/>
          </a:bodyPr>
          <a:lstStyle/>
          <a:p>
            <a:r>
              <a:rPr lang="en-US" sz="1000" dirty="0" err="1" smtClean="0">
                <a:latin typeface="Meiryo" pitchFamily="34" charset="-128"/>
                <a:ea typeface="Meiryo" pitchFamily="34" charset="-128"/>
                <a:cs typeface="Meiryo" pitchFamily="34" charset="-128"/>
              </a:rPr>
              <a:t>MGeB</a:t>
            </a:r>
            <a:endParaRPr lang="en-GB" sz="1000" dirty="0">
              <a:latin typeface="Meiryo" pitchFamily="34" charset="-128"/>
              <a:ea typeface="Meiryo" pitchFamily="34" charset="-128"/>
              <a:cs typeface="Meiryo" pitchFamily="34" charset="-128"/>
            </a:endParaRPr>
          </a:p>
        </p:txBody>
      </p:sp>
      <p:pic>
        <p:nvPicPr>
          <p:cNvPr id="26" name="Picture 2"/>
          <p:cNvPicPr>
            <a:picLocks noChangeAspect="1" noChangeArrowheads="1"/>
          </p:cNvPicPr>
          <p:nvPr/>
        </p:nvPicPr>
        <p:blipFill>
          <a:blip r:embed="rId6" cstate="print">
            <a:clrChange>
              <a:clrFrom>
                <a:srgbClr val="E2F8FF"/>
              </a:clrFrom>
              <a:clrTo>
                <a:srgbClr val="E2F8FF">
                  <a:alpha val="0"/>
                </a:srgbClr>
              </a:clrTo>
            </a:clrChange>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1400717" y="4056731"/>
            <a:ext cx="615152" cy="456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10"/>
          <p:cNvPicPr>
            <a:picLocks noChangeAspect="1" noChangeArrowheads="1"/>
          </p:cNvPicPr>
          <p:nvPr/>
        </p:nvPicPr>
        <p:blipFill>
          <a:blip r:embed="rId8" cstate="print">
            <a:clrChange>
              <a:clrFrom>
                <a:srgbClr val="E2F8FF"/>
              </a:clrFrom>
              <a:clrTo>
                <a:srgbClr val="E2F8FF">
                  <a:alpha val="0"/>
                </a:srgbClr>
              </a:clrTo>
            </a:clrChange>
            <a:extLst>
              <a:ext uri="{28A0092B-C50C-407E-A947-70E740481C1C}">
                <a14:useLocalDpi xmlns:a14="http://schemas.microsoft.com/office/drawing/2010/main" val="0"/>
              </a:ext>
            </a:extLst>
          </a:blip>
          <a:srcRect/>
          <a:stretch>
            <a:fillRect/>
          </a:stretch>
        </p:blipFill>
        <p:spPr bwMode="auto">
          <a:xfrm>
            <a:off x="1502647" y="4157677"/>
            <a:ext cx="401776" cy="182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ight Arrow 29"/>
          <p:cNvSpPr/>
          <p:nvPr/>
        </p:nvSpPr>
        <p:spPr>
          <a:xfrm rot="16200000">
            <a:off x="7194851" y="4108137"/>
            <a:ext cx="831949" cy="191227"/>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Arial" pitchFamily="34" charset="0"/>
              <a:cs typeface="Arial" pitchFamily="34" charset="0"/>
            </a:endParaRPr>
          </a:p>
        </p:txBody>
      </p:sp>
      <p:grpSp>
        <p:nvGrpSpPr>
          <p:cNvPr id="2" name="Group 1"/>
          <p:cNvGrpSpPr/>
          <p:nvPr/>
        </p:nvGrpSpPr>
        <p:grpSpPr>
          <a:xfrm>
            <a:off x="134009" y="3489188"/>
            <a:ext cx="8822413" cy="2606812"/>
            <a:chOff x="6703" y="1046388"/>
            <a:chExt cx="8822413" cy="2606812"/>
          </a:xfrm>
        </p:grpSpPr>
        <p:sp>
          <p:nvSpPr>
            <p:cNvPr id="42" name="Text Box 25"/>
            <p:cNvSpPr txBox="1">
              <a:spLocks noChangeArrowheads="1"/>
            </p:cNvSpPr>
            <p:nvPr/>
          </p:nvSpPr>
          <p:spPr bwMode="auto">
            <a:xfrm>
              <a:off x="7000316" y="1046388"/>
              <a:ext cx="1265079" cy="255719"/>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00" dirty="0" smtClean="0">
                  <a:solidFill>
                    <a:schemeClr val="accent2">
                      <a:lumMod val="75000"/>
                    </a:schemeClr>
                  </a:solidFill>
                  <a:latin typeface="Meiryo" pitchFamily="34" charset="-128"/>
                  <a:ea typeface="Meiryo" pitchFamily="34" charset="-128"/>
                  <a:cs typeface="Meiryo" pitchFamily="34" charset="-128"/>
                </a:rPr>
                <a:t>Payer(Customer)</a:t>
              </a:r>
              <a:endParaRPr lang="en-US" altLang="ja-JP" sz="1000" b="0" i="0" u="none" strike="noStrike" baseline="0" dirty="0">
                <a:solidFill>
                  <a:schemeClr val="accent2">
                    <a:lumMod val="75000"/>
                  </a:schemeClr>
                </a:solidFill>
                <a:latin typeface="Meiryo" pitchFamily="34" charset="-128"/>
                <a:ea typeface="Meiryo" pitchFamily="34" charset="-128"/>
                <a:cs typeface="Meiryo" pitchFamily="34" charset="-128"/>
              </a:endParaRPr>
            </a:p>
            <a:p>
              <a:pPr algn="l" rtl="0">
                <a:lnSpc>
                  <a:spcPts val="1500"/>
                </a:lnSpc>
                <a:defRPr sz="1000"/>
              </a:pPr>
              <a:endParaRPr lang="en-US" altLang="ja-JP" sz="10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000" b="0" i="0" u="none" strike="noStrike" baseline="0" dirty="0">
                <a:solidFill>
                  <a:srgbClr val="000000"/>
                </a:solidFill>
                <a:latin typeface="ＭＳ Ｐゴシック"/>
                <a:ea typeface="ＭＳ Ｐゴシック"/>
              </a:endParaRPr>
            </a:p>
          </p:txBody>
        </p:sp>
        <p:sp>
          <p:nvSpPr>
            <p:cNvPr id="43" name="Text Box 25"/>
            <p:cNvSpPr txBox="1">
              <a:spLocks noChangeArrowheads="1"/>
            </p:cNvSpPr>
            <p:nvPr/>
          </p:nvSpPr>
          <p:spPr bwMode="auto">
            <a:xfrm>
              <a:off x="6703" y="1466457"/>
              <a:ext cx="1098275" cy="829483"/>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00" dirty="0" smtClean="0">
                  <a:solidFill>
                    <a:schemeClr val="accent2">
                      <a:lumMod val="75000"/>
                    </a:schemeClr>
                  </a:solidFill>
                  <a:latin typeface="Meiryo" pitchFamily="34" charset="-128"/>
                  <a:ea typeface="Meiryo" pitchFamily="34" charset="-128"/>
                  <a:cs typeface="Meiryo" pitchFamily="34" charset="-128"/>
                </a:rPr>
                <a:t>1. Send Debit Request with Bill Information        via </a:t>
              </a:r>
              <a:r>
                <a:rPr lang="en-US" altLang="ja-JP" sz="1000" dirty="0" err="1" smtClean="0">
                  <a:solidFill>
                    <a:schemeClr val="accent2">
                      <a:lumMod val="75000"/>
                    </a:schemeClr>
                  </a:solidFill>
                  <a:latin typeface="Meiryo" pitchFamily="34" charset="-128"/>
                  <a:ea typeface="Meiryo" pitchFamily="34" charset="-128"/>
                  <a:cs typeface="Meiryo" pitchFamily="34" charset="-128"/>
                </a:rPr>
                <a:t>MGeB</a:t>
              </a:r>
              <a:endParaRPr lang="en-US" altLang="ja-JP" sz="1000" b="0" i="0" u="none" strike="noStrike" baseline="0" dirty="0">
                <a:solidFill>
                  <a:schemeClr val="accent2">
                    <a:lumMod val="75000"/>
                  </a:schemeClr>
                </a:solidFill>
                <a:latin typeface="Meiryo" pitchFamily="34" charset="-128"/>
                <a:ea typeface="Meiryo" pitchFamily="34" charset="-128"/>
                <a:cs typeface="Meiryo" pitchFamily="34" charset="-128"/>
              </a:endParaRPr>
            </a:p>
            <a:p>
              <a:pPr algn="l" rtl="0">
                <a:lnSpc>
                  <a:spcPts val="1500"/>
                </a:lnSpc>
                <a:defRPr sz="1000"/>
              </a:pPr>
              <a:endParaRPr lang="en-US" altLang="ja-JP" sz="10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000" b="0" i="0" u="none" strike="noStrike" baseline="0" dirty="0">
                <a:solidFill>
                  <a:srgbClr val="000000"/>
                </a:solidFill>
                <a:latin typeface="ＭＳ Ｐゴシック"/>
                <a:ea typeface="ＭＳ Ｐゴシック"/>
              </a:endParaRPr>
            </a:p>
          </p:txBody>
        </p:sp>
        <p:sp>
          <p:nvSpPr>
            <p:cNvPr id="44" name="Text Box 25"/>
            <p:cNvSpPr txBox="1">
              <a:spLocks noChangeArrowheads="1"/>
            </p:cNvSpPr>
            <p:nvPr/>
          </p:nvSpPr>
          <p:spPr bwMode="auto">
            <a:xfrm>
              <a:off x="7154353" y="3101206"/>
              <a:ext cx="1111042" cy="255719"/>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00" b="0" i="0" u="none" strike="noStrike" baseline="0" dirty="0" smtClean="0">
                  <a:solidFill>
                    <a:schemeClr val="accent2">
                      <a:lumMod val="75000"/>
                    </a:schemeClr>
                  </a:solidFill>
                  <a:latin typeface="Meiryo" pitchFamily="34" charset="-128"/>
                  <a:ea typeface="Meiryo" pitchFamily="34" charset="-128"/>
                  <a:cs typeface="Meiryo" pitchFamily="34" charset="-128"/>
                </a:rPr>
                <a:t>Paying Bank</a:t>
              </a:r>
              <a:endParaRPr lang="en-US" altLang="ja-JP" sz="1000" b="0" i="0" u="none" strike="noStrike" baseline="0" dirty="0">
                <a:solidFill>
                  <a:schemeClr val="accent2">
                    <a:lumMod val="75000"/>
                  </a:schemeClr>
                </a:solidFill>
                <a:latin typeface="Meiryo" pitchFamily="34" charset="-128"/>
                <a:ea typeface="Meiryo" pitchFamily="34" charset="-128"/>
                <a:cs typeface="Meiryo" pitchFamily="34" charset="-128"/>
              </a:endParaRPr>
            </a:p>
            <a:p>
              <a:pPr algn="l" rtl="0">
                <a:lnSpc>
                  <a:spcPts val="1500"/>
                </a:lnSpc>
                <a:defRPr sz="1000"/>
              </a:pPr>
              <a:endParaRPr lang="en-US" altLang="ja-JP" sz="10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000" b="0" i="0" u="none" strike="noStrike" baseline="0" dirty="0">
                <a:solidFill>
                  <a:srgbClr val="000000"/>
                </a:solidFill>
                <a:latin typeface="ＭＳ Ｐゴシック"/>
                <a:ea typeface="ＭＳ Ｐゴシック"/>
              </a:endParaRPr>
            </a:p>
          </p:txBody>
        </p:sp>
        <p:sp>
          <p:nvSpPr>
            <p:cNvPr id="45" name="Text Box 25"/>
            <p:cNvSpPr txBox="1">
              <a:spLocks noChangeArrowheads="1"/>
            </p:cNvSpPr>
            <p:nvPr/>
          </p:nvSpPr>
          <p:spPr bwMode="auto">
            <a:xfrm>
              <a:off x="2222298" y="1395506"/>
              <a:ext cx="2273502" cy="818372"/>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400"/>
                </a:lnSpc>
                <a:defRPr sz="1000"/>
              </a:pPr>
              <a:r>
                <a:rPr lang="en-US" altLang="ja-JP" sz="1000" dirty="0" smtClean="0">
                  <a:solidFill>
                    <a:schemeClr val="accent2">
                      <a:lumMod val="75000"/>
                    </a:schemeClr>
                  </a:solidFill>
                  <a:latin typeface="Meiryo" pitchFamily="34" charset="-128"/>
                  <a:ea typeface="Meiryo" pitchFamily="34" charset="-128"/>
                  <a:cs typeface="Meiryo" pitchFamily="34" charset="-128"/>
                </a:rPr>
                <a:t>7. Credit Payment</a:t>
              </a:r>
            </a:p>
            <a:p>
              <a:pPr rtl="0">
                <a:lnSpc>
                  <a:spcPts val="1400"/>
                </a:lnSpc>
                <a:defRPr sz="1000"/>
              </a:pPr>
              <a:r>
                <a:rPr lang="en-US" altLang="ja-JP" sz="1000" dirty="0" smtClean="0">
                  <a:solidFill>
                    <a:schemeClr val="accent2">
                      <a:lumMod val="75000"/>
                    </a:schemeClr>
                  </a:solidFill>
                  <a:latin typeface="Meiryo" pitchFamily="34" charset="-128"/>
                  <a:ea typeface="Meiryo" pitchFamily="34" charset="-128"/>
                  <a:cs typeface="Meiryo" pitchFamily="34" charset="-128"/>
                </a:rPr>
                <a:t>8. Match bills and payment  </a:t>
              </a:r>
            </a:p>
            <a:p>
              <a:pPr rtl="0">
                <a:lnSpc>
                  <a:spcPts val="1400"/>
                </a:lnSpc>
                <a:defRPr sz="1000"/>
              </a:pPr>
              <a:r>
                <a:rPr lang="en-US" altLang="ja-JP" sz="1000" dirty="0">
                  <a:solidFill>
                    <a:schemeClr val="accent2">
                      <a:lumMod val="75000"/>
                    </a:schemeClr>
                  </a:solidFill>
                  <a:latin typeface="Meiryo" pitchFamily="34" charset="-128"/>
                  <a:ea typeface="Meiryo" pitchFamily="34" charset="-128"/>
                  <a:cs typeface="Meiryo" pitchFamily="34" charset="-128"/>
                </a:rPr>
                <a:t> </a:t>
              </a:r>
              <a:r>
                <a:rPr lang="en-US" altLang="ja-JP" sz="1000" dirty="0" smtClean="0">
                  <a:solidFill>
                    <a:schemeClr val="accent2">
                      <a:lumMod val="75000"/>
                    </a:schemeClr>
                  </a:solidFill>
                  <a:latin typeface="Meiryo" pitchFamily="34" charset="-128"/>
                  <a:ea typeface="Meiryo" pitchFamily="34" charset="-128"/>
                  <a:cs typeface="Meiryo" pitchFamily="34" charset="-128"/>
                </a:rPr>
                <a:t>  information and upload bill </a:t>
              </a:r>
            </a:p>
            <a:p>
              <a:pPr rtl="0">
                <a:lnSpc>
                  <a:spcPts val="1400"/>
                </a:lnSpc>
                <a:defRPr sz="1000"/>
              </a:pPr>
              <a:r>
                <a:rPr lang="en-US" altLang="ja-JP" sz="1000" dirty="0">
                  <a:solidFill>
                    <a:schemeClr val="accent2">
                      <a:lumMod val="75000"/>
                    </a:schemeClr>
                  </a:solidFill>
                  <a:latin typeface="Meiryo" pitchFamily="34" charset="-128"/>
                  <a:ea typeface="Meiryo" pitchFamily="34" charset="-128"/>
                  <a:cs typeface="Meiryo" pitchFamily="34" charset="-128"/>
                </a:rPr>
                <a:t> </a:t>
              </a:r>
              <a:r>
                <a:rPr lang="en-US" altLang="ja-JP" sz="1000" dirty="0" smtClean="0">
                  <a:solidFill>
                    <a:schemeClr val="accent2">
                      <a:lumMod val="75000"/>
                    </a:schemeClr>
                  </a:solidFill>
                  <a:latin typeface="Meiryo" pitchFamily="34" charset="-128"/>
                  <a:ea typeface="Meiryo" pitchFamily="34" charset="-128"/>
                  <a:cs typeface="Meiryo" pitchFamily="34" charset="-128"/>
                </a:rPr>
                <a:t>  reconcile file</a:t>
              </a:r>
              <a:endParaRPr lang="en-US" altLang="ja-JP" sz="10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000" b="0" i="0" u="none" strike="noStrike" baseline="0" dirty="0">
                <a:solidFill>
                  <a:srgbClr val="000000"/>
                </a:solidFill>
                <a:latin typeface="ＭＳ Ｐゴシック"/>
                <a:ea typeface="ＭＳ Ｐゴシック"/>
              </a:endParaRPr>
            </a:p>
          </p:txBody>
        </p:sp>
        <p:sp>
          <p:nvSpPr>
            <p:cNvPr id="46" name="Text Box 25"/>
            <p:cNvSpPr txBox="1">
              <a:spLocks noChangeArrowheads="1"/>
            </p:cNvSpPr>
            <p:nvPr/>
          </p:nvSpPr>
          <p:spPr bwMode="auto">
            <a:xfrm>
              <a:off x="4526738" y="3196733"/>
              <a:ext cx="2273502" cy="276383"/>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00" dirty="0" smtClean="0">
                  <a:solidFill>
                    <a:schemeClr val="accent2">
                      <a:lumMod val="75000"/>
                    </a:schemeClr>
                  </a:solidFill>
                  <a:latin typeface="Meiryo" pitchFamily="34" charset="-128"/>
                  <a:ea typeface="Meiryo" pitchFamily="34" charset="-128"/>
                  <a:cs typeface="Meiryo" pitchFamily="34" charset="-128"/>
                </a:rPr>
                <a:t>6. Payment Instruction</a:t>
              </a:r>
              <a:endParaRPr lang="en-US" altLang="ja-JP" sz="10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000" b="0" i="0" u="none" strike="noStrike" baseline="0" dirty="0">
                <a:solidFill>
                  <a:srgbClr val="000000"/>
                </a:solidFill>
                <a:latin typeface="ＭＳ Ｐゴシック"/>
                <a:ea typeface="ＭＳ Ｐゴシック"/>
              </a:endParaRPr>
            </a:p>
          </p:txBody>
        </p:sp>
        <p:sp>
          <p:nvSpPr>
            <p:cNvPr id="47" name="Text Box 25"/>
            <p:cNvSpPr txBox="1">
              <a:spLocks noChangeArrowheads="1"/>
            </p:cNvSpPr>
            <p:nvPr/>
          </p:nvSpPr>
          <p:spPr bwMode="auto">
            <a:xfrm>
              <a:off x="6555614" y="3310677"/>
              <a:ext cx="2273502" cy="342523"/>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00" dirty="0" smtClean="0">
                  <a:solidFill>
                    <a:schemeClr val="accent2">
                      <a:lumMod val="75000"/>
                    </a:schemeClr>
                  </a:solidFill>
                  <a:latin typeface="Meiryo" pitchFamily="34" charset="-128"/>
                  <a:ea typeface="Meiryo" pitchFamily="34" charset="-128"/>
                  <a:cs typeface="Meiryo" pitchFamily="34" charset="-128"/>
                </a:rPr>
                <a:t>5. Debit from Account </a:t>
              </a:r>
              <a:endParaRPr lang="en-US" altLang="ja-JP" sz="1000" b="0" i="0" u="none" strike="noStrike" baseline="0" dirty="0">
                <a:solidFill>
                  <a:srgbClr val="000000"/>
                </a:solidFill>
                <a:latin typeface="ＭＳ Ｐゴシック"/>
                <a:ea typeface="ＭＳ Ｐゴシック"/>
              </a:endParaRPr>
            </a:p>
          </p:txBody>
        </p:sp>
        <p:sp>
          <p:nvSpPr>
            <p:cNvPr id="48" name="Text Box 25"/>
            <p:cNvSpPr txBox="1">
              <a:spLocks noChangeArrowheads="1"/>
            </p:cNvSpPr>
            <p:nvPr/>
          </p:nvSpPr>
          <p:spPr bwMode="auto">
            <a:xfrm>
              <a:off x="3087024" y="2125558"/>
              <a:ext cx="3338869" cy="276383"/>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00" dirty="0" smtClean="0">
                  <a:solidFill>
                    <a:schemeClr val="accent2">
                      <a:lumMod val="75000"/>
                    </a:schemeClr>
                  </a:solidFill>
                  <a:latin typeface="Meiryo" pitchFamily="34" charset="-128"/>
                  <a:ea typeface="Meiryo" pitchFamily="34" charset="-128"/>
                  <a:cs typeface="Meiryo" pitchFamily="34" charset="-128"/>
                </a:rPr>
                <a:t>2. Debit Request with Bill Information</a:t>
              </a:r>
              <a:endParaRPr lang="en-US" altLang="ja-JP" sz="10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000" b="0" i="0" u="none" strike="noStrike" baseline="0" dirty="0">
                <a:solidFill>
                  <a:srgbClr val="000000"/>
                </a:solidFill>
                <a:latin typeface="ＭＳ Ｐゴシック"/>
                <a:ea typeface="ＭＳ Ｐゴシック"/>
              </a:endParaRPr>
            </a:p>
          </p:txBody>
        </p:sp>
        <p:sp>
          <p:nvSpPr>
            <p:cNvPr id="49" name="Text Box 25"/>
            <p:cNvSpPr txBox="1">
              <a:spLocks noChangeArrowheads="1"/>
            </p:cNvSpPr>
            <p:nvPr/>
          </p:nvSpPr>
          <p:spPr bwMode="auto">
            <a:xfrm>
              <a:off x="992860" y="2965118"/>
              <a:ext cx="1304408" cy="255719"/>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00" b="0" i="0" u="none" strike="noStrike" baseline="0" dirty="0" smtClean="0">
                  <a:solidFill>
                    <a:schemeClr val="accent2">
                      <a:lumMod val="75000"/>
                    </a:schemeClr>
                  </a:solidFill>
                  <a:latin typeface="Meiryo" pitchFamily="34" charset="-128"/>
                  <a:ea typeface="Meiryo" pitchFamily="34" charset="-128"/>
                  <a:cs typeface="Meiryo" pitchFamily="34" charset="-128"/>
                </a:rPr>
                <a:t>Biller’s </a:t>
              </a:r>
              <a:r>
                <a:rPr lang="en-US" altLang="ja-JP" sz="1000" b="0" i="0" u="none" strike="noStrike" dirty="0" smtClean="0">
                  <a:solidFill>
                    <a:schemeClr val="accent2">
                      <a:lumMod val="75000"/>
                    </a:schemeClr>
                  </a:solidFill>
                  <a:latin typeface="Meiryo" pitchFamily="34" charset="-128"/>
                  <a:ea typeface="Meiryo" pitchFamily="34" charset="-128"/>
                  <a:cs typeface="Meiryo" pitchFamily="34" charset="-128"/>
                </a:rPr>
                <a:t>Bank</a:t>
              </a:r>
              <a:endParaRPr lang="en-US" altLang="ja-JP" sz="1000" b="0" i="0" u="none" strike="noStrike" baseline="0" dirty="0">
                <a:solidFill>
                  <a:schemeClr val="accent2">
                    <a:lumMod val="75000"/>
                  </a:schemeClr>
                </a:solidFill>
                <a:latin typeface="Meiryo" pitchFamily="34" charset="-128"/>
                <a:ea typeface="Meiryo" pitchFamily="34" charset="-128"/>
                <a:cs typeface="Meiryo" pitchFamily="34" charset="-128"/>
              </a:endParaRPr>
            </a:p>
            <a:p>
              <a:pPr algn="l" rtl="0">
                <a:lnSpc>
                  <a:spcPts val="1500"/>
                </a:lnSpc>
                <a:defRPr sz="1000"/>
              </a:pPr>
              <a:endParaRPr lang="en-US" altLang="ja-JP" sz="10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000" b="0" i="0" u="none" strike="noStrike" baseline="0" dirty="0">
                <a:solidFill>
                  <a:srgbClr val="000000"/>
                </a:solidFill>
                <a:latin typeface="ＭＳ Ｐゴシック"/>
                <a:ea typeface="ＭＳ Ｐゴシック"/>
              </a:endParaRPr>
            </a:p>
          </p:txBody>
        </p:sp>
        <p:sp>
          <p:nvSpPr>
            <p:cNvPr id="50" name="Text Box 25"/>
            <p:cNvSpPr txBox="1">
              <a:spLocks noChangeArrowheads="1"/>
            </p:cNvSpPr>
            <p:nvPr/>
          </p:nvSpPr>
          <p:spPr bwMode="auto">
            <a:xfrm>
              <a:off x="1060370" y="1106030"/>
              <a:ext cx="1256605" cy="255719"/>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00" dirty="0" smtClean="0">
                  <a:solidFill>
                    <a:schemeClr val="accent2">
                      <a:lumMod val="75000"/>
                    </a:schemeClr>
                  </a:solidFill>
                  <a:latin typeface="Meiryo" pitchFamily="34" charset="-128"/>
                  <a:ea typeface="Meiryo" pitchFamily="34" charset="-128"/>
                  <a:cs typeface="Meiryo" pitchFamily="34" charset="-128"/>
                </a:rPr>
                <a:t>Biller</a:t>
              </a:r>
              <a:r>
                <a:rPr lang="ja-JP" altLang="en-US" sz="1000" dirty="0" smtClean="0">
                  <a:solidFill>
                    <a:schemeClr val="accent2">
                      <a:lumMod val="75000"/>
                    </a:schemeClr>
                  </a:solidFill>
                  <a:latin typeface="Meiryo" pitchFamily="34" charset="-128"/>
                  <a:ea typeface="Meiryo" pitchFamily="34" charset="-128"/>
                  <a:cs typeface="Meiryo" pitchFamily="34" charset="-128"/>
                </a:rPr>
                <a:t>（</a:t>
              </a:r>
              <a:r>
                <a:rPr lang="en-US" altLang="ja-JP" sz="1000" dirty="0" smtClean="0">
                  <a:solidFill>
                    <a:schemeClr val="accent2">
                      <a:lumMod val="75000"/>
                    </a:schemeClr>
                  </a:solidFill>
                  <a:latin typeface="Meiryo" pitchFamily="34" charset="-128"/>
                  <a:ea typeface="Meiryo" pitchFamily="34" charset="-128"/>
                  <a:cs typeface="Meiryo" pitchFamily="34" charset="-128"/>
                </a:rPr>
                <a:t>Your co.</a:t>
              </a:r>
              <a:r>
                <a:rPr lang="ja-JP" altLang="en-US" sz="1000" dirty="0" smtClean="0">
                  <a:solidFill>
                    <a:schemeClr val="accent2">
                      <a:lumMod val="75000"/>
                    </a:schemeClr>
                  </a:solidFill>
                  <a:latin typeface="Meiryo" pitchFamily="34" charset="-128"/>
                  <a:ea typeface="Meiryo" pitchFamily="34" charset="-128"/>
                  <a:cs typeface="Meiryo" pitchFamily="34" charset="-128"/>
                </a:rPr>
                <a:t>）</a:t>
              </a:r>
              <a:endParaRPr lang="en-US" altLang="ja-JP" sz="10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000" b="0" i="0" u="none" strike="noStrike" baseline="0" dirty="0">
                <a:solidFill>
                  <a:srgbClr val="000000"/>
                </a:solidFill>
                <a:latin typeface="ＭＳ Ｐゴシック"/>
                <a:ea typeface="ＭＳ Ｐゴシック"/>
              </a:endParaRPr>
            </a:p>
          </p:txBody>
        </p:sp>
        <p:sp>
          <p:nvSpPr>
            <p:cNvPr id="51" name="Text Box 25"/>
            <p:cNvSpPr txBox="1">
              <a:spLocks noChangeArrowheads="1"/>
            </p:cNvSpPr>
            <p:nvPr/>
          </p:nvSpPr>
          <p:spPr bwMode="auto">
            <a:xfrm>
              <a:off x="5908395" y="1559165"/>
              <a:ext cx="1550384" cy="511627"/>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1400"/>
                </a:lnSpc>
                <a:defRPr sz="1000"/>
              </a:pPr>
              <a:r>
                <a:rPr lang="en-US" altLang="ja-JP" sz="1000" dirty="0" smtClean="0">
                  <a:solidFill>
                    <a:schemeClr val="accent2">
                      <a:lumMod val="75000"/>
                    </a:schemeClr>
                  </a:solidFill>
                  <a:latin typeface="Meiryo" pitchFamily="34" charset="-128"/>
                  <a:ea typeface="Meiryo" pitchFamily="34" charset="-128"/>
                  <a:cs typeface="Meiryo" pitchFamily="34" charset="-128"/>
                </a:rPr>
                <a:t>3. Debit Notice with  </a:t>
              </a:r>
            </a:p>
            <a:p>
              <a:pPr>
                <a:lnSpc>
                  <a:spcPts val="1400"/>
                </a:lnSpc>
                <a:defRPr sz="1000"/>
              </a:pPr>
              <a:r>
                <a:rPr lang="en-US" altLang="ja-JP" sz="1000" dirty="0">
                  <a:solidFill>
                    <a:schemeClr val="accent2">
                      <a:lumMod val="75000"/>
                    </a:schemeClr>
                  </a:solidFill>
                  <a:latin typeface="Meiryo" pitchFamily="34" charset="-128"/>
                  <a:ea typeface="Meiryo" pitchFamily="34" charset="-128"/>
                  <a:cs typeface="Meiryo" pitchFamily="34" charset="-128"/>
                </a:rPr>
                <a:t> </a:t>
              </a:r>
              <a:r>
                <a:rPr lang="en-US" altLang="ja-JP" sz="1000" dirty="0" smtClean="0">
                  <a:solidFill>
                    <a:schemeClr val="accent2">
                      <a:lumMod val="75000"/>
                    </a:schemeClr>
                  </a:solidFill>
                  <a:latin typeface="Meiryo" pitchFamily="34" charset="-128"/>
                  <a:ea typeface="Meiryo" pitchFamily="34" charset="-128"/>
                  <a:cs typeface="Meiryo" pitchFamily="34" charset="-128"/>
                </a:rPr>
                <a:t>   Bill </a:t>
              </a:r>
              <a:r>
                <a:rPr lang="en-US" altLang="ja-JP" sz="1000" dirty="0">
                  <a:solidFill>
                    <a:schemeClr val="accent2">
                      <a:lumMod val="75000"/>
                    </a:schemeClr>
                  </a:solidFill>
                  <a:latin typeface="Meiryo" pitchFamily="34" charset="-128"/>
                  <a:ea typeface="Meiryo" pitchFamily="34" charset="-128"/>
                  <a:cs typeface="Meiryo" pitchFamily="34" charset="-128"/>
                </a:rPr>
                <a:t>information </a:t>
              </a:r>
            </a:p>
          </p:txBody>
        </p:sp>
      </p:grpSp>
      <p:sp>
        <p:nvSpPr>
          <p:cNvPr id="52" name="Text Box 25"/>
          <p:cNvSpPr txBox="1">
            <a:spLocks noChangeArrowheads="1"/>
          </p:cNvSpPr>
          <p:nvPr/>
        </p:nvSpPr>
        <p:spPr bwMode="auto">
          <a:xfrm>
            <a:off x="7965423" y="3949293"/>
            <a:ext cx="1114985" cy="511627"/>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1400"/>
              </a:lnSpc>
              <a:defRPr sz="1000"/>
            </a:pPr>
            <a:r>
              <a:rPr lang="en-US" altLang="ja-JP" sz="1000" dirty="0" smtClean="0">
                <a:solidFill>
                  <a:schemeClr val="accent2">
                    <a:lumMod val="75000"/>
                  </a:schemeClr>
                </a:solidFill>
                <a:latin typeface="Meiryo" pitchFamily="34" charset="-128"/>
                <a:ea typeface="Meiryo" pitchFamily="34" charset="-128"/>
                <a:cs typeface="Meiryo" pitchFamily="34" charset="-128"/>
              </a:rPr>
              <a:t>4. Approve </a:t>
            </a:r>
          </a:p>
          <a:p>
            <a:pPr>
              <a:lnSpc>
                <a:spcPts val="1400"/>
              </a:lnSpc>
              <a:defRPr sz="1000"/>
            </a:pPr>
            <a:r>
              <a:rPr lang="en-US" altLang="ja-JP" sz="1000" dirty="0">
                <a:solidFill>
                  <a:schemeClr val="accent2">
                    <a:lumMod val="75000"/>
                  </a:schemeClr>
                </a:solidFill>
                <a:latin typeface="Meiryo" pitchFamily="34" charset="-128"/>
                <a:ea typeface="Meiryo" pitchFamily="34" charset="-128"/>
                <a:cs typeface="Meiryo" pitchFamily="34" charset="-128"/>
              </a:rPr>
              <a:t> </a:t>
            </a:r>
            <a:r>
              <a:rPr lang="en-US" altLang="ja-JP" sz="1000" dirty="0" smtClean="0">
                <a:solidFill>
                  <a:schemeClr val="accent2">
                    <a:lumMod val="75000"/>
                  </a:schemeClr>
                </a:solidFill>
                <a:latin typeface="Meiryo" pitchFamily="34" charset="-128"/>
                <a:ea typeface="Meiryo" pitchFamily="34" charset="-128"/>
                <a:cs typeface="Meiryo" pitchFamily="34" charset="-128"/>
              </a:rPr>
              <a:t>   Debit Notice (</a:t>
            </a:r>
            <a:r>
              <a:rPr lang="en-US" altLang="ja-JP" sz="1000" dirty="0" err="1" smtClean="0">
                <a:solidFill>
                  <a:schemeClr val="accent2">
                    <a:lumMod val="75000"/>
                  </a:schemeClr>
                </a:solidFill>
                <a:latin typeface="Meiryo" pitchFamily="34" charset="-128"/>
                <a:ea typeface="Meiryo" pitchFamily="34" charset="-128"/>
                <a:cs typeface="Meiryo" pitchFamily="34" charset="-128"/>
              </a:rPr>
              <a:t>eg</a:t>
            </a:r>
            <a:r>
              <a:rPr lang="en-US" altLang="ja-JP" sz="1000" dirty="0" smtClean="0">
                <a:solidFill>
                  <a:schemeClr val="accent2">
                    <a:lumMod val="75000"/>
                  </a:schemeClr>
                </a:solidFill>
                <a:latin typeface="Meiryo" pitchFamily="34" charset="-128"/>
                <a:ea typeface="Meiryo" pitchFamily="34" charset="-128"/>
                <a:cs typeface="Meiryo" pitchFamily="34" charset="-128"/>
              </a:rPr>
              <a:t>. On Mobile Banking)</a:t>
            </a:r>
            <a:endParaRPr lang="en-US" altLang="ja-JP" sz="1000" dirty="0">
              <a:solidFill>
                <a:schemeClr val="accent2">
                  <a:lumMod val="75000"/>
                </a:schemeClr>
              </a:solidFill>
              <a:latin typeface="Meiryo" pitchFamily="34" charset="-128"/>
              <a:ea typeface="Meiryo" pitchFamily="34" charset="-128"/>
              <a:cs typeface="Meiryo" pitchFamily="34" charset="-128"/>
            </a:endParaRPr>
          </a:p>
          <a:p>
            <a:pPr algn="l" rtl="0">
              <a:lnSpc>
                <a:spcPts val="1500"/>
              </a:lnSpc>
              <a:defRPr sz="1000"/>
            </a:pPr>
            <a:endParaRPr lang="en-US" altLang="ja-JP" sz="10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000" b="0" i="0" u="none" strike="noStrike" baseline="0" dirty="0">
              <a:solidFill>
                <a:srgbClr val="000000"/>
              </a:solidFill>
              <a:latin typeface="ＭＳ Ｐゴシック"/>
              <a:ea typeface="ＭＳ Ｐゴシック"/>
            </a:endParaRPr>
          </a:p>
        </p:txBody>
      </p:sp>
    </p:spTree>
    <p:extLst>
      <p:ext uri="{BB962C8B-B14F-4D97-AF65-F5344CB8AC3E}">
        <p14:creationId xmlns:p14="http://schemas.microsoft.com/office/powerpoint/2010/main" val="14293961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63F1C87A-1DF6-4E8E-9914-AB9E24F56AC7}" type="slidenum">
              <a:rPr lang="en-US" smtClean="0"/>
              <a:pPr>
                <a:defRPr/>
              </a:pPr>
              <a:t>12</a:t>
            </a:fld>
            <a:endParaRPr lang="th-TH" dirty="0"/>
          </a:p>
        </p:txBody>
      </p:sp>
      <p:sp>
        <p:nvSpPr>
          <p:cNvPr id="54" name="TextBox 53"/>
          <p:cNvSpPr txBox="1"/>
          <p:nvPr/>
        </p:nvSpPr>
        <p:spPr>
          <a:xfrm>
            <a:off x="282402" y="623539"/>
            <a:ext cx="7489998" cy="461665"/>
          </a:xfrm>
          <a:prstGeom prst="rect">
            <a:avLst/>
          </a:prstGeom>
          <a:noFill/>
        </p:spPr>
        <p:txBody>
          <a:bodyPr wrap="square" rtlCol="0">
            <a:spAutoFit/>
          </a:bodyPr>
          <a:lstStyle/>
          <a:p>
            <a:r>
              <a:rPr lang="en-US" b="1" dirty="0" smtClean="0">
                <a:solidFill>
                  <a:srgbClr val="003399"/>
                </a:solidFill>
                <a:latin typeface="Meiryo" pitchFamily="34" charset="-128"/>
                <a:ea typeface="Meiryo" pitchFamily="34" charset="-128"/>
                <a:cs typeface="Meiryo" pitchFamily="34" charset="-128"/>
              </a:rPr>
              <a:t>2-</a:t>
            </a:r>
            <a:r>
              <a:rPr lang="en-US" altLang="ja-JP" b="1" dirty="0" smtClean="0">
                <a:solidFill>
                  <a:srgbClr val="003399"/>
                </a:solidFill>
                <a:latin typeface="Meiryo" pitchFamily="34" charset="-128"/>
                <a:ea typeface="Meiryo" pitchFamily="34" charset="-128"/>
                <a:cs typeface="Meiryo" pitchFamily="34" charset="-128"/>
              </a:rPr>
              <a:t>4</a:t>
            </a:r>
            <a:r>
              <a:rPr lang="en-US" b="1" dirty="0" smtClean="0">
                <a:solidFill>
                  <a:srgbClr val="003399"/>
                </a:solidFill>
                <a:latin typeface="Meiryo" pitchFamily="34" charset="-128"/>
                <a:ea typeface="Meiryo" pitchFamily="34" charset="-128"/>
                <a:cs typeface="Meiryo" pitchFamily="34" charset="-128"/>
              </a:rPr>
              <a:t>. What is “Bill Payment”?</a:t>
            </a:r>
            <a:endParaRPr lang="en-GB" b="1" dirty="0">
              <a:solidFill>
                <a:srgbClr val="003399"/>
              </a:solidFill>
              <a:latin typeface="Meiryo" pitchFamily="34" charset="-128"/>
              <a:ea typeface="Meiryo" pitchFamily="34" charset="-128"/>
              <a:cs typeface="Meiryo" pitchFamily="34" charset="-128"/>
            </a:endParaRPr>
          </a:p>
        </p:txBody>
      </p:sp>
      <p:sp>
        <p:nvSpPr>
          <p:cNvPr id="55" name="TextBox 54"/>
          <p:cNvSpPr txBox="1"/>
          <p:nvPr/>
        </p:nvSpPr>
        <p:spPr>
          <a:xfrm>
            <a:off x="463045" y="1080751"/>
            <a:ext cx="8299955" cy="1016996"/>
          </a:xfrm>
          <a:prstGeom prst="rect">
            <a:avLst/>
          </a:prstGeom>
          <a:noFill/>
          <a:ln>
            <a:solidFill>
              <a:schemeClr val="tx1"/>
            </a:solidFill>
            <a:prstDash val="sysDash"/>
          </a:ln>
        </p:spPr>
        <p:txBody>
          <a:bodyPr wrap="square" tIns="108000" rtlCol="0">
            <a:spAutoFit/>
          </a:bodyPr>
          <a:lstStyle/>
          <a:p>
            <a:pPr marL="285750" indent="-285750">
              <a:buFont typeface="Wingdings" pitchFamily="2" charset="2"/>
              <a:buChar char="Ø"/>
            </a:pPr>
            <a:r>
              <a:rPr lang="en-US" altLang="ja-JP" sz="1400" dirty="0" smtClean="0">
                <a:latin typeface="Meiryo" pitchFamily="34" charset="-128"/>
                <a:ea typeface="Meiryo" pitchFamily="34" charset="-128"/>
                <a:cs typeface="Meiryo" pitchFamily="34" charset="-128"/>
              </a:rPr>
              <a:t>Payment service which payer can make payment at bank of its own choice according to information based on  payment request from biller.</a:t>
            </a:r>
            <a:endParaRPr lang="en-US" altLang="ja-JP" sz="1400" dirty="0">
              <a:latin typeface="Meiryo" pitchFamily="34" charset="-128"/>
              <a:ea typeface="Meiryo" pitchFamily="34" charset="-128"/>
              <a:cs typeface="Meiryo" pitchFamily="34" charset="-128"/>
            </a:endParaRPr>
          </a:p>
          <a:p>
            <a:pPr marL="285750" indent="-285750">
              <a:buFont typeface="Wingdings" pitchFamily="2" charset="2"/>
              <a:buChar char="Ø"/>
            </a:pPr>
            <a:r>
              <a:rPr lang="en-US" sz="1400" dirty="0" smtClean="0">
                <a:latin typeface="Meiryo" pitchFamily="34" charset="-128"/>
                <a:ea typeface="Meiryo" pitchFamily="34" charset="-128"/>
                <a:cs typeface="Meiryo" pitchFamily="34" charset="-128"/>
              </a:rPr>
              <a:t>This will increase the convenience of customers, and increase bank’s competitiveness against convenience store, for example.</a:t>
            </a:r>
            <a:endParaRPr lang="en-US" sz="1400" dirty="0">
              <a:latin typeface="Meiryo" pitchFamily="34" charset="-128"/>
              <a:ea typeface="Meiryo" pitchFamily="34" charset="-128"/>
              <a:cs typeface="Meiryo" pitchFamily="34" charset="-128"/>
            </a:endParaRPr>
          </a:p>
        </p:txBody>
      </p:sp>
      <p:grpSp>
        <p:nvGrpSpPr>
          <p:cNvPr id="102" name="Group 101"/>
          <p:cNvGrpSpPr/>
          <p:nvPr/>
        </p:nvGrpSpPr>
        <p:grpSpPr>
          <a:xfrm>
            <a:off x="775904" y="2639719"/>
            <a:ext cx="7556288" cy="3070144"/>
            <a:chOff x="825712" y="1575682"/>
            <a:chExt cx="7556288" cy="3070144"/>
          </a:xfrm>
        </p:grpSpPr>
        <p:pic>
          <p:nvPicPr>
            <p:cNvPr id="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281" y="1575682"/>
              <a:ext cx="671547" cy="897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 name="Right Arrow 78"/>
            <p:cNvSpPr/>
            <p:nvPr/>
          </p:nvSpPr>
          <p:spPr>
            <a:xfrm rot="16200000">
              <a:off x="1556137" y="3079904"/>
              <a:ext cx="877981" cy="191227"/>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Arial" pitchFamily="34" charset="0"/>
                <a:cs typeface="Arial" pitchFamily="34" charset="0"/>
              </a:endParaRPr>
            </a:p>
          </p:txBody>
        </p:sp>
        <p:sp>
          <p:nvSpPr>
            <p:cNvPr id="80" name="Right Arrow 79"/>
            <p:cNvSpPr/>
            <p:nvPr/>
          </p:nvSpPr>
          <p:spPr>
            <a:xfrm>
              <a:off x="2683249" y="3793611"/>
              <a:ext cx="4195144" cy="233216"/>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Arial" pitchFamily="34" charset="0"/>
                <a:cs typeface="Arial" pitchFamily="34" charset="0"/>
              </a:endParaRPr>
            </a:p>
          </p:txBody>
        </p:sp>
        <p:sp>
          <p:nvSpPr>
            <p:cNvPr id="81" name="Right Arrow 80"/>
            <p:cNvSpPr/>
            <p:nvPr/>
          </p:nvSpPr>
          <p:spPr>
            <a:xfrm rot="10800000">
              <a:off x="2690819" y="4391851"/>
              <a:ext cx="4168085" cy="253975"/>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Arial" pitchFamily="34" charset="0"/>
                <a:cs typeface="Arial" pitchFamily="34" charset="0"/>
              </a:endParaRPr>
            </a:p>
          </p:txBody>
        </p:sp>
        <p:pic>
          <p:nvPicPr>
            <p:cNvPr id="8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712" y="3637165"/>
              <a:ext cx="1711760" cy="978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3" descr="U:\GA_div\NEW VIS\VIS MasterData _2013\JPEG\01_BrandLogo\Solid\Reverse\01BL_Sol_Rev_Rgb.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55421" y="3910219"/>
              <a:ext cx="1257261" cy="514666"/>
            </a:xfrm>
            <a:prstGeom prst="rect">
              <a:avLst/>
            </a:prstGeom>
            <a:noFill/>
            <a:extLst>
              <a:ext uri="{909E8E84-426E-40DD-AFC4-6F175D3DCCD1}">
                <a14:hiddenFill xmlns:a14="http://schemas.microsoft.com/office/drawing/2010/main">
                  <a:solidFill>
                    <a:srgbClr val="FFFFFF"/>
                  </a:solidFill>
                </a14:hiddenFill>
              </a:ext>
            </a:extLst>
          </p:spPr>
        </p:pic>
        <p:sp>
          <p:nvSpPr>
            <p:cNvPr id="91" name="TextBox 90"/>
            <p:cNvSpPr txBox="1"/>
            <p:nvPr/>
          </p:nvSpPr>
          <p:spPr>
            <a:xfrm>
              <a:off x="7791495" y="3269583"/>
              <a:ext cx="565858" cy="253916"/>
            </a:xfrm>
            <a:prstGeom prst="rect">
              <a:avLst/>
            </a:prstGeom>
            <a:noFill/>
          </p:spPr>
          <p:txBody>
            <a:bodyPr wrap="square" rtlCol="0">
              <a:spAutoFit/>
            </a:bodyPr>
            <a:lstStyle/>
            <a:p>
              <a:r>
                <a:rPr lang="en-US" sz="1000" dirty="0" err="1" smtClean="0">
                  <a:latin typeface="Meiryo" pitchFamily="34" charset="-128"/>
                  <a:ea typeface="Meiryo" pitchFamily="34" charset="-128"/>
                  <a:cs typeface="Meiryo" pitchFamily="34" charset="-128"/>
                </a:rPr>
                <a:t>MGeB</a:t>
              </a:r>
              <a:endParaRPr lang="en-GB" sz="1000" dirty="0">
                <a:latin typeface="Meiryo" pitchFamily="34" charset="-128"/>
                <a:ea typeface="Meiryo" pitchFamily="34" charset="-128"/>
                <a:cs typeface="Meiryo" pitchFamily="34" charset="-128"/>
              </a:endParaRPr>
            </a:p>
          </p:txBody>
        </p:sp>
        <p:pic>
          <p:nvPicPr>
            <p:cNvPr id="93" name="Picture 7"/>
            <p:cNvPicPr>
              <a:picLocks noChangeAspect="1" noChangeArrowheads="1"/>
            </p:cNvPicPr>
            <p:nvPr/>
          </p:nvPicPr>
          <p:blipFill>
            <a:blip r:embed="rId5">
              <a:clrChange>
                <a:clrFrom>
                  <a:srgbClr val="404D4E"/>
                </a:clrFrom>
                <a:clrTo>
                  <a:srgbClr val="404D4E">
                    <a:alpha val="0"/>
                  </a:srgbClr>
                </a:clrTo>
              </a:clrChange>
              <a:extLst>
                <a:ext uri="{28A0092B-C50C-407E-A947-70E740481C1C}">
                  <a14:useLocalDpi xmlns:a14="http://schemas.microsoft.com/office/drawing/2010/main" val="0"/>
                </a:ext>
              </a:extLst>
            </a:blip>
            <a:srcRect/>
            <a:stretch>
              <a:fillRect/>
            </a:stretch>
          </p:blipFill>
          <p:spPr bwMode="auto">
            <a:xfrm>
              <a:off x="1766832" y="1579914"/>
              <a:ext cx="631145" cy="900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5" name="Group 94"/>
            <p:cNvGrpSpPr/>
            <p:nvPr/>
          </p:nvGrpSpPr>
          <p:grpSpPr>
            <a:xfrm>
              <a:off x="7766848" y="2794461"/>
              <a:ext cx="615152" cy="482139"/>
              <a:chOff x="2215348" y="6031491"/>
              <a:chExt cx="1202997" cy="813933"/>
            </a:xfrm>
          </p:grpSpPr>
          <p:pic>
            <p:nvPicPr>
              <p:cNvPr id="96" name="Picture 2"/>
              <p:cNvPicPr>
                <a:picLocks noChangeAspect="1" noChangeArrowheads="1"/>
              </p:cNvPicPr>
              <p:nvPr/>
            </p:nvPicPr>
            <p:blipFill>
              <a:blip r:embed="rId6" cstate="print">
                <a:clrChange>
                  <a:clrFrom>
                    <a:srgbClr val="E2F8FF"/>
                  </a:clrFrom>
                  <a:clrTo>
                    <a:srgbClr val="E2F8FF">
                      <a:alpha val="0"/>
                    </a:srgbClr>
                  </a:clrTo>
                </a:clrChange>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2215348" y="6031491"/>
                <a:ext cx="1202997" cy="813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10"/>
              <p:cNvPicPr>
                <a:picLocks noChangeAspect="1" noChangeArrowheads="1"/>
              </p:cNvPicPr>
              <p:nvPr/>
            </p:nvPicPr>
            <p:blipFill>
              <a:blip r:embed="rId8" cstate="print">
                <a:clrChange>
                  <a:clrFrom>
                    <a:srgbClr val="E2F8FF"/>
                  </a:clrFrom>
                  <a:clrTo>
                    <a:srgbClr val="E2F8FF">
                      <a:alpha val="0"/>
                    </a:srgbClr>
                  </a:clrTo>
                </a:clrChange>
                <a:extLst>
                  <a:ext uri="{28A0092B-C50C-407E-A947-70E740481C1C}">
                    <a14:useLocalDpi xmlns:a14="http://schemas.microsoft.com/office/drawing/2010/main" val="0"/>
                  </a:ext>
                </a:extLst>
              </a:blip>
              <a:srcRect/>
              <a:stretch>
                <a:fillRect/>
              </a:stretch>
            </p:blipFill>
            <p:spPr bwMode="auto">
              <a:xfrm>
                <a:off x="2414684" y="6211334"/>
                <a:ext cx="785716" cy="32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103" name="Text Box 25"/>
          <p:cNvSpPr txBox="1">
            <a:spLocks noChangeArrowheads="1"/>
          </p:cNvSpPr>
          <p:nvPr/>
        </p:nvSpPr>
        <p:spPr bwMode="auto">
          <a:xfrm>
            <a:off x="6809096" y="3474688"/>
            <a:ext cx="1291848" cy="269868"/>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00" dirty="0" smtClean="0">
                <a:solidFill>
                  <a:schemeClr val="accent2">
                    <a:lumMod val="75000"/>
                  </a:schemeClr>
                </a:solidFill>
                <a:latin typeface="Meiryo" pitchFamily="34" charset="-128"/>
                <a:ea typeface="Meiryo" pitchFamily="34" charset="-128"/>
                <a:cs typeface="Meiryo" pitchFamily="34" charset="-128"/>
              </a:rPr>
              <a:t>Payer (Your co.)</a:t>
            </a:r>
            <a:endParaRPr lang="en-US" altLang="ja-JP" sz="1000" b="0" i="0" u="none" strike="noStrike" baseline="0" dirty="0">
              <a:solidFill>
                <a:schemeClr val="accent2">
                  <a:lumMod val="75000"/>
                </a:schemeClr>
              </a:solidFill>
              <a:latin typeface="Meiryo" pitchFamily="34" charset="-128"/>
              <a:ea typeface="Meiryo" pitchFamily="34" charset="-128"/>
              <a:cs typeface="Meiryo" pitchFamily="34" charset="-128"/>
            </a:endParaRPr>
          </a:p>
          <a:p>
            <a:pPr algn="l" rtl="0">
              <a:lnSpc>
                <a:spcPts val="1500"/>
              </a:lnSpc>
              <a:defRPr sz="1000"/>
            </a:pPr>
            <a:endParaRPr lang="en-US" altLang="ja-JP" b="0" i="0" u="none" strike="noStrike" baseline="0" dirty="0">
              <a:solidFill>
                <a:srgbClr val="000000"/>
              </a:solidFill>
              <a:latin typeface="ＭＳ Ｐゴシック"/>
              <a:ea typeface="ＭＳ Ｐゴシック"/>
            </a:endParaRPr>
          </a:p>
          <a:p>
            <a:pPr algn="l" rtl="0">
              <a:lnSpc>
                <a:spcPts val="1400"/>
              </a:lnSpc>
              <a:defRPr sz="1000"/>
            </a:pPr>
            <a:endParaRPr lang="en-US" altLang="ja-JP" b="0" i="0" u="none" strike="noStrike" baseline="0" dirty="0">
              <a:solidFill>
                <a:srgbClr val="000000"/>
              </a:solidFill>
              <a:latin typeface="ＭＳ Ｐゴシック"/>
              <a:ea typeface="ＭＳ Ｐゴシック"/>
            </a:endParaRPr>
          </a:p>
        </p:txBody>
      </p:sp>
      <p:sp>
        <p:nvSpPr>
          <p:cNvPr id="104" name="Text Box 25"/>
          <p:cNvSpPr txBox="1">
            <a:spLocks noChangeArrowheads="1"/>
          </p:cNvSpPr>
          <p:nvPr/>
        </p:nvSpPr>
        <p:spPr bwMode="auto">
          <a:xfrm>
            <a:off x="5717454" y="3965029"/>
            <a:ext cx="1664792" cy="547098"/>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400"/>
              </a:lnSpc>
              <a:defRPr sz="1000"/>
            </a:pPr>
            <a:r>
              <a:rPr lang="en-US" altLang="ja-JP" sz="1000" dirty="0" smtClean="0">
                <a:solidFill>
                  <a:schemeClr val="accent2">
                    <a:lumMod val="75000"/>
                  </a:schemeClr>
                </a:solidFill>
                <a:latin typeface="Meiryo" pitchFamily="34" charset="-128"/>
                <a:ea typeface="Meiryo" pitchFamily="34" charset="-128"/>
                <a:cs typeface="Meiryo" pitchFamily="34" charset="-128"/>
              </a:rPr>
              <a:t>2. Send Payment  </a:t>
            </a:r>
          </a:p>
          <a:p>
            <a:pPr rtl="0">
              <a:lnSpc>
                <a:spcPts val="1400"/>
              </a:lnSpc>
              <a:defRPr sz="1000"/>
            </a:pPr>
            <a:r>
              <a:rPr lang="en-US" altLang="ja-JP" sz="1000" dirty="0">
                <a:solidFill>
                  <a:schemeClr val="accent2">
                    <a:lumMod val="75000"/>
                  </a:schemeClr>
                </a:solidFill>
                <a:latin typeface="Meiryo" pitchFamily="34" charset="-128"/>
                <a:ea typeface="Meiryo" pitchFamily="34" charset="-128"/>
                <a:cs typeface="Meiryo" pitchFamily="34" charset="-128"/>
              </a:rPr>
              <a:t> </a:t>
            </a:r>
            <a:r>
              <a:rPr lang="en-US" altLang="ja-JP" sz="1000" dirty="0" smtClean="0">
                <a:solidFill>
                  <a:schemeClr val="accent2">
                    <a:lumMod val="75000"/>
                  </a:schemeClr>
                </a:solidFill>
                <a:latin typeface="Meiryo" pitchFamily="34" charset="-128"/>
                <a:ea typeface="Meiryo" pitchFamily="34" charset="-128"/>
                <a:cs typeface="Meiryo" pitchFamily="34" charset="-128"/>
              </a:rPr>
              <a:t>  Information via </a:t>
            </a:r>
            <a:r>
              <a:rPr lang="en-US" altLang="ja-JP" sz="1000" dirty="0" err="1" smtClean="0">
                <a:solidFill>
                  <a:schemeClr val="accent2">
                    <a:lumMod val="75000"/>
                  </a:schemeClr>
                </a:solidFill>
                <a:latin typeface="Meiryo" pitchFamily="34" charset="-128"/>
                <a:ea typeface="Meiryo" pitchFamily="34" charset="-128"/>
                <a:cs typeface="Meiryo" pitchFamily="34" charset="-128"/>
              </a:rPr>
              <a:t>MGeB</a:t>
            </a:r>
            <a:endParaRPr lang="en-US" altLang="ja-JP" sz="1000" b="0" i="0" u="none" strike="noStrike" baseline="0" dirty="0">
              <a:solidFill>
                <a:schemeClr val="accent2">
                  <a:lumMod val="75000"/>
                </a:schemeClr>
              </a:solidFill>
              <a:latin typeface="Meiryo" pitchFamily="34" charset="-128"/>
              <a:ea typeface="Meiryo" pitchFamily="34" charset="-128"/>
              <a:cs typeface="Meiryo" pitchFamily="34" charset="-128"/>
            </a:endParaRPr>
          </a:p>
          <a:p>
            <a:pPr algn="l" rtl="0">
              <a:lnSpc>
                <a:spcPts val="1500"/>
              </a:lnSpc>
              <a:defRPr sz="1000"/>
            </a:pPr>
            <a:endParaRPr lang="en-US" altLang="ja-JP" b="0" i="0" u="none" strike="noStrike" baseline="0" dirty="0">
              <a:solidFill>
                <a:srgbClr val="000000"/>
              </a:solidFill>
              <a:latin typeface="ＭＳ Ｐゴシック"/>
              <a:ea typeface="ＭＳ Ｐゴシック"/>
            </a:endParaRPr>
          </a:p>
          <a:p>
            <a:pPr algn="l" rtl="0">
              <a:lnSpc>
                <a:spcPts val="1400"/>
              </a:lnSpc>
              <a:defRPr sz="1000"/>
            </a:pPr>
            <a:endParaRPr lang="en-US" altLang="ja-JP" b="0" i="0" u="none" strike="noStrike" baseline="0" dirty="0">
              <a:solidFill>
                <a:srgbClr val="000000"/>
              </a:solidFill>
              <a:latin typeface="ＭＳ Ｐゴシック"/>
              <a:ea typeface="ＭＳ Ｐゴシック"/>
            </a:endParaRPr>
          </a:p>
        </p:txBody>
      </p:sp>
      <p:sp>
        <p:nvSpPr>
          <p:cNvPr id="105" name="Text Box 25"/>
          <p:cNvSpPr txBox="1">
            <a:spLocks noChangeArrowheads="1"/>
          </p:cNvSpPr>
          <p:nvPr/>
        </p:nvSpPr>
        <p:spPr bwMode="auto">
          <a:xfrm>
            <a:off x="6988268" y="5461888"/>
            <a:ext cx="1112676" cy="269868"/>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00" b="0" i="0" u="none" strike="noStrike" baseline="0" dirty="0" smtClean="0">
                <a:solidFill>
                  <a:schemeClr val="accent2">
                    <a:lumMod val="75000"/>
                  </a:schemeClr>
                </a:solidFill>
                <a:latin typeface="Meiryo" pitchFamily="34" charset="-128"/>
                <a:ea typeface="Meiryo" pitchFamily="34" charset="-128"/>
                <a:cs typeface="Meiryo" pitchFamily="34" charset="-128"/>
              </a:rPr>
              <a:t>Paying Bank</a:t>
            </a:r>
            <a:endParaRPr lang="en-US" altLang="ja-JP" sz="1000" b="0" i="0" u="none" strike="noStrike" baseline="0" dirty="0">
              <a:solidFill>
                <a:schemeClr val="accent2">
                  <a:lumMod val="75000"/>
                </a:schemeClr>
              </a:solidFill>
              <a:latin typeface="Meiryo" pitchFamily="34" charset="-128"/>
              <a:ea typeface="Meiryo" pitchFamily="34" charset="-128"/>
              <a:cs typeface="Meiryo" pitchFamily="34" charset="-128"/>
            </a:endParaRPr>
          </a:p>
          <a:p>
            <a:pPr algn="l" rtl="0">
              <a:lnSpc>
                <a:spcPts val="1500"/>
              </a:lnSpc>
              <a:defRPr sz="1000"/>
            </a:pPr>
            <a:endParaRPr lang="en-US" altLang="ja-JP" b="0" i="0" u="none" strike="noStrike" baseline="0" dirty="0">
              <a:solidFill>
                <a:srgbClr val="000000"/>
              </a:solidFill>
              <a:latin typeface="ＭＳ Ｐゴシック"/>
              <a:ea typeface="ＭＳ Ｐゴシック"/>
            </a:endParaRPr>
          </a:p>
          <a:p>
            <a:pPr algn="l" rtl="0">
              <a:lnSpc>
                <a:spcPts val="1400"/>
              </a:lnSpc>
              <a:defRPr sz="1000"/>
            </a:pPr>
            <a:endParaRPr lang="en-US" altLang="ja-JP" b="0" i="0" u="none" strike="noStrike" baseline="0" dirty="0">
              <a:solidFill>
                <a:srgbClr val="000000"/>
              </a:solidFill>
              <a:latin typeface="ＭＳ Ｐゴシック"/>
              <a:ea typeface="ＭＳ Ｐゴシック"/>
            </a:endParaRPr>
          </a:p>
        </p:txBody>
      </p:sp>
      <p:sp>
        <p:nvSpPr>
          <p:cNvPr id="106" name="Right Arrow 105"/>
          <p:cNvSpPr/>
          <p:nvPr/>
        </p:nvSpPr>
        <p:spPr>
          <a:xfrm rot="5400000">
            <a:off x="6918508" y="4164419"/>
            <a:ext cx="985348" cy="180303"/>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Arial" pitchFamily="34" charset="0"/>
              <a:cs typeface="Arial" pitchFamily="34" charset="0"/>
            </a:endParaRPr>
          </a:p>
        </p:txBody>
      </p:sp>
      <p:sp>
        <p:nvSpPr>
          <p:cNvPr id="107" name="Text Box 25"/>
          <p:cNvSpPr txBox="1">
            <a:spLocks noChangeArrowheads="1"/>
          </p:cNvSpPr>
          <p:nvPr/>
        </p:nvSpPr>
        <p:spPr bwMode="auto">
          <a:xfrm>
            <a:off x="2641010" y="5679950"/>
            <a:ext cx="2276846" cy="291676"/>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00" dirty="0">
                <a:solidFill>
                  <a:schemeClr val="accent2">
                    <a:lumMod val="75000"/>
                  </a:schemeClr>
                </a:solidFill>
                <a:latin typeface="Meiryo" pitchFamily="34" charset="-128"/>
                <a:ea typeface="Meiryo" pitchFamily="34" charset="-128"/>
                <a:cs typeface="Meiryo" pitchFamily="34" charset="-128"/>
              </a:rPr>
              <a:t>3</a:t>
            </a:r>
            <a:r>
              <a:rPr lang="en-US" altLang="ja-JP" sz="1000" dirty="0" smtClean="0">
                <a:solidFill>
                  <a:schemeClr val="accent2">
                    <a:lumMod val="75000"/>
                  </a:schemeClr>
                </a:solidFill>
                <a:latin typeface="Meiryo" pitchFamily="34" charset="-128"/>
                <a:ea typeface="Meiryo" pitchFamily="34" charset="-128"/>
                <a:cs typeface="Meiryo" pitchFamily="34" charset="-128"/>
              </a:rPr>
              <a:t>. Bill Information Inquiry</a:t>
            </a:r>
            <a:endParaRPr lang="en-US" altLang="ja-JP" b="0" i="0" u="none" strike="noStrike" baseline="0" dirty="0">
              <a:solidFill>
                <a:srgbClr val="000000"/>
              </a:solidFill>
              <a:latin typeface="ＭＳ Ｐゴシック"/>
              <a:ea typeface="ＭＳ Ｐゴシック"/>
            </a:endParaRPr>
          </a:p>
          <a:p>
            <a:pPr algn="l" rtl="0">
              <a:lnSpc>
                <a:spcPts val="1400"/>
              </a:lnSpc>
              <a:defRPr sz="1000"/>
            </a:pPr>
            <a:endParaRPr lang="en-US" altLang="ja-JP" b="0" i="0" u="none" strike="noStrike" baseline="0" dirty="0">
              <a:solidFill>
                <a:srgbClr val="000000"/>
              </a:solidFill>
              <a:latin typeface="ＭＳ Ｐゴシック"/>
              <a:ea typeface="ＭＳ Ｐゴシック"/>
            </a:endParaRPr>
          </a:p>
        </p:txBody>
      </p:sp>
      <p:sp>
        <p:nvSpPr>
          <p:cNvPr id="109" name="Text Box 25"/>
          <p:cNvSpPr txBox="1">
            <a:spLocks noChangeArrowheads="1"/>
          </p:cNvSpPr>
          <p:nvPr/>
        </p:nvSpPr>
        <p:spPr bwMode="auto">
          <a:xfrm>
            <a:off x="32068" y="4093716"/>
            <a:ext cx="2276846" cy="291676"/>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00" dirty="0" smtClean="0">
                <a:solidFill>
                  <a:schemeClr val="accent2">
                    <a:lumMod val="75000"/>
                  </a:schemeClr>
                </a:solidFill>
                <a:latin typeface="Meiryo" pitchFamily="34" charset="-128"/>
                <a:ea typeface="Meiryo" pitchFamily="34" charset="-128"/>
                <a:cs typeface="Meiryo" pitchFamily="34" charset="-128"/>
              </a:rPr>
              <a:t>7. Credit Payment</a:t>
            </a:r>
            <a:endParaRPr lang="en-US" altLang="ja-JP" b="0" i="0" u="none" strike="noStrike" baseline="0" dirty="0">
              <a:solidFill>
                <a:srgbClr val="000000"/>
              </a:solidFill>
              <a:latin typeface="ＭＳ Ｐゴシック"/>
              <a:ea typeface="ＭＳ Ｐゴシック"/>
            </a:endParaRPr>
          </a:p>
          <a:p>
            <a:pPr algn="l" rtl="0">
              <a:lnSpc>
                <a:spcPts val="1400"/>
              </a:lnSpc>
              <a:defRPr sz="1000"/>
            </a:pPr>
            <a:endParaRPr lang="en-US" altLang="ja-JP" b="0" i="0" u="none" strike="noStrike" baseline="0" dirty="0">
              <a:solidFill>
                <a:srgbClr val="000000"/>
              </a:solidFill>
              <a:latin typeface="ＭＳ Ｐゴシック"/>
              <a:ea typeface="ＭＳ Ｐゴシック"/>
            </a:endParaRPr>
          </a:p>
        </p:txBody>
      </p:sp>
      <p:sp>
        <p:nvSpPr>
          <p:cNvPr id="110" name="Text Box 25"/>
          <p:cNvSpPr txBox="1">
            <a:spLocks noChangeArrowheads="1"/>
          </p:cNvSpPr>
          <p:nvPr/>
        </p:nvSpPr>
        <p:spPr bwMode="auto">
          <a:xfrm>
            <a:off x="4613022" y="5702594"/>
            <a:ext cx="2276846" cy="291676"/>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00" dirty="0" smtClean="0">
                <a:solidFill>
                  <a:schemeClr val="accent2">
                    <a:lumMod val="75000"/>
                  </a:schemeClr>
                </a:solidFill>
                <a:latin typeface="Meiryo" pitchFamily="34" charset="-128"/>
                <a:ea typeface="Meiryo" pitchFamily="34" charset="-128"/>
                <a:cs typeface="Meiryo" pitchFamily="34" charset="-128"/>
              </a:rPr>
              <a:t>6. Payment Instruction</a:t>
            </a:r>
            <a:endParaRPr lang="en-US" altLang="ja-JP" b="0" i="0" u="none" strike="noStrike" baseline="0" dirty="0">
              <a:solidFill>
                <a:srgbClr val="000000"/>
              </a:solidFill>
              <a:latin typeface="ＭＳ Ｐゴシック"/>
              <a:ea typeface="ＭＳ Ｐゴシック"/>
            </a:endParaRPr>
          </a:p>
        </p:txBody>
      </p:sp>
      <p:sp>
        <p:nvSpPr>
          <p:cNvPr id="111" name="Text Box 25"/>
          <p:cNvSpPr txBox="1">
            <a:spLocks noChangeArrowheads="1"/>
          </p:cNvSpPr>
          <p:nvPr/>
        </p:nvSpPr>
        <p:spPr bwMode="auto">
          <a:xfrm>
            <a:off x="6553199" y="5702594"/>
            <a:ext cx="2086557" cy="469606"/>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00" dirty="0" smtClean="0">
                <a:solidFill>
                  <a:schemeClr val="accent2">
                    <a:lumMod val="75000"/>
                  </a:schemeClr>
                </a:solidFill>
                <a:latin typeface="Meiryo" pitchFamily="34" charset="-128"/>
                <a:ea typeface="Meiryo" pitchFamily="34" charset="-128"/>
                <a:cs typeface="Meiryo" pitchFamily="34" charset="-128"/>
              </a:rPr>
              <a:t>5. Verify Bill Information </a:t>
            </a:r>
          </a:p>
          <a:p>
            <a:pPr algn="ctr" rtl="0">
              <a:lnSpc>
                <a:spcPts val="1400"/>
              </a:lnSpc>
              <a:defRPr sz="1000"/>
            </a:pPr>
            <a:r>
              <a:rPr lang="en-US" altLang="ja-JP" sz="1000" dirty="0" smtClean="0">
                <a:solidFill>
                  <a:schemeClr val="accent2">
                    <a:lumMod val="75000"/>
                  </a:schemeClr>
                </a:solidFill>
                <a:latin typeface="Meiryo" pitchFamily="34" charset="-128"/>
                <a:ea typeface="Meiryo" pitchFamily="34" charset="-128"/>
                <a:cs typeface="Meiryo" pitchFamily="34" charset="-128"/>
              </a:rPr>
              <a:t>and Debit from Account</a:t>
            </a:r>
            <a:endParaRPr lang="en-US" altLang="ja-JP" b="0" i="0" u="none" strike="noStrike" baseline="0" dirty="0">
              <a:solidFill>
                <a:srgbClr val="000000"/>
              </a:solidFill>
              <a:latin typeface="ＭＳ Ｐゴシック"/>
              <a:ea typeface="ＭＳ Ｐゴシック"/>
            </a:endParaRPr>
          </a:p>
        </p:txBody>
      </p:sp>
      <p:sp>
        <p:nvSpPr>
          <p:cNvPr id="112" name="Text Box 25"/>
          <p:cNvSpPr txBox="1">
            <a:spLocks noChangeArrowheads="1"/>
          </p:cNvSpPr>
          <p:nvPr/>
        </p:nvSpPr>
        <p:spPr bwMode="auto">
          <a:xfrm>
            <a:off x="2641010" y="4587536"/>
            <a:ext cx="2276846" cy="291676"/>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00" dirty="0" smtClean="0">
                <a:solidFill>
                  <a:schemeClr val="accent2">
                    <a:lumMod val="75000"/>
                  </a:schemeClr>
                </a:solidFill>
                <a:latin typeface="Meiryo" pitchFamily="34" charset="-128"/>
                <a:ea typeface="Meiryo" pitchFamily="34" charset="-128"/>
                <a:cs typeface="Meiryo" pitchFamily="34" charset="-128"/>
              </a:rPr>
              <a:t>4. Bill Information Confirmation</a:t>
            </a:r>
            <a:endParaRPr lang="en-US" altLang="ja-JP" b="0" i="0" u="none" strike="noStrike" baseline="0" dirty="0">
              <a:solidFill>
                <a:srgbClr val="000000"/>
              </a:solidFill>
              <a:latin typeface="ＭＳ Ｐゴシック"/>
              <a:ea typeface="ＭＳ Ｐゴシック"/>
            </a:endParaRPr>
          </a:p>
        </p:txBody>
      </p:sp>
      <p:sp>
        <p:nvSpPr>
          <p:cNvPr id="113" name="Text Box 25"/>
          <p:cNvSpPr txBox="1">
            <a:spLocks noChangeArrowheads="1"/>
          </p:cNvSpPr>
          <p:nvPr/>
        </p:nvSpPr>
        <p:spPr bwMode="auto">
          <a:xfrm>
            <a:off x="995645" y="5701758"/>
            <a:ext cx="1306327" cy="269868"/>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00" b="0" i="0" u="none" strike="noStrike" baseline="0" dirty="0" smtClean="0">
                <a:solidFill>
                  <a:schemeClr val="accent2">
                    <a:lumMod val="75000"/>
                  </a:schemeClr>
                </a:solidFill>
                <a:latin typeface="Meiryo" pitchFamily="34" charset="-128"/>
                <a:ea typeface="Meiryo" pitchFamily="34" charset="-128"/>
                <a:cs typeface="Meiryo" pitchFamily="34" charset="-128"/>
              </a:rPr>
              <a:t>Biller’s Bank</a:t>
            </a:r>
            <a:endParaRPr lang="en-US" altLang="ja-JP" sz="1000" b="0" i="0" u="none" strike="noStrike" baseline="0" dirty="0">
              <a:solidFill>
                <a:schemeClr val="accent2">
                  <a:lumMod val="75000"/>
                </a:schemeClr>
              </a:solidFill>
              <a:latin typeface="Meiryo" pitchFamily="34" charset="-128"/>
              <a:ea typeface="Meiryo" pitchFamily="34" charset="-128"/>
              <a:cs typeface="Meiryo" pitchFamily="34" charset="-128"/>
            </a:endParaRPr>
          </a:p>
          <a:p>
            <a:pPr algn="l" rtl="0">
              <a:lnSpc>
                <a:spcPts val="1500"/>
              </a:lnSpc>
              <a:defRPr sz="1000"/>
            </a:pPr>
            <a:endParaRPr lang="en-US" altLang="ja-JP" b="0" i="0" u="none" strike="noStrike" baseline="0" dirty="0">
              <a:solidFill>
                <a:srgbClr val="000000"/>
              </a:solidFill>
              <a:latin typeface="ＭＳ Ｐゴシック"/>
              <a:ea typeface="ＭＳ Ｐゴシック"/>
            </a:endParaRPr>
          </a:p>
          <a:p>
            <a:pPr algn="l" rtl="0">
              <a:lnSpc>
                <a:spcPts val="1400"/>
              </a:lnSpc>
              <a:defRPr sz="1000"/>
            </a:pPr>
            <a:endParaRPr lang="en-US" altLang="ja-JP" b="0" i="0" u="none" strike="noStrike" baseline="0" dirty="0">
              <a:solidFill>
                <a:srgbClr val="000000"/>
              </a:solidFill>
              <a:latin typeface="ＭＳ Ｐゴシック"/>
              <a:ea typeface="ＭＳ Ｐゴシック"/>
            </a:endParaRPr>
          </a:p>
        </p:txBody>
      </p:sp>
      <p:sp>
        <p:nvSpPr>
          <p:cNvPr id="114" name="Text Box 25"/>
          <p:cNvSpPr txBox="1">
            <a:spLocks noChangeArrowheads="1"/>
          </p:cNvSpPr>
          <p:nvPr/>
        </p:nvSpPr>
        <p:spPr bwMode="auto">
          <a:xfrm>
            <a:off x="1194082" y="3492028"/>
            <a:ext cx="1758737" cy="269868"/>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00" dirty="0" smtClean="0">
                <a:solidFill>
                  <a:schemeClr val="accent2">
                    <a:lumMod val="75000"/>
                  </a:schemeClr>
                </a:solidFill>
                <a:latin typeface="Meiryo" pitchFamily="34" charset="-128"/>
                <a:ea typeface="Meiryo" pitchFamily="34" charset="-128"/>
                <a:cs typeface="Meiryo" pitchFamily="34" charset="-128"/>
              </a:rPr>
              <a:t>Biller (Supplier)</a:t>
            </a:r>
            <a:endParaRPr lang="en-US" altLang="ja-JP" b="0" i="0" u="none" strike="noStrike" baseline="0" dirty="0">
              <a:solidFill>
                <a:srgbClr val="000000"/>
              </a:solidFill>
              <a:latin typeface="ＭＳ Ｐゴシック"/>
              <a:ea typeface="ＭＳ Ｐゴシック"/>
            </a:endParaRPr>
          </a:p>
          <a:p>
            <a:pPr algn="l" rtl="0">
              <a:lnSpc>
                <a:spcPts val="1400"/>
              </a:lnSpc>
              <a:defRPr sz="1000"/>
            </a:pPr>
            <a:endParaRPr lang="en-US" altLang="ja-JP" b="0" i="0" u="none" strike="noStrike" baseline="0" dirty="0">
              <a:solidFill>
                <a:srgbClr val="000000"/>
              </a:solidFill>
              <a:latin typeface="ＭＳ Ｐゴシック"/>
              <a:ea typeface="ＭＳ Ｐゴシック"/>
            </a:endParaRPr>
          </a:p>
        </p:txBody>
      </p:sp>
      <p:sp>
        <p:nvSpPr>
          <p:cNvPr id="115" name="Flowchart: Magnetic Disk 114"/>
          <p:cNvSpPr/>
          <p:nvPr/>
        </p:nvSpPr>
        <p:spPr bwMode="auto">
          <a:xfrm>
            <a:off x="4281175" y="4853979"/>
            <a:ext cx="833750" cy="825371"/>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000" b="0" i="0" u="none" strike="noStrike" cap="none" normalizeH="0" baseline="0" dirty="0" smtClean="0">
                <a:ln>
                  <a:noFill/>
                </a:ln>
                <a:solidFill>
                  <a:schemeClr val="tx1"/>
                </a:solidFill>
                <a:effectLst/>
                <a:latin typeface="Meiryo" pitchFamily="34" charset="-128"/>
                <a:ea typeface="Meiryo" pitchFamily="34" charset="-128"/>
                <a:cs typeface="Meiryo" pitchFamily="34" charset="-128"/>
              </a:rPr>
              <a:t>N-ITMX</a:t>
            </a:r>
          </a:p>
          <a:p>
            <a:pPr marL="0" marR="0" indent="0" algn="ctr" defTabSz="914400" rtl="0" eaLnBrk="1" fontAlgn="base" latinLnBrk="0" hangingPunct="1">
              <a:lnSpc>
                <a:spcPct val="100000"/>
              </a:lnSpc>
              <a:spcBef>
                <a:spcPct val="0"/>
              </a:spcBef>
              <a:spcAft>
                <a:spcPct val="0"/>
              </a:spcAft>
              <a:buClrTx/>
              <a:buSzTx/>
              <a:buFontTx/>
              <a:buNone/>
              <a:tabLst/>
            </a:pPr>
            <a:r>
              <a:rPr lang="en-US" sz="1000" dirty="0" smtClean="0">
                <a:latin typeface="Meiryo" pitchFamily="34" charset="-128"/>
                <a:ea typeface="Meiryo" pitchFamily="34" charset="-128"/>
                <a:cs typeface="Meiryo" pitchFamily="34" charset="-128"/>
              </a:rPr>
              <a:t>System</a:t>
            </a:r>
            <a:endParaRPr kumimoji="1" lang="en-GB" sz="1000" b="0" i="0" u="none" strike="noStrike" cap="none" normalizeH="0" baseline="0" dirty="0" smtClean="0">
              <a:ln>
                <a:noFill/>
              </a:ln>
              <a:solidFill>
                <a:schemeClr val="tx1"/>
              </a:solidFill>
              <a:effectLst/>
              <a:latin typeface="Meiryo" pitchFamily="34" charset="-128"/>
              <a:ea typeface="Meiryo" pitchFamily="34" charset="-128"/>
              <a:cs typeface="Meiryo" pitchFamily="34" charset="-128"/>
            </a:endParaRPr>
          </a:p>
        </p:txBody>
      </p:sp>
      <p:sp>
        <p:nvSpPr>
          <p:cNvPr id="29" name="Right Arrow 28"/>
          <p:cNvSpPr/>
          <p:nvPr/>
        </p:nvSpPr>
        <p:spPr>
          <a:xfrm>
            <a:off x="2590353" y="2973672"/>
            <a:ext cx="4195144" cy="220989"/>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Arial" pitchFamily="34" charset="0"/>
              <a:cs typeface="Arial" pitchFamily="34" charset="0"/>
            </a:endParaRPr>
          </a:p>
        </p:txBody>
      </p:sp>
      <p:sp>
        <p:nvSpPr>
          <p:cNvPr id="30" name="Text Box 25"/>
          <p:cNvSpPr txBox="1">
            <a:spLocks noChangeArrowheads="1"/>
          </p:cNvSpPr>
          <p:nvPr/>
        </p:nvSpPr>
        <p:spPr bwMode="auto">
          <a:xfrm>
            <a:off x="3824705" y="3186291"/>
            <a:ext cx="1892749" cy="324493"/>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400"/>
              </a:lnSpc>
              <a:defRPr sz="1000"/>
            </a:pPr>
            <a:r>
              <a:rPr lang="en-US" altLang="ja-JP" sz="1050" dirty="0">
                <a:solidFill>
                  <a:schemeClr val="accent2">
                    <a:lumMod val="75000"/>
                  </a:schemeClr>
                </a:solidFill>
                <a:latin typeface="Meiryo" pitchFamily="34" charset="-128"/>
                <a:ea typeface="Meiryo" pitchFamily="34" charset="-128"/>
                <a:cs typeface="Meiryo" pitchFamily="34" charset="-128"/>
              </a:rPr>
              <a:t>1</a:t>
            </a:r>
            <a:r>
              <a:rPr lang="en-US" altLang="ja-JP" sz="1050" dirty="0" smtClean="0">
                <a:solidFill>
                  <a:schemeClr val="accent2">
                    <a:lumMod val="75000"/>
                  </a:schemeClr>
                </a:solidFill>
                <a:latin typeface="Meiryo" pitchFamily="34" charset="-128"/>
                <a:ea typeface="Meiryo" pitchFamily="34" charset="-128"/>
                <a:cs typeface="Meiryo" pitchFamily="34" charset="-128"/>
              </a:rPr>
              <a:t>. Receive Bill from Biller</a:t>
            </a:r>
            <a:endParaRPr lang="en-US" altLang="ja-JP" sz="12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200" b="0" i="0" u="none" strike="noStrike" baseline="0" dirty="0">
              <a:solidFill>
                <a:srgbClr val="000000"/>
              </a:solidFill>
              <a:latin typeface="ＭＳ Ｐゴシック"/>
              <a:ea typeface="ＭＳ Ｐゴシック"/>
            </a:endParaRPr>
          </a:p>
        </p:txBody>
      </p:sp>
    </p:spTree>
    <p:extLst>
      <p:ext uri="{BB962C8B-B14F-4D97-AF65-F5344CB8AC3E}">
        <p14:creationId xmlns:p14="http://schemas.microsoft.com/office/powerpoint/2010/main" val="2690411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146"/>
          <p:cNvSpPr>
            <a:spLocks noChangeArrowheads="1"/>
          </p:cNvSpPr>
          <p:nvPr/>
        </p:nvSpPr>
        <p:spPr bwMode="auto">
          <a:xfrm>
            <a:off x="1111945" y="-152400"/>
            <a:ext cx="8001000" cy="609600"/>
          </a:xfrm>
          <a:prstGeom prst="rect">
            <a:avLst/>
          </a:prstGeom>
          <a:noFill/>
          <a:ln w="9525">
            <a:noFill/>
            <a:miter lim="800000"/>
            <a:headEnd/>
            <a:tailEnd/>
          </a:ln>
          <a:effectLst/>
        </p:spPr>
        <p:txBody>
          <a:bodyPr wrap="none" anchor="ctr"/>
          <a:lstStyle/>
          <a:p>
            <a:pPr algn="r"/>
            <a:r>
              <a:rPr lang="en-US" altLang="ja-JP" sz="1800" b="1" dirty="0">
                <a:solidFill>
                  <a:srgbClr val="003399"/>
                </a:solidFill>
                <a:effectLst>
                  <a:outerShdw blurRad="38100" dist="38100" dir="2700000" algn="tl">
                    <a:srgbClr val="C0C0C0"/>
                  </a:outerShdw>
                </a:effectLst>
                <a:latin typeface="Arial" pitchFamily="34" charset="0"/>
                <a:ea typeface="HG丸ｺﾞｼｯｸM-PRO"/>
                <a:cs typeface="Arial" pitchFamily="34" charset="0"/>
              </a:rPr>
              <a:t>              </a:t>
            </a:r>
            <a:r>
              <a:rPr lang="en-US" altLang="ja-JP" sz="2000" b="1" dirty="0">
                <a:solidFill>
                  <a:srgbClr val="003399"/>
                </a:solidFill>
                <a:effectLst>
                  <a:outerShdw blurRad="38100" dist="38100" dir="2700000" algn="tl">
                    <a:srgbClr val="C0C0C0"/>
                  </a:outerShdw>
                </a:effectLst>
                <a:latin typeface="Arial" pitchFamily="34" charset="0"/>
                <a:ea typeface="HG丸ｺﾞｼｯｸM-PRO"/>
                <a:cs typeface="Arial" pitchFamily="34" charset="0"/>
              </a:rPr>
              <a:t>    </a:t>
            </a:r>
            <a:endParaRPr lang="en-US" altLang="ja-JP" sz="1800" b="1" dirty="0">
              <a:solidFill>
                <a:srgbClr val="003399"/>
              </a:solidFill>
              <a:effectLst>
                <a:outerShdw blurRad="38100" dist="38100" dir="2700000" algn="tl">
                  <a:srgbClr val="C0C0C0"/>
                </a:outerShdw>
              </a:effectLst>
              <a:latin typeface="Arial" pitchFamily="34" charset="0"/>
              <a:ea typeface="HG丸ｺﾞｼｯｸM-PRO"/>
              <a:cs typeface="Arial" pitchFamily="34" charset="0"/>
            </a:endParaRPr>
          </a:p>
        </p:txBody>
      </p:sp>
      <p:sp>
        <p:nvSpPr>
          <p:cNvPr id="2" name="TextBox 1"/>
          <p:cNvSpPr txBox="1"/>
          <p:nvPr/>
        </p:nvSpPr>
        <p:spPr>
          <a:xfrm>
            <a:off x="3620806" y="914400"/>
            <a:ext cx="2024002" cy="1000274"/>
          </a:xfrm>
          <a:prstGeom prst="rect">
            <a:avLst/>
          </a:prstGeom>
          <a:ln>
            <a:solidFill>
              <a:srgbClr val="03277F"/>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endParaRPr lang="en-US" sz="1600" b="1" dirty="0" smtClean="0">
              <a:solidFill>
                <a:srgbClr val="000066"/>
              </a:solidFill>
              <a:latin typeface="Arial" pitchFamily="34" charset="0"/>
              <a:cs typeface="Arial" pitchFamily="34" charset="0"/>
            </a:endParaRPr>
          </a:p>
          <a:p>
            <a:pPr algn="ctr"/>
            <a:endParaRPr lang="en-US" sz="800" b="1" dirty="0">
              <a:solidFill>
                <a:srgbClr val="000066"/>
              </a:solidFill>
              <a:latin typeface="Arial" pitchFamily="34" charset="0"/>
              <a:cs typeface="Arial" pitchFamily="34" charset="0"/>
            </a:endParaRPr>
          </a:p>
          <a:p>
            <a:pPr algn="ctr"/>
            <a:endParaRPr lang="en-US" sz="800" b="1" dirty="0" smtClean="0">
              <a:solidFill>
                <a:srgbClr val="000066"/>
              </a:solidFill>
              <a:latin typeface="Arial" pitchFamily="34" charset="0"/>
              <a:cs typeface="Arial" pitchFamily="34" charset="0"/>
            </a:endParaRPr>
          </a:p>
          <a:p>
            <a:pPr algn="ctr"/>
            <a:r>
              <a:rPr lang="en-US" sz="1600" b="1" dirty="0" smtClean="0">
                <a:solidFill>
                  <a:srgbClr val="000066"/>
                </a:solidFill>
                <a:latin typeface="Arial" pitchFamily="34" charset="0"/>
                <a:cs typeface="Arial" pitchFamily="34" charset="0"/>
              </a:rPr>
              <a:t>Customer A/C</a:t>
            </a:r>
          </a:p>
          <a:p>
            <a:pPr algn="ctr"/>
            <a:r>
              <a:rPr lang="en-US" sz="1100" dirty="0" smtClean="0">
                <a:solidFill>
                  <a:srgbClr val="000066"/>
                </a:solidFill>
                <a:latin typeface="Arial" pitchFamily="34" charset="0"/>
                <a:cs typeface="Arial" pitchFamily="34" charset="0"/>
              </a:rPr>
              <a:t>i.e. Automobile Company A/C</a:t>
            </a:r>
            <a:endParaRPr lang="en-GB" sz="1100" dirty="0">
              <a:solidFill>
                <a:srgbClr val="000066"/>
              </a:solidFill>
              <a:latin typeface="Arial" pitchFamily="34" charset="0"/>
              <a:cs typeface="Arial" pitchFamily="34" charset="0"/>
            </a:endParaRPr>
          </a:p>
        </p:txBody>
      </p:sp>
      <p:pic>
        <p:nvPicPr>
          <p:cNvPr id="1029"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08266" y="4909983"/>
            <a:ext cx="786133" cy="86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378358" y="5684448"/>
            <a:ext cx="1054248" cy="276999"/>
          </a:xfrm>
          <a:prstGeom prst="rect">
            <a:avLst/>
          </a:prstGeom>
          <a:noFill/>
        </p:spPr>
        <p:txBody>
          <a:bodyPr wrap="square" rtlCol="0">
            <a:spAutoFit/>
          </a:bodyPr>
          <a:lstStyle/>
          <a:p>
            <a:r>
              <a:rPr lang="en-US" sz="1200" dirty="0" smtClean="0">
                <a:latin typeface="Arial" pitchFamily="34" charset="0"/>
                <a:cs typeface="Arial" pitchFamily="34" charset="0"/>
              </a:rPr>
              <a:t>Ayutthaya</a:t>
            </a:r>
            <a:endParaRPr lang="en-GB" sz="1200" dirty="0">
              <a:latin typeface="Arial" pitchFamily="34" charset="0"/>
              <a:cs typeface="Arial" pitchFamily="34" charset="0"/>
            </a:endParaRPr>
          </a:p>
        </p:txBody>
      </p:sp>
      <p:sp>
        <p:nvSpPr>
          <p:cNvPr id="24" name="TextBox 23"/>
          <p:cNvSpPr txBox="1"/>
          <p:nvPr/>
        </p:nvSpPr>
        <p:spPr>
          <a:xfrm>
            <a:off x="3501744" y="5743619"/>
            <a:ext cx="844207" cy="276999"/>
          </a:xfrm>
          <a:prstGeom prst="rect">
            <a:avLst/>
          </a:prstGeom>
          <a:noFill/>
        </p:spPr>
        <p:txBody>
          <a:bodyPr wrap="square" rtlCol="0">
            <a:spAutoFit/>
          </a:bodyPr>
          <a:lstStyle/>
          <a:p>
            <a:r>
              <a:rPr lang="en-US" sz="1200" dirty="0" smtClean="0">
                <a:latin typeface="Arial" pitchFamily="34" charset="0"/>
                <a:cs typeface="Arial" pitchFamily="34" charset="0"/>
              </a:rPr>
              <a:t>Phuket</a:t>
            </a:r>
            <a:endParaRPr lang="en-GB" sz="1200" dirty="0">
              <a:latin typeface="Arial" pitchFamily="34" charset="0"/>
              <a:cs typeface="Arial" pitchFamily="34" charset="0"/>
            </a:endParaRPr>
          </a:p>
        </p:txBody>
      </p:sp>
      <p:sp>
        <p:nvSpPr>
          <p:cNvPr id="25" name="TextBox 24"/>
          <p:cNvSpPr txBox="1"/>
          <p:nvPr/>
        </p:nvSpPr>
        <p:spPr>
          <a:xfrm>
            <a:off x="5257800" y="5729870"/>
            <a:ext cx="1203753" cy="276999"/>
          </a:xfrm>
          <a:prstGeom prst="rect">
            <a:avLst/>
          </a:prstGeom>
          <a:noFill/>
        </p:spPr>
        <p:txBody>
          <a:bodyPr wrap="square" rtlCol="0">
            <a:spAutoFit/>
          </a:bodyPr>
          <a:lstStyle/>
          <a:p>
            <a:r>
              <a:rPr lang="en-US" sz="1200" dirty="0" smtClean="0">
                <a:latin typeface="Arial" pitchFamily="34" charset="0"/>
                <a:cs typeface="Arial" pitchFamily="34" charset="0"/>
              </a:rPr>
              <a:t>Chiang Mai</a:t>
            </a:r>
            <a:endParaRPr lang="en-GB" sz="1200" dirty="0">
              <a:latin typeface="Arial" pitchFamily="34" charset="0"/>
              <a:cs typeface="Arial" pitchFamily="34" charset="0"/>
            </a:endParaRPr>
          </a:p>
        </p:txBody>
      </p:sp>
      <p:sp>
        <p:nvSpPr>
          <p:cNvPr id="26" name="TextBox 25"/>
          <p:cNvSpPr txBox="1"/>
          <p:nvPr/>
        </p:nvSpPr>
        <p:spPr>
          <a:xfrm>
            <a:off x="1295400" y="5732847"/>
            <a:ext cx="1099022" cy="276999"/>
          </a:xfrm>
          <a:prstGeom prst="rect">
            <a:avLst/>
          </a:prstGeom>
          <a:noFill/>
        </p:spPr>
        <p:txBody>
          <a:bodyPr wrap="square" rtlCol="0">
            <a:spAutoFit/>
          </a:bodyPr>
          <a:lstStyle/>
          <a:p>
            <a:r>
              <a:rPr lang="en-US" sz="1200" dirty="0" smtClean="0">
                <a:latin typeface="Arial" pitchFamily="34" charset="0"/>
                <a:cs typeface="Arial" pitchFamily="34" charset="0"/>
              </a:rPr>
              <a:t>Bangkok</a:t>
            </a:r>
            <a:endParaRPr lang="en-GB" sz="1200" dirty="0">
              <a:latin typeface="Arial" pitchFamily="34" charset="0"/>
              <a:cs typeface="Arial" pitchFamily="34" charset="0"/>
            </a:endParaRPr>
          </a:p>
        </p:txBody>
      </p:sp>
      <p:pic>
        <p:nvPicPr>
          <p:cNvPr id="27"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69423" y="4909983"/>
            <a:ext cx="786133" cy="86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25047" y="4891549"/>
            <a:ext cx="786133" cy="86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62281" y="4876800"/>
            <a:ext cx="786133" cy="86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1126122" y="4387335"/>
            <a:ext cx="7242504" cy="369332"/>
          </a:xfrm>
          <a:prstGeom prst="rect">
            <a:avLst/>
          </a:prstGeom>
          <a:solidFill>
            <a:srgbClr val="000066"/>
          </a:solidFill>
          <a:ln/>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1800" dirty="0" smtClean="0">
                <a:solidFill>
                  <a:srgbClr val="FFFF00"/>
                </a:solidFill>
                <a:latin typeface="Arial" pitchFamily="34" charset="0"/>
                <a:cs typeface="Arial" pitchFamily="34" charset="0"/>
              </a:rPr>
              <a:t>*** Pay to Any Banks at Anywhere, Even though No Account ***</a:t>
            </a:r>
            <a:endParaRPr lang="en-GB" sz="1800" dirty="0">
              <a:solidFill>
                <a:srgbClr val="FFFF00"/>
              </a:solidFill>
              <a:latin typeface="Arial" pitchFamily="34" charset="0"/>
              <a:cs typeface="Arial" pitchFamily="34" charset="0"/>
            </a:endParaRPr>
          </a:p>
        </p:txBody>
      </p:sp>
      <p:sp>
        <p:nvSpPr>
          <p:cNvPr id="59" name="Rectangle 58"/>
          <p:cNvSpPr/>
          <p:nvPr/>
        </p:nvSpPr>
        <p:spPr bwMode="auto">
          <a:xfrm>
            <a:off x="228600" y="2473800"/>
            <a:ext cx="8686800" cy="1260000"/>
          </a:xfrm>
          <a:prstGeom prst="rect">
            <a:avLst/>
          </a:prstGeom>
          <a:ln>
            <a:solidFill>
              <a:srgbClr val="03277F"/>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GB" sz="2400" b="0" i="0" u="none" strike="noStrike" cap="none" normalizeH="0" baseline="0" dirty="0" smtClean="0">
              <a:ln>
                <a:noFill/>
              </a:ln>
              <a:solidFill>
                <a:schemeClr val="tx1"/>
              </a:solidFill>
              <a:effectLst/>
              <a:latin typeface="Times" pitchFamily="18" charset="0"/>
              <a:ea typeface="MS PGothic" pitchFamily="34" charset="-128"/>
              <a:cs typeface="Angsana New" pitchFamily="18" charset="-34"/>
            </a:endParaRPr>
          </a:p>
        </p:txBody>
      </p:sp>
      <p:pic>
        <p:nvPicPr>
          <p:cNvPr id="6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595723"/>
            <a:ext cx="4648351" cy="347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3" descr="U:\GA_div\NEW VIS\VIS MasterData _2013\JPEG\01_BrandLogo\Solid\Reverse\01BL_Sol_Rev_Rgb.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7533" y="2576956"/>
            <a:ext cx="930733" cy="38100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0688" y="3168056"/>
            <a:ext cx="323314" cy="323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442" y="3161427"/>
            <a:ext cx="650914" cy="28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61553" y="2576956"/>
            <a:ext cx="577590" cy="27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37449" y="3206141"/>
            <a:ext cx="448951" cy="259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64059" y="3279713"/>
            <a:ext cx="446341" cy="14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9978" y="3144674"/>
            <a:ext cx="242181" cy="322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00679" y="3233219"/>
            <a:ext cx="223170" cy="241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18"/>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495137" y="3171635"/>
            <a:ext cx="382376" cy="319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19800" y="2596541"/>
            <a:ext cx="371951" cy="29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53844" y="3206611"/>
            <a:ext cx="361640" cy="319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19950" y="3216481"/>
            <a:ext cx="380049" cy="266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2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4688" y="2550000"/>
            <a:ext cx="455640" cy="3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25108" y="3161427"/>
            <a:ext cx="333517" cy="350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93731" y="2557541"/>
            <a:ext cx="321753" cy="365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2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07600" y="3105255"/>
            <a:ext cx="312186" cy="377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Picture 26"/>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151345" y="2563437"/>
            <a:ext cx="346063" cy="3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27"/>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993237" y="3242805"/>
            <a:ext cx="565528" cy="266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 name="Picture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165084" y="3178177"/>
            <a:ext cx="521716" cy="345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 name="Picture 3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281076" y="3178177"/>
            <a:ext cx="286753" cy="277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31"/>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8629484" y="2618626"/>
            <a:ext cx="238669" cy="226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3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162800" y="3181858"/>
            <a:ext cx="259138" cy="344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42" name="Slide Number Placeholder 9241"/>
          <p:cNvSpPr>
            <a:spLocks noGrp="1"/>
          </p:cNvSpPr>
          <p:nvPr>
            <p:ph type="sldNum" sz="quarter" idx="4"/>
          </p:nvPr>
        </p:nvSpPr>
        <p:spPr/>
        <p:txBody>
          <a:bodyPr/>
          <a:lstStyle/>
          <a:p>
            <a:pPr>
              <a:defRPr/>
            </a:pPr>
            <a:fld id="{63F1C87A-1DF6-4E8E-9914-AB9E24F56AC7}" type="slidenum">
              <a:rPr lang="en-US" smtClean="0"/>
              <a:pPr>
                <a:defRPr/>
              </a:pPr>
              <a:t>13</a:t>
            </a:fld>
            <a:endParaRPr lang="th-TH" dirty="0"/>
          </a:p>
        </p:txBody>
      </p:sp>
      <p:sp>
        <p:nvSpPr>
          <p:cNvPr id="44" name="TextBox 43"/>
          <p:cNvSpPr txBox="1"/>
          <p:nvPr/>
        </p:nvSpPr>
        <p:spPr>
          <a:xfrm>
            <a:off x="6242392" y="1219200"/>
            <a:ext cx="2139608" cy="338554"/>
          </a:xfrm>
          <a:prstGeom prst="rect">
            <a:avLst/>
          </a:prstGeom>
          <a:ln w="19050">
            <a:solidFill>
              <a:srgbClr val="03277F"/>
            </a:solidFill>
            <a:prstDash val="sysDot"/>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600" b="1" dirty="0" smtClean="0">
                <a:solidFill>
                  <a:srgbClr val="003399"/>
                </a:solidFill>
                <a:latin typeface="Arial" pitchFamily="34" charset="0"/>
                <a:cs typeface="Arial" pitchFamily="34" charset="0"/>
              </a:rPr>
              <a:t>Alliance Banks</a:t>
            </a:r>
            <a:endParaRPr lang="en-GB" sz="1100" dirty="0">
              <a:solidFill>
                <a:srgbClr val="003399"/>
              </a:solidFill>
              <a:latin typeface="Arial" pitchFamily="34" charset="0"/>
              <a:cs typeface="Arial" pitchFamily="34" charset="0"/>
            </a:endParaRPr>
          </a:p>
        </p:txBody>
      </p:sp>
      <p:cxnSp>
        <p:nvCxnSpPr>
          <p:cNvPr id="5" name="Straight Connector 4"/>
          <p:cNvCxnSpPr/>
          <p:nvPr/>
        </p:nvCxnSpPr>
        <p:spPr bwMode="auto">
          <a:xfrm>
            <a:off x="6242392" y="1219200"/>
            <a:ext cx="2139608" cy="33816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8" name="Straight Connector 7"/>
          <p:cNvCxnSpPr/>
          <p:nvPr/>
        </p:nvCxnSpPr>
        <p:spPr bwMode="auto">
          <a:xfrm flipH="1">
            <a:off x="6242392" y="1219200"/>
            <a:ext cx="2126234" cy="338554"/>
          </a:xfrm>
          <a:prstGeom prst="line">
            <a:avLst/>
          </a:prstGeom>
          <a:solidFill>
            <a:schemeClr val="accent1"/>
          </a:solidFill>
          <a:ln w="9525" cap="flat" cmpd="sng" algn="ctr">
            <a:solidFill>
              <a:srgbClr val="FF0000"/>
            </a:solidFill>
            <a:prstDash val="solid"/>
            <a:round/>
            <a:headEnd type="none" w="med" len="med"/>
            <a:tailEnd type="none" w="med" len="med"/>
          </a:ln>
          <a:effectLst/>
        </p:spPr>
      </p:cxnSp>
      <p:pic>
        <p:nvPicPr>
          <p:cNvPr id="3082" name="Picture 1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191000" y="1034318"/>
            <a:ext cx="780218" cy="323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Right Arrow 53"/>
          <p:cNvSpPr/>
          <p:nvPr/>
        </p:nvSpPr>
        <p:spPr bwMode="auto">
          <a:xfrm>
            <a:off x="5812264" y="1237710"/>
            <a:ext cx="336444" cy="268686"/>
          </a:xfrm>
          <a:prstGeom prst="rightArrow">
            <a:avLst/>
          </a:prstGeom>
          <a:solidFill>
            <a:srgbClr val="00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GB" sz="2400" b="0" i="0" u="none" strike="noStrike" cap="none" normalizeH="0" baseline="0" smtClean="0">
              <a:ln>
                <a:noFill/>
              </a:ln>
              <a:solidFill>
                <a:schemeClr val="tx1"/>
              </a:solidFill>
              <a:effectLst/>
              <a:latin typeface="Times" pitchFamily="18" charset="0"/>
              <a:ea typeface="MS PGothic" pitchFamily="34" charset="-128"/>
              <a:cs typeface="Angsana New" pitchFamily="18" charset="-34"/>
            </a:endParaRPr>
          </a:p>
        </p:txBody>
      </p:sp>
      <p:sp>
        <p:nvSpPr>
          <p:cNvPr id="55" name="TextBox 54"/>
          <p:cNvSpPr txBox="1"/>
          <p:nvPr/>
        </p:nvSpPr>
        <p:spPr>
          <a:xfrm>
            <a:off x="14029" y="435299"/>
            <a:ext cx="5622016" cy="461665"/>
          </a:xfrm>
          <a:prstGeom prst="rect">
            <a:avLst/>
          </a:prstGeom>
          <a:noFill/>
        </p:spPr>
        <p:txBody>
          <a:bodyPr wrap="square" rtlCol="0">
            <a:spAutoFit/>
          </a:bodyPr>
          <a:lstStyle/>
          <a:p>
            <a:r>
              <a:rPr lang="en-US" b="1" dirty="0" err="1" smtClean="0">
                <a:solidFill>
                  <a:srgbClr val="000066"/>
                </a:solidFill>
                <a:latin typeface="Arial" pitchFamily="34" charset="0"/>
                <a:cs typeface="Arial" pitchFamily="34" charset="0"/>
              </a:rPr>
              <a:t>PromptPay</a:t>
            </a:r>
            <a:r>
              <a:rPr lang="en-US" b="1" dirty="0" smtClean="0">
                <a:solidFill>
                  <a:srgbClr val="000066"/>
                </a:solidFill>
                <a:latin typeface="Arial" pitchFamily="34" charset="0"/>
                <a:cs typeface="Arial" pitchFamily="34" charset="0"/>
              </a:rPr>
              <a:t> Bill Payment Framework</a:t>
            </a:r>
            <a:endParaRPr lang="en-GB" b="1" dirty="0">
              <a:solidFill>
                <a:srgbClr val="000066"/>
              </a:solidFill>
              <a:latin typeface="Arial" pitchFamily="34" charset="0"/>
              <a:cs typeface="Arial" pitchFamily="34" charset="0"/>
            </a:endParaRPr>
          </a:p>
        </p:txBody>
      </p:sp>
      <p:pic>
        <p:nvPicPr>
          <p:cNvPr id="3" name="Picture 2"/>
          <p:cNvPicPr>
            <a:picLocks noChangeAspect="1" noChangeArrowheads="1"/>
          </p:cNvPicPr>
          <p:nvPr/>
        </p:nvPicPr>
        <p:blipFill>
          <a:blip r:embed="rId27" cstate="print">
            <a:clrChange>
              <a:clrFrom>
                <a:srgbClr val="F4F4F3"/>
              </a:clrFrom>
              <a:clrTo>
                <a:srgbClr val="F4F4F3">
                  <a:alpha val="0"/>
                </a:srgbClr>
              </a:clrTo>
            </a:clrChange>
            <a:extLst>
              <a:ext uri="{28A0092B-C50C-407E-A947-70E740481C1C}">
                <a14:useLocalDpi xmlns:a14="http://schemas.microsoft.com/office/drawing/2010/main" val="0"/>
              </a:ext>
            </a:extLst>
          </a:blip>
          <a:srcRect/>
          <a:stretch>
            <a:fillRect/>
          </a:stretch>
        </p:blipFill>
        <p:spPr bwMode="auto">
          <a:xfrm>
            <a:off x="4942335" y="2027490"/>
            <a:ext cx="272272" cy="34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Right Arrow 57"/>
          <p:cNvSpPr/>
          <p:nvPr/>
        </p:nvSpPr>
        <p:spPr bwMode="auto">
          <a:xfrm rot="16200000">
            <a:off x="4343029" y="2064936"/>
            <a:ext cx="336444" cy="268686"/>
          </a:xfrm>
          <a:prstGeom prst="rightArrow">
            <a:avLst/>
          </a:prstGeom>
          <a:solidFill>
            <a:srgbClr val="00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GB" sz="2400" b="0" i="0" u="none" strike="noStrike" cap="none" normalizeH="0" baseline="0" smtClean="0">
              <a:ln>
                <a:noFill/>
              </a:ln>
              <a:solidFill>
                <a:schemeClr val="tx1"/>
              </a:solidFill>
              <a:effectLst/>
              <a:latin typeface="Times" pitchFamily="18" charset="0"/>
              <a:ea typeface="MS PGothic" pitchFamily="34" charset="-128"/>
              <a:cs typeface="Angsana New" pitchFamily="18" charset="-34"/>
            </a:endParaRPr>
          </a:p>
        </p:txBody>
      </p:sp>
      <p:sp>
        <p:nvSpPr>
          <p:cNvPr id="63" name="Right Arrow 62"/>
          <p:cNvSpPr/>
          <p:nvPr/>
        </p:nvSpPr>
        <p:spPr bwMode="auto">
          <a:xfrm rot="16200000">
            <a:off x="1537413" y="3909070"/>
            <a:ext cx="336444" cy="268686"/>
          </a:xfrm>
          <a:prstGeom prst="rightArrow">
            <a:avLst/>
          </a:prstGeom>
          <a:solidFill>
            <a:srgbClr val="00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GB" sz="2400" b="0" i="0" u="none" strike="noStrike" cap="none" normalizeH="0" baseline="0" smtClean="0">
              <a:ln>
                <a:noFill/>
              </a:ln>
              <a:solidFill>
                <a:schemeClr val="tx1"/>
              </a:solidFill>
              <a:effectLst/>
              <a:latin typeface="Times" pitchFamily="18" charset="0"/>
              <a:ea typeface="MS PGothic" pitchFamily="34" charset="-128"/>
              <a:cs typeface="Angsana New" pitchFamily="18" charset="-34"/>
            </a:endParaRPr>
          </a:p>
        </p:txBody>
      </p:sp>
      <p:sp>
        <p:nvSpPr>
          <p:cNvPr id="64" name="Right Arrow 63"/>
          <p:cNvSpPr/>
          <p:nvPr/>
        </p:nvSpPr>
        <p:spPr bwMode="auto">
          <a:xfrm rot="16200000">
            <a:off x="3585504" y="3909070"/>
            <a:ext cx="336444" cy="268686"/>
          </a:xfrm>
          <a:prstGeom prst="rightArrow">
            <a:avLst/>
          </a:prstGeom>
          <a:solidFill>
            <a:srgbClr val="00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GB" sz="2400" b="0" i="0" u="none" strike="noStrike" cap="none" normalizeH="0" baseline="0" smtClean="0">
              <a:ln>
                <a:noFill/>
              </a:ln>
              <a:solidFill>
                <a:schemeClr val="tx1"/>
              </a:solidFill>
              <a:effectLst/>
              <a:latin typeface="Times" pitchFamily="18" charset="0"/>
              <a:ea typeface="MS PGothic" pitchFamily="34" charset="-128"/>
              <a:cs typeface="Angsana New" pitchFamily="18" charset="-34"/>
            </a:endParaRPr>
          </a:p>
        </p:txBody>
      </p:sp>
      <p:sp>
        <p:nvSpPr>
          <p:cNvPr id="85" name="Right Arrow 84"/>
          <p:cNvSpPr/>
          <p:nvPr/>
        </p:nvSpPr>
        <p:spPr bwMode="auto">
          <a:xfrm rot="16200000">
            <a:off x="5602166" y="3889726"/>
            <a:ext cx="336444" cy="268686"/>
          </a:xfrm>
          <a:prstGeom prst="rightArrow">
            <a:avLst/>
          </a:prstGeom>
          <a:solidFill>
            <a:srgbClr val="00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GB" sz="2400" b="0" i="0" u="none" strike="noStrike" cap="none" normalizeH="0" baseline="0" smtClean="0">
              <a:ln>
                <a:noFill/>
              </a:ln>
              <a:solidFill>
                <a:schemeClr val="tx1"/>
              </a:solidFill>
              <a:effectLst/>
              <a:latin typeface="Times" pitchFamily="18" charset="0"/>
              <a:ea typeface="MS PGothic" pitchFamily="34" charset="-128"/>
              <a:cs typeface="Angsana New" pitchFamily="18" charset="-34"/>
            </a:endParaRPr>
          </a:p>
        </p:txBody>
      </p:sp>
      <p:sp>
        <p:nvSpPr>
          <p:cNvPr id="86" name="Right Arrow 85"/>
          <p:cNvSpPr/>
          <p:nvPr/>
        </p:nvSpPr>
        <p:spPr bwMode="auto">
          <a:xfrm rot="16200000">
            <a:off x="7444019" y="3909070"/>
            <a:ext cx="336444" cy="268686"/>
          </a:xfrm>
          <a:prstGeom prst="rightArrow">
            <a:avLst/>
          </a:prstGeom>
          <a:solidFill>
            <a:srgbClr val="00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GB" sz="2400" b="0" i="0" u="none" strike="noStrike" cap="none" normalizeH="0" baseline="0" smtClean="0">
              <a:ln>
                <a:noFill/>
              </a:ln>
              <a:solidFill>
                <a:schemeClr val="tx1"/>
              </a:solidFill>
              <a:effectLst/>
              <a:latin typeface="Times" pitchFamily="18" charset="0"/>
              <a:ea typeface="MS PGothic" pitchFamily="34" charset="-128"/>
              <a:cs typeface="Angsana New" pitchFamily="18" charset="-34"/>
            </a:endParaRPr>
          </a:p>
        </p:txBody>
      </p:sp>
      <p:pic>
        <p:nvPicPr>
          <p:cNvPr id="87" name="Picture 86"/>
          <p:cNvPicPr>
            <a:picLocks noChangeAspect="1" noChangeArrowheads="1"/>
          </p:cNvPicPr>
          <p:nvPr/>
        </p:nvPicPr>
        <p:blipFill>
          <a:blip r:embed="rId27" cstate="print">
            <a:clrChange>
              <a:clrFrom>
                <a:srgbClr val="F4F4F3"/>
              </a:clrFrom>
              <a:clrTo>
                <a:srgbClr val="F4F4F3">
                  <a:alpha val="0"/>
                </a:srgbClr>
              </a:clrTo>
            </a:clrChange>
            <a:extLst>
              <a:ext uri="{28A0092B-C50C-407E-A947-70E740481C1C}">
                <a14:useLocalDpi xmlns:a14="http://schemas.microsoft.com/office/drawing/2010/main" val="0"/>
              </a:ext>
            </a:extLst>
          </a:blip>
          <a:srcRect/>
          <a:stretch>
            <a:fillRect/>
          </a:stretch>
        </p:blipFill>
        <p:spPr bwMode="auto">
          <a:xfrm>
            <a:off x="1903308" y="3880004"/>
            <a:ext cx="272272" cy="34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87"/>
          <p:cNvPicPr>
            <a:picLocks noChangeAspect="1" noChangeArrowheads="1"/>
          </p:cNvPicPr>
          <p:nvPr/>
        </p:nvPicPr>
        <p:blipFill>
          <a:blip r:embed="rId27" cstate="print">
            <a:clrChange>
              <a:clrFrom>
                <a:srgbClr val="F4F4F3"/>
              </a:clrFrom>
              <a:clrTo>
                <a:srgbClr val="F4F4F3">
                  <a:alpha val="0"/>
                </a:srgbClr>
              </a:clrTo>
            </a:clrChange>
            <a:extLst>
              <a:ext uri="{28A0092B-C50C-407E-A947-70E740481C1C}">
                <a14:useLocalDpi xmlns:a14="http://schemas.microsoft.com/office/drawing/2010/main" val="0"/>
              </a:ext>
            </a:extLst>
          </a:blip>
          <a:srcRect/>
          <a:stretch>
            <a:fillRect/>
          </a:stretch>
        </p:blipFill>
        <p:spPr bwMode="auto">
          <a:xfrm>
            <a:off x="7845845" y="3897063"/>
            <a:ext cx="272272" cy="34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88"/>
          <p:cNvPicPr>
            <a:picLocks noChangeAspect="1" noChangeArrowheads="1"/>
          </p:cNvPicPr>
          <p:nvPr/>
        </p:nvPicPr>
        <p:blipFill>
          <a:blip r:embed="rId27" cstate="print">
            <a:clrChange>
              <a:clrFrom>
                <a:srgbClr val="F4F4F3"/>
              </a:clrFrom>
              <a:clrTo>
                <a:srgbClr val="F4F4F3">
                  <a:alpha val="0"/>
                </a:srgbClr>
              </a:clrTo>
            </a:clrChange>
            <a:extLst>
              <a:ext uri="{28A0092B-C50C-407E-A947-70E740481C1C}">
                <a14:useLocalDpi xmlns:a14="http://schemas.microsoft.com/office/drawing/2010/main" val="0"/>
              </a:ext>
            </a:extLst>
          </a:blip>
          <a:srcRect/>
          <a:stretch>
            <a:fillRect/>
          </a:stretch>
        </p:blipFill>
        <p:spPr bwMode="auto">
          <a:xfrm>
            <a:off x="6060876" y="3873406"/>
            <a:ext cx="272272" cy="34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89"/>
          <p:cNvPicPr>
            <a:picLocks noChangeAspect="1" noChangeArrowheads="1"/>
          </p:cNvPicPr>
          <p:nvPr/>
        </p:nvPicPr>
        <p:blipFill>
          <a:blip r:embed="rId27" cstate="print">
            <a:clrChange>
              <a:clrFrom>
                <a:srgbClr val="F4F4F3"/>
              </a:clrFrom>
              <a:clrTo>
                <a:srgbClr val="F4F4F3">
                  <a:alpha val="0"/>
                </a:srgbClr>
              </a:clrTo>
            </a:clrChange>
            <a:extLst>
              <a:ext uri="{28A0092B-C50C-407E-A947-70E740481C1C}">
                <a14:useLocalDpi xmlns:a14="http://schemas.microsoft.com/office/drawing/2010/main" val="0"/>
              </a:ext>
            </a:extLst>
          </a:blip>
          <a:srcRect/>
          <a:stretch>
            <a:fillRect/>
          </a:stretch>
        </p:blipFill>
        <p:spPr bwMode="auto">
          <a:xfrm>
            <a:off x="4032967" y="3886107"/>
            <a:ext cx="272272" cy="34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962358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124743"/>
            <a:ext cx="9117805" cy="469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9512" y="6034499"/>
            <a:ext cx="3665554" cy="261610"/>
          </a:xfrm>
          <a:prstGeom prst="rect">
            <a:avLst/>
          </a:prstGeom>
          <a:noFill/>
        </p:spPr>
        <p:txBody>
          <a:bodyPr wrap="square" rtlCol="0">
            <a:spAutoFit/>
          </a:bodyPr>
          <a:lstStyle/>
          <a:p>
            <a:r>
              <a:rPr lang="en-US" sz="1100" dirty="0" smtClean="0">
                <a:latin typeface="Arial" pitchFamily="34" charset="0"/>
                <a:cs typeface="Arial" pitchFamily="34" charset="0"/>
              </a:rPr>
              <a:t>Source: ITMX</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26606795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63F1C87A-1DF6-4E8E-9914-AB9E24F56AC7}" type="slidenum">
              <a:rPr lang="en-US" smtClean="0"/>
              <a:pPr>
                <a:defRPr/>
              </a:pPr>
              <a:t>15</a:t>
            </a:fld>
            <a:endParaRPr lang="th-TH" dirty="0"/>
          </a:p>
        </p:txBody>
      </p:sp>
      <p:sp>
        <p:nvSpPr>
          <p:cNvPr id="6" name="Rounded Rectangle 4"/>
          <p:cNvSpPr/>
          <p:nvPr/>
        </p:nvSpPr>
        <p:spPr>
          <a:xfrm>
            <a:off x="299456" y="3066799"/>
            <a:ext cx="8545090" cy="584498"/>
          </a:xfrm>
          <a:prstGeom prst="rect">
            <a:avLst/>
          </a:prstGeom>
          <a:solidFill>
            <a:srgbClr val="605AD2"/>
          </a:solidFill>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ctr" anchorCtr="0">
            <a:noAutofit/>
          </a:bodyPr>
          <a:lstStyle/>
          <a:p>
            <a:pPr defTabSz="1377950">
              <a:lnSpc>
                <a:spcPct val="90000"/>
              </a:lnSpc>
              <a:spcAft>
                <a:spcPct val="35000"/>
              </a:spcAft>
            </a:pPr>
            <a:r>
              <a:rPr lang="en-GB" dirty="0" smtClean="0">
                <a:latin typeface="Arial" pitchFamily="34" charset="0"/>
                <a:cs typeface="Arial" pitchFamily="34" charset="0"/>
              </a:rPr>
              <a:t> </a:t>
            </a:r>
            <a:r>
              <a:rPr lang="en-GB" dirty="0" smtClean="0">
                <a:latin typeface="Meiryo" pitchFamily="34" charset="-128"/>
                <a:ea typeface="Meiryo" pitchFamily="34" charset="-128"/>
                <a:cs typeface="Meiryo" pitchFamily="34" charset="-128"/>
              </a:rPr>
              <a:t>3</a:t>
            </a:r>
            <a:r>
              <a:rPr lang="en-GB" kern="1200" dirty="0" smtClean="0">
                <a:latin typeface="Meiryo" pitchFamily="34" charset="-128"/>
                <a:ea typeface="Meiryo" pitchFamily="34" charset="-128"/>
                <a:cs typeface="Meiryo" pitchFamily="34" charset="-128"/>
              </a:rPr>
              <a:t>. </a:t>
            </a:r>
            <a:r>
              <a:rPr lang="ja-JP" altLang="en-US" kern="1200" dirty="0" smtClean="0">
                <a:latin typeface="Meiryo" pitchFamily="34" charset="-128"/>
                <a:ea typeface="Meiryo" pitchFamily="34" charset="-128"/>
                <a:cs typeface="Meiryo" pitchFamily="34" charset="-128"/>
              </a:rPr>
              <a:t>納税手続への影響</a:t>
            </a:r>
            <a:endParaRPr lang="en-GB" dirty="0">
              <a:latin typeface="Meiryo" pitchFamily="34" charset="-128"/>
              <a:ea typeface="Meiryo" pitchFamily="34" charset="-128"/>
              <a:cs typeface="Meiryo" pitchFamily="34" charset="-128"/>
            </a:endParaRPr>
          </a:p>
        </p:txBody>
      </p:sp>
      <p:grpSp>
        <p:nvGrpSpPr>
          <p:cNvPr id="7" name="Group 6"/>
          <p:cNvGrpSpPr/>
          <p:nvPr/>
        </p:nvGrpSpPr>
        <p:grpSpPr>
          <a:xfrm>
            <a:off x="190501" y="2859367"/>
            <a:ext cx="8763000" cy="786155"/>
            <a:chOff x="0" y="64455"/>
            <a:chExt cx="8763000" cy="1341989"/>
          </a:xfrm>
          <a:solidFill>
            <a:srgbClr val="605AD2"/>
          </a:solidFill>
        </p:grpSpPr>
        <p:sp>
          <p:nvSpPr>
            <p:cNvPr id="8" name="Rounded Rectangle 7"/>
            <p:cNvSpPr/>
            <p:nvPr/>
          </p:nvSpPr>
          <p:spPr>
            <a:xfrm>
              <a:off x="0" y="64455"/>
              <a:ext cx="8763000" cy="1341989"/>
            </a:xfrm>
            <a:prstGeom prst="roundRect">
              <a:avLst/>
            </a:prstGeom>
            <a:grpFill/>
          </p:spPr>
          <p:style>
            <a:lnRef idx="2">
              <a:schemeClr val="lt1">
                <a:hueOff val="0"/>
                <a:satOff val="0"/>
                <a:lumOff val="0"/>
                <a:alphaOff val="0"/>
              </a:schemeClr>
            </a:lnRef>
            <a:fillRef idx="1">
              <a:scrgbClr r="0" g="0" b="0"/>
            </a:fillRef>
            <a:effectRef idx="0">
              <a:schemeClr val="accent6">
                <a:shade val="80000"/>
                <a:hueOff val="0"/>
                <a:satOff val="0"/>
                <a:lumOff val="0"/>
                <a:alphaOff val="0"/>
              </a:schemeClr>
            </a:effectRef>
            <a:fontRef idx="minor">
              <a:schemeClr val="lt1"/>
            </a:fontRef>
          </p:style>
        </p:sp>
        <p:sp>
          <p:nvSpPr>
            <p:cNvPr id="9" name="Rounded Rectangle 4"/>
            <p:cNvSpPr/>
            <p:nvPr/>
          </p:nvSpPr>
          <p:spPr>
            <a:xfrm>
              <a:off x="65511" y="343179"/>
              <a:ext cx="8545090" cy="9977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ctr" anchorCtr="0">
              <a:noAutofit/>
            </a:bodyPr>
            <a:lstStyle/>
            <a:p>
              <a:pPr defTabSz="1377950">
                <a:lnSpc>
                  <a:spcPct val="90000"/>
                </a:lnSpc>
                <a:spcAft>
                  <a:spcPct val="35000"/>
                </a:spcAft>
              </a:pPr>
              <a:r>
                <a:rPr lang="en-GB" dirty="0" smtClean="0">
                  <a:latin typeface="Arial" pitchFamily="34" charset="0"/>
                  <a:cs typeface="Arial" pitchFamily="34" charset="0"/>
                </a:rPr>
                <a:t> </a:t>
              </a:r>
              <a:r>
                <a:rPr lang="en-GB" dirty="0" smtClean="0">
                  <a:latin typeface="Meiryo" pitchFamily="34" charset="-128"/>
                  <a:ea typeface="Meiryo" pitchFamily="34" charset="-128"/>
                  <a:cs typeface="Meiryo" pitchFamily="34" charset="-128"/>
                </a:rPr>
                <a:t>3</a:t>
              </a:r>
              <a:r>
                <a:rPr lang="en-GB" kern="1200" dirty="0" smtClean="0">
                  <a:latin typeface="Meiryo" pitchFamily="34" charset="-128"/>
                  <a:ea typeface="Meiryo" pitchFamily="34" charset="-128"/>
                  <a:cs typeface="Meiryo" pitchFamily="34" charset="-128"/>
                </a:rPr>
                <a:t>. </a:t>
              </a:r>
              <a:r>
                <a:rPr lang="en-GB" dirty="0" smtClean="0">
                  <a:latin typeface="Meiryo" pitchFamily="34" charset="-128"/>
                  <a:ea typeface="Meiryo" pitchFamily="34" charset="-128"/>
                  <a:cs typeface="Meiryo" pitchFamily="34" charset="-128"/>
                </a:rPr>
                <a:t>Effect on </a:t>
              </a:r>
              <a:r>
                <a:rPr lang="en-GB" dirty="0">
                  <a:latin typeface="Meiryo" pitchFamily="34" charset="-128"/>
                  <a:ea typeface="Meiryo" pitchFamily="34" charset="-128"/>
                  <a:cs typeface="Meiryo" pitchFamily="34" charset="-128"/>
                </a:rPr>
                <a:t>Tax Payment Process</a:t>
              </a:r>
            </a:p>
          </p:txBody>
        </p:sp>
      </p:grpSp>
    </p:spTree>
    <p:extLst>
      <p:ext uri="{BB962C8B-B14F-4D97-AF65-F5344CB8AC3E}">
        <p14:creationId xmlns:p14="http://schemas.microsoft.com/office/powerpoint/2010/main" val="456032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63F1C87A-1DF6-4E8E-9914-AB9E24F56AC7}" type="slidenum">
              <a:rPr lang="en-US" smtClean="0"/>
              <a:pPr>
                <a:defRPr/>
              </a:pPr>
              <a:t>16</a:t>
            </a:fld>
            <a:endParaRPr lang="th-TH" dirty="0"/>
          </a:p>
        </p:txBody>
      </p:sp>
      <p:grpSp>
        <p:nvGrpSpPr>
          <p:cNvPr id="55" name="Group 54"/>
          <p:cNvGrpSpPr/>
          <p:nvPr/>
        </p:nvGrpSpPr>
        <p:grpSpPr>
          <a:xfrm>
            <a:off x="381001" y="995066"/>
            <a:ext cx="8069699" cy="5133036"/>
            <a:chOff x="31375" y="531385"/>
            <a:chExt cx="8264900" cy="5596717"/>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2765" y="910941"/>
              <a:ext cx="577848" cy="738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763" b="97710" l="2343" r="17016"/>
                      </a14:imgEffect>
                    </a14:imgLayer>
                  </a14:imgProps>
                </a:ext>
                <a:ext uri="{28A0092B-C50C-407E-A947-70E740481C1C}">
                  <a14:useLocalDpi xmlns:a14="http://schemas.microsoft.com/office/drawing/2010/main" val="0"/>
                </a:ext>
              </a:extLst>
            </a:blip>
            <a:srcRect l="2792" r="81989" b="9949"/>
            <a:stretch/>
          </p:blipFill>
          <p:spPr bwMode="auto">
            <a:xfrm>
              <a:off x="5191103" y="4115171"/>
              <a:ext cx="1429467" cy="1366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5">
              <a:clrChange>
                <a:clrFrom>
                  <a:srgbClr val="000080"/>
                </a:clrFrom>
                <a:clrTo>
                  <a:srgbClr val="000080">
                    <a:alpha val="0"/>
                  </a:srgbClr>
                </a:clrTo>
              </a:clrChange>
              <a:extLst>
                <a:ext uri="{28A0092B-C50C-407E-A947-70E740481C1C}">
                  <a14:useLocalDpi xmlns:a14="http://schemas.microsoft.com/office/drawing/2010/main" val="0"/>
                </a:ext>
              </a:extLst>
            </a:blip>
            <a:srcRect/>
            <a:stretch>
              <a:fillRect/>
            </a:stretch>
          </p:blipFill>
          <p:spPr bwMode="auto">
            <a:xfrm>
              <a:off x="5225130" y="1035216"/>
              <a:ext cx="1204136" cy="489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0" b="99291" l="0" r="100000"/>
                      </a14:imgEffect>
                    </a14:imgLayer>
                  </a14:imgProps>
                </a:ext>
                <a:ext uri="{28A0092B-C50C-407E-A947-70E740481C1C}">
                  <a14:useLocalDpi xmlns:a14="http://schemas.microsoft.com/office/drawing/2010/main" val="0"/>
                </a:ext>
              </a:extLst>
            </a:blip>
            <a:srcRect/>
            <a:stretch>
              <a:fillRect/>
            </a:stretch>
          </p:blipFill>
          <p:spPr bwMode="auto">
            <a:xfrm>
              <a:off x="1805575" y="1132719"/>
              <a:ext cx="696613" cy="668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7"/>
            <p:cNvPicPr>
              <a:picLocks noChangeAspect="1" noChangeArrowheads="1"/>
            </p:cNvPicPr>
            <p:nvPr/>
          </p:nvPicPr>
          <p:blipFill>
            <a:blip r:embed="rId8">
              <a:clrChange>
                <a:clrFrom>
                  <a:srgbClr val="404D4E"/>
                </a:clrFrom>
                <a:clrTo>
                  <a:srgbClr val="404D4E">
                    <a:alpha val="0"/>
                  </a:srgbClr>
                </a:clrTo>
              </a:clrChange>
              <a:extLst>
                <a:ext uri="{28A0092B-C50C-407E-A947-70E740481C1C}">
                  <a14:useLocalDpi xmlns:a14="http://schemas.microsoft.com/office/drawing/2010/main" val="0"/>
                </a:ext>
              </a:extLst>
            </a:blip>
            <a:srcRect/>
            <a:stretch>
              <a:fillRect/>
            </a:stretch>
          </p:blipFill>
          <p:spPr bwMode="auto">
            <a:xfrm>
              <a:off x="7570765" y="660268"/>
              <a:ext cx="725510" cy="103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
            <p:cNvPicPr>
              <a:picLocks noChangeAspect="1" noChangeArrowheads="1"/>
            </p:cNvPicPr>
            <p:nvPr/>
          </p:nvPicPr>
          <p:blipFill>
            <a:blip r:embed="rId9" cstate="print">
              <a:duotone>
                <a:prstClr val="black"/>
                <a:srgbClr val="000066">
                  <a:tint val="45000"/>
                  <a:satMod val="400000"/>
                </a:srgbClr>
              </a:duotone>
              <a:extLst>
                <a:ext uri="{BEBA8EAE-BF5A-486C-A8C5-ECC9F3942E4B}">
                  <a14:imgProps xmlns:a14="http://schemas.microsoft.com/office/drawing/2010/main">
                    <a14:imgLayer r:embed="rId10">
                      <a14:imgEffect>
                        <a14:backgroundRemoval t="0" b="100000" l="3922" r="99020">
                          <a14:foregroundMark x1="75980" y1="58333" x2="75980" y2="58333"/>
                          <a14:foregroundMark x1="87745" y1="53431" x2="87745" y2="53431"/>
                          <a14:foregroundMark x1="35784" y1="46078" x2="35784" y2="46078"/>
                          <a14:foregroundMark x1="36275" y1="55392" x2="36275" y2="55392"/>
                          <a14:foregroundMark x1="39706" y1="65686" x2="39706" y2="65686"/>
                          <a14:foregroundMark x1="43137" y1="75000" x2="43137" y2="75000"/>
                          <a14:foregroundMark x1="40686" y1="82353" x2="40686" y2="82353"/>
                        </a14:backgroundRemoval>
                      </a14:imgEffect>
                    </a14:imgLayer>
                  </a14:imgProps>
                </a:ext>
                <a:ext uri="{28A0092B-C50C-407E-A947-70E740481C1C}">
                  <a14:useLocalDpi xmlns:a14="http://schemas.microsoft.com/office/drawing/2010/main" val="0"/>
                </a:ext>
              </a:extLst>
            </a:blip>
            <a:srcRect/>
            <a:stretch>
              <a:fillRect/>
            </a:stretch>
          </p:blipFill>
          <p:spPr bwMode="auto">
            <a:xfrm>
              <a:off x="2592450" y="4561485"/>
              <a:ext cx="512553" cy="51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Group 16"/>
            <p:cNvGrpSpPr/>
            <p:nvPr/>
          </p:nvGrpSpPr>
          <p:grpSpPr>
            <a:xfrm>
              <a:off x="1926108" y="2772424"/>
              <a:ext cx="637546" cy="770239"/>
              <a:chOff x="3011293" y="3831214"/>
              <a:chExt cx="599965" cy="756796"/>
            </a:xfrm>
          </p:grpSpPr>
          <p:pic>
            <p:nvPicPr>
              <p:cNvPr id="18" name="Picture 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05140" y="3905260"/>
                <a:ext cx="506118" cy="68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011293" y="3831214"/>
                <a:ext cx="506051" cy="682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1" name="Picture 9"/>
            <p:cNvPicPr>
              <a:picLocks noChangeAspect="1" noChangeArrowheads="1"/>
            </p:cNvPicPr>
            <p:nvPr/>
          </p:nvPicPr>
          <p:blipFill rotWithShape="1">
            <a:blip r:embed="rId12">
              <a:extLst>
                <a:ext uri="{28A0092B-C50C-407E-A947-70E740481C1C}">
                  <a14:useLocalDpi xmlns:a14="http://schemas.microsoft.com/office/drawing/2010/main" val="0"/>
                </a:ext>
              </a:extLst>
            </a:blip>
            <a:srcRect t="3596"/>
            <a:stretch/>
          </p:blipFill>
          <p:spPr bwMode="auto">
            <a:xfrm>
              <a:off x="3496027" y="2792326"/>
              <a:ext cx="740030" cy="580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 name="Group 22"/>
            <p:cNvGrpSpPr/>
            <p:nvPr/>
          </p:nvGrpSpPr>
          <p:grpSpPr>
            <a:xfrm>
              <a:off x="90233" y="4152859"/>
              <a:ext cx="1643042" cy="1759303"/>
              <a:chOff x="326144" y="4287660"/>
              <a:chExt cx="1643042" cy="1759303"/>
            </a:xfrm>
          </p:grpSpPr>
          <p:pic>
            <p:nvPicPr>
              <p:cNvPr id="24"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6144" y="4287660"/>
                <a:ext cx="1030162" cy="155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10"/>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9024" y="4495800"/>
                <a:ext cx="1030162" cy="155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27" name="Straight Arrow Connector 26"/>
            <p:cNvCxnSpPr/>
            <p:nvPr/>
          </p:nvCxnSpPr>
          <p:spPr bwMode="auto">
            <a:xfrm>
              <a:off x="2214588" y="2193011"/>
              <a:ext cx="0" cy="493672"/>
            </a:xfrm>
            <a:prstGeom prst="straightConnector1">
              <a:avLst/>
            </a:prstGeom>
            <a:solidFill>
              <a:schemeClr val="accent1"/>
            </a:solidFill>
            <a:ln w="19050" cap="flat" cmpd="sng" algn="ctr">
              <a:solidFill>
                <a:srgbClr val="000066"/>
              </a:solidFill>
              <a:prstDash val="solid"/>
              <a:round/>
              <a:headEnd type="none" w="med" len="med"/>
              <a:tailEnd type="arrow"/>
            </a:ln>
            <a:effectLst/>
          </p:spPr>
        </p:cxnSp>
        <p:cxnSp>
          <p:nvCxnSpPr>
            <p:cNvPr id="28" name="Straight Arrow Connector 27"/>
            <p:cNvCxnSpPr/>
            <p:nvPr/>
          </p:nvCxnSpPr>
          <p:spPr bwMode="auto">
            <a:xfrm>
              <a:off x="1019225" y="3122767"/>
              <a:ext cx="0" cy="744419"/>
            </a:xfrm>
            <a:prstGeom prst="straightConnector1">
              <a:avLst/>
            </a:prstGeom>
            <a:solidFill>
              <a:schemeClr val="accent1"/>
            </a:solidFill>
            <a:ln w="19050" cap="flat" cmpd="sng" algn="ctr">
              <a:solidFill>
                <a:srgbClr val="000066"/>
              </a:solidFill>
              <a:prstDash val="solid"/>
              <a:round/>
              <a:headEnd type="none" w="med" len="med"/>
              <a:tailEnd type="arrow"/>
            </a:ln>
            <a:effectLst/>
          </p:spPr>
        </p:cxnSp>
        <p:cxnSp>
          <p:nvCxnSpPr>
            <p:cNvPr id="29" name="Straight Arrow Connector 28"/>
            <p:cNvCxnSpPr/>
            <p:nvPr/>
          </p:nvCxnSpPr>
          <p:spPr bwMode="auto">
            <a:xfrm>
              <a:off x="1824354" y="4781649"/>
              <a:ext cx="659056" cy="0"/>
            </a:xfrm>
            <a:prstGeom prst="straightConnector1">
              <a:avLst/>
            </a:prstGeom>
            <a:solidFill>
              <a:schemeClr val="accent1"/>
            </a:solidFill>
            <a:ln w="19050" cap="flat" cmpd="sng" algn="ctr">
              <a:solidFill>
                <a:srgbClr val="000066"/>
              </a:solidFill>
              <a:prstDash val="solid"/>
              <a:round/>
              <a:headEnd type="none" w="med" len="med"/>
              <a:tailEnd type="arrow"/>
            </a:ln>
            <a:effectLst/>
          </p:spPr>
        </p:cxnSp>
        <p:cxnSp>
          <p:nvCxnSpPr>
            <p:cNvPr id="30" name="Straight Connector 29"/>
            <p:cNvCxnSpPr/>
            <p:nvPr/>
          </p:nvCxnSpPr>
          <p:spPr bwMode="auto">
            <a:xfrm flipH="1" flipV="1">
              <a:off x="1009699" y="3122769"/>
              <a:ext cx="825676" cy="1"/>
            </a:xfrm>
            <a:prstGeom prst="line">
              <a:avLst/>
            </a:prstGeom>
            <a:solidFill>
              <a:schemeClr val="accent1"/>
            </a:solidFill>
            <a:ln w="19050" cap="flat" cmpd="sng" algn="ctr">
              <a:solidFill>
                <a:srgbClr val="000066"/>
              </a:solidFill>
              <a:prstDash val="solid"/>
              <a:round/>
              <a:headEnd type="none" w="med" len="med"/>
              <a:tailEnd type="none" w="med" len="med"/>
            </a:ln>
            <a:effectLst/>
          </p:spPr>
        </p:cxnSp>
        <p:sp>
          <p:nvSpPr>
            <p:cNvPr id="31" name="Rectangle 30"/>
            <p:cNvSpPr/>
            <p:nvPr/>
          </p:nvSpPr>
          <p:spPr bwMode="auto">
            <a:xfrm>
              <a:off x="31375" y="531385"/>
              <a:ext cx="4760637" cy="5596717"/>
            </a:xfrm>
            <a:prstGeom prst="rect">
              <a:avLst/>
            </a:prstGeom>
            <a:noFill/>
            <a:ln w="28575" cap="flat" cmpd="sng" algn="ctr">
              <a:solidFill>
                <a:schemeClr val="accent6">
                  <a:lumMod val="40000"/>
                  <a:lumOff val="6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GB" sz="2400" b="0" i="0" u="none" strike="noStrike" cap="none" normalizeH="0" baseline="0" smtClean="0">
                <a:ln>
                  <a:noFill/>
                </a:ln>
                <a:solidFill>
                  <a:schemeClr val="tx1"/>
                </a:solidFill>
                <a:effectLst/>
                <a:latin typeface="Times" pitchFamily="18" charset="0"/>
                <a:ea typeface="MS PGothic" pitchFamily="34" charset="-128"/>
                <a:cs typeface="Angsana New" pitchFamily="18" charset="-34"/>
              </a:endParaRPr>
            </a:p>
          </p:txBody>
        </p:sp>
        <p:cxnSp>
          <p:nvCxnSpPr>
            <p:cNvPr id="32" name="Straight Connector 31"/>
            <p:cNvCxnSpPr/>
            <p:nvPr/>
          </p:nvCxnSpPr>
          <p:spPr bwMode="auto">
            <a:xfrm flipH="1">
              <a:off x="2758698" y="3122767"/>
              <a:ext cx="566203" cy="0"/>
            </a:xfrm>
            <a:prstGeom prst="line">
              <a:avLst/>
            </a:prstGeom>
            <a:solidFill>
              <a:schemeClr val="accent1"/>
            </a:solidFill>
            <a:ln w="19050" cap="flat" cmpd="sng" algn="ctr">
              <a:solidFill>
                <a:srgbClr val="000066"/>
              </a:solidFill>
              <a:prstDash val="solid"/>
              <a:round/>
              <a:headEnd type="none" w="med" len="med"/>
              <a:tailEnd type="none" w="med" len="med"/>
            </a:ln>
            <a:effectLst/>
          </p:spPr>
        </p:cxnSp>
        <p:cxnSp>
          <p:nvCxnSpPr>
            <p:cNvPr id="33" name="Straight Connector 32"/>
            <p:cNvCxnSpPr/>
            <p:nvPr/>
          </p:nvCxnSpPr>
          <p:spPr bwMode="auto">
            <a:xfrm flipH="1">
              <a:off x="4392269" y="3096020"/>
              <a:ext cx="3541251" cy="0"/>
            </a:xfrm>
            <a:prstGeom prst="line">
              <a:avLst/>
            </a:prstGeom>
            <a:solidFill>
              <a:schemeClr val="accent1"/>
            </a:solidFill>
            <a:ln w="19050" cap="flat" cmpd="sng" algn="ctr">
              <a:solidFill>
                <a:srgbClr val="000066"/>
              </a:solidFill>
              <a:prstDash val="solid"/>
              <a:round/>
              <a:headEnd type="none" w="med" len="med"/>
              <a:tailEnd type="none" w="med" len="med"/>
            </a:ln>
            <a:effectLst/>
          </p:spPr>
        </p:cxnSp>
        <p:cxnSp>
          <p:nvCxnSpPr>
            <p:cNvPr id="34" name="Straight Arrow Connector 33"/>
            <p:cNvCxnSpPr/>
            <p:nvPr/>
          </p:nvCxnSpPr>
          <p:spPr bwMode="auto">
            <a:xfrm flipV="1">
              <a:off x="7943045" y="2145133"/>
              <a:ext cx="0" cy="950887"/>
            </a:xfrm>
            <a:prstGeom prst="straightConnector1">
              <a:avLst/>
            </a:prstGeom>
            <a:solidFill>
              <a:schemeClr val="accent1"/>
            </a:solidFill>
            <a:ln w="19050" cap="flat" cmpd="sng" algn="ctr">
              <a:solidFill>
                <a:srgbClr val="000066"/>
              </a:solidFill>
              <a:prstDash val="solid"/>
              <a:round/>
              <a:headEnd type="none" w="med" len="med"/>
              <a:tailEnd type="arrow"/>
            </a:ln>
            <a:effectLst/>
          </p:spPr>
        </p:cxnSp>
        <p:cxnSp>
          <p:nvCxnSpPr>
            <p:cNvPr id="37" name="Straight Arrow Connector 36"/>
            <p:cNvCxnSpPr/>
            <p:nvPr/>
          </p:nvCxnSpPr>
          <p:spPr bwMode="auto">
            <a:xfrm>
              <a:off x="2715426" y="1195152"/>
              <a:ext cx="2428073" cy="0"/>
            </a:xfrm>
            <a:prstGeom prst="straightConnector1">
              <a:avLst/>
            </a:prstGeom>
            <a:solidFill>
              <a:schemeClr val="accent1"/>
            </a:solidFill>
            <a:ln w="19050" cap="flat" cmpd="sng" algn="ctr">
              <a:solidFill>
                <a:srgbClr val="000066"/>
              </a:solidFill>
              <a:prstDash val="solid"/>
              <a:round/>
              <a:headEnd type="none" w="med" len="med"/>
              <a:tailEnd type="arrow"/>
            </a:ln>
            <a:effectLst/>
          </p:spPr>
        </p:cxnSp>
        <p:cxnSp>
          <p:nvCxnSpPr>
            <p:cNvPr id="38" name="Straight Arrow Connector 37"/>
            <p:cNvCxnSpPr/>
            <p:nvPr/>
          </p:nvCxnSpPr>
          <p:spPr bwMode="auto">
            <a:xfrm>
              <a:off x="6620570" y="1280056"/>
              <a:ext cx="824911" cy="0"/>
            </a:xfrm>
            <a:prstGeom prst="straightConnector1">
              <a:avLst/>
            </a:prstGeom>
            <a:solidFill>
              <a:schemeClr val="accent1"/>
            </a:solidFill>
            <a:ln w="19050" cap="flat" cmpd="sng" algn="ctr">
              <a:solidFill>
                <a:srgbClr val="000066"/>
              </a:solidFill>
              <a:prstDash val="solid"/>
              <a:round/>
              <a:headEnd type="none" w="med" len="med"/>
              <a:tailEnd type="arrow"/>
            </a:ln>
            <a:effectLst/>
          </p:spPr>
        </p:cxnSp>
        <p:cxnSp>
          <p:nvCxnSpPr>
            <p:cNvPr id="39" name="Straight Arrow Connector 38"/>
            <p:cNvCxnSpPr/>
            <p:nvPr/>
          </p:nvCxnSpPr>
          <p:spPr bwMode="auto">
            <a:xfrm>
              <a:off x="3281989" y="4798271"/>
              <a:ext cx="1908137" cy="0"/>
            </a:xfrm>
            <a:prstGeom prst="straightConnector1">
              <a:avLst/>
            </a:prstGeom>
            <a:solidFill>
              <a:schemeClr val="accent1"/>
            </a:solidFill>
            <a:ln w="19050" cap="flat" cmpd="sng" algn="ctr">
              <a:solidFill>
                <a:srgbClr val="000066"/>
              </a:solidFill>
              <a:prstDash val="solid"/>
              <a:round/>
              <a:headEnd type="none" w="med" len="med"/>
              <a:tailEnd type="arrow"/>
            </a:ln>
            <a:effectLst/>
          </p:spPr>
        </p:cxnSp>
        <p:cxnSp>
          <p:nvCxnSpPr>
            <p:cNvPr id="49" name="Straight Arrow Connector 48"/>
            <p:cNvCxnSpPr/>
            <p:nvPr/>
          </p:nvCxnSpPr>
          <p:spPr bwMode="auto">
            <a:xfrm>
              <a:off x="2715426" y="1387318"/>
              <a:ext cx="2428073" cy="0"/>
            </a:xfrm>
            <a:prstGeom prst="straightConnector1">
              <a:avLst/>
            </a:prstGeom>
            <a:solidFill>
              <a:schemeClr val="accent1"/>
            </a:solidFill>
            <a:ln w="19050" cap="flat" cmpd="sng" algn="ctr">
              <a:solidFill>
                <a:srgbClr val="000066"/>
              </a:solidFill>
              <a:prstDash val="solid"/>
              <a:round/>
              <a:headEnd type="none" w="med" len="med"/>
              <a:tailEnd type="arrow"/>
            </a:ln>
            <a:effectLst/>
          </p:spPr>
        </p:cxnSp>
        <p:cxnSp>
          <p:nvCxnSpPr>
            <p:cNvPr id="51" name="Straight Arrow Connector 50"/>
            <p:cNvCxnSpPr/>
            <p:nvPr/>
          </p:nvCxnSpPr>
          <p:spPr bwMode="auto">
            <a:xfrm>
              <a:off x="5847627" y="1660048"/>
              <a:ext cx="0" cy="2415479"/>
            </a:xfrm>
            <a:prstGeom prst="straightConnector1">
              <a:avLst/>
            </a:prstGeom>
            <a:solidFill>
              <a:schemeClr val="accent1"/>
            </a:solidFill>
            <a:ln w="19050" cap="flat" cmpd="sng" algn="ctr">
              <a:solidFill>
                <a:srgbClr val="000066"/>
              </a:solidFill>
              <a:prstDash val="solid"/>
              <a:round/>
              <a:headEnd type="none" w="med" len="med"/>
              <a:tailEnd type="arrow"/>
            </a:ln>
            <a:effectLst/>
          </p:spPr>
        </p:cxnSp>
      </p:grpSp>
      <p:sp>
        <p:nvSpPr>
          <p:cNvPr id="56" name="Rectangle 55"/>
          <p:cNvSpPr/>
          <p:nvPr/>
        </p:nvSpPr>
        <p:spPr>
          <a:xfrm>
            <a:off x="228600" y="533400"/>
            <a:ext cx="8686800" cy="400110"/>
          </a:xfrm>
          <a:prstGeom prst="rect">
            <a:avLst/>
          </a:prstGeom>
        </p:spPr>
        <p:txBody>
          <a:bodyPr wrap="square">
            <a:spAutoFit/>
          </a:bodyPr>
          <a:lstStyle/>
          <a:p>
            <a:pPr marL="0" indent="0" eaLnBrk="1" hangingPunct="1">
              <a:defRPr/>
            </a:pPr>
            <a:r>
              <a:rPr lang="en-US" altLang="ja-JP" sz="2000" b="1" dirty="0" smtClean="0">
                <a:solidFill>
                  <a:schemeClr val="accent2">
                    <a:lumMod val="75000"/>
                  </a:schemeClr>
                </a:solidFill>
                <a:latin typeface="Meiryo" pitchFamily="34" charset="-128"/>
                <a:ea typeface="Meiryo" pitchFamily="34" charset="-128"/>
                <a:cs typeface="Meiryo" pitchFamily="34" charset="-128"/>
              </a:rPr>
              <a:t>3-1. Change in WHT &amp; VAT Payment Process </a:t>
            </a:r>
            <a:r>
              <a:rPr lang="ja-JP" altLang="en-US" sz="1800" b="1" dirty="0" smtClean="0">
                <a:solidFill>
                  <a:schemeClr val="accent2">
                    <a:lumMod val="75000"/>
                  </a:schemeClr>
                </a:solidFill>
                <a:latin typeface="Meiryo" pitchFamily="34" charset="-128"/>
                <a:ea typeface="Meiryo" pitchFamily="34" charset="-128"/>
                <a:cs typeface="Meiryo" pitchFamily="34" charset="-128"/>
              </a:rPr>
              <a:t>～①</a:t>
            </a:r>
            <a:r>
              <a:rPr lang="en-US" altLang="ja-JP" sz="1800" b="1" dirty="0" smtClean="0">
                <a:solidFill>
                  <a:schemeClr val="accent2">
                    <a:lumMod val="75000"/>
                  </a:schemeClr>
                </a:solidFill>
                <a:latin typeface="Meiryo" pitchFamily="34" charset="-128"/>
                <a:ea typeface="Meiryo" pitchFamily="34" charset="-128"/>
                <a:cs typeface="Meiryo" pitchFamily="34" charset="-128"/>
              </a:rPr>
              <a:t>Current Process</a:t>
            </a:r>
            <a:endParaRPr lang="en-GB" sz="1800" b="1" dirty="0">
              <a:solidFill>
                <a:schemeClr val="accent2">
                  <a:lumMod val="75000"/>
                </a:schemeClr>
              </a:solidFill>
              <a:latin typeface="Meiryo" pitchFamily="34" charset="-128"/>
              <a:ea typeface="Meiryo" pitchFamily="34" charset="-128"/>
              <a:cs typeface="Meiryo" pitchFamily="34" charset="-128"/>
            </a:endParaRPr>
          </a:p>
        </p:txBody>
      </p:sp>
      <p:sp>
        <p:nvSpPr>
          <p:cNvPr id="57" name="Text Box 25"/>
          <p:cNvSpPr txBox="1">
            <a:spLocks noChangeArrowheads="1"/>
          </p:cNvSpPr>
          <p:nvPr/>
        </p:nvSpPr>
        <p:spPr bwMode="auto">
          <a:xfrm>
            <a:off x="3312910" y="1307213"/>
            <a:ext cx="1549266" cy="276383"/>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Payment Instruction</a:t>
            </a:r>
            <a:endParaRPr lang="en-US" altLang="ja-JP" sz="12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200" b="0" i="0" u="none" strike="noStrike" baseline="0" dirty="0">
              <a:solidFill>
                <a:srgbClr val="000000"/>
              </a:solidFill>
              <a:latin typeface="ＭＳ Ｐゴシック"/>
              <a:ea typeface="ＭＳ Ｐゴシック"/>
            </a:endParaRPr>
          </a:p>
        </p:txBody>
      </p:sp>
      <p:sp>
        <p:nvSpPr>
          <p:cNvPr id="58" name="Text Box 25"/>
          <p:cNvSpPr txBox="1">
            <a:spLocks noChangeArrowheads="1"/>
          </p:cNvSpPr>
          <p:nvPr/>
        </p:nvSpPr>
        <p:spPr bwMode="auto">
          <a:xfrm>
            <a:off x="2900331" y="1812714"/>
            <a:ext cx="2497522" cy="499730"/>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Tax Payment Instruction</a:t>
            </a:r>
          </a:p>
          <a:p>
            <a:pPr algn="ctr" rtl="0">
              <a:lnSpc>
                <a:spcPts val="1400"/>
              </a:lnSpc>
              <a:defRPr sz="1000"/>
            </a:pPr>
            <a:r>
              <a:rPr lang="ja-JP" altLang="en-US" sz="900" b="0" i="0" u="none" strike="noStrike" baseline="0" dirty="0" smtClean="0">
                <a:solidFill>
                  <a:schemeClr val="accent2">
                    <a:lumMod val="75000"/>
                  </a:schemeClr>
                </a:solidFill>
                <a:latin typeface="Meiryo" pitchFamily="34" charset="-128"/>
                <a:ea typeface="Meiryo" pitchFamily="34" charset="-128"/>
                <a:cs typeface="Meiryo" pitchFamily="34" charset="-128"/>
              </a:rPr>
              <a:t>（</a:t>
            </a:r>
            <a:r>
              <a:rPr lang="en-US" altLang="ja-JP" sz="900" b="0" i="0" u="none" strike="noStrike" baseline="0" dirty="0" smtClean="0">
                <a:solidFill>
                  <a:schemeClr val="accent2">
                    <a:lumMod val="75000"/>
                  </a:schemeClr>
                </a:solidFill>
                <a:latin typeface="Meiryo" pitchFamily="34" charset="-128"/>
                <a:ea typeface="Meiryo" pitchFamily="34" charset="-128"/>
                <a:cs typeface="Meiryo" pitchFamily="34" charset="-128"/>
              </a:rPr>
              <a:t>at each</a:t>
            </a:r>
            <a:r>
              <a:rPr lang="en-US" altLang="ja-JP" sz="900" b="0" i="0" u="none" strike="noStrike" dirty="0" smtClean="0">
                <a:solidFill>
                  <a:schemeClr val="accent2">
                    <a:lumMod val="75000"/>
                  </a:schemeClr>
                </a:solidFill>
                <a:latin typeface="Meiryo" pitchFamily="34" charset="-128"/>
                <a:ea typeface="Meiryo" pitchFamily="34" charset="-128"/>
                <a:cs typeface="Meiryo" pitchFamily="34" charset="-128"/>
              </a:rPr>
              <a:t> tax cycle</a:t>
            </a:r>
            <a:r>
              <a:rPr lang="ja-JP" altLang="en-US" sz="900" b="0" i="0" u="none" strike="noStrike" baseline="0" dirty="0" smtClean="0">
                <a:solidFill>
                  <a:schemeClr val="accent2">
                    <a:lumMod val="75000"/>
                  </a:schemeClr>
                </a:solidFill>
                <a:latin typeface="Meiryo" pitchFamily="34" charset="-128"/>
                <a:ea typeface="Meiryo" pitchFamily="34" charset="-128"/>
                <a:cs typeface="Meiryo" pitchFamily="34" charset="-128"/>
              </a:rPr>
              <a:t>）</a:t>
            </a:r>
            <a:endParaRPr lang="en-US" altLang="ja-JP" sz="9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200" b="0" i="0" u="none" strike="noStrike" baseline="0" dirty="0">
              <a:solidFill>
                <a:srgbClr val="000000"/>
              </a:solidFill>
              <a:latin typeface="ＭＳ Ｐゴシック"/>
              <a:ea typeface="ＭＳ Ｐゴシック"/>
            </a:endParaRPr>
          </a:p>
        </p:txBody>
      </p:sp>
      <p:sp>
        <p:nvSpPr>
          <p:cNvPr id="61" name="Text Box 25"/>
          <p:cNvSpPr txBox="1">
            <a:spLocks noChangeArrowheads="1"/>
          </p:cNvSpPr>
          <p:nvPr/>
        </p:nvSpPr>
        <p:spPr bwMode="auto">
          <a:xfrm>
            <a:off x="6670066" y="1405327"/>
            <a:ext cx="1137868" cy="276383"/>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Payment</a:t>
            </a:r>
            <a:endParaRPr lang="en-US" altLang="ja-JP" sz="1050" b="0" i="0" u="none" strike="noStrike" baseline="0" dirty="0">
              <a:solidFill>
                <a:schemeClr val="accent2">
                  <a:lumMod val="75000"/>
                </a:schemeClr>
              </a:solidFill>
              <a:latin typeface="Meiryo" pitchFamily="34" charset="-128"/>
              <a:ea typeface="Meiryo" pitchFamily="34" charset="-128"/>
              <a:cs typeface="Meiryo" pitchFamily="34" charset="-128"/>
            </a:endParaRPr>
          </a:p>
          <a:p>
            <a:pPr algn="l" rtl="0">
              <a:lnSpc>
                <a:spcPts val="1400"/>
              </a:lnSpc>
              <a:defRPr sz="1000"/>
            </a:pPr>
            <a:endParaRPr lang="en-US" altLang="ja-JP" sz="1050" b="0" i="0" u="none" strike="noStrike" baseline="0" dirty="0">
              <a:solidFill>
                <a:schemeClr val="accent2">
                  <a:lumMod val="75000"/>
                </a:schemeClr>
              </a:solidFill>
              <a:latin typeface="Meiryo" pitchFamily="34" charset="-128"/>
              <a:ea typeface="Meiryo" pitchFamily="34" charset="-128"/>
              <a:cs typeface="Meiryo" pitchFamily="34" charset="-128"/>
            </a:endParaRPr>
          </a:p>
        </p:txBody>
      </p:sp>
      <p:sp>
        <p:nvSpPr>
          <p:cNvPr id="62" name="Text Box 25"/>
          <p:cNvSpPr txBox="1">
            <a:spLocks noChangeArrowheads="1"/>
          </p:cNvSpPr>
          <p:nvPr/>
        </p:nvSpPr>
        <p:spPr bwMode="auto">
          <a:xfrm>
            <a:off x="6103561" y="2607221"/>
            <a:ext cx="945384" cy="276383"/>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Tax Payment</a:t>
            </a:r>
            <a:endParaRPr lang="en-US" altLang="ja-JP" sz="12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200" b="0" i="0" u="none" strike="noStrike" baseline="0" dirty="0">
              <a:solidFill>
                <a:srgbClr val="000000"/>
              </a:solidFill>
              <a:latin typeface="ＭＳ Ｐゴシック"/>
              <a:ea typeface="ＭＳ Ｐゴシック"/>
            </a:endParaRPr>
          </a:p>
        </p:txBody>
      </p:sp>
      <p:sp>
        <p:nvSpPr>
          <p:cNvPr id="63" name="Text Box 25"/>
          <p:cNvSpPr txBox="1">
            <a:spLocks noChangeArrowheads="1"/>
          </p:cNvSpPr>
          <p:nvPr/>
        </p:nvSpPr>
        <p:spPr bwMode="auto">
          <a:xfrm>
            <a:off x="5265306" y="5534954"/>
            <a:ext cx="1549266" cy="276383"/>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Revenue Department</a:t>
            </a:r>
            <a:endParaRPr lang="en-US" altLang="ja-JP" sz="12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200" b="0" i="0" u="none" strike="noStrike" baseline="0" dirty="0">
              <a:solidFill>
                <a:srgbClr val="000000"/>
              </a:solidFill>
              <a:latin typeface="ＭＳ Ｐゴシック"/>
              <a:ea typeface="ＭＳ Ｐゴシック"/>
            </a:endParaRPr>
          </a:p>
        </p:txBody>
      </p:sp>
      <p:sp>
        <p:nvSpPr>
          <p:cNvPr id="64" name="Text Box 25"/>
          <p:cNvSpPr txBox="1">
            <a:spLocks noChangeArrowheads="1"/>
          </p:cNvSpPr>
          <p:nvPr/>
        </p:nvSpPr>
        <p:spPr bwMode="auto">
          <a:xfrm>
            <a:off x="7239000" y="2008397"/>
            <a:ext cx="1549266" cy="502205"/>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Vendor</a:t>
            </a:r>
          </a:p>
          <a:p>
            <a:pPr algn="ctr" rtl="0">
              <a:lnSpc>
                <a:spcPts val="1400"/>
              </a:lnSpc>
              <a:defRPr sz="1000"/>
            </a:pPr>
            <a:r>
              <a:rPr lang="en-US" altLang="ja-JP" sz="1050" b="0" i="0" u="none" strike="noStrike" baseline="0" dirty="0" smtClean="0">
                <a:solidFill>
                  <a:schemeClr val="accent2">
                    <a:lumMod val="75000"/>
                  </a:schemeClr>
                </a:solidFill>
                <a:latin typeface="Meiryo" pitchFamily="34" charset="-128"/>
                <a:ea typeface="Meiryo" pitchFamily="34" charset="-128"/>
                <a:cs typeface="Meiryo" pitchFamily="34" charset="-128"/>
              </a:rPr>
              <a:t>(Beneficiary)</a:t>
            </a:r>
            <a:endParaRPr lang="en-US" altLang="ja-JP" sz="1200" b="0" i="0" u="none" strike="noStrike" baseline="0" dirty="0">
              <a:solidFill>
                <a:srgbClr val="000000"/>
              </a:solidFill>
              <a:latin typeface="ＭＳ Ｐゴシック"/>
              <a:ea typeface="ＭＳ Ｐゴシック"/>
            </a:endParaRPr>
          </a:p>
        </p:txBody>
      </p:sp>
      <p:sp>
        <p:nvSpPr>
          <p:cNvPr id="66" name="Text Box 25"/>
          <p:cNvSpPr txBox="1">
            <a:spLocks noChangeArrowheads="1"/>
          </p:cNvSpPr>
          <p:nvPr/>
        </p:nvSpPr>
        <p:spPr bwMode="auto">
          <a:xfrm>
            <a:off x="1008654" y="2008396"/>
            <a:ext cx="1205790" cy="502205"/>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50" b="0" i="0" u="none" strike="noStrike" baseline="0" dirty="0" smtClean="0">
                <a:solidFill>
                  <a:schemeClr val="accent2">
                    <a:lumMod val="75000"/>
                  </a:schemeClr>
                </a:solidFill>
                <a:latin typeface="Meiryo" pitchFamily="34" charset="-128"/>
                <a:ea typeface="Meiryo" pitchFamily="34" charset="-128"/>
                <a:cs typeface="Meiryo" pitchFamily="34" charset="-128"/>
              </a:rPr>
              <a:t>Payer</a:t>
            </a:r>
          </a:p>
          <a:p>
            <a:pPr algn="ctr" rtl="0">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(Customer)</a:t>
            </a:r>
            <a:endParaRPr lang="en-US" altLang="ja-JP" sz="1050" b="0" i="0" u="none" strike="noStrike" baseline="0" dirty="0">
              <a:solidFill>
                <a:schemeClr val="accent2">
                  <a:lumMod val="75000"/>
                </a:schemeClr>
              </a:solidFill>
              <a:latin typeface="Meiryo" pitchFamily="34" charset="-128"/>
              <a:ea typeface="Meiryo" pitchFamily="34" charset="-128"/>
              <a:cs typeface="Meiryo" pitchFamily="34" charset="-128"/>
            </a:endParaRPr>
          </a:p>
        </p:txBody>
      </p:sp>
      <p:sp>
        <p:nvSpPr>
          <p:cNvPr id="67" name="Text Box 25"/>
          <p:cNvSpPr txBox="1">
            <a:spLocks noChangeArrowheads="1"/>
          </p:cNvSpPr>
          <p:nvPr/>
        </p:nvSpPr>
        <p:spPr bwMode="auto">
          <a:xfrm>
            <a:off x="228600" y="995066"/>
            <a:ext cx="2030252" cy="330836"/>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ja-JP" altLang="en-US" sz="1050" dirty="0" smtClean="0">
                <a:solidFill>
                  <a:schemeClr val="accent2">
                    <a:lumMod val="75000"/>
                  </a:schemeClr>
                </a:solidFill>
                <a:latin typeface="Meiryo" pitchFamily="34" charset="-128"/>
                <a:ea typeface="Meiryo" pitchFamily="34" charset="-128"/>
                <a:cs typeface="Meiryo" pitchFamily="34" charset="-128"/>
              </a:rPr>
              <a:t>＜</a:t>
            </a:r>
            <a:r>
              <a:rPr lang="en-US" altLang="ja-JP" sz="1050" dirty="0" smtClean="0">
                <a:solidFill>
                  <a:schemeClr val="accent2">
                    <a:lumMod val="75000"/>
                  </a:schemeClr>
                </a:solidFill>
                <a:latin typeface="Meiryo" pitchFamily="34" charset="-128"/>
                <a:ea typeface="Meiryo" pitchFamily="34" charset="-128"/>
                <a:cs typeface="Meiryo" pitchFamily="34" charset="-128"/>
              </a:rPr>
              <a:t>Customer Workflow</a:t>
            </a:r>
            <a:r>
              <a:rPr lang="ja-JP" altLang="en-US" sz="1050" dirty="0" smtClean="0">
                <a:solidFill>
                  <a:schemeClr val="accent2">
                    <a:lumMod val="75000"/>
                  </a:schemeClr>
                </a:solidFill>
                <a:latin typeface="Meiryo" pitchFamily="34" charset="-128"/>
                <a:ea typeface="Meiryo" pitchFamily="34" charset="-128"/>
                <a:cs typeface="Meiryo" pitchFamily="34" charset="-128"/>
              </a:rPr>
              <a:t>＞</a:t>
            </a:r>
            <a:endParaRPr lang="en-US" altLang="ja-JP" sz="1200" b="0" i="0" u="none" strike="noStrike" baseline="0" dirty="0">
              <a:solidFill>
                <a:srgbClr val="000000"/>
              </a:solidFill>
              <a:latin typeface="ＭＳ Ｐゴシック"/>
              <a:ea typeface="ＭＳ Ｐゴシック"/>
            </a:endParaRPr>
          </a:p>
        </p:txBody>
      </p:sp>
      <p:sp>
        <p:nvSpPr>
          <p:cNvPr id="69" name="Text Box 25"/>
          <p:cNvSpPr txBox="1">
            <a:spLocks noChangeArrowheads="1"/>
          </p:cNvSpPr>
          <p:nvPr/>
        </p:nvSpPr>
        <p:spPr bwMode="auto">
          <a:xfrm>
            <a:off x="1593697" y="3773681"/>
            <a:ext cx="2030252" cy="330836"/>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Issue WHT Certificate</a:t>
            </a:r>
            <a:endParaRPr lang="en-US" altLang="ja-JP" sz="1200" b="0" i="0" u="none" strike="noStrike" baseline="0" dirty="0">
              <a:solidFill>
                <a:srgbClr val="000000"/>
              </a:solidFill>
              <a:latin typeface="ＭＳ Ｐゴシック"/>
              <a:ea typeface="ＭＳ Ｐゴシック"/>
            </a:endParaRPr>
          </a:p>
        </p:txBody>
      </p:sp>
      <p:sp>
        <p:nvSpPr>
          <p:cNvPr id="70" name="Text Box 25"/>
          <p:cNvSpPr txBox="1">
            <a:spLocks noChangeArrowheads="1"/>
          </p:cNvSpPr>
          <p:nvPr/>
        </p:nvSpPr>
        <p:spPr bwMode="auto">
          <a:xfrm>
            <a:off x="393346" y="4066568"/>
            <a:ext cx="1435454" cy="330836"/>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Document Storage</a:t>
            </a:r>
            <a:endParaRPr lang="en-US" altLang="ja-JP" sz="1200" b="0" i="0" u="none" strike="noStrike" baseline="0" dirty="0">
              <a:solidFill>
                <a:srgbClr val="000000"/>
              </a:solidFill>
              <a:latin typeface="ＭＳ Ｐゴシック"/>
              <a:ea typeface="ＭＳ Ｐゴシック"/>
            </a:endParaRPr>
          </a:p>
        </p:txBody>
      </p:sp>
      <p:sp>
        <p:nvSpPr>
          <p:cNvPr id="71" name="Text Box 25"/>
          <p:cNvSpPr txBox="1">
            <a:spLocks noChangeArrowheads="1"/>
          </p:cNvSpPr>
          <p:nvPr/>
        </p:nvSpPr>
        <p:spPr bwMode="auto">
          <a:xfrm>
            <a:off x="3512494" y="3591446"/>
            <a:ext cx="1297753" cy="330836"/>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50" b="0" i="0" u="none" strike="noStrike" baseline="0" dirty="0" smtClean="0">
                <a:solidFill>
                  <a:schemeClr val="accent2">
                    <a:lumMod val="75000"/>
                  </a:schemeClr>
                </a:solidFill>
                <a:latin typeface="Meiryo" pitchFamily="34" charset="-128"/>
                <a:ea typeface="Meiryo" pitchFamily="34" charset="-128"/>
                <a:cs typeface="Meiryo" pitchFamily="34" charset="-128"/>
              </a:rPr>
              <a:t>Send WHT</a:t>
            </a:r>
            <a:r>
              <a:rPr lang="en-US" altLang="ja-JP" sz="1050" b="0" i="0" u="none" strike="noStrike" dirty="0" smtClean="0">
                <a:solidFill>
                  <a:schemeClr val="accent2">
                    <a:lumMod val="75000"/>
                  </a:schemeClr>
                </a:solidFill>
                <a:latin typeface="Meiryo" pitchFamily="34" charset="-128"/>
                <a:ea typeface="Meiryo" pitchFamily="34" charset="-128"/>
                <a:cs typeface="Meiryo" pitchFamily="34" charset="-128"/>
              </a:rPr>
              <a:t> Certificate</a:t>
            </a:r>
            <a:endParaRPr lang="en-US" altLang="ja-JP" sz="1050" b="0" i="0" u="none" strike="noStrike" baseline="0" dirty="0">
              <a:solidFill>
                <a:schemeClr val="accent2">
                  <a:lumMod val="75000"/>
                </a:schemeClr>
              </a:solidFill>
              <a:latin typeface="Meiryo" pitchFamily="34" charset="-128"/>
              <a:ea typeface="Meiryo" pitchFamily="34" charset="-128"/>
              <a:cs typeface="Meiryo" pitchFamily="34" charset="-128"/>
            </a:endParaRPr>
          </a:p>
        </p:txBody>
      </p:sp>
      <p:sp>
        <p:nvSpPr>
          <p:cNvPr id="75" name="Text Box 25"/>
          <p:cNvSpPr txBox="1">
            <a:spLocks noChangeArrowheads="1"/>
          </p:cNvSpPr>
          <p:nvPr/>
        </p:nvSpPr>
        <p:spPr bwMode="auto">
          <a:xfrm>
            <a:off x="2512651" y="5205862"/>
            <a:ext cx="1297753" cy="724190"/>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Monthly </a:t>
            </a:r>
          </a:p>
          <a:p>
            <a:pPr algn="ctr" rtl="0">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WHT Payment</a:t>
            </a:r>
          </a:p>
          <a:p>
            <a:pPr algn="ctr" rtl="0">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&amp; VAT Report</a:t>
            </a:r>
          </a:p>
        </p:txBody>
      </p:sp>
      <p:sp>
        <p:nvSpPr>
          <p:cNvPr id="77" name="Text Box 25"/>
          <p:cNvSpPr txBox="1">
            <a:spLocks noChangeArrowheads="1"/>
          </p:cNvSpPr>
          <p:nvPr/>
        </p:nvSpPr>
        <p:spPr bwMode="auto">
          <a:xfrm>
            <a:off x="3415556" y="4595485"/>
            <a:ext cx="1815864" cy="330836"/>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Send Report Online</a:t>
            </a:r>
            <a:endParaRPr lang="en-US" altLang="ja-JP" sz="1200" b="0" i="0" u="none" strike="noStrike" baseline="0" dirty="0">
              <a:solidFill>
                <a:srgbClr val="000000"/>
              </a:solidFill>
              <a:latin typeface="ＭＳ Ｐゴシック"/>
              <a:ea typeface="ＭＳ Ｐゴシック"/>
            </a:endParaRPr>
          </a:p>
        </p:txBody>
      </p:sp>
      <p:sp>
        <p:nvSpPr>
          <p:cNvPr id="80" name="Text Box 25"/>
          <p:cNvSpPr txBox="1">
            <a:spLocks noChangeArrowheads="1"/>
          </p:cNvSpPr>
          <p:nvPr/>
        </p:nvSpPr>
        <p:spPr bwMode="auto">
          <a:xfrm>
            <a:off x="6869061" y="4231986"/>
            <a:ext cx="2025557" cy="1698066"/>
          </a:xfrm>
          <a:prstGeom prst="rect">
            <a:avLst/>
          </a:prstGeom>
          <a:noFill/>
          <a:ln w="9525">
            <a:solidFill>
              <a:srgbClr val="002060"/>
            </a:solidFill>
            <a:prstDash val="sysDot"/>
            <a:miter lim="800000"/>
            <a:headEnd/>
            <a:tailEnd/>
          </a:ln>
        </p:spPr>
        <p:txBody>
          <a:bodyPr wrap="square" lIns="72000" tIns="108000" rIns="72000" bIns="108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050" b="1" dirty="0">
                <a:solidFill>
                  <a:srgbClr val="000066"/>
                </a:solidFill>
                <a:latin typeface="Arial" pitchFamily="34" charset="0"/>
                <a:cs typeface="Arial" pitchFamily="34" charset="0"/>
              </a:rPr>
              <a:t>Key Points:</a:t>
            </a:r>
          </a:p>
          <a:p>
            <a:pPr marL="180975" indent="-180975">
              <a:buFont typeface="Wingdings" pitchFamily="2" charset="2"/>
              <a:buChar char="ü"/>
            </a:pPr>
            <a:r>
              <a:rPr lang="en-US" sz="1050" dirty="0">
                <a:solidFill>
                  <a:srgbClr val="000066"/>
                </a:solidFill>
                <a:latin typeface="Arial" pitchFamily="34" charset="0"/>
                <a:cs typeface="Arial" pitchFamily="34" charset="0"/>
              </a:rPr>
              <a:t>Required to send Tax Certificate to Beneficiary</a:t>
            </a:r>
          </a:p>
          <a:p>
            <a:pPr marL="180975" indent="-180975">
              <a:buFont typeface="Wingdings" pitchFamily="2" charset="2"/>
              <a:buChar char="ü"/>
            </a:pPr>
            <a:r>
              <a:rPr lang="en-US" sz="1050" dirty="0">
                <a:solidFill>
                  <a:srgbClr val="000066"/>
                </a:solidFill>
                <a:latin typeface="Arial" pitchFamily="34" charset="0"/>
                <a:cs typeface="Arial" pitchFamily="34" charset="0"/>
              </a:rPr>
              <a:t>Both payer and beneficiary are required to store physical Tax documents</a:t>
            </a:r>
          </a:p>
          <a:p>
            <a:pPr marL="180975" indent="-180975">
              <a:buFont typeface="Wingdings" pitchFamily="2" charset="2"/>
              <a:buChar char="ü"/>
            </a:pPr>
            <a:r>
              <a:rPr lang="en-US" sz="1050" dirty="0" smtClean="0">
                <a:solidFill>
                  <a:srgbClr val="000066"/>
                </a:solidFill>
                <a:latin typeface="Arial" pitchFamily="34" charset="0"/>
                <a:cs typeface="Arial" pitchFamily="34" charset="0"/>
              </a:rPr>
              <a:t>Payer owns obligation to pay WHT and report VAT to RD monthly.</a:t>
            </a:r>
            <a:endParaRPr lang="en-US" altLang="ja-JP" sz="12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200" b="0" i="0" u="none" strike="noStrike" baseline="0" dirty="0">
              <a:solidFill>
                <a:srgbClr val="000000"/>
              </a:solidFill>
              <a:latin typeface="ＭＳ Ｐゴシック"/>
              <a:ea typeface="ＭＳ Ｐゴシック"/>
            </a:endParaRPr>
          </a:p>
        </p:txBody>
      </p:sp>
      <p:sp>
        <p:nvSpPr>
          <p:cNvPr id="88" name="Text Box 25"/>
          <p:cNvSpPr txBox="1">
            <a:spLocks noChangeArrowheads="1"/>
          </p:cNvSpPr>
          <p:nvPr/>
        </p:nvSpPr>
        <p:spPr bwMode="auto">
          <a:xfrm>
            <a:off x="1803534" y="2057400"/>
            <a:ext cx="1549266" cy="424905"/>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Payment Account Booking</a:t>
            </a:r>
            <a:endParaRPr lang="en-US" altLang="ja-JP" sz="1200" b="0" i="0" u="none" strike="noStrike" baseline="0" dirty="0">
              <a:solidFill>
                <a:srgbClr val="000000"/>
              </a:solidFill>
              <a:latin typeface="ＭＳ Ｐゴシック"/>
              <a:ea typeface="ＭＳ Ｐゴシック"/>
            </a:endParaRPr>
          </a:p>
        </p:txBody>
      </p:sp>
      <p:sp>
        <p:nvSpPr>
          <p:cNvPr id="46" name="Text Box 25"/>
          <p:cNvSpPr txBox="1">
            <a:spLocks noChangeArrowheads="1"/>
          </p:cNvSpPr>
          <p:nvPr/>
        </p:nvSpPr>
        <p:spPr bwMode="auto">
          <a:xfrm>
            <a:off x="6876014" y="3621003"/>
            <a:ext cx="2013137" cy="483514"/>
          </a:xfrm>
          <a:prstGeom prst="rect">
            <a:avLst/>
          </a:prstGeom>
          <a:noFill/>
          <a:ln w="15875">
            <a:solidFill>
              <a:schemeClr val="accent5">
                <a:lumMod val="75000"/>
              </a:schemeClr>
            </a:solidFill>
            <a:prstDash val="sysDash"/>
            <a:miter lim="800000"/>
            <a:headEnd/>
            <a:tailEnd/>
          </a:ln>
        </p:spPr>
        <p:txBody>
          <a:bodyPr wrap="square" lIns="72000" tIns="72000" rIns="72000" bIns="108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171450" indent="-171450" algn="l" rtl="0">
              <a:lnSpc>
                <a:spcPts val="1400"/>
              </a:lnSpc>
              <a:buFont typeface="Wingdings" pitchFamily="2" charset="2"/>
              <a:buChar char="q"/>
              <a:defRPr sz="1000"/>
            </a:pPr>
            <a:r>
              <a:rPr lang="en-US" altLang="ja-JP" sz="1050" b="0" i="0" u="none" strike="noStrike" baseline="0" dirty="0" smtClean="0">
                <a:solidFill>
                  <a:schemeClr val="accent6">
                    <a:lumMod val="75000"/>
                  </a:schemeClr>
                </a:solidFill>
                <a:latin typeface="Meiryo" pitchFamily="34" charset="-128"/>
                <a:ea typeface="Meiryo" pitchFamily="34" charset="-128"/>
                <a:cs typeface="Meiryo" pitchFamily="34" charset="-128"/>
              </a:rPr>
              <a:t>WHT</a:t>
            </a:r>
            <a:r>
              <a:rPr lang="ja-JP" altLang="en-US" sz="1050" b="0" i="0" u="none" strike="noStrike" baseline="0" dirty="0" smtClean="0">
                <a:solidFill>
                  <a:schemeClr val="accent6">
                    <a:lumMod val="75000"/>
                  </a:schemeClr>
                </a:solidFill>
                <a:latin typeface="Meiryo" pitchFamily="34" charset="-128"/>
                <a:ea typeface="Meiryo" pitchFamily="34" charset="-128"/>
                <a:cs typeface="Meiryo" pitchFamily="34" charset="-128"/>
              </a:rPr>
              <a:t>：</a:t>
            </a:r>
            <a:r>
              <a:rPr lang="en-US" altLang="ja-JP" sz="1050" b="0" i="0" u="none" strike="noStrike" baseline="0" dirty="0" smtClean="0">
                <a:solidFill>
                  <a:schemeClr val="accent6">
                    <a:lumMod val="75000"/>
                  </a:schemeClr>
                </a:solidFill>
                <a:latin typeface="Meiryo" pitchFamily="34" charset="-128"/>
                <a:ea typeface="Meiryo" pitchFamily="34" charset="-128"/>
                <a:cs typeface="Meiryo" pitchFamily="34" charset="-128"/>
              </a:rPr>
              <a:t>Withholding Tax</a:t>
            </a:r>
            <a:r>
              <a:rPr lang="ja-JP" altLang="en-US" sz="1050" b="0" i="0" u="none" strike="noStrike" baseline="0" dirty="0" smtClean="0">
                <a:solidFill>
                  <a:schemeClr val="accent6">
                    <a:lumMod val="75000"/>
                  </a:schemeClr>
                </a:solidFill>
                <a:latin typeface="Meiryo" pitchFamily="34" charset="-128"/>
                <a:ea typeface="Meiryo" pitchFamily="34" charset="-128"/>
                <a:cs typeface="Meiryo" pitchFamily="34" charset="-128"/>
              </a:rPr>
              <a:t>　</a:t>
            </a:r>
            <a:endParaRPr lang="en-US" altLang="ja-JP" sz="1050" b="0" i="0" u="none" strike="noStrike" baseline="0" dirty="0" smtClean="0">
              <a:solidFill>
                <a:schemeClr val="accent6">
                  <a:lumMod val="75000"/>
                </a:schemeClr>
              </a:solidFill>
              <a:latin typeface="Meiryo" pitchFamily="34" charset="-128"/>
              <a:ea typeface="Meiryo" pitchFamily="34" charset="-128"/>
              <a:cs typeface="Meiryo" pitchFamily="34" charset="-128"/>
            </a:endParaRPr>
          </a:p>
          <a:p>
            <a:pPr marL="171450" indent="-171450" algn="l" rtl="0">
              <a:lnSpc>
                <a:spcPts val="1400"/>
              </a:lnSpc>
              <a:buFont typeface="Wingdings" pitchFamily="2" charset="2"/>
              <a:buChar char="q"/>
              <a:defRPr sz="1000"/>
            </a:pPr>
            <a:r>
              <a:rPr lang="en-US" altLang="ja-JP" sz="1050" dirty="0" smtClean="0">
                <a:solidFill>
                  <a:schemeClr val="accent6">
                    <a:lumMod val="75000"/>
                  </a:schemeClr>
                </a:solidFill>
                <a:latin typeface="Meiryo" pitchFamily="34" charset="-128"/>
                <a:ea typeface="Meiryo" pitchFamily="34" charset="-128"/>
                <a:cs typeface="Meiryo" pitchFamily="34" charset="-128"/>
              </a:rPr>
              <a:t>VAT </a:t>
            </a:r>
            <a:r>
              <a:rPr lang="ja-JP" altLang="en-US" sz="1050" dirty="0" smtClean="0">
                <a:solidFill>
                  <a:schemeClr val="accent6">
                    <a:lumMod val="75000"/>
                  </a:schemeClr>
                </a:solidFill>
                <a:latin typeface="Meiryo" pitchFamily="34" charset="-128"/>
                <a:ea typeface="Meiryo" pitchFamily="34" charset="-128"/>
                <a:cs typeface="Meiryo" pitchFamily="34" charset="-128"/>
              </a:rPr>
              <a:t>：</a:t>
            </a:r>
            <a:r>
              <a:rPr lang="en-US" altLang="ja-JP" sz="1050" dirty="0" smtClean="0">
                <a:solidFill>
                  <a:schemeClr val="accent6">
                    <a:lumMod val="75000"/>
                  </a:schemeClr>
                </a:solidFill>
                <a:latin typeface="Meiryo" pitchFamily="34" charset="-128"/>
                <a:ea typeface="Meiryo" pitchFamily="34" charset="-128"/>
                <a:cs typeface="Meiryo" pitchFamily="34" charset="-128"/>
              </a:rPr>
              <a:t>Value Added Tax</a:t>
            </a:r>
            <a:r>
              <a:rPr lang="ja-JP" altLang="en-US" sz="1050" dirty="0" smtClean="0">
                <a:solidFill>
                  <a:schemeClr val="accent6">
                    <a:lumMod val="75000"/>
                  </a:schemeClr>
                </a:solidFill>
                <a:latin typeface="Meiryo" pitchFamily="34" charset="-128"/>
                <a:ea typeface="Meiryo" pitchFamily="34" charset="-128"/>
                <a:cs typeface="Meiryo" pitchFamily="34" charset="-128"/>
              </a:rPr>
              <a:t>　</a:t>
            </a:r>
            <a:endParaRPr lang="en-US" altLang="ja-JP" sz="1050" b="0" i="0" u="none" strike="noStrike" baseline="0" dirty="0">
              <a:solidFill>
                <a:schemeClr val="accent6">
                  <a:lumMod val="75000"/>
                </a:schemeClr>
              </a:solidFill>
              <a:latin typeface="Meiryo" pitchFamily="34" charset="-128"/>
              <a:ea typeface="Meiryo" pitchFamily="34" charset="-128"/>
              <a:cs typeface="Meiryo" pitchFamily="34" charset="-128"/>
            </a:endParaRPr>
          </a:p>
        </p:txBody>
      </p:sp>
    </p:spTree>
    <p:extLst>
      <p:ext uri="{BB962C8B-B14F-4D97-AF65-F5344CB8AC3E}">
        <p14:creationId xmlns:p14="http://schemas.microsoft.com/office/powerpoint/2010/main" val="1873358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63F1C87A-1DF6-4E8E-9914-AB9E24F56AC7}" type="slidenum">
              <a:rPr lang="en-US" smtClean="0"/>
              <a:pPr>
                <a:defRPr/>
              </a:pPr>
              <a:t>17</a:t>
            </a:fld>
            <a:endParaRPr lang="th-TH" dirty="0"/>
          </a:p>
        </p:txBody>
      </p:sp>
      <p:sp>
        <p:nvSpPr>
          <p:cNvPr id="5" name="Rectangle 4"/>
          <p:cNvSpPr/>
          <p:nvPr/>
        </p:nvSpPr>
        <p:spPr>
          <a:xfrm>
            <a:off x="228600" y="533400"/>
            <a:ext cx="8686800" cy="400110"/>
          </a:xfrm>
          <a:prstGeom prst="rect">
            <a:avLst/>
          </a:prstGeom>
        </p:spPr>
        <p:txBody>
          <a:bodyPr wrap="square">
            <a:spAutoFit/>
          </a:bodyPr>
          <a:lstStyle/>
          <a:p>
            <a:pPr marL="0" indent="0" eaLnBrk="1" hangingPunct="1">
              <a:defRPr/>
            </a:pPr>
            <a:r>
              <a:rPr lang="en-US" altLang="ja-JP" sz="2000" b="1" dirty="0" smtClean="0">
                <a:solidFill>
                  <a:schemeClr val="accent2">
                    <a:lumMod val="75000"/>
                  </a:schemeClr>
                </a:solidFill>
                <a:latin typeface="Meiryo" pitchFamily="34" charset="-128"/>
                <a:ea typeface="Meiryo" pitchFamily="34" charset="-128"/>
                <a:cs typeface="Meiryo" pitchFamily="34" charset="-128"/>
              </a:rPr>
              <a:t>3-2. </a:t>
            </a:r>
            <a:r>
              <a:rPr lang="en-US" altLang="ja-JP" sz="2000" b="1" dirty="0">
                <a:solidFill>
                  <a:schemeClr val="accent2">
                    <a:lumMod val="75000"/>
                  </a:schemeClr>
                </a:solidFill>
                <a:latin typeface="Meiryo" pitchFamily="34" charset="-128"/>
                <a:ea typeface="Meiryo" pitchFamily="34" charset="-128"/>
                <a:cs typeface="Meiryo" pitchFamily="34" charset="-128"/>
              </a:rPr>
              <a:t>Change in WHT &amp; VAT Payment </a:t>
            </a:r>
            <a:r>
              <a:rPr lang="en-US" altLang="ja-JP" sz="2000" b="1" dirty="0" smtClean="0">
                <a:solidFill>
                  <a:schemeClr val="accent2">
                    <a:lumMod val="75000"/>
                  </a:schemeClr>
                </a:solidFill>
                <a:latin typeface="Meiryo" pitchFamily="34" charset="-128"/>
                <a:ea typeface="Meiryo" pitchFamily="34" charset="-128"/>
                <a:cs typeface="Meiryo" pitchFamily="34" charset="-128"/>
              </a:rPr>
              <a:t>Process</a:t>
            </a:r>
            <a:r>
              <a:rPr lang="en-US" altLang="ja-JP" sz="1800" b="1" dirty="0" smtClean="0">
                <a:solidFill>
                  <a:schemeClr val="accent2">
                    <a:lumMod val="75000"/>
                  </a:schemeClr>
                </a:solidFill>
                <a:latin typeface="Meiryo" pitchFamily="34" charset="-128"/>
                <a:ea typeface="Meiryo" pitchFamily="34" charset="-128"/>
                <a:cs typeface="Meiryo" pitchFamily="34" charset="-128"/>
              </a:rPr>
              <a:t> </a:t>
            </a:r>
            <a:r>
              <a:rPr lang="ja-JP" altLang="en-US" sz="1800" b="1" dirty="0" smtClean="0">
                <a:solidFill>
                  <a:schemeClr val="accent2">
                    <a:lumMod val="75000"/>
                  </a:schemeClr>
                </a:solidFill>
                <a:latin typeface="Meiryo" pitchFamily="34" charset="-128"/>
                <a:ea typeface="Meiryo" pitchFamily="34" charset="-128"/>
                <a:cs typeface="Meiryo" pitchFamily="34" charset="-128"/>
              </a:rPr>
              <a:t>～②</a:t>
            </a:r>
            <a:r>
              <a:rPr lang="en-US" altLang="ja-JP" sz="1800" b="1" dirty="0" smtClean="0">
                <a:solidFill>
                  <a:schemeClr val="accent2">
                    <a:lumMod val="75000"/>
                  </a:schemeClr>
                </a:solidFill>
                <a:latin typeface="Meiryo" pitchFamily="34" charset="-128"/>
                <a:ea typeface="Meiryo" pitchFamily="34" charset="-128"/>
                <a:cs typeface="Meiryo" pitchFamily="34" charset="-128"/>
              </a:rPr>
              <a:t>Future Process</a:t>
            </a:r>
            <a:endParaRPr lang="en-GB" sz="1800" b="1" dirty="0">
              <a:solidFill>
                <a:schemeClr val="accent2">
                  <a:lumMod val="75000"/>
                </a:schemeClr>
              </a:solidFill>
              <a:latin typeface="Meiryo" pitchFamily="34" charset="-128"/>
              <a:ea typeface="Meiryo" pitchFamily="34" charset="-128"/>
              <a:cs typeface="Meiryo" pitchFamily="34" charset="-128"/>
            </a:endParaRPr>
          </a:p>
        </p:txBody>
      </p:sp>
      <p:grpSp>
        <p:nvGrpSpPr>
          <p:cNvPr id="69" name="Group 68"/>
          <p:cNvGrpSpPr/>
          <p:nvPr/>
        </p:nvGrpSpPr>
        <p:grpSpPr>
          <a:xfrm>
            <a:off x="258618" y="3136259"/>
            <a:ext cx="8605599" cy="3014950"/>
            <a:chOff x="228600" y="995066"/>
            <a:chExt cx="8605599" cy="3014950"/>
          </a:xfrm>
        </p:grpSpPr>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9449" y="1343176"/>
              <a:ext cx="564200" cy="677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25"/>
            <p:cNvSpPr txBox="1">
              <a:spLocks noChangeArrowheads="1"/>
            </p:cNvSpPr>
            <p:nvPr/>
          </p:nvSpPr>
          <p:spPr bwMode="auto">
            <a:xfrm>
              <a:off x="836916" y="2016823"/>
              <a:ext cx="1549266" cy="502205"/>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Payer</a:t>
              </a:r>
            </a:p>
            <a:p>
              <a:pPr algn="ctr" rtl="0">
                <a:lnSpc>
                  <a:spcPts val="1400"/>
                </a:lnSpc>
                <a:defRPr sz="1000"/>
              </a:pPr>
              <a:r>
                <a:rPr lang="ja-JP" altLang="en-US" sz="1050" b="0" i="0" u="none" strike="noStrike" baseline="0" dirty="0" smtClean="0">
                  <a:solidFill>
                    <a:schemeClr val="accent2">
                      <a:lumMod val="75000"/>
                    </a:schemeClr>
                  </a:solidFill>
                  <a:latin typeface="Meiryo" pitchFamily="34" charset="-128"/>
                  <a:ea typeface="Meiryo" pitchFamily="34" charset="-128"/>
                  <a:cs typeface="Meiryo" pitchFamily="34" charset="-128"/>
                </a:rPr>
                <a:t>（</a:t>
              </a:r>
              <a:r>
                <a:rPr lang="en-US" altLang="ja-JP" sz="1050" dirty="0" smtClean="0">
                  <a:solidFill>
                    <a:schemeClr val="accent2">
                      <a:lumMod val="75000"/>
                    </a:schemeClr>
                  </a:solidFill>
                  <a:latin typeface="Meiryo" pitchFamily="34" charset="-128"/>
                  <a:ea typeface="Meiryo" pitchFamily="34" charset="-128"/>
                  <a:cs typeface="Meiryo" pitchFamily="34" charset="-128"/>
                </a:rPr>
                <a:t>Customer</a:t>
              </a:r>
              <a:r>
                <a:rPr lang="ja-JP" altLang="en-US" sz="1050" b="0" i="0" u="none" strike="noStrike" baseline="0" dirty="0" smtClean="0">
                  <a:solidFill>
                    <a:schemeClr val="accent2">
                      <a:lumMod val="75000"/>
                    </a:schemeClr>
                  </a:solidFill>
                  <a:latin typeface="Meiryo" pitchFamily="34" charset="-128"/>
                  <a:ea typeface="Meiryo" pitchFamily="34" charset="-128"/>
                  <a:cs typeface="Meiryo" pitchFamily="34" charset="-128"/>
                </a:rPr>
                <a:t>）</a:t>
              </a:r>
              <a:endParaRPr lang="en-US" altLang="ja-JP" sz="1200" b="0" i="0" u="none" strike="noStrike" baseline="0" dirty="0">
                <a:solidFill>
                  <a:srgbClr val="000000"/>
                </a:solidFill>
                <a:latin typeface="ＭＳ Ｐゴシック"/>
                <a:ea typeface="ＭＳ Ｐゴシック"/>
              </a:endParaRPr>
            </a:p>
          </p:txBody>
        </p:sp>
        <p:sp>
          <p:nvSpPr>
            <p:cNvPr id="8" name="Text Box 25"/>
            <p:cNvSpPr txBox="1">
              <a:spLocks noChangeArrowheads="1"/>
            </p:cNvSpPr>
            <p:nvPr/>
          </p:nvSpPr>
          <p:spPr bwMode="auto">
            <a:xfrm>
              <a:off x="228600" y="995066"/>
              <a:ext cx="2030252" cy="330836"/>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ja-JP" altLang="en-US" sz="1050" dirty="0" smtClean="0">
                  <a:solidFill>
                    <a:schemeClr val="accent2">
                      <a:lumMod val="75000"/>
                    </a:schemeClr>
                  </a:solidFill>
                  <a:latin typeface="Meiryo" pitchFamily="34" charset="-128"/>
                  <a:ea typeface="Meiryo" pitchFamily="34" charset="-128"/>
                  <a:cs typeface="Meiryo" pitchFamily="34" charset="-128"/>
                </a:rPr>
                <a:t>＜</a:t>
              </a:r>
              <a:r>
                <a:rPr lang="en-US" altLang="ja-JP" sz="1050" dirty="0" smtClean="0">
                  <a:solidFill>
                    <a:schemeClr val="accent2">
                      <a:lumMod val="75000"/>
                    </a:schemeClr>
                  </a:solidFill>
                  <a:latin typeface="Meiryo" pitchFamily="34" charset="-128"/>
                  <a:ea typeface="Meiryo" pitchFamily="34" charset="-128"/>
                  <a:cs typeface="Meiryo" pitchFamily="34" charset="-128"/>
                </a:rPr>
                <a:t>Customer Workflow</a:t>
              </a:r>
              <a:r>
                <a:rPr lang="ja-JP" altLang="en-US" sz="1050" dirty="0" smtClean="0">
                  <a:solidFill>
                    <a:schemeClr val="accent2">
                      <a:lumMod val="75000"/>
                    </a:schemeClr>
                  </a:solidFill>
                  <a:latin typeface="Meiryo" pitchFamily="34" charset="-128"/>
                  <a:ea typeface="Meiryo" pitchFamily="34" charset="-128"/>
                  <a:cs typeface="Meiryo" pitchFamily="34" charset="-128"/>
                </a:rPr>
                <a:t>＞</a:t>
              </a:r>
              <a:endParaRPr lang="en-US" altLang="ja-JP" sz="1200" b="0" i="0" u="none" strike="noStrike" baseline="0" dirty="0">
                <a:solidFill>
                  <a:srgbClr val="000000"/>
                </a:solidFill>
                <a:latin typeface="ＭＳ Ｐゴシック"/>
                <a:ea typeface="ＭＳ Ｐゴシック"/>
              </a:endParaRPr>
            </a:p>
          </p:txBody>
        </p:sp>
        <p:pic>
          <p:nvPicPr>
            <p:cNvPr id="9" name="Picture 7"/>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99291" l="0" r="100000"/>
                      </a14:imgEffect>
                    </a14:imgLayer>
                  </a14:imgProps>
                </a:ext>
                <a:ext uri="{28A0092B-C50C-407E-A947-70E740481C1C}">
                  <a14:useLocalDpi xmlns:a14="http://schemas.microsoft.com/office/drawing/2010/main" val="0"/>
                </a:ext>
              </a:extLst>
            </a:blip>
            <a:srcRect/>
            <a:stretch>
              <a:fillRect/>
            </a:stretch>
          </p:blipFill>
          <p:spPr bwMode="auto">
            <a:xfrm>
              <a:off x="2113298" y="1546580"/>
              <a:ext cx="680160" cy="612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25"/>
            <p:cNvSpPr txBox="1">
              <a:spLocks noChangeArrowheads="1"/>
            </p:cNvSpPr>
            <p:nvPr/>
          </p:nvSpPr>
          <p:spPr bwMode="auto">
            <a:xfrm>
              <a:off x="1893648" y="2105221"/>
              <a:ext cx="1393635" cy="485579"/>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Payment Account Booking</a:t>
              </a:r>
              <a:endParaRPr lang="en-US" altLang="ja-JP" sz="1200" b="0" i="0" u="none" strike="noStrike" baseline="0" dirty="0">
                <a:solidFill>
                  <a:srgbClr val="000000"/>
                </a:solidFill>
                <a:latin typeface="ＭＳ Ｐゴシック"/>
                <a:ea typeface="ＭＳ Ｐゴシック"/>
              </a:endParaRPr>
            </a:p>
          </p:txBody>
        </p:sp>
        <p:sp>
          <p:nvSpPr>
            <p:cNvPr id="11" name="Text Box 25"/>
            <p:cNvSpPr txBox="1">
              <a:spLocks noChangeArrowheads="1"/>
            </p:cNvSpPr>
            <p:nvPr/>
          </p:nvSpPr>
          <p:spPr bwMode="auto">
            <a:xfrm>
              <a:off x="3287283" y="1241433"/>
              <a:ext cx="1665717" cy="472873"/>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Payment Instruction</a:t>
              </a:r>
            </a:p>
            <a:p>
              <a:pPr algn="ctr" rtl="0">
                <a:lnSpc>
                  <a:spcPts val="1400"/>
                </a:lnSpc>
                <a:defRPr sz="1000"/>
              </a:pPr>
              <a:r>
                <a:rPr lang="en-US" altLang="ja-JP" sz="1050" b="1" dirty="0" smtClean="0">
                  <a:solidFill>
                    <a:srgbClr val="FF0000"/>
                  </a:solidFill>
                  <a:latin typeface="Meiryo" pitchFamily="34" charset="-128"/>
                  <a:ea typeface="Meiryo" pitchFamily="34" charset="-128"/>
                  <a:cs typeface="Meiryo" pitchFamily="34" charset="-128"/>
                </a:rPr>
                <a:t>with Tax Information</a:t>
              </a:r>
              <a:endParaRPr lang="en-US" altLang="ja-JP" sz="1200" b="1" i="0" u="none" strike="noStrike" baseline="0" dirty="0" smtClean="0">
                <a:solidFill>
                  <a:srgbClr val="FF0000"/>
                </a:solidFill>
                <a:latin typeface="ＭＳ Ｐゴシック"/>
                <a:ea typeface="ＭＳ Ｐゴシック"/>
              </a:endParaRPr>
            </a:p>
            <a:p>
              <a:pPr algn="l" rtl="0">
                <a:lnSpc>
                  <a:spcPts val="1400"/>
                </a:lnSpc>
                <a:defRPr sz="1000"/>
              </a:pPr>
              <a:endParaRPr lang="en-US" altLang="ja-JP" sz="1200" b="0" i="0" u="none" strike="noStrike" baseline="0" dirty="0">
                <a:solidFill>
                  <a:srgbClr val="000000"/>
                </a:solidFill>
                <a:latin typeface="ＭＳ Ｐゴシック"/>
                <a:ea typeface="ＭＳ Ｐゴシック"/>
              </a:endParaRPr>
            </a:p>
          </p:txBody>
        </p:sp>
        <p:cxnSp>
          <p:nvCxnSpPr>
            <p:cNvPr id="12" name="Straight Arrow Connector 11"/>
            <p:cNvCxnSpPr/>
            <p:nvPr/>
          </p:nvCxnSpPr>
          <p:spPr bwMode="auto">
            <a:xfrm>
              <a:off x="3001660" y="1714306"/>
              <a:ext cx="2370727" cy="0"/>
            </a:xfrm>
            <a:prstGeom prst="straightConnector1">
              <a:avLst/>
            </a:prstGeom>
            <a:solidFill>
              <a:schemeClr val="accent1"/>
            </a:solidFill>
            <a:ln w="19050" cap="flat" cmpd="sng" algn="ctr">
              <a:solidFill>
                <a:srgbClr val="000066"/>
              </a:solidFill>
              <a:prstDash val="solid"/>
              <a:round/>
              <a:headEnd type="none" w="med" len="med"/>
              <a:tailEnd type="arrow"/>
            </a:ln>
            <a:effectLst/>
          </p:spPr>
        </p:cxnSp>
        <p:pic>
          <p:nvPicPr>
            <p:cNvPr id="13" name="Picture 6"/>
            <p:cNvPicPr>
              <a:picLocks noChangeAspect="1" noChangeArrowheads="1"/>
            </p:cNvPicPr>
            <p:nvPr/>
          </p:nvPicPr>
          <p:blipFill>
            <a:blip r:embed="rId5">
              <a:clrChange>
                <a:clrFrom>
                  <a:srgbClr val="000080"/>
                </a:clrFrom>
                <a:clrTo>
                  <a:srgbClr val="000080">
                    <a:alpha val="0"/>
                  </a:srgbClr>
                </a:clrTo>
              </a:clrChange>
              <a:extLst>
                <a:ext uri="{28A0092B-C50C-407E-A947-70E740481C1C}">
                  <a14:useLocalDpi xmlns:a14="http://schemas.microsoft.com/office/drawing/2010/main" val="0"/>
                </a:ext>
              </a:extLst>
            </a:blip>
            <a:srcRect/>
            <a:stretch>
              <a:fillRect/>
            </a:stretch>
          </p:blipFill>
          <p:spPr bwMode="auto">
            <a:xfrm>
              <a:off x="5452090" y="1457155"/>
              <a:ext cx="1175697" cy="44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 Box 25"/>
            <p:cNvSpPr txBox="1">
              <a:spLocks noChangeArrowheads="1"/>
            </p:cNvSpPr>
            <p:nvPr/>
          </p:nvSpPr>
          <p:spPr bwMode="auto">
            <a:xfrm>
              <a:off x="6627787" y="1038421"/>
              <a:ext cx="1137868" cy="586616"/>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Payment</a:t>
              </a:r>
            </a:p>
            <a:p>
              <a:pPr lvl="0" algn="ctr">
                <a:lnSpc>
                  <a:spcPts val="1400"/>
                </a:lnSpc>
                <a:defRPr sz="1000"/>
              </a:pPr>
              <a:r>
                <a:rPr lang="en-US" altLang="ja-JP" sz="1050" b="1" dirty="0" smtClean="0">
                  <a:solidFill>
                    <a:srgbClr val="FF0000"/>
                  </a:solidFill>
                  <a:latin typeface="Meiryo" pitchFamily="34" charset="-128"/>
                  <a:ea typeface="Meiryo" pitchFamily="34" charset="-128"/>
                  <a:cs typeface="Meiryo" pitchFamily="34" charset="-128"/>
                </a:rPr>
                <a:t>with Tax Information</a:t>
              </a:r>
              <a:endParaRPr lang="en-US" altLang="ja-JP" sz="1200" b="1" dirty="0" smtClean="0">
                <a:solidFill>
                  <a:srgbClr val="FF0000"/>
                </a:solidFill>
                <a:latin typeface="ＭＳ Ｐゴシック"/>
                <a:ea typeface="ＭＳ Ｐゴシック"/>
                <a:cs typeface="Angsana New" pitchFamily="18" charset="-34"/>
              </a:endParaRPr>
            </a:p>
            <a:p>
              <a:pPr algn="ctr" rtl="0">
                <a:lnSpc>
                  <a:spcPts val="1400"/>
                </a:lnSpc>
                <a:defRPr sz="1000"/>
              </a:pPr>
              <a:endParaRPr lang="en-US" altLang="ja-JP" sz="12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200" b="0" i="0" u="none" strike="noStrike" baseline="0" dirty="0">
                <a:solidFill>
                  <a:srgbClr val="000000"/>
                </a:solidFill>
                <a:latin typeface="ＭＳ Ｐゴシック"/>
                <a:ea typeface="ＭＳ Ｐゴシック"/>
              </a:endParaRPr>
            </a:p>
          </p:txBody>
        </p:sp>
        <p:cxnSp>
          <p:nvCxnSpPr>
            <p:cNvPr id="15" name="Straight Arrow Connector 14"/>
            <p:cNvCxnSpPr/>
            <p:nvPr/>
          </p:nvCxnSpPr>
          <p:spPr bwMode="auto">
            <a:xfrm>
              <a:off x="6705600" y="1681710"/>
              <a:ext cx="1036725" cy="0"/>
            </a:xfrm>
            <a:prstGeom prst="straightConnector1">
              <a:avLst/>
            </a:prstGeom>
            <a:solidFill>
              <a:schemeClr val="accent1"/>
            </a:solidFill>
            <a:ln w="19050" cap="flat" cmpd="sng" algn="ctr">
              <a:solidFill>
                <a:srgbClr val="000066"/>
              </a:solidFill>
              <a:prstDash val="solid"/>
              <a:round/>
              <a:headEnd type="none" w="med" len="med"/>
              <a:tailEnd type="arrow"/>
            </a:ln>
            <a:effectLst/>
          </p:spPr>
        </p:cxnSp>
        <p:pic>
          <p:nvPicPr>
            <p:cNvPr id="16" name="Picture 7"/>
            <p:cNvPicPr>
              <a:picLocks noChangeAspect="1" noChangeArrowheads="1"/>
            </p:cNvPicPr>
            <p:nvPr/>
          </p:nvPicPr>
          <p:blipFill>
            <a:blip r:embed="rId6">
              <a:clrChange>
                <a:clrFrom>
                  <a:srgbClr val="404D4E"/>
                </a:clrFrom>
                <a:clrTo>
                  <a:srgbClr val="404D4E">
                    <a:alpha val="0"/>
                  </a:srgbClr>
                </a:clrTo>
              </a:clrChange>
              <a:extLst>
                <a:ext uri="{28A0092B-C50C-407E-A947-70E740481C1C}">
                  <a14:useLocalDpi xmlns:a14="http://schemas.microsoft.com/office/drawing/2010/main" val="0"/>
                </a:ext>
              </a:extLst>
            </a:blip>
            <a:srcRect/>
            <a:stretch>
              <a:fillRect/>
            </a:stretch>
          </p:blipFill>
          <p:spPr bwMode="auto">
            <a:xfrm>
              <a:off x="7783555" y="1113271"/>
              <a:ext cx="708375" cy="949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 Box 25"/>
            <p:cNvSpPr txBox="1">
              <a:spLocks noChangeArrowheads="1"/>
            </p:cNvSpPr>
            <p:nvPr/>
          </p:nvSpPr>
          <p:spPr bwMode="auto">
            <a:xfrm>
              <a:off x="7284933" y="1999072"/>
              <a:ext cx="1549266" cy="502205"/>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Beneficiary</a:t>
              </a:r>
            </a:p>
            <a:p>
              <a:pPr algn="ctr" rtl="0">
                <a:lnSpc>
                  <a:spcPts val="1400"/>
                </a:lnSpc>
                <a:defRPr sz="1000"/>
              </a:pPr>
              <a:r>
                <a:rPr lang="ja-JP" altLang="en-US" sz="1050" b="0" i="0" u="none" strike="noStrike" baseline="0" dirty="0" smtClean="0">
                  <a:solidFill>
                    <a:schemeClr val="accent2">
                      <a:lumMod val="75000"/>
                    </a:schemeClr>
                  </a:solidFill>
                  <a:latin typeface="Meiryo" pitchFamily="34" charset="-128"/>
                  <a:ea typeface="Meiryo" pitchFamily="34" charset="-128"/>
                  <a:cs typeface="Meiryo" pitchFamily="34" charset="-128"/>
                </a:rPr>
                <a:t>（</a:t>
              </a:r>
              <a:r>
                <a:rPr lang="en-US" altLang="ja-JP" sz="1050" dirty="0" smtClean="0">
                  <a:solidFill>
                    <a:schemeClr val="accent2">
                      <a:lumMod val="75000"/>
                    </a:schemeClr>
                  </a:solidFill>
                  <a:latin typeface="Meiryo" pitchFamily="34" charset="-128"/>
                  <a:ea typeface="Meiryo" pitchFamily="34" charset="-128"/>
                  <a:cs typeface="Meiryo" pitchFamily="34" charset="-128"/>
                </a:rPr>
                <a:t>Supplier</a:t>
              </a:r>
              <a:r>
                <a:rPr lang="ja-JP" altLang="en-US" sz="1050" b="0" i="0" u="none" strike="noStrike" baseline="0" dirty="0" smtClean="0">
                  <a:solidFill>
                    <a:schemeClr val="accent2">
                      <a:lumMod val="75000"/>
                    </a:schemeClr>
                  </a:solidFill>
                  <a:latin typeface="Meiryo" pitchFamily="34" charset="-128"/>
                  <a:ea typeface="Meiryo" pitchFamily="34" charset="-128"/>
                  <a:cs typeface="Meiryo" pitchFamily="34" charset="-128"/>
                </a:rPr>
                <a:t>）</a:t>
              </a:r>
              <a:endParaRPr lang="en-US" altLang="ja-JP" sz="1200" b="0" i="0" u="none" strike="noStrike" baseline="0" dirty="0">
                <a:solidFill>
                  <a:srgbClr val="000000"/>
                </a:solidFill>
                <a:latin typeface="ＭＳ Ｐゴシック"/>
                <a:ea typeface="ＭＳ Ｐゴシック"/>
              </a:endParaRPr>
            </a:p>
          </p:txBody>
        </p:sp>
        <p:cxnSp>
          <p:nvCxnSpPr>
            <p:cNvPr id="48" name="Straight Arrow Connector 47"/>
            <p:cNvCxnSpPr/>
            <p:nvPr/>
          </p:nvCxnSpPr>
          <p:spPr bwMode="auto">
            <a:xfrm>
              <a:off x="6059884" y="2030221"/>
              <a:ext cx="0" cy="726782"/>
            </a:xfrm>
            <a:prstGeom prst="straightConnector1">
              <a:avLst/>
            </a:prstGeom>
            <a:solidFill>
              <a:schemeClr val="accent1"/>
            </a:solidFill>
            <a:ln w="19050" cap="flat" cmpd="sng" algn="ctr">
              <a:solidFill>
                <a:srgbClr val="000066"/>
              </a:solidFill>
              <a:prstDash val="solid"/>
              <a:round/>
              <a:headEnd type="none" w="med" len="med"/>
              <a:tailEnd type="arrow"/>
            </a:ln>
            <a:effectLst/>
          </p:spPr>
        </p:cxnSp>
        <p:sp>
          <p:nvSpPr>
            <p:cNvPr id="49" name="Text Box 25"/>
            <p:cNvSpPr txBox="1">
              <a:spLocks noChangeArrowheads="1"/>
            </p:cNvSpPr>
            <p:nvPr/>
          </p:nvSpPr>
          <p:spPr bwMode="auto">
            <a:xfrm>
              <a:off x="6059883" y="2167309"/>
              <a:ext cx="946795" cy="276383"/>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Tax Payment</a:t>
              </a:r>
              <a:endParaRPr lang="en-US" altLang="ja-JP" sz="12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200" b="0" i="0" u="none" strike="noStrike" baseline="0" dirty="0">
                <a:solidFill>
                  <a:srgbClr val="000000"/>
                </a:solidFill>
                <a:latin typeface="ＭＳ Ｐゴシック"/>
                <a:ea typeface="ＭＳ Ｐゴシック"/>
              </a:endParaRPr>
            </a:p>
          </p:txBody>
        </p:sp>
        <p:pic>
          <p:nvPicPr>
            <p:cNvPr id="50" name="Picture 49"/>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763" b="97710" l="2343" r="17016"/>
                      </a14:imgEffect>
                    </a14:imgLayer>
                  </a14:imgProps>
                </a:ext>
                <a:ext uri="{28A0092B-C50C-407E-A947-70E740481C1C}">
                  <a14:useLocalDpi xmlns:a14="http://schemas.microsoft.com/office/drawing/2010/main" val="0"/>
                </a:ext>
              </a:extLst>
            </a:blip>
            <a:srcRect l="2792" r="81989" b="9949"/>
            <a:stretch/>
          </p:blipFill>
          <p:spPr bwMode="auto">
            <a:xfrm>
              <a:off x="5418866" y="2757003"/>
              <a:ext cx="1395706" cy="125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1" name="Group 50"/>
            <p:cNvGrpSpPr/>
            <p:nvPr/>
          </p:nvGrpSpPr>
          <p:grpSpPr>
            <a:xfrm>
              <a:off x="3416647" y="1846849"/>
              <a:ext cx="524162" cy="458651"/>
              <a:chOff x="2215348" y="6031491"/>
              <a:chExt cx="1202997" cy="813933"/>
            </a:xfrm>
          </p:grpSpPr>
          <p:pic>
            <p:nvPicPr>
              <p:cNvPr id="52" name="Picture 2"/>
              <p:cNvPicPr>
                <a:picLocks noChangeAspect="1" noChangeArrowheads="1"/>
              </p:cNvPicPr>
              <p:nvPr/>
            </p:nvPicPr>
            <p:blipFill>
              <a:blip r:embed="rId9" cstate="print">
                <a:clrChange>
                  <a:clrFrom>
                    <a:srgbClr val="E2F8FF"/>
                  </a:clrFrom>
                  <a:clrTo>
                    <a:srgbClr val="E2F8FF">
                      <a:alpha val="0"/>
                    </a:srgbClr>
                  </a:clrTo>
                </a:clrChange>
                <a:extLst>
                  <a:ext uri="{BEBA8EAE-BF5A-486C-A8C5-ECC9F3942E4B}">
                    <a14:imgProps xmlns:a14="http://schemas.microsoft.com/office/drawing/2010/main">
                      <a14:imgLayer r:embed="rId10">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2215348" y="6031491"/>
                <a:ext cx="1202997" cy="813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10"/>
              <p:cNvPicPr>
                <a:picLocks noChangeAspect="1" noChangeArrowheads="1"/>
              </p:cNvPicPr>
              <p:nvPr/>
            </p:nvPicPr>
            <p:blipFill>
              <a:blip r:embed="rId11" cstate="print">
                <a:clrChange>
                  <a:clrFrom>
                    <a:srgbClr val="E2F8FF"/>
                  </a:clrFrom>
                  <a:clrTo>
                    <a:srgbClr val="E2F8FF">
                      <a:alpha val="0"/>
                    </a:srgbClr>
                  </a:clrTo>
                </a:clrChange>
                <a:extLst>
                  <a:ext uri="{28A0092B-C50C-407E-A947-70E740481C1C}">
                    <a14:useLocalDpi xmlns:a14="http://schemas.microsoft.com/office/drawing/2010/main" val="0"/>
                  </a:ext>
                </a:extLst>
              </a:blip>
              <a:srcRect/>
              <a:stretch>
                <a:fillRect/>
              </a:stretch>
            </p:blipFill>
            <p:spPr bwMode="auto">
              <a:xfrm>
                <a:off x="2414684" y="6211334"/>
                <a:ext cx="785716" cy="32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54"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16812" y="1796470"/>
              <a:ext cx="573198" cy="603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3862647" y="1913181"/>
              <a:ext cx="324376" cy="246221"/>
            </a:xfrm>
            <a:prstGeom prst="rect">
              <a:avLst/>
            </a:prstGeom>
            <a:noFill/>
          </p:spPr>
          <p:txBody>
            <a:bodyPr wrap="square" rtlCol="0">
              <a:spAutoFit/>
            </a:bodyPr>
            <a:lstStyle/>
            <a:p>
              <a:r>
                <a:rPr lang="en-US" sz="1000" b="1" dirty="0" smtClean="0">
                  <a:solidFill>
                    <a:srgbClr val="002060"/>
                  </a:solidFill>
                  <a:latin typeface="Arial" pitchFamily="34" charset="0"/>
                  <a:cs typeface="Arial" pitchFamily="34" charset="0"/>
                </a:rPr>
                <a:t>or</a:t>
              </a:r>
              <a:endParaRPr lang="en-GB" sz="1000" b="1" dirty="0">
                <a:solidFill>
                  <a:srgbClr val="002060"/>
                </a:solidFill>
                <a:latin typeface="Arial" pitchFamily="34" charset="0"/>
                <a:cs typeface="Arial" pitchFamily="34" charset="0"/>
              </a:endParaRPr>
            </a:p>
          </p:txBody>
        </p:sp>
        <p:sp>
          <p:nvSpPr>
            <p:cNvPr id="64" name="Text Box 25"/>
            <p:cNvSpPr txBox="1">
              <a:spLocks noChangeArrowheads="1"/>
            </p:cNvSpPr>
            <p:nvPr/>
          </p:nvSpPr>
          <p:spPr bwMode="auto">
            <a:xfrm>
              <a:off x="6675582" y="3245317"/>
              <a:ext cx="1549266" cy="276383"/>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Revenue Department</a:t>
              </a:r>
              <a:endParaRPr lang="en-US" altLang="ja-JP" sz="12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200" b="0" i="0" u="none" strike="noStrike" baseline="0" dirty="0">
                <a:solidFill>
                  <a:srgbClr val="000000"/>
                </a:solidFill>
                <a:latin typeface="ＭＳ Ｐゴシック"/>
                <a:ea typeface="ＭＳ Ｐゴシック"/>
              </a:endParaRPr>
            </a:p>
          </p:txBody>
        </p:sp>
        <p:sp>
          <p:nvSpPr>
            <p:cNvPr id="65" name="Rectangle 64"/>
            <p:cNvSpPr/>
            <p:nvPr/>
          </p:nvSpPr>
          <p:spPr bwMode="auto">
            <a:xfrm>
              <a:off x="381001" y="995066"/>
              <a:ext cx="4571999" cy="1595734"/>
            </a:xfrm>
            <a:prstGeom prst="rect">
              <a:avLst/>
            </a:prstGeom>
            <a:noFill/>
            <a:ln w="28575" cap="flat" cmpd="sng" algn="ctr">
              <a:solidFill>
                <a:schemeClr val="accent6">
                  <a:lumMod val="40000"/>
                  <a:lumOff val="6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GB" sz="2400" b="0" i="0" u="none" strike="noStrike" cap="none" normalizeH="0" baseline="0" smtClean="0">
                <a:ln>
                  <a:noFill/>
                </a:ln>
                <a:solidFill>
                  <a:schemeClr val="tx1"/>
                </a:solidFill>
                <a:effectLst/>
                <a:latin typeface="Times" pitchFamily="18" charset="0"/>
                <a:ea typeface="MS PGothic" pitchFamily="34" charset="-128"/>
                <a:cs typeface="Angsana New" pitchFamily="18" charset="-34"/>
              </a:endParaRPr>
            </a:p>
          </p:txBody>
        </p:sp>
      </p:grpSp>
      <p:sp>
        <p:nvSpPr>
          <p:cNvPr id="70" name="TextBox 69"/>
          <p:cNvSpPr txBox="1"/>
          <p:nvPr/>
        </p:nvSpPr>
        <p:spPr>
          <a:xfrm>
            <a:off x="463045" y="990600"/>
            <a:ext cx="8299955" cy="1878770"/>
          </a:xfrm>
          <a:prstGeom prst="rect">
            <a:avLst/>
          </a:prstGeom>
          <a:noFill/>
          <a:ln>
            <a:solidFill>
              <a:schemeClr val="tx1"/>
            </a:solidFill>
            <a:prstDash val="sysDash"/>
          </a:ln>
        </p:spPr>
        <p:txBody>
          <a:bodyPr wrap="square" tIns="108000" rtlCol="0">
            <a:spAutoFit/>
          </a:bodyPr>
          <a:lstStyle/>
          <a:p>
            <a:pPr marL="285750" indent="-285750">
              <a:buFont typeface="Wingdings" pitchFamily="2" charset="2"/>
              <a:buChar char="Ø"/>
            </a:pPr>
            <a:r>
              <a:rPr lang="en-US" altLang="ja-JP" sz="1400" dirty="0" smtClean="0">
                <a:latin typeface="Meiryo" pitchFamily="34" charset="-128"/>
                <a:ea typeface="Meiryo" pitchFamily="34" charset="-128"/>
                <a:cs typeface="Meiryo" pitchFamily="34" charset="-128"/>
              </a:rPr>
              <a:t>Payer sends payment instruction with tax information every each transaction.</a:t>
            </a:r>
          </a:p>
          <a:p>
            <a:pPr marL="285750" indent="-285750">
              <a:buFont typeface="Wingdings" pitchFamily="2" charset="2"/>
              <a:buChar char="Ø"/>
            </a:pPr>
            <a:r>
              <a:rPr lang="en-US" altLang="ja-JP" sz="1400" dirty="0" smtClean="0">
                <a:latin typeface="Meiryo" pitchFamily="34" charset="-128"/>
                <a:ea typeface="Meiryo" pitchFamily="34" charset="-128"/>
                <a:cs typeface="Meiryo" pitchFamily="34" charset="-128"/>
              </a:rPr>
              <a:t>By providing necessary tax information of payer to beneficiary, issuance of “WHT Certificate” (paper media) is substituted.</a:t>
            </a:r>
            <a:endParaRPr lang="en-US" altLang="ja-JP" sz="1400" dirty="0">
              <a:latin typeface="Meiryo" pitchFamily="34" charset="-128"/>
              <a:ea typeface="Meiryo" pitchFamily="34" charset="-128"/>
              <a:cs typeface="Meiryo" pitchFamily="34" charset="-128"/>
            </a:endParaRPr>
          </a:p>
          <a:p>
            <a:pPr marL="285750" indent="-285750">
              <a:buFont typeface="Wingdings" pitchFamily="2" charset="2"/>
              <a:buChar char="Ø"/>
            </a:pPr>
            <a:r>
              <a:rPr lang="en-US" altLang="ja-JP" sz="1400" dirty="0" smtClean="0">
                <a:latin typeface="Meiryo" pitchFamily="34" charset="-128"/>
                <a:ea typeface="Meiryo" pitchFamily="34" charset="-128"/>
                <a:cs typeface="Meiryo" pitchFamily="34" charset="-128"/>
              </a:rPr>
              <a:t>At the same time, banks proceed tax payment application every each transaction to which customers no longer have to conduct monthly WHT payment and VAT online report.</a:t>
            </a:r>
          </a:p>
          <a:p>
            <a:r>
              <a:rPr lang="en-US" altLang="ja-JP" sz="1400" dirty="0">
                <a:latin typeface="Meiryo" pitchFamily="34" charset="-128"/>
                <a:ea typeface="Meiryo" pitchFamily="34" charset="-128"/>
                <a:cs typeface="Meiryo" pitchFamily="34" charset="-128"/>
              </a:rPr>
              <a:t> </a:t>
            </a:r>
            <a:r>
              <a:rPr lang="en-US" altLang="ja-JP" sz="1400" dirty="0" smtClean="0">
                <a:latin typeface="Meiryo" pitchFamily="34" charset="-128"/>
                <a:ea typeface="Meiryo" pitchFamily="34" charset="-128"/>
                <a:cs typeface="Meiryo" pitchFamily="34" charset="-128"/>
              </a:rPr>
              <a:t>    *</a:t>
            </a:r>
            <a:r>
              <a:rPr lang="en-US" altLang="ja-JP" sz="1400" dirty="0" err="1" smtClean="0">
                <a:latin typeface="Meiryo" pitchFamily="34" charset="-128"/>
                <a:ea typeface="Meiryo" pitchFamily="34" charset="-128"/>
                <a:cs typeface="Meiryo" pitchFamily="34" charset="-128"/>
              </a:rPr>
              <a:t>Workfolw</a:t>
            </a:r>
            <a:r>
              <a:rPr lang="en-US" altLang="ja-JP" sz="1400" dirty="0" smtClean="0">
                <a:latin typeface="Meiryo" pitchFamily="34" charset="-128"/>
                <a:ea typeface="Meiryo" pitchFamily="34" charset="-128"/>
                <a:cs typeface="Meiryo" pitchFamily="34" charset="-128"/>
              </a:rPr>
              <a:t> of VAT payment by beneficiary will not be changed.</a:t>
            </a:r>
          </a:p>
          <a:p>
            <a:pPr marL="285750" indent="-285750">
              <a:buFont typeface="Wingdings" pitchFamily="2" charset="2"/>
              <a:buChar char="Ø"/>
            </a:pPr>
            <a:r>
              <a:rPr lang="en-US" altLang="ja-JP" sz="1400" dirty="0" smtClean="0">
                <a:latin typeface="Meiryo" pitchFamily="34" charset="-128"/>
                <a:ea typeface="Meiryo" pitchFamily="34" charset="-128"/>
                <a:cs typeface="Meiryo" pitchFamily="34" charset="-128"/>
              </a:rPr>
              <a:t>Not only </a:t>
            </a:r>
            <a:r>
              <a:rPr lang="ja-JP" altLang="en-US" sz="1400" dirty="0" smtClean="0">
                <a:latin typeface="Meiryo" pitchFamily="34" charset="-128"/>
                <a:ea typeface="Meiryo" pitchFamily="34" charset="-128"/>
                <a:cs typeface="Meiryo" pitchFamily="34" charset="-128"/>
              </a:rPr>
              <a:t>“</a:t>
            </a:r>
            <a:r>
              <a:rPr lang="en-US" altLang="ja-JP" sz="1400" dirty="0" err="1" smtClean="0">
                <a:latin typeface="Meiryo" pitchFamily="34" charset="-128"/>
                <a:ea typeface="Meiryo" pitchFamily="34" charset="-128"/>
                <a:cs typeface="Meiryo" pitchFamily="34" charset="-128"/>
              </a:rPr>
              <a:t>PromptPay</a:t>
            </a:r>
            <a:r>
              <a:rPr lang="ja-JP" altLang="en-US" sz="1400" dirty="0" smtClean="0">
                <a:latin typeface="Meiryo" pitchFamily="34" charset="-128"/>
                <a:ea typeface="Meiryo" pitchFamily="34" charset="-128"/>
                <a:cs typeface="Meiryo" pitchFamily="34" charset="-128"/>
              </a:rPr>
              <a:t>” </a:t>
            </a:r>
            <a:r>
              <a:rPr lang="en-US" altLang="ja-JP" sz="1400" dirty="0" smtClean="0">
                <a:latin typeface="Meiryo" pitchFamily="34" charset="-128"/>
                <a:ea typeface="Meiryo" pitchFamily="34" charset="-128"/>
                <a:cs typeface="Meiryo" pitchFamily="34" charset="-128"/>
              </a:rPr>
              <a:t>related services, but also standard payment services take the same procedure.</a:t>
            </a:r>
            <a:endParaRPr lang="en-US" sz="1400" dirty="0">
              <a:latin typeface="Meiryo" pitchFamily="34" charset="-128"/>
              <a:ea typeface="Meiryo" pitchFamily="34" charset="-128"/>
              <a:cs typeface="Meiryo" pitchFamily="34" charset="-128"/>
            </a:endParaRPr>
          </a:p>
        </p:txBody>
      </p:sp>
      <p:sp>
        <p:nvSpPr>
          <p:cNvPr id="71" name="Text Box 25"/>
          <p:cNvSpPr txBox="1">
            <a:spLocks noChangeArrowheads="1"/>
          </p:cNvSpPr>
          <p:nvPr/>
        </p:nvSpPr>
        <p:spPr bwMode="auto">
          <a:xfrm>
            <a:off x="629612" y="4913282"/>
            <a:ext cx="3246253" cy="1030318"/>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※Services explained above are based on information announced by Revenue Department. Please kindly understand that we are under the assumption of law reform act for electronic tax payment in future.</a:t>
            </a:r>
            <a:endParaRPr lang="en-US" altLang="ja-JP" sz="12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200" b="0" i="0" u="none" strike="noStrike" baseline="0" dirty="0">
              <a:solidFill>
                <a:srgbClr val="000000"/>
              </a:solidFill>
              <a:latin typeface="ＭＳ Ｐゴシック"/>
              <a:ea typeface="ＭＳ Ｐゴシック"/>
            </a:endParaRPr>
          </a:p>
        </p:txBody>
      </p:sp>
    </p:spTree>
    <p:extLst>
      <p:ext uri="{BB962C8B-B14F-4D97-AF65-F5344CB8AC3E}">
        <p14:creationId xmlns:p14="http://schemas.microsoft.com/office/powerpoint/2010/main" val="40145244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63F1C87A-1DF6-4E8E-9914-AB9E24F56AC7}" type="slidenum">
              <a:rPr lang="en-US" smtClean="0"/>
              <a:pPr>
                <a:defRPr/>
              </a:pPr>
              <a:t>18</a:t>
            </a:fld>
            <a:endParaRPr lang="th-TH" dirty="0"/>
          </a:p>
        </p:txBody>
      </p:sp>
      <p:sp>
        <p:nvSpPr>
          <p:cNvPr id="3" name="Rectangle 2"/>
          <p:cNvSpPr/>
          <p:nvPr/>
        </p:nvSpPr>
        <p:spPr>
          <a:xfrm>
            <a:off x="228598" y="533400"/>
            <a:ext cx="8772053" cy="369332"/>
          </a:xfrm>
          <a:prstGeom prst="rect">
            <a:avLst/>
          </a:prstGeom>
        </p:spPr>
        <p:txBody>
          <a:bodyPr wrap="square">
            <a:spAutoFit/>
          </a:bodyPr>
          <a:lstStyle/>
          <a:p>
            <a:pPr>
              <a:defRPr/>
            </a:pPr>
            <a:r>
              <a:rPr lang="en-US" sz="1800" b="1" dirty="0" smtClean="0">
                <a:solidFill>
                  <a:schemeClr val="accent2">
                    <a:lumMod val="75000"/>
                  </a:schemeClr>
                </a:solidFill>
                <a:latin typeface="Meiryo" pitchFamily="34" charset="-128"/>
                <a:ea typeface="Meiryo" pitchFamily="34" charset="-128"/>
                <a:cs typeface="Meiryo" pitchFamily="34" charset="-128"/>
              </a:rPr>
              <a:t>3-</a:t>
            </a:r>
            <a:r>
              <a:rPr lang="en-US" altLang="ja-JP" sz="1800" b="1" dirty="0" smtClean="0">
                <a:solidFill>
                  <a:schemeClr val="accent2">
                    <a:lumMod val="75000"/>
                  </a:schemeClr>
                </a:solidFill>
                <a:latin typeface="Meiryo" pitchFamily="34" charset="-128"/>
                <a:ea typeface="Meiryo" pitchFamily="34" charset="-128"/>
                <a:cs typeface="Meiryo" pitchFamily="34" charset="-128"/>
              </a:rPr>
              <a:t>3</a:t>
            </a:r>
            <a:r>
              <a:rPr lang="en-US" sz="1800" b="1" dirty="0" smtClean="0">
                <a:solidFill>
                  <a:schemeClr val="accent2">
                    <a:lumMod val="75000"/>
                  </a:schemeClr>
                </a:solidFill>
                <a:latin typeface="Meiryo" pitchFamily="34" charset="-128"/>
                <a:ea typeface="Meiryo" pitchFamily="34" charset="-128"/>
                <a:cs typeface="Meiryo" pitchFamily="34" charset="-128"/>
              </a:rPr>
              <a:t>. </a:t>
            </a:r>
            <a:r>
              <a:rPr lang="en-US" sz="1800" b="1" dirty="0">
                <a:solidFill>
                  <a:schemeClr val="accent2">
                    <a:lumMod val="75000"/>
                  </a:schemeClr>
                </a:solidFill>
                <a:latin typeface="Meiryo" pitchFamily="34" charset="-128"/>
                <a:ea typeface="Meiryo" pitchFamily="34" charset="-128"/>
                <a:cs typeface="Meiryo" pitchFamily="34" charset="-128"/>
              </a:rPr>
              <a:t>Draft of </a:t>
            </a:r>
            <a:r>
              <a:rPr lang="en-US" sz="1800" b="1" dirty="0" smtClean="0">
                <a:solidFill>
                  <a:schemeClr val="accent2">
                    <a:lumMod val="75000"/>
                  </a:schemeClr>
                </a:solidFill>
                <a:latin typeface="Meiryo" pitchFamily="34" charset="-128"/>
                <a:ea typeface="Meiryo" pitchFamily="34" charset="-128"/>
                <a:cs typeface="Meiryo" pitchFamily="34" charset="-128"/>
              </a:rPr>
              <a:t>Amendment in “Revenue Code”: Guideline for WHT &amp; VAT</a:t>
            </a:r>
            <a:endParaRPr lang="en-US" sz="1800" b="1" dirty="0">
              <a:solidFill>
                <a:schemeClr val="accent2">
                  <a:lumMod val="75000"/>
                </a:schemeClr>
              </a:solidFill>
              <a:latin typeface="Meiryo" pitchFamily="34" charset="-128"/>
              <a:ea typeface="Meiryo" pitchFamily="34" charset="-128"/>
              <a:cs typeface="Meiryo" pitchFamily="34" charset="-128"/>
            </a:endParaRPr>
          </a:p>
        </p:txBody>
      </p:sp>
      <p:sp>
        <p:nvSpPr>
          <p:cNvPr id="25" name="Rectangle 146"/>
          <p:cNvSpPr>
            <a:spLocks noChangeArrowheads="1"/>
          </p:cNvSpPr>
          <p:nvPr/>
        </p:nvSpPr>
        <p:spPr bwMode="auto">
          <a:xfrm>
            <a:off x="1143000" y="-76200"/>
            <a:ext cx="8001000" cy="609600"/>
          </a:xfrm>
          <a:prstGeom prst="rect">
            <a:avLst/>
          </a:prstGeom>
          <a:noFill/>
          <a:ln w="9525">
            <a:noFill/>
            <a:miter lim="800000"/>
            <a:headEnd/>
            <a:tailEnd/>
          </a:ln>
          <a:effectLst/>
        </p:spPr>
        <p:txBody>
          <a:bodyPr wrap="none" anchor="ctr"/>
          <a:lstStyle/>
          <a:p>
            <a:pPr algn="r"/>
            <a:r>
              <a:rPr lang="en-US" altLang="ja-JP" sz="1800" b="1" dirty="0">
                <a:solidFill>
                  <a:schemeClr val="bg1"/>
                </a:solidFill>
                <a:effectLst>
                  <a:outerShdw blurRad="38100" dist="38100" dir="2700000" algn="tl">
                    <a:srgbClr val="C0C0C0"/>
                  </a:outerShdw>
                </a:effectLst>
                <a:latin typeface="Arial" pitchFamily="34" charset="0"/>
                <a:ea typeface="HG丸ｺﾞｼｯｸM-PRO"/>
                <a:cs typeface="Arial" pitchFamily="34" charset="0"/>
              </a:rPr>
              <a:t>              </a:t>
            </a:r>
            <a:r>
              <a:rPr lang="en-US" altLang="ja-JP" sz="2000" b="1" dirty="0">
                <a:solidFill>
                  <a:schemeClr val="bg1"/>
                </a:solidFill>
                <a:effectLst>
                  <a:outerShdw blurRad="38100" dist="38100" dir="2700000" algn="tl">
                    <a:srgbClr val="C0C0C0"/>
                  </a:outerShdw>
                </a:effectLst>
                <a:latin typeface="Arial" pitchFamily="34" charset="0"/>
                <a:ea typeface="HG丸ｺﾞｼｯｸM-PRO"/>
                <a:cs typeface="Arial" pitchFamily="34" charset="0"/>
              </a:rPr>
              <a:t>  </a:t>
            </a:r>
            <a:r>
              <a:rPr lang="en-US" altLang="ja-JP" sz="2000" b="1" dirty="0">
                <a:solidFill>
                  <a:schemeClr val="bg1"/>
                </a:solidFill>
                <a:latin typeface="Arial" pitchFamily="34" charset="0"/>
                <a:ea typeface="HG丸ｺﾞｼｯｸM-PRO"/>
                <a:cs typeface="Arial" pitchFamily="34" charset="0"/>
              </a:rPr>
              <a:t> </a:t>
            </a:r>
            <a:r>
              <a:rPr lang="en-US" altLang="ja-JP" sz="2000" b="1" dirty="0" smtClean="0">
                <a:solidFill>
                  <a:schemeClr val="bg1"/>
                </a:solidFill>
                <a:latin typeface="Arial" pitchFamily="34" charset="0"/>
                <a:ea typeface="HG丸ｺﾞｼｯｸM-PRO"/>
                <a:cs typeface="Arial" pitchFamily="34" charset="0"/>
              </a:rPr>
              <a:t> </a:t>
            </a:r>
            <a:endParaRPr lang="en-US" altLang="ja-JP" sz="1800" b="1" dirty="0">
              <a:solidFill>
                <a:schemeClr val="bg1"/>
              </a:solidFill>
              <a:effectLst>
                <a:outerShdw blurRad="38100" dist="38100" dir="2700000" algn="tl">
                  <a:srgbClr val="C0C0C0"/>
                </a:outerShdw>
              </a:effectLst>
              <a:latin typeface="Arial" pitchFamily="34" charset="0"/>
              <a:ea typeface="HG丸ｺﾞｼｯｸM-PRO"/>
              <a:cs typeface="Arial" pitchFamily="34" charset="0"/>
            </a:endParaRPr>
          </a:p>
        </p:txBody>
      </p:sp>
      <p:sp>
        <p:nvSpPr>
          <p:cNvPr id="35" name="Rectangle 34"/>
          <p:cNvSpPr/>
          <p:nvPr/>
        </p:nvSpPr>
        <p:spPr>
          <a:xfrm>
            <a:off x="228600" y="1441801"/>
            <a:ext cx="2819401" cy="2031325"/>
          </a:xfrm>
          <a:prstGeom prst="rect">
            <a:avLst/>
          </a:prstGeom>
          <a:solidFill>
            <a:srgbClr val="000099"/>
          </a:solidFill>
        </p:spPr>
        <p:txBody>
          <a:bodyPr wrap="square">
            <a:spAutoFit/>
          </a:bodyPr>
          <a:lstStyle/>
          <a:p>
            <a:pPr marL="342900" indent="-342900">
              <a:buAutoNum type="arabicPeriod"/>
            </a:pPr>
            <a:r>
              <a:rPr lang="en-US" sz="1800" dirty="0" smtClean="0">
                <a:solidFill>
                  <a:schemeClr val="bg1"/>
                </a:solidFill>
                <a:latin typeface="Arial" pitchFamily="34" charset="0"/>
                <a:cs typeface="Arial" pitchFamily="34" charset="0"/>
              </a:rPr>
              <a:t>All companies must comply this new workflow of WHT &amp; VAT in the future.</a:t>
            </a:r>
          </a:p>
          <a:p>
            <a:endParaRPr lang="en-US" sz="1800" dirty="0">
              <a:solidFill>
                <a:schemeClr val="bg1"/>
              </a:solidFill>
              <a:latin typeface="Arial" pitchFamily="34" charset="0"/>
              <a:cs typeface="Arial" pitchFamily="34" charset="0"/>
            </a:endParaRPr>
          </a:p>
          <a:p>
            <a:endParaRPr lang="en-US" sz="1800" dirty="0" smtClean="0">
              <a:solidFill>
                <a:schemeClr val="bg1"/>
              </a:solidFill>
              <a:latin typeface="Arial" pitchFamily="34" charset="0"/>
              <a:cs typeface="Arial" pitchFamily="34" charset="0"/>
            </a:endParaRPr>
          </a:p>
          <a:p>
            <a:endParaRPr lang="en-US" sz="1800" dirty="0" smtClean="0">
              <a:solidFill>
                <a:schemeClr val="bg1"/>
              </a:solidFill>
              <a:latin typeface="Arial" pitchFamily="34" charset="0"/>
              <a:cs typeface="Arial" pitchFamily="34" charset="0"/>
            </a:endParaRPr>
          </a:p>
        </p:txBody>
      </p:sp>
      <p:sp>
        <p:nvSpPr>
          <p:cNvPr id="41" name="TextBox 40"/>
          <p:cNvSpPr txBox="1"/>
          <p:nvPr/>
        </p:nvSpPr>
        <p:spPr>
          <a:xfrm>
            <a:off x="3200400" y="1441801"/>
            <a:ext cx="2971799" cy="1323439"/>
          </a:xfrm>
          <a:prstGeom prst="rect">
            <a:avLst/>
          </a:prstGeom>
          <a:noFill/>
        </p:spPr>
        <p:txBody>
          <a:bodyPr wrap="square" rtlCol="0">
            <a:spAutoFit/>
          </a:bodyPr>
          <a:lstStyle/>
          <a:p>
            <a:pPr marL="266700" indent="-266700">
              <a:defRPr/>
            </a:pPr>
            <a:r>
              <a:rPr lang="en-US" sz="1600" dirty="0" smtClean="0">
                <a:latin typeface="Arial" pitchFamily="34" charset="0"/>
                <a:cs typeface="Arial" pitchFamily="34" charset="0"/>
              </a:rPr>
              <a:t> 2. TAX Information &amp; TAX Filling must be </a:t>
            </a:r>
            <a:r>
              <a:rPr lang="en-GB" sz="1600" dirty="0" smtClean="0">
                <a:latin typeface="Arial" pitchFamily="34" charset="0"/>
                <a:cs typeface="Arial" pitchFamily="34" charset="0"/>
              </a:rPr>
              <a:t>submitted</a:t>
            </a:r>
          </a:p>
          <a:p>
            <a:pPr marL="266700" indent="-266700">
              <a:defRPr/>
            </a:pPr>
            <a:r>
              <a:rPr lang="en-GB" sz="1600" dirty="0">
                <a:latin typeface="Arial" pitchFamily="34" charset="0"/>
                <a:cs typeface="Arial" pitchFamily="34" charset="0"/>
              </a:rPr>
              <a:t> </a:t>
            </a:r>
            <a:r>
              <a:rPr lang="en-GB" sz="1600" dirty="0" smtClean="0">
                <a:latin typeface="Arial" pitchFamily="34" charset="0"/>
                <a:cs typeface="Arial" pitchFamily="34" charset="0"/>
              </a:rPr>
              <a:t>    to Mizuho Bank – Approximately 26 Fields </a:t>
            </a:r>
          </a:p>
          <a:p>
            <a:pPr marL="266700" indent="-266700">
              <a:defRPr/>
            </a:pPr>
            <a:r>
              <a:rPr lang="en-GB" sz="1600" dirty="0">
                <a:latin typeface="Arial" pitchFamily="34" charset="0"/>
                <a:cs typeface="Arial" pitchFamily="34" charset="0"/>
              </a:rPr>
              <a:t> </a:t>
            </a:r>
            <a:r>
              <a:rPr lang="en-GB" sz="1600" dirty="0" smtClean="0">
                <a:latin typeface="Arial" pitchFamily="34" charset="0"/>
                <a:cs typeface="Arial" pitchFamily="34" charset="0"/>
              </a:rPr>
              <a:t>   are required. </a:t>
            </a:r>
            <a:endParaRPr lang="en-GB" sz="1600" dirty="0">
              <a:latin typeface="Arial" pitchFamily="34" charset="0"/>
              <a:cs typeface="Arial" pitchFamily="34" charset="0"/>
            </a:endParaRPr>
          </a:p>
        </p:txBody>
      </p:sp>
      <p:sp>
        <p:nvSpPr>
          <p:cNvPr id="43" name="Rectangle 42"/>
          <p:cNvSpPr/>
          <p:nvPr/>
        </p:nvSpPr>
        <p:spPr bwMode="auto">
          <a:xfrm>
            <a:off x="3200400" y="1441801"/>
            <a:ext cx="2819400" cy="2016000"/>
          </a:xfrm>
          <a:prstGeom prst="rect">
            <a:avLst/>
          </a:prstGeom>
          <a:noFill/>
          <a:ln w="1905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GB" sz="2400" b="0" i="0" u="none" strike="noStrike" cap="none" normalizeH="0" baseline="0" smtClean="0">
              <a:ln>
                <a:noFill/>
              </a:ln>
              <a:solidFill>
                <a:schemeClr val="tx1"/>
              </a:solidFill>
              <a:effectLst/>
              <a:latin typeface="Times" pitchFamily="18" charset="0"/>
              <a:ea typeface="MS PGothic" pitchFamily="34" charset="-128"/>
              <a:cs typeface="Angsana New" pitchFamily="18" charset="-34"/>
            </a:endParaRPr>
          </a:p>
        </p:txBody>
      </p:sp>
      <p:pic>
        <p:nvPicPr>
          <p:cNvPr id="44"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765" b="98824" l="6522" r="94348">
                        <a14:foregroundMark x1="16087" y1="41176" x2="16087" y2="41176"/>
                        <a14:foregroundMark x1="16087" y1="67647" x2="16087" y2="67647"/>
                        <a14:foregroundMark x1="17391" y1="79412" x2="16957" y2="81176"/>
                        <a14:foregroundMark x1="16957" y1="87059" x2="16957" y2="87059"/>
                        <a14:foregroundMark x1="21304" y1="74706" x2="21304" y2="74706"/>
                        <a14:foregroundMark x1="26087" y1="68824" x2="26087" y2="68824"/>
                        <a14:foregroundMark x1="24348" y1="68824" x2="24348" y2="68824"/>
                        <a14:foregroundMark x1="32174" y1="71176" x2="32174" y2="71176"/>
                        <a14:foregroundMark x1="38696" y1="71176" x2="38696" y2="71176"/>
                        <a14:foregroundMark x1="17391" y1="52941" x2="17391" y2="52941"/>
                        <a14:foregroundMark x1="15217" y1="48235" x2="15217" y2="48235"/>
                        <a14:foregroundMark x1="15217" y1="45294" x2="15217" y2="45294"/>
                        <a14:foregroundMark x1="16957" y1="68235" x2="16957" y2="67059"/>
                        <a14:foregroundMark x1="16957" y1="59412" x2="16957" y2="59412"/>
                        <a14:foregroundMark x1="16957" y1="58824" x2="16957" y2="58824"/>
                        <a14:foregroundMark x1="13913" y1="75882" x2="13913" y2="75882"/>
                        <a14:foregroundMark x1="15217" y1="82941" x2="15217" y2="82941"/>
                        <a14:foregroundMark x1="15217" y1="89412" x2="15217" y2="89412"/>
                        <a14:foregroundMark x1="26087" y1="88824" x2="26087" y2="88824"/>
                        <a14:foregroundMark x1="34348" y1="88824" x2="34348" y2="88824"/>
                        <a14:foregroundMark x1="43043" y1="87647" x2="43043" y2="87647"/>
                        <a14:foregroundMark x1="53913" y1="88824" x2="53913" y2="88824"/>
                        <a14:foregroundMark x1="68261" y1="93529" x2="70870" y2="93529"/>
                        <a14:foregroundMark x1="78696" y1="91176" x2="78696" y2="91176"/>
                        <a14:foregroundMark x1="80870" y1="88824" x2="80870" y2="88824"/>
                        <a14:foregroundMark x1="83043" y1="86471" x2="83043" y2="86471"/>
                        <a14:foregroundMark x1="52609" y1="92353" x2="52609" y2="92353"/>
                        <a14:foregroundMark x1="36957" y1="90588" x2="36957" y2="88824"/>
                        <a14:foregroundMark x1="83913" y1="77647" x2="83913" y2="77647"/>
                        <a14:foregroundMark x1="84348" y1="56471" x2="84348" y2="54706"/>
                        <a14:foregroundMark x1="83913" y1="46471" x2="83913" y2="46471"/>
                        <a14:foregroundMark x1="83913" y1="32353" x2="83913" y2="32353"/>
                        <a14:foregroundMark x1="85217" y1="19412" x2="85217" y2="19412"/>
                        <a14:foregroundMark x1="86522" y1="39412" x2="86522" y2="39412"/>
                        <a14:foregroundMark x1="85652" y1="58824" x2="85652" y2="58824"/>
                        <a14:foregroundMark x1="85652" y1="74706" x2="85652" y2="74706"/>
                        <a14:foregroundMark x1="85652" y1="71176" x2="85652" y2="71176"/>
                        <a14:foregroundMark x1="85652" y1="63529" x2="85652" y2="63529"/>
                      </a14:backgroundRemoval>
                    </a14:imgEffect>
                  </a14:imgLayer>
                </a14:imgProps>
              </a:ext>
              <a:ext uri="{28A0092B-C50C-407E-A947-70E740481C1C}">
                <a14:useLocalDpi xmlns:a14="http://schemas.microsoft.com/office/drawing/2010/main" val="0"/>
              </a:ext>
            </a:extLst>
          </a:blip>
          <a:srcRect b="5264"/>
          <a:stretch/>
        </p:blipFill>
        <p:spPr bwMode="auto">
          <a:xfrm>
            <a:off x="4690584" y="2469801"/>
            <a:ext cx="1368766" cy="97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Rectangle 44"/>
          <p:cNvSpPr/>
          <p:nvPr/>
        </p:nvSpPr>
        <p:spPr>
          <a:xfrm>
            <a:off x="228599" y="3607475"/>
            <a:ext cx="2819401" cy="2031325"/>
          </a:xfrm>
          <a:prstGeom prst="rect">
            <a:avLst/>
          </a:prstGeom>
          <a:solidFill>
            <a:srgbClr val="000099"/>
          </a:solidFill>
        </p:spPr>
        <p:txBody>
          <a:bodyPr wrap="square">
            <a:spAutoFit/>
          </a:bodyPr>
          <a:lstStyle/>
          <a:p>
            <a:pPr marL="266700" indent="-266700"/>
            <a:r>
              <a:rPr lang="en-US" sz="1800" dirty="0" smtClean="0">
                <a:solidFill>
                  <a:schemeClr val="bg1"/>
                </a:solidFill>
                <a:latin typeface="Arial" pitchFamily="34" charset="0"/>
                <a:cs typeface="Arial" pitchFamily="34" charset="0"/>
              </a:rPr>
              <a:t>4. Tax information of every transaction </a:t>
            </a:r>
            <a:r>
              <a:rPr lang="en-US" sz="1800" dirty="0">
                <a:solidFill>
                  <a:schemeClr val="bg1"/>
                </a:solidFill>
                <a:latin typeface="Arial" pitchFamily="34" charset="0"/>
                <a:cs typeface="Arial" pitchFamily="34" charset="0"/>
              </a:rPr>
              <a:t>must be submitted </a:t>
            </a:r>
            <a:r>
              <a:rPr lang="en-US" sz="1800" dirty="0" smtClean="0">
                <a:solidFill>
                  <a:schemeClr val="bg1"/>
                </a:solidFill>
                <a:latin typeface="Arial" pitchFamily="34" charset="0"/>
                <a:cs typeface="Arial" pitchFamily="34" charset="0"/>
              </a:rPr>
              <a:t>although not subject to tax</a:t>
            </a:r>
          </a:p>
          <a:p>
            <a:endParaRPr lang="en-US" sz="1800" dirty="0">
              <a:latin typeface="Arial" pitchFamily="34" charset="0"/>
              <a:cs typeface="Arial" pitchFamily="34" charset="0"/>
            </a:endParaRPr>
          </a:p>
          <a:p>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p:txBody>
      </p:sp>
      <p:pic>
        <p:nvPicPr>
          <p:cNvPr id="47" name="Picture 3"/>
          <p:cNvPicPr>
            <a:picLocks noChangeAspect="1" noChangeArrowheads="1"/>
          </p:cNvPicPr>
          <p:nvPr/>
        </p:nvPicPr>
        <p:blipFill>
          <a:blip r:embed="rId4" cstate="print">
            <a:lum bright="70000" contrast="-70000"/>
            <a:extLst>
              <a:ext uri="{BEBA8EAE-BF5A-486C-A8C5-ECC9F3942E4B}">
                <a14:imgProps xmlns:a14="http://schemas.microsoft.com/office/drawing/2010/main">
                  <a14:imgLayer r:embed="rId5">
                    <a14:imgEffect>
                      <a14:backgroundRemoval t="0" b="100000" l="3922" r="99020">
                        <a14:foregroundMark x1="75980" y1="58333" x2="75980" y2="58333"/>
                        <a14:foregroundMark x1="87745" y1="53431" x2="87745" y2="53431"/>
                        <a14:foregroundMark x1="35784" y1="46078" x2="35784" y2="46078"/>
                        <a14:foregroundMark x1="36275" y1="55392" x2="36275" y2="55392"/>
                        <a14:foregroundMark x1="39706" y1="65686" x2="39706" y2="65686"/>
                        <a14:foregroundMark x1="43137" y1="75000" x2="43137" y2="75000"/>
                        <a14:foregroundMark x1="40686" y1="82353" x2="40686" y2="82353"/>
                      </a14:backgroundRemoval>
                    </a14:imgEffect>
                  </a14:imgLayer>
                </a14:imgProps>
              </a:ext>
              <a:ext uri="{28A0092B-C50C-407E-A947-70E740481C1C}">
                <a14:useLocalDpi xmlns:a14="http://schemas.microsoft.com/office/drawing/2010/main" val="0"/>
              </a:ext>
            </a:extLst>
          </a:blip>
          <a:srcRect/>
          <a:stretch>
            <a:fillRect/>
          </a:stretch>
        </p:blipFill>
        <p:spPr bwMode="auto">
          <a:xfrm>
            <a:off x="672353" y="4877154"/>
            <a:ext cx="568500" cy="56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5"/>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1463" b="100000" l="0" r="100000"/>
                    </a14:imgEffect>
                  </a14:imgLayer>
                </a14:imgProps>
              </a:ext>
              <a:ext uri="{28A0092B-C50C-407E-A947-70E740481C1C}">
                <a14:useLocalDpi xmlns:a14="http://schemas.microsoft.com/office/drawing/2010/main" val="0"/>
              </a:ext>
            </a:extLst>
          </a:blip>
          <a:srcRect/>
          <a:stretch>
            <a:fillRect/>
          </a:stretch>
        </p:blipFill>
        <p:spPr bwMode="auto">
          <a:xfrm>
            <a:off x="1910294" y="4876265"/>
            <a:ext cx="674935" cy="6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9" name="Straight Arrow Connector 48"/>
          <p:cNvCxnSpPr/>
          <p:nvPr/>
        </p:nvCxnSpPr>
        <p:spPr bwMode="auto">
          <a:xfrm>
            <a:off x="1396253" y="5202590"/>
            <a:ext cx="419100" cy="0"/>
          </a:xfrm>
          <a:prstGeom prst="straightConnector1">
            <a:avLst/>
          </a:prstGeom>
          <a:solidFill>
            <a:schemeClr val="accent1"/>
          </a:solidFill>
          <a:ln w="57150" cap="flat" cmpd="sng" algn="ctr">
            <a:solidFill>
              <a:schemeClr val="bg1"/>
            </a:solidFill>
            <a:prstDash val="solid"/>
            <a:round/>
            <a:headEnd type="none" w="med" len="med"/>
            <a:tailEnd type="arrow"/>
          </a:ln>
          <a:effectLst/>
        </p:spPr>
      </p:cxnSp>
      <p:sp>
        <p:nvSpPr>
          <p:cNvPr id="50" name="Rectangle 49"/>
          <p:cNvSpPr/>
          <p:nvPr/>
        </p:nvSpPr>
        <p:spPr>
          <a:xfrm>
            <a:off x="6154795" y="3607475"/>
            <a:ext cx="2819401" cy="2030400"/>
          </a:xfrm>
          <a:prstGeom prst="rect">
            <a:avLst/>
          </a:prstGeom>
          <a:solidFill>
            <a:srgbClr val="000099"/>
          </a:solidFill>
        </p:spPr>
        <p:txBody>
          <a:bodyPr wrap="square">
            <a:spAutoFit/>
          </a:bodyPr>
          <a:lstStyle/>
          <a:p>
            <a:endParaRPr lang="en-US" sz="1800" dirty="0">
              <a:latin typeface="Arial" pitchFamily="34" charset="0"/>
              <a:cs typeface="Arial" pitchFamily="34" charset="0"/>
            </a:endParaRPr>
          </a:p>
          <a:p>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p:txBody>
      </p:sp>
      <p:sp>
        <p:nvSpPr>
          <p:cNvPr id="51" name="Rectangle 50"/>
          <p:cNvSpPr/>
          <p:nvPr/>
        </p:nvSpPr>
        <p:spPr bwMode="auto">
          <a:xfrm>
            <a:off x="3182995" y="3607475"/>
            <a:ext cx="2819400" cy="2030400"/>
          </a:xfrm>
          <a:prstGeom prst="rect">
            <a:avLst/>
          </a:prstGeom>
          <a:noFill/>
          <a:ln w="1905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GB" sz="2400" b="0" i="0" u="none" strike="noStrike" cap="none" normalizeH="0" baseline="0" smtClean="0">
              <a:ln>
                <a:noFill/>
              </a:ln>
              <a:solidFill>
                <a:schemeClr val="tx1"/>
              </a:solidFill>
              <a:effectLst/>
              <a:latin typeface="Times" pitchFamily="18" charset="0"/>
              <a:ea typeface="MS PGothic" pitchFamily="34" charset="-128"/>
              <a:cs typeface="Angsana New" pitchFamily="18" charset="-34"/>
            </a:endParaRPr>
          </a:p>
        </p:txBody>
      </p:sp>
      <p:sp>
        <p:nvSpPr>
          <p:cNvPr id="52" name="Rectangle 51"/>
          <p:cNvSpPr/>
          <p:nvPr/>
        </p:nvSpPr>
        <p:spPr bwMode="auto">
          <a:xfrm>
            <a:off x="6172199" y="1441801"/>
            <a:ext cx="2819400" cy="2030400"/>
          </a:xfrm>
          <a:prstGeom prst="rect">
            <a:avLst/>
          </a:prstGeom>
          <a:solidFill>
            <a:schemeClr val="accent6">
              <a:lumMod val="75000"/>
            </a:schemeClr>
          </a:solidFill>
          <a:ln w="1905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GB" sz="2400" b="0" i="0" u="none" strike="noStrike" cap="none" normalizeH="0" baseline="0" smtClean="0">
              <a:ln>
                <a:noFill/>
              </a:ln>
              <a:solidFill>
                <a:schemeClr val="tx1"/>
              </a:solidFill>
              <a:effectLst/>
              <a:latin typeface="Times" pitchFamily="18" charset="0"/>
              <a:ea typeface="MS PGothic" pitchFamily="34" charset="-128"/>
              <a:cs typeface="Angsana New" pitchFamily="18" charset="-34"/>
            </a:endParaRPr>
          </a:p>
        </p:txBody>
      </p:sp>
      <p:sp>
        <p:nvSpPr>
          <p:cNvPr id="53" name="TextBox 52"/>
          <p:cNvSpPr txBox="1"/>
          <p:nvPr/>
        </p:nvSpPr>
        <p:spPr>
          <a:xfrm>
            <a:off x="3182995" y="3594263"/>
            <a:ext cx="2819400" cy="1077218"/>
          </a:xfrm>
          <a:prstGeom prst="rect">
            <a:avLst/>
          </a:prstGeom>
          <a:noFill/>
        </p:spPr>
        <p:txBody>
          <a:bodyPr wrap="square" rtlCol="0">
            <a:spAutoFit/>
          </a:bodyPr>
          <a:lstStyle/>
          <a:p>
            <a:pPr marL="180975" indent="-180975">
              <a:defRPr/>
            </a:pPr>
            <a:r>
              <a:rPr lang="en-GB" sz="1600" dirty="0" smtClean="0">
                <a:latin typeface="Arial" pitchFamily="34" charset="0"/>
                <a:cs typeface="Arial" pitchFamily="34" charset="0"/>
              </a:rPr>
              <a:t>5. Tax Payer must pay </a:t>
            </a:r>
            <a:r>
              <a:rPr lang="en-GB" sz="1600" dirty="0">
                <a:latin typeface="Arial" pitchFamily="34" charset="0"/>
                <a:cs typeface="Arial" pitchFamily="34" charset="0"/>
              </a:rPr>
              <a:t>withholding tax immediately once the payment occurs</a:t>
            </a:r>
          </a:p>
        </p:txBody>
      </p:sp>
      <p:pic>
        <p:nvPicPr>
          <p:cNvPr id="5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11795" y="4622675"/>
            <a:ext cx="949260" cy="949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Rectangle 54"/>
          <p:cNvSpPr/>
          <p:nvPr/>
        </p:nvSpPr>
        <p:spPr>
          <a:xfrm>
            <a:off x="6154795" y="3661029"/>
            <a:ext cx="2791486" cy="923330"/>
          </a:xfrm>
          <a:prstGeom prst="rect">
            <a:avLst/>
          </a:prstGeom>
          <a:solidFill>
            <a:srgbClr val="000099"/>
          </a:solidFill>
        </p:spPr>
        <p:txBody>
          <a:bodyPr wrap="square">
            <a:spAutoFit/>
          </a:bodyPr>
          <a:lstStyle/>
          <a:p>
            <a:pPr marL="266700" indent="-266700"/>
            <a:r>
              <a:rPr lang="en-US" sz="1800" dirty="0" smtClean="0">
                <a:solidFill>
                  <a:schemeClr val="bg1"/>
                </a:solidFill>
                <a:latin typeface="Arial" pitchFamily="34" charset="0"/>
                <a:cs typeface="Arial" pitchFamily="34" charset="0"/>
              </a:rPr>
              <a:t>6. Tax Payer has no need to issue WHT certificate</a:t>
            </a:r>
            <a:endParaRPr lang="en-US" sz="1800" dirty="0">
              <a:solidFill>
                <a:schemeClr val="bg1"/>
              </a:solidFill>
              <a:latin typeface="Arial" pitchFamily="34" charset="0"/>
              <a:cs typeface="Arial" pitchFamily="34" charset="0"/>
            </a:endParaRPr>
          </a:p>
        </p:txBody>
      </p:sp>
      <p:pic>
        <p:nvPicPr>
          <p:cNvPr id="56" name="Picture 3"/>
          <p:cNvPicPr>
            <a:picLocks noChangeAspect="1" noChangeArrowheads="1"/>
          </p:cNvPicPr>
          <p:nvPr/>
        </p:nvPicPr>
        <p:blipFill>
          <a:blip r:embed="rId9">
            <a:lum bright="70000" contrast="-70000"/>
            <a:extLst>
              <a:ext uri="{BEBA8EAE-BF5A-486C-A8C5-ECC9F3942E4B}">
                <a14:imgProps xmlns:a14="http://schemas.microsoft.com/office/drawing/2010/main">
                  <a14:imgLayer r:embed="rId10">
                    <a14:imgEffect>
                      <a14:backgroundRemoval t="0" b="100000" l="3922" r="99020">
                        <a14:foregroundMark x1="75980" y1="58333" x2="75980" y2="58333"/>
                        <a14:foregroundMark x1="87745" y1="53431" x2="87745" y2="53431"/>
                        <a14:foregroundMark x1="35784" y1="46078" x2="35784" y2="46078"/>
                        <a14:foregroundMark x1="36275" y1="55392" x2="36275" y2="55392"/>
                        <a14:foregroundMark x1="39706" y1="65686" x2="39706" y2="65686"/>
                        <a14:foregroundMark x1="43137" y1="75000" x2="43137" y2="75000"/>
                        <a14:foregroundMark x1="40686" y1="82353" x2="40686" y2="82353"/>
                      </a14:backgroundRemoval>
                    </a14:imgEffect>
                  </a14:imgLayer>
                </a14:imgProps>
              </a:ext>
              <a:ext uri="{28A0092B-C50C-407E-A947-70E740481C1C}">
                <a14:useLocalDpi xmlns:a14="http://schemas.microsoft.com/office/drawing/2010/main" val="0"/>
              </a:ext>
            </a:extLst>
          </a:blip>
          <a:srcRect/>
          <a:stretch>
            <a:fillRect/>
          </a:stretch>
        </p:blipFill>
        <p:spPr bwMode="auto">
          <a:xfrm>
            <a:off x="7754995" y="4486631"/>
            <a:ext cx="846202" cy="846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7" name="Straight Connector 56"/>
          <p:cNvCxnSpPr/>
          <p:nvPr/>
        </p:nvCxnSpPr>
        <p:spPr bwMode="auto">
          <a:xfrm>
            <a:off x="7754039" y="4622675"/>
            <a:ext cx="846202" cy="716581"/>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8" name="Straight Connector 57"/>
          <p:cNvCxnSpPr/>
          <p:nvPr/>
        </p:nvCxnSpPr>
        <p:spPr bwMode="auto">
          <a:xfrm flipV="1">
            <a:off x="7782614" y="4646773"/>
            <a:ext cx="811188" cy="71658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59" name="TextBox 58"/>
          <p:cNvSpPr txBox="1"/>
          <p:nvPr/>
        </p:nvSpPr>
        <p:spPr>
          <a:xfrm>
            <a:off x="6181252" y="1466139"/>
            <a:ext cx="2819400" cy="1200329"/>
          </a:xfrm>
          <a:prstGeom prst="rect">
            <a:avLst/>
          </a:prstGeom>
          <a:noFill/>
        </p:spPr>
        <p:txBody>
          <a:bodyPr wrap="square" rtlCol="0">
            <a:spAutoFit/>
          </a:bodyPr>
          <a:lstStyle/>
          <a:p>
            <a:pPr marL="266700" indent="-266700">
              <a:defRPr/>
            </a:pPr>
            <a:r>
              <a:rPr lang="en-GB" sz="1800" dirty="0" smtClean="0">
                <a:solidFill>
                  <a:schemeClr val="bg1"/>
                </a:solidFill>
                <a:latin typeface="Arial" pitchFamily="34" charset="0"/>
                <a:cs typeface="Arial" pitchFamily="34" charset="0"/>
              </a:rPr>
              <a:t>3. Tax Information will be sent to Revenue </a:t>
            </a:r>
            <a:r>
              <a:rPr lang="en-GB" sz="1800" dirty="0">
                <a:solidFill>
                  <a:schemeClr val="bg1"/>
                </a:solidFill>
                <a:latin typeface="Arial" pitchFamily="34" charset="0"/>
                <a:cs typeface="Arial" pitchFamily="34" charset="0"/>
              </a:rPr>
              <a:t>Department on </a:t>
            </a:r>
            <a:r>
              <a:rPr lang="en-GB" sz="1800" dirty="0" smtClean="0">
                <a:solidFill>
                  <a:schemeClr val="bg1"/>
                </a:solidFill>
                <a:latin typeface="Arial" pitchFamily="34" charset="0"/>
                <a:cs typeface="Arial" pitchFamily="34" charset="0"/>
              </a:rPr>
              <a:t>Daily basis.</a:t>
            </a:r>
            <a:endParaRPr lang="en-GB" sz="1800" dirty="0">
              <a:solidFill>
                <a:schemeClr val="bg1"/>
              </a:solidFill>
              <a:latin typeface="Arial" pitchFamily="34" charset="0"/>
              <a:cs typeface="Arial" pitchFamily="34" charset="0"/>
            </a:endParaRPr>
          </a:p>
        </p:txBody>
      </p:sp>
      <p:pic>
        <p:nvPicPr>
          <p:cNvPr id="60"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67600" y="2375063"/>
            <a:ext cx="1012322" cy="101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98004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a:defRPr/>
            </a:pPr>
            <a:fld id="{63F1C87A-1DF6-4E8E-9914-AB9E24F56AC7}" type="slidenum">
              <a:rPr lang="en-US" smtClean="0"/>
              <a:pPr>
                <a:defRPr/>
              </a:pPr>
              <a:t>19</a:t>
            </a:fld>
            <a:endParaRPr lang="th-TH" dirty="0"/>
          </a:p>
        </p:txBody>
      </p:sp>
      <p:sp>
        <p:nvSpPr>
          <p:cNvPr id="4" name="Rounded Rectangle 4"/>
          <p:cNvSpPr/>
          <p:nvPr/>
        </p:nvSpPr>
        <p:spPr>
          <a:xfrm>
            <a:off x="265909" y="2952562"/>
            <a:ext cx="8545090" cy="576793"/>
          </a:xfrm>
          <a:prstGeom prst="rect">
            <a:avLst/>
          </a:prstGeom>
          <a:solidFill>
            <a:schemeClr val="accent6">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ctr" anchorCtr="0">
            <a:noAutofit/>
          </a:bodyPr>
          <a:lstStyle/>
          <a:p>
            <a:pPr lvl="0" defTabSz="1377950">
              <a:lnSpc>
                <a:spcPct val="90000"/>
              </a:lnSpc>
              <a:spcAft>
                <a:spcPct val="35000"/>
              </a:spcAft>
            </a:pPr>
            <a:r>
              <a:rPr lang="en-GB" dirty="0" smtClean="0">
                <a:latin typeface="Meiryo" pitchFamily="34" charset="-128"/>
                <a:ea typeface="Meiryo" pitchFamily="34" charset="-128"/>
                <a:cs typeface="Meiryo" pitchFamily="34" charset="-128"/>
              </a:rPr>
              <a:t> 4</a:t>
            </a:r>
            <a:r>
              <a:rPr lang="en-GB" kern="1200" dirty="0" smtClean="0">
                <a:latin typeface="Meiryo" pitchFamily="34" charset="-128"/>
                <a:ea typeface="Meiryo" pitchFamily="34" charset="-128"/>
                <a:cs typeface="Meiryo" pitchFamily="34" charset="-128"/>
              </a:rPr>
              <a:t>. </a:t>
            </a:r>
            <a:r>
              <a:rPr lang="ja-JP" altLang="en-US" kern="1200" dirty="0" smtClean="0">
                <a:latin typeface="Meiryo" pitchFamily="34" charset="-128"/>
                <a:ea typeface="Meiryo" pitchFamily="34" charset="-128"/>
                <a:cs typeface="Meiryo" pitchFamily="34" charset="-128"/>
              </a:rPr>
              <a:t>サービス導入に向けたスケジュール</a:t>
            </a:r>
            <a:endParaRPr lang="en-GB" dirty="0">
              <a:latin typeface="Meiryo" pitchFamily="34" charset="-128"/>
              <a:ea typeface="Meiryo" pitchFamily="34" charset="-128"/>
              <a:cs typeface="Meiryo" pitchFamily="34" charset="-128"/>
            </a:endParaRPr>
          </a:p>
        </p:txBody>
      </p:sp>
      <p:grpSp>
        <p:nvGrpSpPr>
          <p:cNvPr id="5" name="Group 4"/>
          <p:cNvGrpSpPr/>
          <p:nvPr/>
        </p:nvGrpSpPr>
        <p:grpSpPr>
          <a:xfrm>
            <a:off x="156954" y="2847880"/>
            <a:ext cx="8763000" cy="786155"/>
            <a:chOff x="0" y="64455"/>
            <a:chExt cx="8763000" cy="1341989"/>
          </a:xfrm>
          <a:solidFill>
            <a:schemeClr val="accent6">
              <a:lumMod val="60000"/>
              <a:lumOff val="40000"/>
            </a:schemeClr>
          </a:solidFill>
        </p:grpSpPr>
        <p:sp>
          <p:nvSpPr>
            <p:cNvPr id="6" name="Rounded Rectangle 5"/>
            <p:cNvSpPr/>
            <p:nvPr/>
          </p:nvSpPr>
          <p:spPr>
            <a:xfrm>
              <a:off x="0" y="64455"/>
              <a:ext cx="8763000" cy="1341989"/>
            </a:xfrm>
            <a:prstGeom prst="roundRect">
              <a:avLst/>
            </a:prstGeom>
            <a:grpFill/>
          </p:spPr>
          <p:style>
            <a:lnRef idx="2">
              <a:schemeClr val="lt1">
                <a:hueOff val="0"/>
                <a:satOff val="0"/>
                <a:lumOff val="0"/>
                <a:alphaOff val="0"/>
              </a:schemeClr>
            </a:lnRef>
            <a:fillRef idx="1">
              <a:scrgbClr r="0" g="0" b="0"/>
            </a:fillRef>
            <a:effectRef idx="0">
              <a:schemeClr val="accent6">
                <a:shade val="80000"/>
                <a:hueOff val="0"/>
                <a:satOff val="0"/>
                <a:lumOff val="0"/>
                <a:alphaOff val="0"/>
              </a:schemeClr>
            </a:effectRef>
            <a:fontRef idx="minor">
              <a:schemeClr val="lt1"/>
            </a:fontRef>
          </p:style>
        </p:sp>
        <p:sp>
          <p:nvSpPr>
            <p:cNvPr id="7" name="Rounded Rectangle 4"/>
            <p:cNvSpPr/>
            <p:nvPr/>
          </p:nvSpPr>
          <p:spPr>
            <a:xfrm>
              <a:off x="65511" y="356331"/>
              <a:ext cx="8545090" cy="98460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ctr" anchorCtr="0">
              <a:noAutofit/>
            </a:bodyPr>
            <a:lstStyle/>
            <a:p>
              <a:pPr lvl="0" defTabSz="1377950">
                <a:lnSpc>
                  <a:spcPct val="90000"/>
                </a:lnSpc>
                <a:spcAft>
                  <a:spcPct val="35000"/>
                </a:spcAft>
              </a:pPr>
              <a:r>
                <a:rPr lang="en-GB" dirty="0" smtClean="0">
                  <a:latin typeface="Meiryo" pitchFamily="34" charset="-128"/>
                  <a:ea typeface="Meiryo" pitchFamily="34" charset="-128"/>
                  <a:cs typeface="Meiryo" pitchFamily="34" charset="-128"/>
                </a:rPr>
                <a:t> 4</a:t>
              </a:r>
              <a:r>
                <a:rPr lang="en-GB" kern="1200" dirty="0" smtClean="0">
                  <a:latin typeface="Meiryo" pitchFamily="34" charset="-128"/>
                  <a:ea typeface="Meiryo" pitchFamily="34" charset="-128"/>
                  <a:cs typeface="Meiryo" pitchFamily="34" charset="-128"/>
                </a:rPr>
                <a:t>. </a:t>
              </a:r>
              <a:r>
                <a:rPr lang="en-GB" dirty="0">
                  <a:latin typeface="Meiryo" pitchFamily="34" charset="-128"/>
                  <a:ea typeface="Meiryo" pitchFamily="34" charset="-128"/>
                  <a:cs typeface="Meiryo" pitchFamily="34" charset="-128"/>
                </a:rPr>
                <a:t>Service Implementation Schedule</a:t>
              </a:r>
            </a:p>
          </p:txBody>
        </p:sp>
      </p:grpSp>
    </p:spTree>
    <p:extLst>
      <p:ext uri="{BB962C8B-B14F-4D97-AF65-F5344CB8AC3E}">
        <p14:creationId xmlns:p14="http://schemas.microsoft.com/office/powerpoint/2010/main" val="849170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46"/>
          <p:cNvSpPr>
            <a:spLocks noChangeArrowheads="1"/>
          </p:cNvSpPr>
          <p:nvPr/>
        </p:nvSpPr>
        <p:spPr bwMode="auto">
          <a:xfrm>
            <a:off x="4953000" y="-76200"/>
            <a:ext cx="4114800" cy="469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a:endParaRPr lang="en-US" altLang="ja-JP" sz="2000" b="1" dirty="0">
              <a:solidFill>
                <a:schemeClr val="bg1"/>
              </a:solidFill>
              <a:latin typeface="Arial" pitchFamily="34" charset="0"/>
              <a:ea typeface="HG丸ｺﾞｼｯｸM-PRO"/>
              <a:cs typeface="Arial" pitchFamily="34" charset="0"/>
            </a:endParaRPr>
          </a:p>
        </p:txBody>
      </p:sp>
      <p:sp>
        <p:nvSpPr>
          <p:cNvPr id="5" name="Slide Number Placeholder 4"/>
          <p:cNvSpPr>
            <a:spLocks noGrp="1"/>
          </p:cNvSpPr>
          <p:nvPr>
            <p:ph type="sldNum" sz="quarter" idx="4"/>
          </p:nvPr>
        </p:nvSpPr>
        <p:spPr/>
        <p:txBody>
          <a:bodyPr/>
          <a:lstStyle/>
          <a:p>
            <a:pPr>
              <a:defRPr/>
            </a:pPr>
            <a:fld id="{63F1C87A-1DF6-4E8E-9914-AB9E24F56AC7}" type="slidenum">
              <a:rPr lang="en-US" smtClean="0"/>
              <a:pPr>
                <a:defRPr/>
              </a:pPr>
              <a:t>2</a:t>
            </a:fld>
            <a:endParaRPr lang="th-TH" dirty="0"/>
          </a:p>
        </p:txBody>
      </p:sp>
      <p:grpSp>
        <p:nvGrpSpPr>
          <p:cNvPr id="7" name="Group 6"/>
          <p:cNvGrpSpPr/>
          <p:nvPr/>
        </p:nvGrpSpPr>
        <p:grpSpPr>
          <a:xfrm>
            <a:off x="190501" y="884862"/>
            <a:ext cx="8877299" cy="786155"/>
            <a:chOff x="0" y="185340"/>
            <a:chExt cx="8877299" cy="1341989"/>
          </a:xfrm>
        </p:grpSpPr>
        <p:sp>
          <p:nvSpPr>
            <p:cNvPr id="20" name="Rounded Rectangle 19"/>
            <p:cNvSpPr/>
            <p:nvPr/>
          </p:nvSpPr>
          <p:spPr>
            <a:xfrm>
              <a:off x="0" y="185340"/>
              <a:ext cx="8763000" cy="1341989"/>
            </a:xfrm>
            <a:prstGeom prst="roundRect">
              <a:avLst/>
            </a:prstGeom>
            <a:solidFill>
              <a:srgbClr val="03277F"/>
            </a:solidFill>
          </p:spPr>
          <p:style>
            <a:lnRef idx="2">
              <a:schemeClr val="lt1">
                <a:hueOff val="0"/>
                <a:satOff val="0"/>
                <a:lumOff val="0"/>
                <a:alphaOff val="0"/>
              </a:schemeClr>
            </a:lnRef>
            <a:fillRef idx="1">
              <a:scrgbClr r="0" g="0" b="0"/>
            </a:fillRef>
            <a:effectRef idx="0">
              <a:schemeClr val="accent6">
                <a:shade val="80000"/>
                <a:hueOff val="0"/>
                <a:satOff val="0"/>
                <a:lumOff val="0"/>
                <a:alphaOff val="0"/>
              </a:schemeClr>
            </a:effectRef>
            <a:fontRef idx="minor">
              <a:schemeClr val="lt1"/>
            </a:fontRef>
          </p:style>
        </p:sp>
        <p:sp>
          <p:nvSpPr>
            <p:cNvPr id="21" name="Rounded Rectangle 4"/>
            <p:cNvSpPr/>
            <p:nvPr/>
          </p:nvSpPr>
          <p:spPr>
            <a:xfrm>
              <a:off x="65510" y="445490"/>
              <a:ext cx="8811789" cy="10163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ctr" anchorCtr="0">
              <a:noAutofit/>
            </a:bodyPr>
            <a:lstStyle/>
            <a:p>
              <a:pPr lvl="0" defTabSz="1377950">
                <a:lnSpc>
                  <a:spcPct val="90000"/>
                </a:lnSpc>
                <a:spcAft>
                  <a:spcPct val="35000"/>
                </a:spcAft>
              </a:pPr>
              <a:r>
                <a:rPr lang="en-GB" kern="1200" dirty="0" smtClean="0">
                  <a:latin typeface="Meiryo" pitchFamily="34" charset="-128"/>
                  <a:ea typeface="Meiryo" pitchFamily="34" charset="-128"/>
                  <a:cs typeface="Meiryo" pitchFamily="34" charset="-128"/>
                </a:rPr>
                <a:t> 1. </a:t>
              </a:r>
              <a:r>
                <a:rPr lang="en-US" dirty="0" smtClean="0">
                  <a:latin typeface="Meiryo" pitchFamily="34" charset="-128"/>
                  <a:ea typeface="Meiryo" pitchFamily="34" charset="-128"/>
                  <a:cs typeface="Meiryo" pitchFamily="34" charset="-128"/>
                </a:rPr>
                <a:t>What is National e-Payment?</a:t>
              </a:r>
              <a:endParaRPr lang="en-GB" kern="1200" dirty="0">
                <a:latin typeface="Meiryo" pitchFamily="34" charset="-128"/>
                <a:ea typeface="Meiryo" pitchFamily="34" charset="-128"/>
                <a:cs typeface="Meiryo" pitchFamily="34" charset="-128"/>
              </a:endParaRPr>
            </a:p>
          </p:txBody>
        </p:sp>
      </p:grpSp>
      <p:grpSp>
        <p:nvGrpSpPr>
          <p:cNvPr id="8" name="Group 7"/>
          <p:cNvGrpSpPr/>
          <p:nvPr/>
        </p:nvGrpSpPr>
        <p:grpSpPr>
          <a:xfrm>
            <a:off x="190501" y="2449090"/>
            <a:ext cx="8763000" cy="513360"/>
            <a:chOff x="0" y="1406445"/>
            <a:chExt cx="8763000" cy="513360"/>
          </a:xfrm>
        </p:grpSpPr>
        <p:sp>
          <p:nvSpPr>
            <p:cNvPr id="18" name="Rectangle 17"/>
            <p:cNvSpPr/>
            <p:nvPr/>
          </p:nvSpPr>
          <p:spPr>
            <a:xfrm>
              <a:off x="0" y="1406445"/>
              <a:ext cx="8763000" cy="51336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Rectangle 18"/>
            <p:cNvSpPr/>
            <p:nvPr/>
          </p:nvSpPr>
          <p:spPr>
            <a:xfrm>
              <a:off x="0" y="1406445"/>
              <a:ext cx="8763000" cy="51336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78225"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en-GB" sz="2400" kern="1200" dirty="0">
                <a:latin typeface="Arial" pitchFamily="34" charset="0"/>
                <a:cs typeface="Arial" pitchFamily="34" charset="0"/>
              </a:endParaRPr>
            </a:p>
          </p:txBody>
        </p:sp>
      </p:grpSp>
      <p:grpSp>
        <p:nvGrpSpPr>
          <p:cNvPr id="9" name="Group 8"/>
          <p:cNvGrpSpPr/>
          <p:nvPr/>
        </p:nvGrpSpPr>
        <p:grpSpPr>
          <a:xfrm>
            <a:off x="190501" y="1701035"/>
            <a:ext cx="8763000" cy="786155"/>
            <a:chOff x="0" y="1963164"/>
            <a:chExt cx="8763000" cy="1341989"/>
          </a:xfrm>
        </p:grpSpPr>
        <p:sp>
          <p:nvSpPr>
            <p:cNvPr id="16" name="Rounded Rectangle 15"/>
            <p:cNvSpPr/>
            <p:nvPr/>
          </p:nvSpPr>
          <p:spPr>
            <a:xfrm>
              <a:off x="0" y="1963164"/>
              <a:ext cx="8763000" cy="1341989"/>
            </a:xfrm>
            <a:prstGeom prst="roundRect">
              <a:avLst/>
            </a:prstGeom>
            <a:solidFill>
              <a:srgbClr val="003399"/>
            </a:solidFill>
          </p:spPr>
          <p:style>
            <a:lnRef idx="2">
              <a:schemeClr val="lt1">
                <a:hueOff val="0"/>
                <a:satOff val="0"/>
                <a:lumOff val="0"/>
                <a:alphaOff val="0"/>
              </a:schemeClr>
            </a:lnRef>
            <a:fillRef idx="1">
              <a:scrgbClr r="0" g="0" b="0"/>
            </a:fillRef>
            <a:effectRef idx="0">
              <a:schemeClr val="accent6">
                <a:shade val="80000"/>
                <a:hueOff val="0"/>
                <a:satOff val="-11739"/>
                <a:lumOff val="15213"/>
                <a:alphaOff val="0"/>
              </a:schemeClr>
            </a:effectRef>
            <a:fontRef idx="minor">
              <a:schemeClr val="lt1"/>
            </a:fontRef>
          </p:style>
        </p:sp>
        <p:sp>
          <p:nvSpPr>
            <p:cNvPr id="17" name="Rounded Rectangle 8"/>
            <p:cNvSpPr/>
            <p:nvPr/>
          </p:nvSpPr>
          <p:spPr>
            <a:xfrm>
              <a:off x="55450" y="2183861"/>
              <a:ext cx="8631978" cy="10562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ctr" anchorCtr="0">
              <a:noAutofit/>
            </a:bodyPr>
            <a:lstStyle/>
            <a:p>
              <a:pPr lvl="0" defTabSz="1377950">
                <a:lnSpc>
                  <a:spcPct val="90000"/>
                </a:lnSpc>
                <a:spcAft>
                  <a:spcPct val="35000"/>
                </a:spcAft>
              </a:pPr>
              <a:r>
                <a:rPr lang="en-US" dirty="0">
                  <a:latin typeface="Meiryo" pitchFamily="34" charset="-128"/>
                  <a:ea typeface="Meiryo" pitchFamily="34" charset="-128"/>
                  <a:cs typeface="Meiryo" pitchFamily="34" charset="-128"/>
                </a:rPr>
                <a:t> </a:t>
              </a:r>
              <a:r>
                <a:rPr lang="en-US" kern="1200" dirty="0" smtClean="0">
                  <a:latin typeface="Meiryo" pitchFamily="34" charset="-128"/>
                  <a:ea typeface="Meiryo" pitchFamily="34" charset="-128"/>
                  <a:cs typeface="Meiryo" pitchFamily="34" charset="-128"/>
                </a:rPr>
                <a:t>2. Overview of Planned Services</a:t>
              </a:r>
              <a:endParaRPr lang="en-GB" dirty="0">
                <a:latin typeface="Meiryo" pitchFamily="34" charset="-128"/>
                <a:ea typeface="Meiryo" pitchFamily="34" charset="-128"/>
                <a:cs typeface="Meiryo" pitchFamily="34" charset="-128"/>
              </a:endParaRPr>
            </a:p>
          </p:txBody>
        </p:sp>
      </p:grpSp>
      <p:grpSp>
        <p:nvGrpSpPr>
          <p:cNvPr id="10" name="Group 9"/>
          <p:cNvGrpSpPr/>
          <p:nvPr/>
        </p:nvGrpSpPr>
        <p:grpSpPr>
          <a:xfrm>
            <a:off x="1600200" y="-1447800"/>
            <a:ext cx="8763000" cy="513360"/>
            <a:chOff x="0" y="3261795"/>
            <a:chExt cx="8763000" cy="513360"/>
          </a:xfrm>
        </p:grpSpPr>
        <p:sp>
          <p:nvSpPr>
            <p:cNvPr id="14" name="Rectangle 13"/>
            <p:cNvSpPr/>
            <p:nvPr/>
          </p:nvSpPr>
          <p:spPr>
            <a:xfrm>
              <a:off x="0" y="3261795"/>
              <a:ext cx="8763000" cy="51336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5" name="Rectangle 14"/>
            <p:cNvSpPr/>
            <p:nvPr/>
          </p:nvSpPr>
          <p:spPr>
            <a:xfrm>
              <a:off x="0" y="3261795"/>
              <a:ext cx="8763000" cy="51336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78225"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en-GB" sz="2400" kern="1200" dirty="0">
                <a:latin typeface="Arial" pitchFamily="34" charset="0"/>
                <a:cs typeface="Arial" pitchFamily="34" charset="0"/>
              </a:endParaRPr>
            </a:p>
          </p:txBody>
        </p:sp>
      </p:grpSp>
      <p:grpSp>
        <p:nvGrpSpPr>
          <p:cNvPr id="39" name="Group 38"/>
          <p:cNvGrpSpPr/>
          <p:nvPr/>
        </p:nvGrpSpPr>
        <p:grpSpPr>
          <a:xfrm>
            <a:off x="190501" y="2542490"/>
            <a:ext cx="8763000" cy="786155"/>
            <a:chOff x="0" y="64455"/>
            <a:chExt cx="8763000" cy="1341989"/>
          </a:xfrm>
          <a:solidFill>
            <a:srgbClr val="605AD2"/>
          </a:solidFill>
        </p:grpSpPr>
        <p:sp>
          <p:nvSpPr>
            <p:cNvPr id="40" name="Rounded Rectangle 39"/>
            <p:cNvSpPr/>
            <p:nvPr/>
          </p:nvSpPr>
          <p:spPr>
            <a:xfrm>
              <a:off x="0" y="64455"/>
              <a:ext cx="8763000" cy="1341989"/>
            </a:xfrm>
            <a:prstGeom prst="roundRect">
              <a:avLst/>
            </a:prstGeom>
            <a:grpFill/>
          </p:spPr>
          <p:style>
            <a:lnRef idx="2">
              <a:schemeClr val="lt1">
                <a:hueOff val="0"/>
                <a:satOff val="0"/>
                <a:lumOff val="0"/>
                <a:alphaOff val="0"/>
              </a:schemeClr>
            </a:lnRef>
            <a:fillRef idx="1">
              <a:scrgbClr r="0" g="0" b="0"/>
            </a:fillRef>
            <a:effectRef idx="0">
              <a:schemeClr val="accent6">
                <a:shade val="80000"/>
                <a:hueOff val="0"/>
                <a:satOff val="0"/>
                <a:lumOff val="0"/>
                <a:alphaOff val="0"/>
              </a:schemeClr>
            </a:effectRef>
            <a:fontRef idx="minor">
              <a:schemeClr val="lt1"/>
            </a:fontRef>
          </p:style>
        </p:sp>
        <p:sp>
          <p:nvSpPr>
            <p:cNvPr id="41" name="Rounded Rectangle 4"/>
            <p:cNvSpPr/>
            <p:nvPr/>
          </p:nvSpPr>
          <p:spPr>
            <a:xfrm>
              <a:off x="65511" y="343179"/>
              <a:ext cx="8545090" cy="9977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ctr" anchorCtr="0">
              <a:noAutofit/>
            </a:bodyPr>
            <a:lstStyle/>
            <a:p>
              <a:pPr defTabSz="1377950">
                <a:lnSpc>
                  <a:spcPct val="90000"/>
                </a:lnSpc>
                <a:spcAft>
                  <a:spcPct val="35000"/>
                </a:spcAft>
              </a:pPr>
              <a:r>
                <a:rPr lang="en-GB" dirty="0" smtClean="0">
                  <a:latin typeface="Arial" pitchFamily="34" charset="0"/>
                  <a:cs typeface="Arial" pitchFamily="34" charset="0"/>
                </a:rPr>
                <a:t> </a:t>
              </a:r>
              <a:r>
                <a:rPr lang="en-GB" dirty="0" smtClean="0">
                  <a:latin typeface="Meiryo" pitchFamily="34" charset="-128"/>
                  <a:ea typeface="Meiryo" pitchFamily="34" charset="-128"/>
                  <a:cs typeface="Meiryo" pitchFamily="34" charset="-128"/>
                </a:rPr>
                <a:t>3</a:t>
              </a:r>
              <a:r>
                <a:rPr lang="en-GB" kern="1200" dirty="0" smtClean="0">
                  <a:latin typeface="Meiryo" pitchFamily="34" charset="-128"/>
                  <a:ea typeface="Meiryo" pitchFamily="34" charset="-128"/>
                  <a:cs typeface="Meiryo" pitchFamily="34" charset="-128"/>
                </a:rPr>
                <a:t>. Effect</a:t>
              </a:r>
              <a:r>
                <a:rPr lang="en-GB" dirty="0" smtClean="0">
                  <a:latin typeface="Meiryo" pitchFamily="34" charset="-128"/>
                  <a:ea typeface="Meiryo" pitchFamily="34" charset="-128"/>
                  <a:cs typeface="Meiryo" pitchFamily="34" charset="-128"/>
                </a:rPr>
                <a:t> on Tax Payment Process</a:t>
              </a:r>
              <a:endParaRPr lang="en-GB" dirty="0">
                <a:latin typeface="Meiryo" pitchFamily="34" charset="-128"/>
                <a:ea typeface="Meiryo" pitchFamily="34" charset="-128"/>
                <a:cs typeface="Meiryo" pitchFamily="34" charset="-128"/>
              </a:endParaRPr>
            </a:p>
          </p:txBody>
        </p:sp>
      </p:grpSp>
      <p:grpSp>
        <p:nvGrpSpPr>
          <p:cNvPr id="22" name="Group 21"/>
          <p:cNvGrpSpPr/>
          <p:nvPr/>
        </p:nvGrpSpPr>
        <p:grpSpPr>
          <a:xfrm>
            <a:off x="190501" y="3386259"/>
            <a:ext cx="8763000" cy="786155"/>
            <a:chOff x="0" y="64455"/>
            <a:chExt cx="8763000" cy="1341989"/>
          </a:xfrm>
          <a:solidFill>
            <a:schemeClr val="accent6">
              <a:lumMod val="60000"/>
              <a:lumOff val="40000"/>
            </a:schemeClr>
          </a:solidFill>
        </p:grpSpPr>
        <p:sp>
          <p:nvSpPr>
            <p:cNvPr id="23" name="Rounded Rectangle 22"/>
            <p:cNvSpPr/>
            <p:nvPr/>
          </p:nvSpPr>
          <p:spPr>
            <a:xfrm>
              <a:off x="0" y="64455"/>
              <a:ext cx="8763000" cy="1341989"/>
            </a:xfrm>
            <a:prstGeom prst="roundRect">
              <a:avLst/>
            </a:prstGeom>
            <a:grpFill/>
          </p:spPr>
          <p:style>
            <a:lnRef idx="2">
              <a:schemeClr val="lt1">
                <a:hueOff val="0"/>
                <a:satOff val="0"/>
                <a:lumOff val="0"/>
                <a:alphaOff val="0"/>
              </a:schemeClr>
            </a:lnRef>
            <a:fillRef idx="1">
              <a:scrgbClr r="0" g="0" b="0"/>
            </a:fillRef>
            <a:effectRef idx="0">
              <a:schemeClr val="accent6">
                <a:shade val="80000"/>
                <a:hueOff val="0"/>
                <a:satOff val="0"/>
                <a:lumOff val="0"/>
                <a:alphaOff val="0"/>
              </a:schemeClr>
            </a:effectRef>
            <a:fontRef idx="minor">
              <a:schemeClr val="lt1"/>
            </a:fontRef>
          </p:style>
        </p:sp>
        <p:sp>
          <p:nvSpPr>
            <p:cNvPr id="24" name="Rounded Rectangle 4"/>
            <p:cNvSpPr/>
            <p:nvPr/>
          </p:nvSpPr>
          <p:spPr>
            <a:xfrm>
              <a:off x="55450" y="336777"/>
              <a:ext cx="8545090" cy="98460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ctr" anchorCtr="0">
              <a:noAutofit/>
            </a:bodyPr>
            <a:lstStyle/>
            <a:p>
              <a:pPr lvl="0" defTabSz="1377950">
                <a:lnSpc>
                  <a:spcPct val="90000"/>
                </a:lnSpc>
                <a:spcAft>
                  <a:spcPct val="35000"/>
                </a:spcAft>
              </a:pPr>
              <a:r>
                <a:rPr lang="en-GB" dirty="0" smtClean="0">
                  <a:latin typeface="Meiryo" pitchFamily="34" charset="-128"/>
                  <a:ea typeface="Meiryo" pitchFamily="34" charset="-128"/>
                  <a:cs typeface="Meiryo" pitchFamily="34" charset="-128"/>
                </a:rPr>
                <a:t> 4</a:t>
              </a:r>
              <a:r>
                <a:rPr lang="en-GB" kern="1200" dirty="0" smtClean="0">
                  <a:latin typeface="Meiryo" pitchFamily="34" charset="-128"/>
                  <a:ea typeface="Meiryo" pitchFamily="34" charset="-128"/>
                  <a:cs typeface="Meiryo" pitchFamily="34" charset="-128"/>
                </a:rPr>
                <a:t>. Service </a:t>
              </a:r>
              <a:r>
                <a:rPr lang="en-GB" dirty="0" smtClean="0">
                  <a:latin typeface="Meiryo" pitchFamily="34" charset="-128"/>
                  <a:ea typeface="Meiryo" pitchFamily="34" charset="-128"/>
                  <a:cs typeface="Meiryo" pitchFamily="34" charset="-128"/>
                </a:rPr>
                <a:t>Implementation Schedule</a:t>
              </a:r>
              <a:endParaRPr lang="en-GB" dirty="0">
                <a:latin typeface="Meiryo" pitchFamily="34" charset="-128"/>
                <a:ea typeface="Meiryo" pitchFamily="34" charset="-128"/>
                <a:cs typeface="Meiryo" pitchFamily="34" charset="-128"/>
              </a:endParaRPr>
            </a:p>
          </p:txBody>
        </p:sp>
      </p:grpSp>
      <p:sp>
        <p:nvSpPr>
          <p:cNvPr id="25" name="Rounded Rectangle 24"/>
          <p:cNvSpPr/>
          <p:nvPr/>
        </p:nvSpPr>
        <p:spPr>
          <a:xfrm>
            <a:off x="190501" y="4215748"/>
            <a:ext cx="8763000" cy="786155"/>
          </a:xfrm>
          <a:prstGeom prst="roundRect">
            <a:avLst/>
          </a:prstGeom>
          <a:solidFill>
            <a:schemeClr val="accent6">
              <a:lumMod val="40000"/>
              <a:lumOff val="60000"/>
            </a:schemeClr>
          </a:solidFill>
        </p:spPr>
        <p:style>
          <a:lnRef idx="2">
            <a:schemeClr val="lt1">
              <a:hueOff val="0"/>
              <a:satOff val="0"/>
              <a:lumOff val="0"/>
              <a:alphaOff val="0"/>
            </a:schemeClr>
          </a:lnRef>
          <a:fillRef idx="1">
            <a:scrgbClr r="0" g="0" b="0"/>
          </a:fillRef>
          <a:effectRef idx="0">
            <a:schemeClr val="accent6">
              <a:shade val="80000"/>
              <a:hueOff val="0"/>
              <a:satOff val="0"/>
              <a:lumOff val="0"/>
              <a:alphaOff val="0"/>
            </a:schemeClr>
          </a:effectRef>
          <a:fontRef idx="minor">
            <a:schemeClr val="lt1"/>
          </a:fontRef>
        </p:style>
      </p:sp>
      <p:sp>
        <p:nvSpPr>
          <p:cNvPr id="26" name="Rounded Rectangle 4"/>
          <p:cNvSpPr/>
          <p:nvPr/>
        </p:nvSpPr>
        <p:spPr>
          <a:xfrm>
            <a:off x="255848" y="4425111"/>
            <a:ext cx="8545090" cy="489918"/>
          </a:xfrm>
          <a:prstGeom prst="rect">
            <a:avLst/>
          </a:prstGeom>
          <a:solidFill>
            <a:schemeClr val="accent6">
              <a:lumMod val="40000"/>
              <a:lumOff val="60000"/>
            </a:schemeClr>
          </a:solidFill>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ctr" anchorCtr="0">
            <a:noAutofit/>
          </a:bodyPr>
          <a:lstStyle/>
          <a:p>
            <a:pPr lvl="0" defTabSz="1377950">
              <a:lnSpc>
                <a:spcPct val="90000"/>
              </a:lnSpc>
              <a:spcAft>
                <a:spcPct val="35000"/>
              </a:spcAft>
            </a:pPr>
            <a:r>
              <a:rPr lang="en-GB" dirty="0" smtClean="0">
                <a:latin typeface="Meiryo" pitchFamily="34" charset="-128"/>
                <a:ea typeface="Meiryo" pitchFamily="34" charset="-128"/>
                <a:cs typeface="Meiryo" pitchFamily="34" charset="-128"/>
              </a:rPr>
              <a:t> 5</a:t>
            </a:r>
            <a:r>
              <a:rPr lang="en-GB" kern="1200" dirty="0" smtClean="0">
                <a:latin typeface="Meiryo" pitchFamily="34" charset="-128"/>
                <a:ea typeface="Meiryo" pitchFamily="34" charset="-128"/>
                <a:cs typeface="Meiryo" pitchFamily="34" charset="-128"/>
              </a:rPr>
              <a:t>. </a:t>
            </a:r>
            <a:r>
              <a:rPr lang="en-US" altLang="ja-JP" dirty="0">
                <a:latin typeface="Meiryo" pitchFamily="34" charset="-128"/>
                <a:ea typeface="Meiryo" pitchFamily="34" charset="-128"/>
                <a:cs typeface="Meiryo" pitchFamily="34" charset="-128"/>
              </a:rPr>
              <a:t>Q&amp;A and Contact Information</a:t>
            </a:r>
            <a:endParaRPr lang="en-GB" dirty="0">
              <a:latin typeface="Meiryo" pitchFamily="34" charset="-128"/>
              <a:ea typeface="Meiryo" pitchFamily="34" charset="-128"/>
              <a:cs typeface="Meiryo" pitchFamily="34" charset="-128"/>
            </a:endParaRPr>
          </a:p>
        </p:txBody>
      </p:sp>
    </p:spTree>
    <p:extLst>
      <p:ext uri="{BB962C8B-B14F-4D97-AF65-F5344CB8AC3E}">
        <p14:creationId xmlns:p14="http://schemas.microsoft.com/office/powerpoint/2010/main" val="32399117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a:defRPr/>
            </a:pPr>
            <a:fld id="{63F1C87A-1DF6-4E8E-9914-AB9E24F56AC7}" type="slidenum">
              <a:rPr lang="en-US" smtClean="0"/>
              <a:pPr>
                <a:defRPr/>
              </a:pPr>
              <a:t>20</a:t>
            </a:fld>
            <a:endParaRPr lang="th-TH" dirty="0"/>
          </a:p>
        </p:txBody>
      </p:sp>
      <p:sp>
        <p:nvSpPr>
          <p:cNvPr id="5" name="Rectangle 4"/>
          <p:cNvSpPr/>
          <p:nvPr/>
        </p:nvSpPr>
        <p:spPr>
          <a:xfrm>
            <a:off x="228600" y="533400"/>
            <a:ext cx="8686800" cy="369332"/>
          </a:xfrm>
          <a:prstGeom prst="rect">
            <a:avLst/>
          </a:prstGeom>
        </p:spPr>
        <p:txBody>
          <a:bodyPr wrap="square">
            <a:spAutoFit/>
          </a:bodyPr>
          <a:lstStyle/>
          <a:p>
            <a:pPr marL="0" indent="0" eaLnBrk="1" hangingPunct="1">
              <a:defRPr/>
            </a:pPr>
            <a:r>
              <a:rPr lang="en-US" altLang="ja-JP" sz="1800" b="1" dirty="0" smtClean="0">
                <a:solidFill>
                  <a:schemeClr val="accent2">
                    <a:lumMod val="75000"/>
                  </a:schemeClr>
                </a:solidFill>
                <a:latin typeface="Meiryo" pitchFamily="34" charset="-128"/>
                <a:ea typeface="Meiryo" pitchFamily="34" charset="-128"/>
                <a:cs typeface="Meiryo" pitchFamily="34" charset="-128"/>
              </a:rPr>
              <a:t>4-1. Timeline for Service Implementation</a:t>
            </a:r>
            <a:endParaRPr lang="en-GB" sz="1800" b="1" dirty="0">
              <a:solidFill>
                <a:schemeClr val="accent2">
                  <a:lumMod val="75000"/>
                </a:schemeClr>
              </a:solidFill>
              <a:latin typeface="Meiryo" pitchFamily="34" charset="-128"/>
              <a:ea typeface="Meiryo" pitchFamily="34" charset="-128"/>
              <a:cs typeface="Meiryo" pitchFamily="34" charset="-128"/>
            </a:endParaRPr>
          </a:p>
        </p:txBody>
      </p:sp>
      <p:sp>
        <p:nvSpPr>
          <p:cNvPr id="12" name="Rectangle 11"/>
          <p:cNvSpPr/>
          <p:nvPr/>
        </p:nvSpPr>
        <p:spPr>
          <a:xfrm>
            <a:off x="2514600" y="2895600"/>
            <a:ext cx="997651" cy="16256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ja-JP" altLang="en-US" sz="1100" b="1" kern="1200" dirty="0" smtClean="0">
                <a:solidFill>
                  <a:schemeClr val="bg1"/>
                </a:solidFill>
                <a:latin typeface="Meiryo" pitchFamily="34" charset="-128"/>
                <a:ea typeface="Meiryo" pitchFamily="34" charset="-128"/>
                <a:cs typeface="Meiryo" pitchFamily="34" charset="-128"/>
              </a:rPr>
              <a:t>個人</a:t>
            </a:r>
            <a:r>
              <a:rPr lang="en-US" altLang="ja-JP" sz="1100" b="1" kern="1200" dirty="0" smtClean="0">
                <a:solidFill>
                  <a:schemeClr val="bg1"/>
                </a:solidFill>
                <a:latin typeface="Meiryo" pitchFamily="34" charset="-128"/>
                <a:ea typeface="Meiryo" pitchFamily="34" charset="-128"/>
                <a:cs typeface="Meiryo" pitchFamily="34" charset="-128"/>
              </a:rPr>
              <a:t>ID</a:t>
            </a:r>
            <a:r>
              <a:rPr lang="ja-JP" altLang="en-US" sz="1100" b="1" kern="1200" dirty="0" smtClean="0">
                <a:solidFill>
                  <a:schemeClr val="bg1"/>
                </a:solidFill>
                <a:latin typeface="Meiryo" pitchFamily="34" charset="-128"/>
                <a:ea typeface="Meiryo" pitchFamily="34" charset="-128"/>
                <a:cs typeface="Meiryo" pitchFamily="34" charset="-128"/>
              </a:rPr>
              <a:t>登録受付開始</a:t>
            </a:r>
            <a:endParaRPr lang="en-GB" sz="1100" b="1" kern="1200" dirty="0">
              <a:solidFill>
                <a:schemeClr val="bg1"/>
              </a:solidFill>
              <a:latin typeface="Meiryo" pitchFamily="34" charset="-128"/>
              <a:ea typeface="Meiryo" pitchFamily="34" charset="-128"/>
              <a:cs typeface="Meiryo" pitchFamily="34" charset="-128"/>
            </a:endParaRPr>
          </a:p>
        </p:txBody>
      </p:sp>
      <p:grpSp>
        <p:nvGrpSpPr>
          <p:cNvPr id="26" name="Group 25"/>
          <p:cNvGrpSpPr/>
          <p:nvPr/>
        </p:nvGrpSpPr>
        <p:grpSpPr>
          <a:xfrm>
            <a:off x="533400" y="2590800"/>
            <a:ext cx="8587509" cy="4064000"/>
            <a:chOff x="533400" y="1295400"/>
            <a:chExt cx="8587509" cy="4064000"/>
          </a:xfrm>
          <a:solidFill>
            <a:schemeClr val="accent6">
              <a:lumMod val="60000"/>
              <a:lumOff val="40000"/>
            </a:schemeClr>
          </a:solidFill>
        </p:grpSpPr>
        <p:graphicFrame>
          <p:nvGraphicFramePr>
            <p:cNvPr id="4" name="Diagram 3"/>
            <p:cNvGraphicFramePr/>
            <p:nvPr>
              <p:extLst>
                <p:ext uri="{D42A27DB-BD31-4B8C-83A1-F6EECF244321}">
                  <p14:modId xmlns:p14="http://schemas.microsoft.com/office/powerpoint/2010/main" val="1704915872"/>
                </p:ext>
              </p:extLst>
            </p:nvPr>
          </p:nvGraphicFramePr>
          <p:xfrm>
            <a:off x="533400" y="1295400"/>
            <a:ext cx="80772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3" name="Group 12"/>
            <p:cNvGrpSpPr/>
            <p:nvPr/>
          </p:nvGrpSpPr>
          <p:grpSpPr>
            <a:xfrm>
              <a:off x="2514600" y="2894904"/>
              <a:ext cx="2990750" cy="1782000"/>
              <a:chOff x="990603" y="1599573"/>
              <a:chExt cx="2990750" cy="1625600"/>
            </a:xfrm>
            <a:grpFill/>
          </p:grpSpPr>
          <p:sp>
            <p:nvSpPr>
              <p:cNvPr id="14" name="Rectangle 13"/>
              <p:cNvSpPr/>
              <p:nvPr/>
            </p:nvSpPr>
            <p:spPr>
              <a:xfrm>
                <a:off x="990603" y="1600208"/>
                <a:ext cx="995448" cy="1619032"/>
              </a:xfrm>
              <a:prstGeom prst="rect">
                <a:avLst/>
              </a:prstGeom>
              <a:grpFill/>
              <a:ln w="22225">
                <a:solidFill>
                  <a:schemeClr val="accent2">
                    <a:lumMod val="75000"/>
                  </a:schemeClr>
                </a:solidFill>
              </a:ln>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15" name="Rectangle 14"/>
              <p:cNvSpPr/>
              <p:nvPr/>
            </p:nvSpPr>
            <p:spPr>
              <a:xfrm>
                <a:off x="2985905" y="1599573"/>
                <a:ext cx="995448" cy="1625600"/>
              </a:xfrm>
              <a:prstGeom prst="rect">
                <a:avLst/>
              </a:prstGeom>
              <a:grpFill/>
              <a:ln w="22225">
                <a:solidFill>
                  <a:schemeClr val="accent2">
                    <a:lumMod val="75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8232" tIns="78232" rIns="78232" bIns="78232" numCol="1" spcCol="1270" anchor="t" anchorCtr="0">
                <a:noAutofit/>
              </a:bodyPr>
              <a:lstStyle/>
              <a:p>
                <a:pPr lvl="0" algn="ctr" defTabSz="488950">
                  <a:lnSpc>
                    <a:spcPct val="150000"/>
                  </a:lnSpc>
                  <a:spcAft>
                    <a:spcPct val="35000"/>
                  </a:spcAft>
                </a:pPr>
                <a:r>
                  <a:rPr lang="en-US" altLang="ja-JP" sz="1000" b="1" dirty="0" smtClean="0">
                    <a:solidFill>
                      <a:schemeClr val="bg1"/>
                    </a:solidFill>
                    <a:latin typeface="Meiryo" pitchFamily="34" charset="-128"/>
                    <a:ea typeface="Meiryo" pitchFamily="34" charset="-128"/>
                    <a:cs typeface="Meiryo" pitchFamily="34" charset="-128"/>
                  </a:rPr>
                  <a:t>Connect    e-Wallet to PromptPay Network</a:t>
                </a:r>
                <a:endParaRPr lang="ja-JP" altLang="en-US" sz="900" b="1" dirty="0">
                  <a:solidFill>
                    <a:schemeClr val="bg1"/>
                  </a:solidFill>
                  <a:latin typeface="Meiryo" pitchFamily="34" charset="-128"/>
                  <a:ea typeface="Meiryo" pitchFamily="34" charset="-128"/>
                  <a:cs typeface="Meiryo" pitchFamily="34" charset="-128"/>
                </a:endParaRPr>
              </a:p>
            </p:txBody>
          </p:sp>
        </p:grpSp>
        <p:grpSp>
          <p:nvGrpSpPr>
            <p:cNvPr id="18" name="Group 17"/>
            <p:cNvGrpSpPr/>
            <p:nvPr/>
          </p:nvGrpSpPr>
          <p:grpSpPr>
            <a:xfrm>
              <a:off x="2512397" y="2895600"/>
              <a:ext cx="1995302" cy="1782000"/>
              <a:chOff x="-997651" y="1600208"/>
              <a:chExt cx="1995302" cy="1625600"/>
            </a:xfrm>
            <a:grpFill/>
          </p:grpSpPr>
          <p:sp>
            <p:nvSpPr>
              <p:cNvPr id="19" name="Rectangle 18"/>
              <p:cNvSpPr/>
              <p:nvPr/>
            </p:nvSpPr>
            <p:spPr>
              <a:xfrm>
                <a:off x="0" y="1600208"/>
                <a:ext cx="997651" cy="1625600"/>
              </a:xfrm>
              <a:prstGeom prst="rect">
                <a:avLst/>
              </a:prstGeom>
              <a:grpFill/>
              <a:ln w="22225">
                <a:solidFill>
                  <a:schemeClr val="accent2">
                    <a:lumMod val="75000"/>
                  </a:schemeClr>
                </a:solidFill>
              </a:ln>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Rectangle 19"/>
              <p:cNvSpPr/>
              <p:nvPr/>
            </p:nvSpPr>
            <p:spPr>
              <a:xfrm>
                <a:off x="-997651" y="1600208"/>
                <a:ext cx="997651" cy="1625600"/>
              </a:xfrm>
              <a:prstGeom prst="rect">
                <a:avLst/>
              </a:prstGeom>
              <a:grpFill/>
              <a:ln w="22225">
                <a:solidFill>
                  <a:schemeClr val="accent2">
                    <a:lumMod val="75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8232" tIns="78232" rIns="78232" bIns="78232" numCol="1" spcCol="1270" anchor="t" anchorCtr="0">
                <a:noAutofit/>
              </a:bodyPr>
              <a:lstStyle/>
              <a:p>
                <a:pPr lvl="0" algn="ctr" defTabSz="488950">
                  <a:lnSpc>
                    <a:spcPct val="150000"/>
                  </a:lnSpc>
                  <a:spcAft>
                    <a:spcPct val="35000"/>
                  </a:spcAft>
                </a:pPr>
                <a:r>
                  <a:rPr lang="en-GB" altLang="ja-JP" sz="1000" b="1" dirty="0">
                    <a:solidFill>
                      <a:schemeClr val="bg1"/>
                    </a:solidFill>
                    <a:latin typeface="Meiryo" pitchFamily="34" charset="-128"/>
                    <a:ea typeface="Meiryo" pitchFamily="34" charset="-128"/>
                    <a:cs typeface="Meiryo" pitchFamily="34" charset="-128"/>
                  </a:rPr>
                  <a:t>Go Live </a:t>
                </a:r>
                <a:r>
                  <a:rPr lang="en-GB" altLang="ja-JP" sz="1000" b="1" dirty="0" err="1">
                    <a:solidFill>
                      <a:schemeClr val="bg1"/>
                    </a:solidFill>
                    <a:latin typeface="Meiryo" pitchFamily="34" charset="-128"/>
                    <a:ea typeface="Meiryo" pitchFamily="34" charset="-128"/>
                    <a:cs typeface="Meiryo" pitchFamily="34" charset="-128"/>
                  </a:rPr>
                  <a:t>PromptPay</a:t>
                </a:r>
                <a:r>
                  <a:rPr lang="en-GB" altLang="ja-JP" sz="1000" b="1" dirty="0">
                    <a:solidFill>
                      <a:schemeClr val="bg1"/>
                    </a:solidFill>
                    <a:latin typeface="Meiryo" pitchFamily="34" charset="-128"/>
                    <a:ea typeface="Meiryo" pitchFamily="34" charset="-128"/>
                    <a:cs typeface="Meiryo" pitchFamily="34" charset="-128"/>
                  </a:rPr>
                  <a:t> </a:t>
                </a:r>
                <a:r>
                  <a:rPr lang="en-US" altLang="ja-JP" sz="1000" b="1" dirty="0" smtClean="0">
                    <a:solidFill>
                      <a:schemeClr val="bg1"/>
                    </a:solidFill>
                    <a:latin typeface="Meiryo" pitchFamily="34" charset="-128"/>
                    <a:ea typeface="Meiryo" pitchFamily="34" charset="-128"/>
                    <a:cs typeface="Meiryo" pitchFamily="34" charset="-128"/>
                  </a:rPr>
                  <a:t>Single/Bulk</a:t>
                </a:r>
                <a:r>
                  <a:rPr lang="en-GB" altLang="ja-JP" sz="1000" b="1" dirty="0" smtClean="0">
                    <a:solidFill>
                      <a:schemeClr val="bg1"/>
                    </a:solidFill>
                    <a:latin typeface="Meiryo" pitchFamily="34" charset="-128"/>
                    <a:ea typeface="Meiryo" pitchFamily="34" charset="-128"/>
                    <a:cs typeface="Meiryo" pitchFamily="34" charset="-128"/>
                  </a:rPr>
                  <a:t>  </a:t>
                </a:r>
                <a:r>
                  <a:rPr lang="en-GB" altLang="ja-JP" sz="1000" b="1" dirty="0">
                    <a:solidFill>
                      <a:schemeClr val="bg1"/>
                    </a:solidFill>
                    <a:latin typeface="Meiryo" pitchFamily="34" charset="-128"/>
                    <a:ea typeface="Meiryo" pitchFamily="34" charset="-128"/>
                    <a:cs typeface="Meiryo" pitchFamily="34" charset="-128"/>
                  </a:rPr>
                  <a:t>Payment  </a:t>
                </a:r>
                <a:r>
                  <a:rPr lang="en-GB" altLang="ja-JP" sz="1000" b="1" dirty="0" smtClean="0">
                    <a:solidFill>
                      <a:schemeClr val="bg1"/>
                    </a:solidFill>
                    <a:latin typeface="Meiryo" pitchFamily="34" charset="-128"/>
                    <a:ea typeface="Meiryo" pitchFamily="34" charset="-128"/>
                    <a:cs typeface="Meiryo" pitchFamily="34" charset="-128"/>
                  </a:rPr>
                  <a:t>(C2C)</a:t>
                </a:r>
              </a:p>
              <a:p>
                <a:pPr lvl="0" algn="ctr" defTabSz="488950">
                  <a:lnSpc>
                    <a:spcPct val="150000"/>
                  </a:lnSpc>
                  <a:spcAft>
                    <a:spcPct val="35000"/>
                  </a:spcAft>
                </a:pPr>
                <a:r>
                  <a:rPr lang="en-GB" altLang="ja-JP" sz="1000" b="1" dirty="0" smtClean="0">
                    <a:solidFill>
                      <a:schemeClr val="bg1"/>
                    </a:solidFill>
                    <a:latin typeface="Meiryo" pitchFamily="34" charset="-128"/>
                    <a:ea typeface="Meiryo" pitchFamily="34" charset="-128"/>
                    <a:cs typeface="Meiryo" pitchFamily="34" charset="-128"/>
                  </a:rPr>
                  <a:t> </a:t>
                </a:r>
                <a:r>
                  <a:rPr lang="en-GB" altLang="ja-JP" sz="1000" b="1" dirty="0" err="1">
                    <a:solidFill>
                      <a:schemeClr val="bg1"/>
                    </a:solidFill>
                    <a:latin typeface="Meiryo" pitchFamily="34" charset="-128"/>
                    <a:ea typeface="Meiryo" pitchFamily="34" charset="-128"/>
                    <a:cs typeface="Meiryo" pitchFamily="34" charset="-128"/>
                  </a:rPr>
                  <a:t>TaxID</a:t>
                </a:r>
                <a:r>
                  <a:rPr lang="en-GB" altLang="ja-JP" sz="1000" b="1" dirty="0">
                    <a:solidFill>
                      <a:schemeClr val="bg1"/>
                    </a:solidFill>
                    <a:latin typeface="Meiryo" pitchFamily="34" charset="-128"/>
                    <a:ea typeface="Meiryo" pitchFamily="34" charset="-128"/>
                    <a:cs typeface="Meiryo" pitchFamily="34" charset="-128"/>
                  </a:rPr>
                  <a:t> Registration</a:t>
                </a:r>
                <a:endParaRPr lang="en-US" altLang="ja-JP" sz="1000" b="1" kern="1200" dirty="0" smtClean="0">
                  <a:solidFill>
                    <a:schemeClr val="bg1"/>
                  </a:solidFill>
                  <a:latin typeface="Meiryo" pitchFamily="34" charset="-128"/>
                  <a:ea typeface="Meiryo" pitchFamily="34" charset="-128"/>
                  <a:cs typeface="Meiryo" pitchFamily="34" charset="-128"/>
                </a:endParaRPr>
              </a:p>
            </p:txBody>
          </p:sp>
        </p:grpSp>
        <p:sp>
          <p:nvSpPr>
            <p:cNvPr id="23" name="Rectangle 22"/>
            <p:cNvSpPr/>
            <p:nvPr/>
          </p:nvSpPr>
          <p:spPr>
            <a:xfrm>
              <a:off x="3510049" y="2895600"/>
              <a:ext cx="997651" cy="1782000"/>
            </a:xfrm>
            <a:prstGeom prst="rect">
              <a:avLst/>
            </a:prstGeom>
            <a:grpFill/>
            <a:ln w="22225">
              <a:solidFill>
                <a:schemeClr val="accent2">
                  <a:lumMod val="75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8232" tIns="78232" rIns="78232" bIns="78232" numCol="1" spcCol="1270" anchor="t" anchorCtr="0">
              <a:noAutofit/>
            </a:bodyPr>
            <a:lstStyle/>
            <a:p>
              <a:pPr algn="ctr" defTabSz="488950">
                <a:lnSpc>
                  <a:spcPct val="150000"/>
                </a:lnSpc>
                <a:spcAft>
                  <a:spcPct val="35000"/>
                </a:spcAft>
              </a:pPr>
              <a:r>
                <a:rPr lang="en-GB" altLang="ja-JP" sz="1000" b="1" dirty="0" smtClean="0">
                  <a:solidFill>
                    <a:schemeClr val="bg1"/>
                  </a:solidFill>
                  <a:latin typeface="Meiryo" pitchFamily="34" charset="-128"/>
                  <a:ea typeface="Meiryo" pitchFamily="34" charset="-128"/>
                  <a:cs typeface="Meiryo" pitchFamily="34" charset="-128"/>
                </a:rPr>
                <a:t>Go </a:t>
              </a:r>
              <a:r>
                <a:rPr lang="en-GB" altLang="ja-JP" sz="1000" b="1" dirty="0">
                  <a:solidFill>
                    <a:schemeClr val="bg1"/>
                  </a:solidFill>
                  <a:latin typeface="Meiryo" pitchFamily="34" charset="-128"/>
                  <a:ea typeface="Meiryo" pitchFamily="34" charset="-128"/>
                  <a:cs typeface="Meiryo" pitchFamily="34" charset="-128"/>
                </a:rPr>
                <a:t>Live </a:t>
              </a:r>
              <a:r>
                <a:rPr lang="en-GB" altLang="ja-JP" sz="1000" b="1" dirty="0" err="1">
                  <a:solidFill>
                    <a:schemeClr val="bg1"/>
                  </a:solidFill>
                  <a:latin typeface="Meiryo" pitchFamily="34" charset="-128"/>
                  <a:ea typeface="Meiryo" pitchFamily="34" charset="-128"/>
                  <a:cs typeface="Meiryo" pitchFamily="34" charset="-128"/>
                </a:rPr>
                <a:t>PromptPay</a:t>
              </a:r>
              <a:r>
                <a:rPr lang="en-GB" altLang="ja-JP" sz="1000" b="1" dirty="0">
                  <a:solidFill>
                    <a:schemeClr val="bg1"/>
                  </a:solidFill>
                  <a:latin typeface="Meiryo" pitchFamily="34" charset="-128"/>
                  <a:ea typeface="Meiryo" pitchFamily="34" charset="-128"/>
                  <a:cs typeface="Meiryo" pitchFamily="34" charset="-128"/>
                </a:rPr>
                <a:t> </a:t>
              </a:r>
              <a:r>
                <a:rPr lang="en-US" altLang="ja-JP" sz="1000" b="1" dirty="0">
                  <a:solidFill>
                    <a:schemeClr val="bg1"/>
                  </a:solidFill>
                  <a:latin typeface="Meiryo" pitchFamily="34" charset="-128"/>
                  <a:ea typeface="Meiryo" pitchFamily="34" charset="-128"/>
                  <a:cs typeface="Meiryo" pitchFamily="34" charset="-128"/>
                </a:rPr>
                <a:t>Single/Bulk</a:t>
              </a:r>
              <a:r>
                <a:rPr lang="en-GB" altLang="ja-JP" sz="1000" b="1" dirty="0">
                  <a:solidFill>
                    <a:schemeClr val="bg1"/>
                  </a:solidFill>
                  <a:latin typeface="Meiryo" pitchFamily="34" charset="-128"/>
                  <a:ea typeface="Meiryo" pitchFamily="34" charset="-128"/>
                  <a:cs typeface="Meiryo" pitchFamily="34" charset="-128"/>
                </a:rPr>
                <a:t>  Payment  </a:t>
              </a:r>
              <a:r>
                <a:rPr lang="en-GB" altLang="ja-JP" sz="1000" b="1" dirty="0" smtClean="0">
                  <a:solidFill>
                    <a:schemeClr val="bg1"/>
                  </a:solidFill>
                  <a:latin typeface="Meiryo" pitchFamily="34" charset="-128"/>
                  <a:ea typeface="Meiryo" pitchFamily="34" charset="-128"/>
                  <a:cs typeface="Meiryo" pitchFamily="34" charset="-128"/>
                </a:rPr>
                <a:t>(B2B,B2C, C2B) </a:t>
              </a:r>
              <a:endParaRPr lang="en-US" altLang="ja-JP" sz="1000" b="1" dirty="0">
                <a:solidFill>
                  <a:schemeClr val="bg1"/>
                </a:solidFill>
                <a:latin typeface="Meiryo" pitchFamily="34" charset="-128"/>
                <a:ea typeface="Meiryo" pitchFamily="34" charset="-128"/>
                <a:cs typeface="Meiryo" pitchFamily="34" charset="-128"/>
              </a:endParaRPr>
            </a:p>
            <a:p>
              <a:pPr lvl="0" algn="ctr" defTabSz="488950">
                <a:lnSpc>
                  <a:spcPct val="150000"/>
                </a:lnSpc>
                <a:spcAft>
                  <a:spcPct val="35000"/>
                </a:spcAft>
              </a:pPr>
              <a:endParaRPr lang="ja-JP" altLang="en-US" sz="1000" b="1" dirty="0">
                <a:solidFill>
                  <a:schemeClr val="bg1"/>
                </a:solidFill>
                <a:latin typeface="Meiryo" pitchFamily="34" charset="-128"/>
                <a:ea typeface="Meiryo" pitchFamily="34" charset="-128"/>
                <a:cs typeface="Meiryo" pitchFamily="34" charset="-128"/>
              </a:endParaRPr>
            </a:p>
          </p:txBody>
        </p:sp>
        <p:sp>
          <p:nvSpPr>
            <p:cNvPr id="25" name="Text Box 25"/>
            <p:cNvSpPr txBox="1">
              <a:spLocks noChangeArrowheads="1"/>
            </p:cNvSpPr>
            <p:nvPr/>
          </p:nvSpPr>
          <p:spPr bwMode="auto">
            <a:xfrm>
              <a:off x="6606309" y="3505200"/>
              <a:ext cx="2514600" cy="371157"/>
            </a:xfrm>
            <a:prstGeom prst="rect">
              <a:avLst/>
            </a:prstGeom>
            <a:noFill/>
            <a:ln w="222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lnSpc>
                  <a:spcPts val="1500"/>
                </a:lnSpc>
                <a:defRPr sz="1000"/>
              </a:pPr>
              <a:r>
                <a:rPr lang="en-US" altLang="ja-JP" sz="1800" b="1" dirty="0" smtClean="0">
                  <a:solidFill>
                    <a:schemeClr val="accent1">
                      <a:lumMod val="75000"/>
                    </a:schemeClr>
                  </a:solidFill>
                  <a:latin typeface="Meiryo" pitchFamily="34" charset="-128"/>
                  <a:ea typeface="Meiryo" pitchFamily="34" charset="-128"/>
                  <a:cs typeface="Meiryo" pitchFamily="34" charset="-128"/>
                </a:rPr>
                <a:t>To be determined...</a:t>
              </a:r>
              <a:endParaRPr lang="en-US" altLang="ja-JP" sz="1800" b="1" i="0" u="none" strike="noStrike" baseline="0" dirty="0">
                <a:solidFill>
                  <a:schemeClr val="accent1">
                    <a:lumMod val="75000"/>
                  </a:schemeClr>
                </a:solidFill>
                <a:latin typeface="Meiryo" pitchFamily="34" charset="-128"/>
                <a:ea typeface="Meiryo" pitchFamily="34" charset="-128"/>
                <a:cs typeface="Meiryo" pitchFamily="34" charset="-128"/>
              </a:endParaRPr>
            </a:p>
            <a:p>
              <a:pPr algn="l" rtl="0">
                <a:lnSpc>
                  <a:spcPts val="1400"/>
                </a:lnSpc>
                <a:defRPr sz="1000"/>
              </a:pPr>
              <a:endParaRPr lang="en-US" altLang="ja-JP" sz="1200" b="0" i="0" u="none" strike="noStrike" baseline="0" dirty="0">
                <a:solidFill>
                  <a:srgbClr val="000000"/>
                </a:solidFill>
                <a:latin typeface="ＭＳ Ｐゴシック"/>
                <a:ea typeface="ＭＳ Ｐゴシック"/>
              </a:endParaRPr>
            </a:p>
          </p:txBody>
        </p:sp>
      </p:grpSp>
      <p:sp>
        <p:nvSpPr>
          <p:cNvPr id="27" name="TextBox 26"/>
          <p:cNvSpPr txBox="1"/>
          <p:nvPr/>
        </p:nvSpPr>
        <p:spPr>
          <a:xfrm>
            <a:off x="463045" y="1080751"/>
            <a:ext cx="8219209" cy="1447883"/>
          </a:xfrm>
          <a:prstGeom prst="rect">
            <a:avLst/>
          </a:prstGeom>
          <a:noFill/>
          <a:ln>
            <a:solidFill>
              <a:schemeClr val="tx1"/>
            </a:solidFill>
            <a:prstDash val="sysDash"/>
          </a:ln>
        </p:spPr>
        <p:txBody>
          <a:bodyPr wrap="square" tIns="108000" rtlCol="0">
            <a:spAutoFit/>
          </a:bodyPr>
          <a:lstStyle/>
          <a:p>
            <a:pPr marL="285750" indent="-285750">
              <a:buFont typeface="Wingdings" pitchFamily="2" charset="2"/>
              <a:buChar char="Ø"/>
            </a:pPr>
            <a:r>
              <a:rPr lang="en-US" altLang="ja-JP" sz="1400" dirty="0" smtClean="0">
                <a:latin typeface="Meiryo" pitchFamily="34" charset="-128"/>
                <a:ea typeface="Meiryo" pitchFamily="34" charset="-128"/>
                <a:cs typeface="Meiryo" pitchFamily="34" charset="-128"/>
              </a:rPr>
              <a:t>Registration of personal ID with Citizen ID &amp; Mobile Phone No. had started in July, 2016.</a:t>
            </a:r>
          </a:p>
          <a:p>
            <a:pPr marL="285750" indent="-285750">
              <a:buFont typeface="Wingdings" pitchFamily="2" charset="2"/>
              <a:buChar char="Ø"/>
            </a:pPr>
            <a:r>
              <a:rPr lang="en-US" altLang="ja-JP" sz="1400" dirty="0" smtClean="0">
                <a:latin typeface="Meiryo" pitchFamily="34" charset="-128"/>
                <a:ea typeface="Meiryo" pitchFamily="34" charset="-128"/>
                <a:cs typeface="Meiryo" pitchFamily="34" charset="-128"/>
              </a:rPr>
              <a:t>Starting off with “PromptPay Bulk Payment”(G2C) on Dec 2016, and core </a:t>
            </a:r>
            <a:r>
              <a:rPr lang="en-US" altLang="ja-JP" sz="1400" dirty="0" err="1" smtClean="0">
                <a:latin typeface="Meiryo" pitchFamily="34" charset="-128"/>
                <a:ea typeface="Meiryo" pitchFamily="34" charset="-128"/>
                <a:cs typeface="Meiryo" pitchFamily="34" charset="-128"/>
              </a:rPr>
              <a:t>service,“PromptPay</a:t>
            </a:r>
            <a:r>
              <a:rPr lang="en-US" altLang="ja-JP" sz="1400" dirty="0" smtClean="0">
                <a:latin typeface="Meiryo" pitchFamily="34" charset="-128"/>
                <a:ea typeface="Meiryo" pitchFamily="34" charset="-128"/>
                <a:cs typeface="Meiryo" pitchFamily="34" charset="-128"/>
              </a:rPr>
              <a:t>”, is officially launched on 27 Jan 2017 for C2C. And the services for corporate (B2C &amp; B2B) has been launched on 1 Mar 2017.  </a:t>
            </a:r>
          </a:p>
          <a:p>
            <a:pPr marL="285750" indent="-285750">
              <a:buFont typeface="Wingdings" pitchFamily="2" charset="2"/>
              <a:buChar char="Ø"/>
            </a:pPr>
            <a:r>
              <a:rPr lang="en-US" altLang="ja-JP" sz="1400" dirty="0" smtClean="0">
                <a:latin typeface="Meiryo" pitchFamily="34" charset="-128"/>
                <a:ea typeface="Meiryo" pitchFamily="34" charset="-128"/>
                <a:cs typeface="Meiryo" pitchFamily="34" charset="-128"/>
              </a:rPr>
              <a:t>The launches of other services are following in Nov 2017. And it is expected at this moment that new tax payment process will be implemented on Jun 2018 onward.</a:t>
            </a:r>
            <a:endParaRPr lang="en-US" sz="1400" dirty="0">
              <a:latin typeface="Meiryo" pitchFamily="34" charset="-128"/>
              <a:ea typeface="Meiryo" pitchFamily="34" charset="-128"/>
              <a:cs typeface="Meiryo" pitchFamily="34" charset="-128"/>
            </a:endParaRPr>
          </a:p>
        </p:txBody>
      </p:sp>
      <p:sp>
        <p:nvSpPr>
          <p:cNvPr id="31" name="Text Box 25"/>
          <p:cNvSpPr txBox="1">
            <a:spLocks noChangeArrowheads="1"/>
          </p:cNvSpPr>
          <p:nvPr/>
        </p:nvSpPr>
        <p:spPr bwMode="auto">
          <a:xfrm>
            <a:off x="523454" y="3886201"/>
            <a:ext cx="1000546" cy="381000"/>
          </a:xfrm>
          <a:prstGeom prst="rect">
            <a:avLst/>
          </a:prstGeom>
          <a:noFill/>
          <a:ln w="0">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Jul</a:t>
            </a:r>
            <a:endParaRPr lang="en-US" altLang="ja-JP" sz="12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200" b="0" i="0" u="none" strike="noStrike" baseline="0" dirty="0">
              <a:solidFill>
                <a:srgbClr val="000000"/>
              </a:solidFill>
              <a:latin typeface="ＭＳ Ｐゴシック"/>
              <a:ea typeface="ＭＳ Ｐゴシック"/>
            </a:endParaRPr>
          </a:p>
        </p:txBody>
      </p:sp>
      <p:sp>
        <p:nvSpPr>
          <p:cNvPr id="32" name="Text Box 25"/>
          <p:cNvSpPr txBox="1">
            <a:spLocks noChangeArrowheads="1"/>
          </p:cNvSpPr>
          <p:nvPr/>
        </p:nvSpPr>
        <p:spPr bwMode="auto">
          <a:xfrm>
            <a:off x="2514601" y="3876968"/>
            <a:ext cx="995448" cy="381000"/>
          </a:xfrm>
          <a:prstGeom prst="rect">
            <a:avLst/>
          </a:prstGeom>
          <a:noFill/>
          <a:ln w="0">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1400"/>
              </a:lnSpc>
              <a:defRPr sz="1000"/>
            </a:pPr>
            <a:r>
              <a:rPr lang="en-US" altLang="ja-JP" sz="1050" dirty="0" smtClean="0">
                <a:solidFill>
                  <a:srgbClr val="003399"/>
                </a:solidFill>
                <a:latin typeface="Meiryo" pitchFamily="34" charset="-128"/>
                <a:ea typeface="Meiryo" pitchFamily="34" charset="-128"/>
                <a:cs typeface="Meiryo" pitchFamily="34" charset="-128"/>
              </a:rPr>
              <a:t>27 Jan</a:t>
            </a:r>
            <a:endParaRPr lang="en-US" altLang="ja-JP" sz="1200" b="0" i="0" u="none" strike="noStrike" baseline="0" dirty="0">
              <a:solidFill>
                <a:srgbClr val="003399"/>
              </a:solidFill>
              <a:latin typeface="ＭＳ Ｐゴシック"/>
              <a:ea typeface="ＭＳ Ｐゴシック"/>
            </a:endParaRPr>
          </a:p>
          <a:p>
            <a:pPr algn="l" rtl="0">
              <a:lnSpc>
                <a:spcPts val="1400"/>
              </a:lnSpc>
              <a:defRPr sz="1000"/>
            </a:pPr>
            <a:endParaRPr lang="en-US" altLang="ja-JP" sz="1200" b="0" i="0" u="none" strike="noStrike" baseline="0" dirty="0">
              <a:solidFill>
                <a:srgbClr val="000000"/>
              </a:solidFill>
              <a:latin typeface="ＭＳ Ｐゴシック"/>
              <a:ea typeface="ＭＳ Ｐゴシック"/>
            </a:endParaRPr>
          </a:p>
        </p:txBody>
      </p:sp>
      <p:sp>
        <p:nvSpPr>
          <p:cNvPr id="33" name="Text Box 25"/>
          <p:cNvSpPr txBox="1">
            <a:spLocks noChangeArrowheads="1"/>
          </p:cNvSpPr>
          <p:nvPr/>
        </p:nvSpPr>
        <p:spPr bwMode="auto">
          <a:xfrm>
            <a:off x="4507699" y="3900061"/>
            <a:ext cx="976187" cy="381000"/>
          </a:xfrm>
          <a:prstGeom prst="rect">
            <a:avLst/>
          </a:prstGeom>
          <a:noFill/>
          <a:ln w="0">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50" dirty="0" smtClean="0">
                <a:solidFill>
                  <a:schemeClr val="accent6">
                    <a:lumMod val="75000"/>
                  </a:schemeClr>
                </a:solidFill>
                <a:latin typeface="Meiryo" pitchFamily="34" charset="-128"/>
                <a:ea typeface="Meiryo" pitchFamily="34" charset="-128"/>
                <a:cs typeface="Meiryo" pitchFamily="34" charset="-128"/>
              </a:rPr>
              <a:t>Aug</a:t>
            </a:r>
            <a:endParaRPr lang="en-US" altLang="ja-JP" sz="1050" b="0" i="0" u="none" strike="noStrike" baseline="0" dirty="0">
              <a:solidFill>
                <a:schemeClr val="accent6">
                  <a:lumMod val="75000"/>
                </a:schemeClr>
              </a:solidFill>
              <a:latin typeface="Meiryo" pitchFamily="34" charset="-128"/>
              <a:ea typeface="Meiryo" pitchFamily="34" charset="-128"/>
              <a:cs typeface="Meiryo" pitchFamily="34" charset="-128"/>
            </a:endParaRPr>
          </a:p>
        </p:txBody>
      </p:sp>
      <p:sp>
        <p:nvSpPr>
          <p:cNvPr id="34" name="Text Box 25"/>
          <p:cNvSpPr txBox="1">
            <a:spLocks noChangeArrowheads="1"/>
          </p:cNvSpPr>
          <p:nvPr/>
        </p:nvSpPr>
        <p:spPr bwMode="auto">
          <a:xfrm>
            <a:off x="1524000" y="3886201"/>
            <a:ext cx="990600" cy="381000"/>
          </a:xfrm>
          <a:prstGeom prst="rect">
            <a:avLst/>
          </a:prstGeom>
          <a:noFill/>
          <a:ln w="0">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Nov</a:t>
            </a:r>
            <a:endParaRPr lang="en-US" altLang="ja-JP" sz="12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200" b="0" i="0" u="none" strike="noStrike" baseline="0" dirty="0">
              <a:solidFill>
                <a:srgbClr val="000000"/>
              </a:solidFill>
              <a:latin typeface="ＭＳ Ｐゴシック"/>
              <a:ea typeface="ＭＳ Ｐゴシック"/>
            </a:endParaRPr>
          </a:p>
        </p:txBody>
      </p:sp>
      <p:sp>
        <p:nvSpPr>
          <p:cNvPr id="28" name="Round Diagonal Corner Rectangle 27"/>
          <p:cNvSpPr/>
          <p:nvPr/>
        </p:nvSpPr>
        <p:spPr bwMode="auto">
          <a:xfrm rot="20229216">
            <a:off x="481682" y="5622573"/>
            <a:ext cx="1091780" cy="280928"/>
          </a:xfrm>
          <a:prstGeom prst="round2DiagRect">
            <a:avLst/>
          </a:prstGeom>
          <a:solidFill>
            <a:schemeClr val="accent1">
              <a:lumMod val="60000"/>
              <a:lumOff val="40000"/>
            </a:schemeClr>
          </a:solidFill>
          <a:ln w="9525" cap="flat" cmpd="dbl" algn="ctr">
            <a:gradFill>
              <a:gsLst>
                <a:gs pos="0">
                  <a:schemeClr val="bg1"/>
                </a:gs>
                <a:gs pos="50000">
                  <a:schemeClr val="accent1">
                    <a:tint val="44500"/>
                    <a:satMod val="160000"/>
                  </a:schemeClr>
                </a:gs>
                <a:gs pos="100000">
                  <a:schemeClr val="accent1">
                    <a:tint val="23500"/>
                    <a:satMod val="160000"/>
                  </a:schemeClr>
                </a:gs>
              </a:gsLst>
              <a:lin ang="5400000" scaled="0"/>
            </a:gra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050" b="1" i="1" u="none" strike="noStrike" cap="none" normalizeH="0" baseline="0" dirty="0" smtClean="0">
                <a:ln>
                  <a:noFill/>
                </a:ln>
                <a:solidFill>
                  <a:schemeClr val="accent1">
                    <a:lumMod val="50000"/>
                  </a:schemeClr>
                </a:solidFill>
                <a:effectLst/>
                <a:latin typeface="Meiryo" pitchFamily="34" charset="-128"/>
                <a:ea typeface="Meiryo" pitchFamily="34" charset="-128"/>
                <a:cs typeface="Meiryo" pitchFamily="34" charset="-128"/>
              </a:rPr>
              <a:t>Completed</a:t>
            </a:r>
            <a:endParaRPr kumimoji="1" lang="en-GB" sz="1050" b="1" i="1" u="none" strike="noStrike" cap="none" normalizeH="0" baseline="0" dirty="0" smtClean="0">
              <a:ln>
                <a:noFill/>
              </a:ln>
              <a:solidFill>
                <a:schemeClr val="accent1">
                  <a:lumMod val="50000"/>
                </a:schemeClr>
              </a:solidFill>
              <a:effectLst/>
              <a:latin typeface="Meiryo" pitchFamily="34" charset="-128"/>
              <a:ea typeface="Meiryo" pitchFamily="34" charset="-128"/>
              <a:cs typeface="Meiryo" pitchFamily="34" charset="-128"/>
            </a:endParaRPr>
          </a:p>
        </p:txBody>
      </p:sp>
      <p:sp>
        <p:nvSpPr>
          <p:cNvPr id="39" name="Text Box 25"/>
          <p:cNvSpPr txBox="1">
            <a:spLocks noChangeArrowheads="1"/>
          </p:cNvSpPr>
          <p:nvPr/>
        </p:nvSpPr>
        <p:spPr bwMode="auto">
          <a:xfrm>
            <a:off x="6606309" y="5194300"/>
            <a:ext cx="2375200" cy="685800"/>
          </a:xfrm>
          <a:prstGeom prst="rect">
            <a:avLst/>
          </a:prstGeom>
          <a:noFill/>
          <a:ln w="9525">
            <a:noFill/>
            <a:miter lim="800000"/>
            <a:headEnd/>
            <a:tailEnd/>
          </a:ln>
        </p:spPr>
        <p:txBody>
          <a:bodyPr wrap="square" lIns="108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※This “Timeline” is made based</a:t>
            </a:r>
          </a:p>
          <a:p>
            <a:pPr rtl="0">
              <a:lnSpc>
                <a:spcPts val="1400"/>
              </a:lnSpc>
              <a:defRPr sz="1000"/>
            </a:pPr>
            <a:r>
              <a:rPr lang="en-US" altLang="ja-JP" sz="1050" dirty="0">
                <a:solidFill>
                  <a:schemeClr val="accent2">
                    <a:lumMod val="75000"/>
                  </a:schemeClr>
                </a:solidFill>
                <a:latin typeface="Meiryo" pitchFamily="34" charset="-128"/>
                <a:ea typeface="Meiryo" pitchFamily="34" charset="-128"/>
                <a:cs typeface="Meiryo" pitchFamily="34" charset="-128"/>
              </a:rPr>
              <a:t> </a:t>
            </a:r>
            <a:r>
              <a:rPr lang="en-US" altLang="ja-JP" sz="1050" dirty="0" smtClean="0">
                <a:solidFill>
                  <a:schemeClr val="accent2">
                    <a:lumMod val="75000"/>
                  </a:schemeClr>
                </a:solidFill>
                <a:latin typeface="Meiryo" pitchFamily="34" charset="-128"/>
                <a:ea typeface="Meiryo" pitchFamily="34" charset="-128"/>
                <a:cs typeface="Meiryo" pitchFamily="34" charset="-128"/>
              </a:rPr>
              <a:t>  on the information as of</a:t>
            </a:r>
          </a:p>
          <a:p>
            <a:pPr rtl="0">
              <a:lnSpc>
                <a:spcPts val="1400"/>
              </a:lnSpc>
              <a:defRPr sz="1000"/>
            </a:pPr>
            <a:r>
              <a:rPr lang="en-US" altLang="ja-JP" sz="1050" dirty="0">
                <a:solidFill>
                  <a:schemeClr val="accent2">
                    <a:lumMod val="75000"/>
                  </a:schemeClr>
                </a:solidFill>
                <a:latin typeface="Meiryo" pitchFamily="34" charset="-128"/>
                <a:ea typeface="Meiryo" pitchFamily="34" charset="-128"/>
                <a:cs typeface="Meiryo" pitchFamily="34" charset="-128"/>
              </a:rPr>
              <a:t> </a:t>
            </a:r>
            <a:r>
              <a:rPr lang="en-US" altLang="ja-JP" sz="1050" dirty="0" smtClean="0">
                <a:solidFill>
                  <a:schemeClr val="accent2">
                    <a:lumMod val="75000"/>
                  </a:schemeClr>
                </a:solidFill>
                <a:latin typeface="Meiryo" pitchFamily="34" charset="-128"/>
                <a:ea typeface="Meiryo" pitchFamily="34" charset="-128"/>
                <a:cs typeface="Meiryo" pitchFamily="34" charset="-128"/>
              </a:rPr>
              <a:t>  7 Apr 2017.</a:t>
            </a:r>
          </a:p>
        </p:txBody>
      </p:sp>
      <p:sp>
        <p:nvSpPr>
          <p:cNvPr id="40" name="Round Diagonal Corner Rectangle 39"/>
          <p:cNvSpPr/>
          <p:nvPr/>
        </p:nvSpPr>
        <p:spPr bwMode="auto">
          <a:xfrm rot="20229216">
            <a:off x="1445436" y="5642604"/>
            <a:ext cx="1147726" cy="280928"/>
          </a:xfrm>
          <a:prstGeom prst="round2DiagRect">
            <a:avLst/>
          </a:prstGeom>
          <a:solidFill>
            <a:schemeClr val="accent1">
              <a:lumMod val="60000"/>
              <a:lumOff val="40000"/>
            </a:schemeClr>
          </a:solidFill>
          <a:ln w="9525" cap="flat" cmpd="dbl" algn="ctr">
            <a:gradFill>
              <a:gsLst>
                <a:gs pos="0">
                  <a:schemeClr val="bg1"/>
                </a:gs>
                <a:gs pos="50000">
                  <a:schemeClr val="accent1">
                    <a:tint val="44500"/>
                    <a:satMod val="160000"/>
                  </a:schemeClr>
                </a:gs>
                <a:gs pos="100000">
                  <a:schemeClr val="accent1">
                    <a:tint val="23500"/>
                    <a:satMod val="160000"/>
                  </a:schemeClr>
                </a:gs>
              </a:gsLst>
              <a:lin ang="5400000" scaled="0"/>
            </a:gra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050" b="1" i="1" u="none" strike="noStrike" cap="none" normalizeH="0" baseline="0" dirty="0" smtClean="0">
                <a:ln>
                  <a:noFill/>
                </a:ln>
                <a:solidFill>
                  <a:schemeClr val="accent1">
                    <a:lumMod val="50000"/>
                  </a:schemeClr>
                </a:solidFill>
                <a:effectLst/>
                <a:latin typeface="Meiryo" pitchFamily="34" charset="-128"/>
                <a:ea typeface="Meiryo" pitchFamily="34" charset="-128"/>
                <a:cs typeface="Meiryo" pitchFamily="34" charset="-128"/>
              </a:rPr>
              <a:t>Completed</a:t>
            </a:r>
            <a:endParaRPr kumimoji="1" lang="en-GB" sz="1050" b="1" i="1" u="none" strike="noStrike" cap="none" normalizeH="0" baseline="0" dirty="0" smtClean="0">
              <a:ln>
                <a:noFill/>
              </a:ln>
              <a:solidFill>
                <a:schemeClr val="accent1">
                  <a:lumMod val="50000"/>
                </a:schemeClr>
              </a:solidFill>
              <a:effectLst/>
              <a:latin typeface="Meiryo" pitchFamily="34" charset="-128"/>
              <a:ea typeface="Meiryo" pitchFamily="34" charset="-128"/>
              <a:cs typeface="Meiryo" pitchFamily="34" charset="-128"/>
            </a:endParaRPr>
          </a:p>
        </p:txBody>
      </p:sp>
      <p:sp>
        <p:nvSpPr>
          <p:cNvPr id="41" name="Text Box 25"/>
          <p:cNvSpPr txBox="1">
            <a:spLocks noChangeArrowheads="1"/>
          </p:cNvSpPr>
          <p:nvPr/>
        </p:nvSpPr>
        <p:spPr bwMode="auto">
          <a:xfrm>
            <a:off x="3520779" y="3886201"/>
            <a:ext cx="976187" cy="381000"/>
          </a:xfrm>
          <a:prstGeom prst="rect">
            <a:avLst/>
          </a:prstGeom>
          <a:noFill/>
          <a:ln w="0">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1400"/>
              </a:lnSpc>
              <a:defRPr sz="1000"/>
            </a:pPr>
            <a:r>
              <a:rPr lang="en-US" altLang="ja-JP" sz="1050" dirty="0" smtClean="0">
                <a:solidFill>
                  <a:srgbClr val="003399"/>
                </a:solidFill>
                <a:latin typeface="Meiryo" pitchFamily="34" charset="-128"/>
                <a:ea typeface="Meiryo" pitchFamily="34" charset="-128"/>
                <a:cs typeface="Meiryo" pitchFamily="34" charset="-128"/>
              </a:rPr>
              <a:t>1 Mar</a:t>
            </a:r>
            <a:endParaRPr lang="en-US" altLang="ja-JP" sz="1200" b="0" i="0" u="none" strike="noStrike" baseline="0" dirty="0">
              <a:solidFill>
                <a:srgbClr val="003399"/>
              </a:solidFill>
              <a:latin typeface="ＭＳ Ｐゴシック"/>
              <a:ea typeface="ＭＳ Ｐゴシック"/>
            </a:endParaRPr>
          </a:p>
          <a:p>
            <a:pPr algn="l" rtl="0">
              <a:lnSpc>
                <a:spcPts val="1400"/>
              </a:lnSpc>
              <a:defRPr sz="1000"/>
            </a:pPr>
            <a:endParaRPr lang="en-US" altLang="ja-JP" sz="1200" b="0" i="0" u="none" strike="noStrike" baseline="0" dirty="0">
              <a:solidFill>
                <a:srgbClr val="000000"/>
              </a:solidFill>
              <a:latin typeface="ＭＳ Ｐゴシック"/>
              <a:ea typeface="ＭＳ Ｐゴシック"/>
            </a:endParaRPr>
          </a:p>
        </p:txBody>
      </p:sp>
      <p:sp>
        <p:nvSpPr>
          <p:cNvPr id="36" name="Text Box 25"/>
          <p:cNvSpPr txBox="1">
            <a:spLocks noChangeArrowheads="1"/>
          </p:cNvSpPr>
          <p:nvPr/>
        </p:nvSpPr>
        <p:spPr bwMode="auto">
          <a:xfrm>
            <a:off x="6491413" y="3900061"/>
            <a:ext cx="976187" cy="381000"/>
          </a:xfrm>
          <a:prstGeom prst="rect">
            <a:avLst/>
          </a:prstGeom>
          <a:noFill/>
          <a:ln w="0">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50" b="0" i="0" u="none" strike="noStrike" baseline="0" dirty="0" smtClean="0">
                <a:solidFill>
                  <a:schemeClr val="accent6">
                    <a:lumMod val="75000"/>
                  </a:schemeClr>
                </a:solidFill>
                <a:latin typeface="Meiryo" pitchFamily="34" charset="-128"/>
                <a:ea typeface="Meiryo" pitchFamily="34" charset="-128"/>
                <a:cs typeface="Meiryo" pitchFamily="34" charset="-128"/>
              </a:rPr>
              <a:t>Jun</a:t>
            </a:r>
            <a:r>
              <a:rPr lang="en-US" altLang="ja-JP" sz="1050" b="0" i="0" u="none" strike="noStrike" dirty="0" smtClean="0">
                <a:solidFill>
                  <a:schemeClr val="accent6">
                    <a:lumMod val="75000"/>
                  </a:schemeClr>
                </a:solidFill>
                <a:latin typeface="Meiryo" pitchFamily="34" charset="-128"/>
                <a:ea typeface="Meiryo" pitchFamily="34" charset="-128"/>
                <a:cs typeface="Meiryo" pitchFamily="34" charset="-128"/>
              </a:rPr>
              <a:t> onward</a:t>
            </a:r>
            <a:endParaRPr lang="en-US" altLang="ja-JP" sz="1050" b="0" i="0" u="none" strike="noStrike" baseline="0" dirty="0">
              <a:solidFill>
                <a:schemeClr val="accent6">
                  <a:lumMod val="75000"/>
                </a:schemeClr>
              </a:solidFill>
              <a:latin typeface="Meiryo" pitchFamily="34" charset="-128"/>
              <a:ea typeface="Meiryo" pitchFamily="34" charset="-128"/>
              <a:cs typeface="Meiryo" pitchFamily="34" charset="-128"/>
            </a:endParaRPr>
          </a:p>
        </p:txBody>
      </p:sp>
      <p:sp>
        <p:nvSpPr>
          <p:cNvPr id="30" name="Oval 29"/>
          <p:cNvSpPr/>
          <p:nvPr/>
        </p:nvSpPr>
        <p:spPr>
          <a:xfrm>
            <a:off x="3805672" y="3429000"/>
            <a:ext cx="406400" cy="40640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Text Box 25"/>
          <p:cNvSpPr txBox="1">
            <a:spLocks noChangeArrowheads="1"/>
          </p:cNvSpPr>
          <p:nvPr/>
        </p:nvSpPr>
        <p:spPr bwMode="auto">
          <a:xfrm>
            <a:off x="2534862" y="2919775"/>
            <a:ext cx="954924" cy="227818"/>
          </a:xfrm>
          <a:prstGeom prst="rect">
            <a:avLst/>
          </a:prstGeom>
          <a:solidFill>
            <a:srgbClr val="002060"/>
          </a:solidFill>
          <a:ln w="0">
            <a:noFill/>
            <a:miter lim="800000"/>
            <a:headEnd/>
            <a:tailEnd/>
          </a:ln>
        </p:spPr>
        <p:txBody>
          <a:bodyPr wrap="square" lIns="36000" tIns="36000" rIns="36000" bIns="72000" anchor="t"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1400"/>
              </a:lnSpc>
              <a:defRPr sz="1000"/>
            </a:pPr>
            <a:r>
              <a:rPr lang="en-US" altLang="ja-JP" sz="1050" b="1" dirty="0" smtClean="0">
                <a:solidFill>
                  <a:schemeClr val="bg1"/>
                </a:solidFill>
                <a:latin typeface="Meiryo" pitchFamily="34" charset="-128"/>
                <a:ea typeface="Meiryo" pitchFamily="34" charset="-128"/>
                <a:cs typeface="Meiryo" pitchFamily="34" charset="-128"/>
              </a:rPr>
              <a:t>2017</a:t>
            </a:r>
            <a:endParaRPr lang="en-US" altLang="ja-JP" sz="1200" b="1" i="0" u="none" strike="noStrike" baseline="0" dirty="0">
              <a:solidFill>
                <a:schemeClr val="bg1"/>
              </a:solidFill>
              <a:latin typeface="ＭＳ Ｐゴシック"/>
              <a:ea typeface="ＭＳ Ｐゴシック"/>
            </a:endParaRPr>
          </a:p>
          <a:p>
            <a:pPr algn="l" rtl="0">
              <a:lnSpc>
                <a:spcPts val="1400"/>
              </a:lnSpc>
              <a:defRPr sz="1000"/>
            </a:pPr>
            <a:endParaRPr lang="en-US" altLang="ja-JP" sz="1200" b="1" i="0" u="none" strike="noStrike" baseline="0" dirty="0">
              <a:solidFill>
                <a:schemeClr val="bg1"/>
              </a:solidFill>
              <a:latin typeface="ＭＳ Ｐゴシック"/>
              <a:ea typeface="ＭＳ Ｐゴシック"/>
            </a:endParaRPr>
          </a:p>
        </p:txBody>
      </p:sp>
      <p:sp>
        <p:nvSpPr>
          <p:cNvPr id="37" name="Text Box 25"/>
          <p:cNvSpPr txBox="1">
            <a:spLocks noChangeArrowheads="1"/>
          </p:cNvSpPr>
          <p:nvPr/>
        </p:nvSpPr>
        <p:spPr bwMode="auto">
          <a:xfrm>
            <a:off x="550110" y="2919775"/>
            <a:ext cx="954924" cy="227818"/>
          </a:xfrm>
          <a:prstGeom prst="rect">
            <a:avLst/>
          </a:prstGeom>
          <a:solidFill>
            <a:srgbClr val="002060"/>
          </a:solidFill>
          <a:ln w="0">
            <a:noFill/>
            <a:miter lim="800000"/>
            <a:headEnd/>
            <a:tailEnd/>
          </a:ln>
        </p:spPr>
        <p:txBody>
          <a:bodyPr wrap="square" lIns="36000" tIns="36000" rIns="36000" bIns="72000" anchor="t"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1400"/>
              </a:lnSpc>
              <a:defRPr sz="1000"/>
            </a:pPr>
            <a:r>
              <a:rPr lang="en-US" altLang="ja-JP" sz="1050" b="1" dirty="0" smtClean="0">
                <a:solidFill>
                  <a:schemeClr val="bg1"/>
                </a:solidFill>
                <a:latin typeface="Meiryo" pitchFamily="34" charset="-128"/>
                <a:ea typeface="Meiryo" pitchFamily="34" charset="-128"/>
                <a:cs typeface="Meiryo" pitchFamily="34" charset="-128"/>
              </a:rPr>
              <a:t>2016</a:t>
            </a:r>
            <a:endParaRPr lang="en-US" altLang="ja-JP" sz="1200" b="1" i="0" u="none" strike="noStrike" baseline="0" dirty="0">
              <a:solidFill>
                <a:schemeClr val="bg1"/>
              </a:solidFill>
              <a:latin typeface="ＭＳ Ｐゴシック"/>
              <a:ea typeface="ＭＳ Ｐゴシック"/>
            </a:endParaRPr>
          </a:p>
          <a:p>
            <a:pPr algn="l" rtl="0">
              <a:lnSpc>
                <a:spcPts val="1400"/>
              </a:lnSpc>
              <a:defRPr sz="1000"/>
            </a:pPr>
            <a:endParaRPr lang="en-US" altLang="ja-JP" sz="1200" b="1" i="0" u="none" strike="noStrike" baseline="0" dirty="0">
              <a:solidFill>
                <a:schemeClr val="bg1"/>
              </a:solidFill>
              <a:latin typeface="ＭＳ Ｐゴシック"/>
              <a:ea typeface="ＭＳ Ｐゴシック"/>
            </a:endParaRPr>
          </a:p>
        </p:txBody>
      </p:sp>
      <p:cxnSp>
        <p:nvCxnSpPr>
          <p:cNvPr id="38" name="Straight Connector 37"/>
          <p:cNvCxnSpPr/>
          <p:nvPr/>
        </p:nvCxnSpPr>
        <p:spPr bwMode="auto">
          <a:xfrm>
            <a:off x="2499459" y="5430814"/>
            <a:ext cx="998753" cy="0"/>
          </a:xfrm>
          <a:prstGeom prst="line">
            <a:avLst/>
          </a:prstGeom>
          <a:solidFill>
            <a:schemeClr val="accent1"/>
          </a:solidFill>
          <a:ln w="19050" cap="flat" cmpd="sng" algn="ctr">
            <a:solidFill>
              <a:srgbClr val="002060"/>
            </a:solidFill>
            <a:prstDash val="solid"/>
            <a:round/>
            <a:headEnd type="none" w="med" len="med"/>
            <a:tailEnd type="none" w="med" len="med"/>
          </a:ln>
          <a:effectLst/>
        </p:spPr>
      </p:cxnSp>
      <p:sp>
        <p:nvSpPr>
          <p:cNvPr id="42" name="Round Diagonal Corner Rectangle 41"/>
          <p:cNvSpPr/>
          <p:nvPr/>
        </p:nvSpPr>
        <p:spPr bwMode="auto">
          <a:xfrm rot="20229216">
            <a:off x="2439560" y="5994859"/>
            <a:ext cx="1147726" cy="280928"/>
          </a:xfrm>
          <a:prstGeom prst="round2DiagRect">
            <a:avLst/>
          </a:prstGeom>
          <a:solidFill>
            <a:schemeClr val="accent1">
              <a:lumMod val="60000"/>
              <a:lumOff val="40000"/>
            </a:schemeClr>
          </a:solidFill>
          <a:ln w="9525" cap="flat" cmpd="dbl" algn="ctr">
            <a:gradFill>
              <a:gsLst>
                <a:gs pos="0">
                  <a:schemeClr val="bg1"/>
                </a:gs>
                <a:gs pos="50000">
                  <a:schemeClr val="accent1">
                    <a:tint val="44500"/>
                    <a:satMod val="160000"/>
                  </a:schemeClr>
                </a:gs>
                <a:gs pos="100000">
                  <a:schemeClr val="accent1">
                    <a:tint val="23500"/>
                    <a:satMod val="160000"/>
                  </a:schemeClr>
                </a:gs>
              </a:gsLst>
              <a:lin ang="5400000" scaled="0"/>
            </a:gra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050" b="1" i="1" u="none" strike="noStrike" cap="none" normalizeH="0" baseline="0" dirty="0" smtClean="0">
                <a:ln>
                  <a:noFill/>
                </a:ln>
                <a:solidFill>
                  <a:schemeClr val="accent1">
                    <a:lumMod val="50000"/>
                  </a:schemeClr>
                </a:solidFill>
                <a:effectLst/>
                <a:latin typeface="Meiryo" pitchFamily="34" charset="-128"/>
                <a:ea typeface="Meiryo" pitchFamily="34" charset="-128"/>
                <a:cs typeface="Meiryo" pitchFamily="34" charset="-128"/>
              </a:rPr>
              <a:t>Completed</a:t>
            </a:r>
            <a:endParaRPr kumimoji="1" lang="en-GB" sz="1050" b="1" i="1" u="none" strike="noStrike" cap="none" normalizeH="0" baseline="0" dirty="0" smtClean="0">
              <a:ln>
                <a:noFill/>
              </a:ln>
              <a:solidFill>
                <a:schemeClr val="accent1">
                  <a:lumMod val="50000"/>
                </a:schemeClr>
              </a:solidFill>
              <a:effectLst/>
              <a:latin typeface="Meiryo" pitchFamily="34" charset="-128"/>
              <a:ea typeface="Meiryo" pitchFamily="34" charset="-128"/>
              <a:cs typeface="Meiryo" pitchFamily="34" charset="-128"/>
            </a:endParaRPr>
          </a:p>
        </p:txBody>
      </p:sp>
      <p:sp>
        <p:nvSpPr>
          <p:cNvPr id="43" name="Round Diagonal Corner Rectangle 42"/>
          <p:cNvSpPr/>
          <p:nvPr/>
        </p:nvSpPr>
        <p:spPr bwMode="auto">
          <a:xfrm rot="20229216">
            <a:off x="3435008" y="5739636"/>
            <a:ext cx="1147726" cy="280928"/>
          </a:xfrm>
          <a:prstGeom prst="round2DiagRect">
            <a:avLst/>
          </a:prstGeom>
          <a:solidFill>
            <a:schemeClr val="accent1">
              <a:lumMod val="60000"/>
              <a:lumOff val="40000"/>
            </a:schemeClr>
          </a:solidFill>
          <a:ln w="9525" cap="flat" cmpd="dbl" algn="ctr">
            <a:gradFill>
              <a:gsLst>
                <a:gs pos="0">
                  <a:schemeClr val="bg1"/>
                </a:gs>
                <a:gs pos="50000">
                  <a:schemeClr val="accent1">
                    <a:tint val="44500"/>
                    <a:satMod val="160000"/>
                  </a:schemeClr>
                </a:gs>
                <a:gs pos="100000">
                  <a:schemeClr val="accent1">
                    <a:tint val="23500"/>
                    <a:satMod val="160000"/>
                  </a:schemeClr>
                </a:gs>
              </a:gsLst>
              <a:lin ang="5400000" scaled="0"/>
            </a:gra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050" b="1" i="1" u="none" strike="noStrike" cap="none" normalizeH="0" baseline="0" dirty="0" smtClean="0">
                <a:ln>
                  <a:noFill/>
                </a:ln>
                <a:solidFill>
                  <a:schemeClr val="accent1">
                    <a:lumMod val="50000"/>
                  </a:schemeClr>
                </a:solidFill>
                <a:effectLst/>
                <a:latin typeface="Meiryo" pitchFamily="34" charset="-128"/>
                <a:ea typeface="Meiryo" pitchFamily="34" charset="-128"/>
                <a:cs typeface="Meiryo" pitchFamily="34" charset="-128"/>
              </a:rPr>
              <a:t>Completed</a:t>
            </a:r>
            <a:endParaRPr kumimoji="1" lang="en-GB" sz="1050" b="1" i="1" u="none" strike="noStrike" cap="none" normalizeH="0" baseline="0" dirty="0" smtClean="0">
              <a:ln>
                <a:noFill/>
              </a:ln>
              <a:solidFill>
                <a:schemeClr val="accent1">
                  <a:lumMod val="50000"/>
                </a:schemeClr>
              </a:solidFill>
              <a:effectLst/>
              <a:latin typeface="Meiryo" pitchFamily="34" charset="-128"/>
              <a:ea typeface="Meiryo" pitchFamily="34" charset="-128"/>
              <a:cs typeface="Meiryo" pitchFamily="34" charset="-128"/>
            </a:endParaRPr>
          </a:p>
        </p:txBody>
      </p:sp>
      <p:sp>
        <p:nvSpPr>
          <p:cNvPr id="44" name="Text Box 25"/>
          <p:cNvSpPr txBox="1">
            <a:spLocks noChangeArrowheads="1"/>
          </p:cNvSpPr>
          <p:nvPr/>
        </p:nvSpPr>
        <p:spPr bwMode="auto">
          <a:xfrm>
            <a:off x="6502044" y="2919775"/>
            <a:ext cx="954924" cy="227818"/>
          </a:xfrm>
          <a:prstGeom prst="rect">
            <a:avLst/>
          </a:prstGeom>
          <a:solidFill>
            <a:srgbClr val="002060"/>
          </a:solidFill>
          <a:ln w="0">
            <a:noFill/>
            <a:miter lim="800000"/>
            <a:headEnd/>
            <a:tailEnd/>
          </a:ln>
        </p:spPr>
        <p:txBody>
          <a:bodyPr wrap="square" lIns="36000" tIns="36000" rIns="36000" bIns="72000" anchor="t"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1400"/>
              </a:lnSpc>
              <a:defRPr sz="1000"/>
            </a:pPr>
            <a:r>
              <a:rPr lang="en-US" altLang="ja-JP" sz="1050" b="1" dirty="0" smtClean="0">
                <a:solidFill>
                  <a:schemeClr val="bg1"/>
                </a:solidFill>
                <a:latin typeface="Meiryo" pitchFamily="34" charset="-128"/>
                <a:ea typeface="Meiryo" pitchFamily="34" charset="-128"/>
                <a:cs typeface="Meiryo" pitchFamily="34" charset="-128"/>
              </a:rPr>
              <a:t>2018</a:t>
            </a:r>
            <a:endParaRPr lang="en-US" altLang="ja-JP" sz="1200" b="1" i="0" u="none" strike="noStrike" baseline="0" dirty="0">
              <a:solidFill>
                <a:schemeClr val="bg1"/>
              </a:solidFill>
              <a:latin typeface="ＭＳ Ｐゴシック"/>
              <a:ea typeface="ＭＳ Ｐゴシック"/>
            </a:endParaRPr>
          </a:p>
          <a:p>
            <a:pPr algn="l" rtl="0">
              <a:lnSpc>
                <a:spcPts val="1400"/>
              </a:lnSpc>
              <a:defRPr sz="1000"/>
            </a:pPr>
            <a:endParaRPr lang="en-US" altLang="ja-JP" sz="1200" b="1" i="0" u="none" strike="noStrike" baseline="0" dirty="0">
              <a:solidFill>
                <a:schemeClr val="bg1"/>
              </a:solidFill>
              <a:latin typeface="ＭＳ Ｐゴシック"/>
              <a:ea typeface="ＭＳ Ｐゴシック"/>
            </a:endParaRPr>
          </a:p>
        </p:txBody>
      </p:sp>
      <p:sp>
        <p:nvSpPr>
          <p:cNvPr id="48" name="Rectangle 47"/>
          <p:cNvSpPr/>
          <p:nvPr/>
        </p:nvSpPr>
        <p:spPr>
          <a:xfrm>
            <a:off x="6477000" y="4191000"/>
            <a:ext cx="997651" cy="1782000"/>
          </a:xfrm>
          <a:prstGeom prst="rect">
            <a:avLst/>
          </a:prstGeom>
          <a:solidFill>
            <a:schemeClr val="accent6">
              <a:lumMod val="60000"/>
              <a:lumOff val="40000"/>
            </a:schemeClr>
          </a:solidFill>
          <a:ln w="22225">
            <a:solidFill>
              <a:schemeClr val="accent2">
                <a:lumMod val="75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8232" tIns="78232" rIns="78232" bIns="78232" numCol="1" spcCol="1270" anchor="t" anchorCtr="0">
            <a:noAutofit/>
          </a:bodyPr>
          <a:lstStyle/>
          <a:p>
            <a:pPr lvl="0" algn="ctr" defTabSz="488950">
              <a:lnSpc>
                <a:spcPct val="150000"/>
              </a:lnSpc>
              <a:spcBef>
                <a:spcPct val="0"/>
              </a:spcBef>
              <a:spcAft>
                <a:spcPct val="35000"/>
              </a:spcAft>
            </a:pPr>
            <a:r>
              <a:rPr lang="en-US" sz="1000" b="1" dirty="0" smtClean="0">
                <a:solidFill>
                  <a:schemeClr val="bg1"/>
                </a:solidFill>
                <a:latin typeface="Meiryo" pitchFamily="34" charset="-128"/>
                <a:ea typeface="Meiryo" pitchFamily="34" charset="-128"/>
                <a:cs typeface="Meiryo" pitchFamily="34" charset="-128"/>
              </a:rPr>
              <a:t>Go live      </a:t>
            </a:r>
            <a:r>
              <a:rPr lang="en-US" sz="1000" b="1" kern="1200" dirty="0" smtClean="0">
                <a:solidFill>
                  <a:schemeClr val="bg1"/>
                </a:solidFill>
                <a:latin typeface="Meiryo" pitchFamily="34" charset="-128"/>
                <a:ea typeface="Meiryo" pitchFamily="34" charset="-128"/>
                <a:cs typeface="Meiryo" pitchFamily="34" charset="-128"/>
              </a:rPr>
              <a:t> e-Tax </a:t>
            </a:r>
            <a:endParaRPr lang="en-GB" sz="1000" b="1" kern="1200" dirty="0">
              <a:solidFill>
                <a:schemeClr val="bg1"/>
              </a:solidFill>
              <a:latin typeface="Meiryo" pitchFamily="34" charset="-128"/>
              <a:ea typeface="Meiryo" pitchFamily="34" charset="-128"/>
              <a:cs typeface="Meiryo" pitchFamily="34" charset="-128"/>
            </a:endParaRPr>
          </a:p>
        </p:txBody>
      </p:sp>
      <p:sp>
        <p:nvSpPr>
          <p:cNvPr id="49" name="Oval 48"/>
          <p:cNvSpPr/>
          <p:nvPr/>
        </p:nvSpPr>
        <p:spPr>
          <a:xfrm>
            <a:off x="7590709" y="3429000"/>
            <a:ext cx="406400" cy="40640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0" name="Rectangle 49"/>
          <p:cNvSpPr/>
          <p:nvPr/>
        </p:nvSpPr>
        <p:spPr>
          <a:xfrm>
            <a:off x="5483886" y="4191000"/>
            <a:ext cx="995448" cy="1782000"/>
          </a:xfrm>
          <a:prstGeom prst="rect">
            <a:avLst/>
          </a:prstGeom>
          <a:solidFill>
            <a:schemeClr val="accent6">
              <a:lumMod val="60000"/>
              <a:lumOff val="40000"/>
            </a:schemeClr>
          </a:solidFill>
          <a:ln w="22225">
            <a:solidFill>
              <a:schemeClr val="accent2">
                <a:lumMod val="75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8232" tIns="78232" rIns="78232" bIns="78232" numCol="1" spcCol="1270" anchor="t" anchorCtr="0">
            <a:noAutofit/>
          </a:bodyPr>
          <a:lstStyle/>
          <a:p>
            <a:pPr lvl="0" algn="ctr" defTabSz="488950">
              <a:lnSpc>
                <a:spcPct val="150000"/>
              </a:lnSpc>
              <a:spcAft>
                <a:spcPct val="35000"/>
              </a:spcAft>
            </a:pPr>
            <a:r>
              <a:rPr lang="en-US" sz="1000" b="1" dirty="0" smtClean="0">
                <a:solidFill>
                  <a:schemeClr val="bg1"/>
                </a:solidFill>
                <a:latin typeface="Meiryo" pitchFamily="34" charset="-128"/>
                <a:ea typeface="Meiryo" pitchFamily="34" charset="-128"/>
                <a:cs typeface="Meiryo" pitchFamily="34" charset="-128"/>
              </a:rPr>
              <a:t>Go live </a:t>
            </a:r>
            <a:r>
              <a:rPr lang="en-US" sz="800" b="1" dirty="0" smtClean="0">
                <a:solidFill>
                  <a:schemeClr val="bg1"/>
                </a:solidFill>
                <a:latin typeface="Meiryo" pitchFamily="34" charset="-128"/>
                <a:ea typeface="Meiryo" pitchFamily="34" charset="-128"/>
                <a:cs typeface="Meiryo" pitchFamily="34" charset="-128"/>
              </a:rPr>
              <a:t>Request to Pay          </a:t>
            </a:r>
            <a:r>
              <a:rPr lang="en-US" sz="900" b="1" dirty="0" smtClean="0">
                <a:solidFill>
                  <a:schemeClr val="bg1"/>
                </a:solidFill>
                <a:latin typeface="Meiryo" pitchFamily="34" charset="-128"/>
                <a:ea typeface="Meiryo" pitchFamily="34" charset="-128"/>
                <a:cs typeface="Meiryo" pitchFamily="34" charset="-128"/>
              </a:rPr>
              <a:t>Bill </a:t>
            </a:r>
            <a:r>
              <a:rPr lang="en-US" sz="900" b="1" dirty="0">
                <a:solidFill>
                  <a:schemeClr val="bg1"/>
                </a:solidFill>
                <a:latin typeface="Meiryo" pitchFamily="34" charset="-128"/>
                <a:ea typeface="Meiryo" pitchFamily="34" charset="-128"/>
                <a:cs typeface="Meiryo" pitchFamily="34" charset="-128"/>
              </a:rPr>
              <a:t>Payment Biller Service </a:t>
            </a:r>
            <a:endParaRPr lang="ja-JP" altLang="en-US" sz="900" b="1" dirty="0">
              <a:solidFill>
                <a:schemeClr val="bg1"/>
              </a:solidFill>
              <a:latin typeface="Meiryo" pitchFamily="34" charset="-128"/>
              <a:ea typeface="Meiryo" pitchFamily="34" charset="-128"/>
              <a:cs typeface="Meiryo" pitchFamily="34" charset="-128"/>
            </a:endParaRPr>
          </a:p>
        </p:txBody>
      </p:sp>
      <p:sp>
        <p:nvSpPr>
          <p:cNvPr id="51" name="Text Box 25"/>
          <p:cNvSpPr txBox="1">
            <a:spLocks noChangeArrowheads="1"/>
          </p:cNvSpPr>
          <p:nvPr/>
        </p:nvSpPr>
        <p:spPr bwMode="auto">
          <a:xfrm>
            <a:off x="5500813" y="3900061"/>
            <a:ext cx="976187" cy="381000"/>
          </a:xfrm>
          <a:prstGeom prst="rect">
            <a:avLst/>
          </a:prstGeom>
          <a:noFill/>
          <a:ln w="0">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400"/>
              </a:lnSpc>
              <a:defRPr sz="1000"/>
            </a:pPr>
            <a:r>
              <a:rPr lang="en-US" altLang="ja-JP" sz="1050" dirty="0" smtClean="0">
                <a:solidFill>
                  <a:schemeClr val="accent6">
                    <a:lumMod val="75000"/>
                  </a:schemeClr>
                </a:solidFill>
                <a:latin typeface="Meiryo" pitchFamily="34" charset="-128"/>
                <a:ea typeface="Meiryo" pitchFamily="34" charset="-128"/>
                <a:cs typeface="Meiryo" pitchFamily="34" charset="-128"/>
              </a:rPr>
              <a:t>Nov</a:t>
            </a:r>
            <a:endParaRPr lang="en-US" altLang="ja-JP" sz="1050" b="0" i="0" u="none" strike="noStrike" baseline="0" dirty="0">
              <a:solidFill>
                <a:schemeClr val="accent6">
                  <a:lumMod val="75000"/>
                </a:schemeClr>
              </a:solidFill>
              <a:latin typeface="Meiryo" pitchFamily="34" charset="-128"/>
              <a:ea typeface="Meiryo" pitchFamily="34" charset="-128"/>
              <a:cs typeface="Meiryo" pitchFamily="34" charset="-128"/>
            </a:endParaRPr>
          </a:p>
        </p:txBody>
      </p:sp>
    </p:spTree>
    <p:extLst>
      <p:ext uri="{BB962C8B-B14F-4D97-AF65-F5344CB8AC3E}">
        <p14:creationId xmlns:p14="http://schemas.microsoft.com/office/powerpoint/2010/main" val="16368658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63F1C87A-1DF6-4E8E-9914-AB9E24F56AC7}" type="slidenum">
              <a:rPr lang="en-US" smtClean="0"/>
              <a:pPr>
                <a:defRPr/>
              </a:pPr>
              <a:t>21</a:t>
            </a:fld>
            <a:endParaRPr lang="th-TH"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57200"/>
            <a:ext cx="8839200" cy="59436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96778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63F1C87A-1DF6-4E8E-9914-AB9E24F56AC7}" type="slidenum">
              <a:rPr lang="en-US" smtClean="0"/>
              <a:pPr>
                <a:defRPr/>
              </a:pPr>
              <a:t>22</a:t>
            </a:fld>
            <a:endParaRPr lang="th-TH" dirty="0"/>
          </a:p>
        </p:txBody>
      </p:sp>
      <p:sp>
        <p:nvSpPr>
          <p:cNvPr id="5" name="Rounded Rectangle 4"/>
          <p:cNvSpPr/>
          <p:nvPr/>
        </p:nvSpPr>
        <p:spPr>
          <a:xfrm>
            <a:off x="166851" y="2849329"/>
            <a:ext cx="8763000" cy="786155"/>
          </a:xfrm>
          <a:prstGeom prst="roundRect">
            <a:avLst/>
          </a:prstGeom>
          <a:solidFill>
            <a:srgbClr val="C2C2F0"/>
          </a:solidFill>
        </p:spPr>
        <p:style>
          <a:lnRef idx="2">
            <a:schemeClr val="lt1">
              <a:hueOff val="0"/>
              <a:satOff val="0"/>
              <a:lumOff val="0"/>
              <a:alphaOff val="0"/>
            </a:schemeClr>
          </a:lnRef>
          <a:fillRef idx="1">
            <a:scrgbClr r="0" g="0" b="0"/>
          </a:fillRef>
          <a:effectRef idx="0">
            <a:schemeClr val="accent6">
              <a:shade val="80000"/>
              <a:hueOff val="0"/>
              <a:satOff val="0"/>
              <a:lumOff val="0"/>
              <a:alphaOff val="0"/>
            </a:schemeClr>
          </a:effectRef>
          <a:fontRef idx="minor">
            <a:schemeClr val="lt1"/>
          </a:fontRef>
        </p:style>
      </p:sp>
      <p:sp>
        <p:nvSpPr>
          <p:cNvPr id="6" name="Rounded Rectangle 4"/>
          <p:cNvSpPr/>
          <p:nvPr/>
        </p:nvSpPr>
        <p:spPr>
          <a:xfrm>
            <a:off x="222465" y="3018865"/>
            <a:ext cx="8545090" cy="576793"/>
          </a:xfrm>
          <a:prstGeom prst="rect">
            <a:avLst/>
          </a:prstGeom>
          <a:solidFill>
            <a:srgbClr val="C2C2F0"/>
          </a:solidFill>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ctr" anchorCtr="0">
            <a:noAutofit/>
          </a:bodyPr>
          <a:lstStyle/>
          <a:p>
            <a:pPr lvl="0" defTabSz="1377950">
              <a:lnSpc>
                <a:spcPct val="90000"/>
              </a:lnSpc>
              <a:spcAft>
                <a:spcPct val="35000"/>
              </a:spcAft>
            </a:pPr>
            <a:r>
              <a:rPr lang="en-GB" dirty="0" smtClean="0">
                <a:latin typeface="Meiryo" pitchFamily="34" charset="-128"/>
                <a:ea typeface="Meiryo" pitchFamily="34" charset="-128"/>
                <a:cs typeface="Meiryo" pitchFamily="34" charset="-128"/>
              </a:rPr>
              <a:t> 5</a:t>
            </a:r>
            <a:r>
              <a:rPr lang="en-GB" kern="1200" dirty="0" smtClean="0">
                <a:latin typeface="Meiryo" pitchFamily="34" charset="-128"/>
                <a:ea typeface="Meiryo" pitchFamily="34" charset="-128"/>
                <a:cs typeface="Meiryo" pitchFamily="34" charset="-128"/>
              </a:rPr>
              <a:t>. </a:t>
            </a:r>
            <a:r>
              <a:rPr lang="en-US" altLang="ja-JP" kern="1200" dirty="0" smtClean="0">
                <a:latin typeface="Meiryo" pitchFamily="34" charset="-128"/>
                <a:ea typeface="Meiryo" pitchFamily="34" charset="-128"/>
                <a:cs typeface="Meiryo" pitchFamily="34" charset="-128"/>
              </a:rPr>
              <a:t>Q&amp;A and Contact Information</a:t>
            </a:r>
            <a:endParaRPr lang="en-GB" dirty="0">
              <a:latin typeface="Meiryo" pitchFamily="34" charset="-128"/>
              <a:ea typeface="Meiryo" pitchFamily="34" charset="-128"/>
              <a:cs typeface="Meiryo" pitchFamily="34" charset="-128"/>
            </a:endParaRPr>
          </a:p>
        </p:txBody>
      </p:sp>
    </p:spTree>
    <p:extLst>
      <p:ext uri="{BB962C8B-B14F-4D97-AF65-F5344CB8AC3E}">
        <p14:creationId xmlns:p14="http://schemas.microsoft.com/office/powerpoint/2010/main" val="1756336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63F1C87A-1DF6-4E8E-9914-AB9E24F56AC7}" type="slidenum">
              <a:rPr lang="en-US" smtClean="0"/>
              <a:pPr>
                <a:defRPr/>
              </a:pPr>
              <a:t>23</a:t>
            </a:fld>
            <a:endParaRPr lang="th-TH" dirty="0"/>
          </a:p>
        </p:txBody>
      </p:sp>
      <p:sp>
        <p:nvSpPr>
          <p:cNvPr id="5" name="Rectangle 4"/>
          <p:cNvSpPr/>
          <p:nvPr/>
        </p:nvSpPr>
        <p:spPr>
          <a:xfrm>
            <a:off x="228600" y="533400"/>
            <a:ext cx="8686800" cy="461665"/>
          </a:xfrm>
          <a:prstGeom prst="rect">
            <a:avLst/>
          </a:prstGeom>
        </p:spPr>
        <p:txBody>
          <a:bodyPr wrap="square">
            <a:spAutoFit/>
          </a:bodyPr>
          <a:lstStyle/>
          <a:p>
            <a:pPr marL="0" indent="0" eaLnBrk="1" hangingPunct="1">
              <a:defRPr/>
            </a:pPr>
            <a:r>
              <a:rPr lang="en-US" altLang="ja-JP" b="1" dirty="0" smtClean="0">
                <a:solidFill>
                  <a:schemeClr val="accent2">
                    <a:lumMod val="75000"/>
                  </a:schemeClr>
                </a:solidFill>
                <a:latin typeface="Meiryo" pitchFamily="34" charset="-128"/>
                <a:ea typeface="Meiryo" pitchFamily="34" charset="-128"/>
                <a:cs typeface="Meiryo" pitchFamily="34" charset="-128"/>
              </a:rPr>
              <a:t>5-1. Frequently Asked Questions</a:t>
            </a:r>
            <a:r>
              <a:rPr lang="ja-JP" altLang="en-US" b="1" dirty="0" smtClean="0">
                <a:solidFill>
                  <a:schemeClr val="accent2">
                    <a:lumMod val="75000"/>
                  </a:schemeClr>
                </a:solidFill>
                <a:latin typeface="Meiryo" pitchFamily="34" charset="-128"/>
                <a:ea typeface="Meiryo" pitchFamily="34" charset="-128"/>
                <a:cs typeface="Meiryo" pitchFamily="34" charset="-128"/>
              </a:rPr>
              <a:t>①</a:t>
            </a:r>
            <a:endParaRPr lang="en-GB" b="1" dirty="0">
              <a:solidFill>
                <a:schemeClr val="accent2">
                  <a:lumMod val="75000"/>
                </a:schemeClr>
              </a:solidFill>
              <a:latin typeface="Meiryo" pitchFamily="34" charset="-128"/>
              <a:ea typeface="Meiryo" pitchFamily="34" charset="-128"/>
              <a:cs typeface="Meiryo" pitchFamily="34" charset="-128"/>
            </a:endParaRPr>
          </a:p>
        </p:txBody>
      </p:sp>
      <p:sp>
        <p:nvSpPr>
          <p:cNvPr id="6" name="Rounded Rectangular Callout 5"/>
          <p:cNvSpPr/>
          <p:nvPr/>
        </p:nvSpPr>
        <p:spPr bwMode="auto">
          <a:xfrm>
            <a:off x="531090" y="1239043"/>
            <a:ext cx="3505200" cy="1191816"/>
          </a:xfrm>
          <a:prstGeom prst="wedgeRoundRectCallout">
            <a:avLst>
              <a:gd name="adj1" fmla="val -2651"/>
              <a:gd name="adj2" fmla="val 61101"/>
              <a:gd name="adj3" fmla="val 16667"/>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latin typeface="Meiryo" pitchFamily="34" charset="-128"/>
                <a:ea typeface="Meiryo" pitchFamily="34" charset="-128"/>
                <a:cs typeface="Meiryo" pitchFamily="34" charset="-128"/>
              </a:rPr>
              <a:t>&lt;Q1&gt;</a:t>
            </a:r>
          </a:p>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latin typeface="Meiryo" pitchFamily="34" charset="-128"/>
                <a:ea typeface="Meiryo" pitchFamily="34" charset="-128"/>
                <a:cs typeface="Meiryo" pitchFamily="34" charset="-128"/>
              </a:rPr>
              <a:t>Do I always have to use </a:t>
            </a:r>
            <a:r>
              <a:rPr lang="en-US" sz="1600" dirty="0" err="1" smtClean="0">
                <a:latin typeface="Meiryo" pitchFamily="34" charset="-128"/>
                <a:ea typeface="Meiryo" pitchFamily="34" charset="-128"/>
                <a:cs typeface="Meiryo" pitchFamily="34" charset="-128"/>
              </a:rPr>
              <a:t>PromptPay</a:t>
            </a:r>
            <a:r>
              <a:rPr lang="en-US" sz="1600" dirty="0" smtClean="0">
                <a:latin typeface="Meiryo" pitchFamily="34" charset="-128"/>
                <a:ea typeface="Meiryo" pitchFamily="34" charset="-128"/>
                <a:cs typeface="Meiryo" pitchFamily="34" charset="-128"/>
              </a:rPr>
              <a:t> to transfer funds once service is in operation?</a:t>
            </a:r>
          </a:p>
        </p:txBody>
      </p:sp>
      <p:sp>
        <p:nvSpPr>
          <p:cNvPr id="7" name="Rounded Rectangular Callout 6"/>
          <p:cNvSpPr/>
          <p:nvPr/>
        </p:nvSpPr>
        <p:spPr bwMode="auto">
          <a:xfrm>
            <a:off x="519545" y="2973170"/>
            <a:ext cx="3505200" cy="1191816"/>
          </a:xfrm>
          <a:prstGeom prst="wedgeRoundRectCallout">
            <a:avLst>
              <a:gd name="adj1" fmla="val -2651"/>
              <a:gd name="adj2" fmla="val 61101"/>
              <a:gd name="adj3" fmla="val 16667"/>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latin typeface="Meiryo" pitchFamily="34" charset="-128"/>
                <a:ea typeface="Meiryo" pitchFamily="34" charset="-128"/>
                <a:cs typeface="Meiryo" pitchFamily="34" charset="-128"/>
              </a:rPr>
              <a:t>&lt;Q</a:t>
            </a:r>
            <a:r>
              <a:rPr lang="en-US" altLang="ja-JP" sz="1600" dirty="0" smtClean="0">
                <a:latin typeface="Meiryo" pitchFamily="34" charset="-128"/>
                <a:ea typeface="Meiryo" pitchFamily="34" charset="-128"/>
                <a:cs typeface="Meiryo" pitchFamily="34" charset="-128"/>
              </a:rPr>
              <a:t>2</a:t>
            </a:r>
            <a:r>
              <a:rPr lang="en-US" sz="1600" dirty="0" smtClean="0">
                <a:latin typeface="Meiryo" pitchFamily="34" charset="-128"/>
                <a:ea typeface="Meiryo" pitchFamily="34" charset="-128"/>
                <a:cs typeface="Meiryo" pitchFamily="34" charset="-128"/>
              </a:rPr>
              <a:t>&gt;</a:t>
            </a:r>
          </a:p>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latin typeface="Meiryo" pitchFamily="34" charset="-128"/>
                <a:ea typeface="Meiryo" pitchFamily="34" charset="-128"/>
                <a:cs typeface="Meiryo" pitchFamily="34" charset="-128"/>
              </a:rPr>
              <a:t>In case of corporate customers, can a single Tax ID only tie up with a single bank account?</a:t>
            </a:r>
          </a:p>
        </p:txBody>
      </p:sp>
      <p:sp>
        <p:nvSpPr>
          <p:cNvPr id="8" name="Rounded Rectangular Callout 7"/>
          <p:cNvSpPr/>
          <p:nvPr/>
        </p:nvSpPr>
        <p:spPr bwMode="auto">
          <a:xfrm>
            <a:off x="519545" y="4698061"/>
            <a:ext cx="3505200" cy="1191816"/>
          </a:xfrm>
          <a:prstGeom prst="wedgeRoundRectCallout">
            <a:avLst>
              <a:gd name="adj1" fmla="val -2651"/>
              <a:gd name="adj2" fmla="val 61101"/>
              <a:gd name="adj3" fmla="val 16667"/>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latin typeface="Meiryo" pitchFamily="34" charset="-128"/>
                <a:ea typeface="Meiryo" pitchFamily="34" charset="-128"/>
                <a:cs typeface="Meiryo" pitchFamily="34" charset="-128"/>
              </a:rPr>
              <a:t>&lt;Q</a:t>
            </a:r>
            <a:r>
              <a:rPr lang="en-US" altLang="ja-JP" sz="1600" dirty="0">
                <a:latin typeface="Meiryo" pitchFamily="34" charset="-128"/>
                <a:ea typeface="Meiryo" pitchFamily="34" charset="-128"/>
                <a:cs typeface="Meiryo" pitchFamily="34" charset="-128"/>
              </a:rPr>
              <a:t>3</a:t>
            </a:r>
            <a:r>
              <a:rPr lang="en-US" sz="1600" dirty="0" smtClean="0">
                <a:latin typeface="Meiryo" pitchFamily="34" charset="-128"/>
                <a:ea typeface="Meiryo" pitchFamily="34" charset="-128"/>
                <a:cs typeface="Meiryo" pitchFamily="34" charset="-128"/>
              </a:rPr>
              <a:t>&gt;</a:t>
            </a:r>
          </a:p>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latin typeface="Meiryo" pitchFamily="34" charset="-128"/>
                <a:ea typeface="Meiryo" pitchFamily="34" charset="-128"/>
                <a:cs typeface="Meiryo" pitchFamily="34" charset="-128"/>
              </a:rPr>
              <a:t>May I change a registered bank account after registration of the bank account and Tax ID?</a:t>
            </a:r>
          </a:p>
        </p:txBody>
      </p:sp>
      <p:sp>
        <p:nvSpPr>
          <p:cNvPr id="12" name="Folded Corner 11"/>
          <p:cNvSpPr/>
          <p:nvPr/>
        </p:nvSpPr>
        <p:spPr bwMode="auto">
          <a:xfrm>
            <a:off x="4939145" y="1219200"/>
            <a:ext cx="3733800" cy="1200611"/>
          </a:xfrm>
          <a:prstGeom prst="foldedCorner">
            <a:avLst>
              <a:gd name="adj" fmla="val 10750"/>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90000" rIns="9144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latin typeface="Meiryo" pitchFamily="34" charset="-128"/>
                <a:ea typeface="Meiryo" pitchFamily="34" charset="-128"/>
                <a:cs typeface="Meiryo" pitchFamily="34" charset="-128"/>
              </a:rPr>
              <a:t>&lt;A1&gt;</a:t>
            </a:r>
          </a:p>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latin typeface="Meiryo" pitchFamily="34" charset="-128"/>
                <a:ea typeface="Meiryo" pitchFamily="34" charset="-128"/>
                <a:cs typeface="Meiryo" pitchFamily="34" charset="-128"/>
              </a:rPr>
              <a:t>No. However, there will be advantages on fees and limitation of time for </a:t>
            </a:r>
            <a:r>
              <a:rPr lang="en-US" sz="1600" dirty="0" err="1" smtClean="0">
                <a:latin typeface="Meiryo" pitchFamily="34" charset="-128"/>
                <a:ea typeface="Meiryo" pitchFamily="34" charset="-128"/>
                <a:cs typeface="Meiryo" pitchFamily="34" charset="-128"/>
              </a:rPr>
              <a:t>PromptPay</a:t>
            </a:r>
            <a:r>
              <a:rPr lang="en-US" sz="1600" dirty="0" smtClean="0">
                <a:latin typeface="Meiryo" pitchFamily="34" charset="-128"/>
                <a:ea typeface="Meiryo" pitchFamily="34" charset="-128"/>
                <a:cs typeface="Meiryo" pitchFamily="34" charset="-128"/>
              </a:rPr>
              <a:t>.</a:t>
            </a:r>
          </a:p>
        </p:txBody>
      </p:sp>
      <p:sp>
        <p:nvSpPr>
          <p:cNvPr id="13" name="Folded Corner 12"/>
          <p:cNvSpPr/>
          <p:nvPr/>
        </p:nvSpPr>
        <p:spPr bwMode="auto">
          <a:xfrm>
            <a:off x="4939145" y="2590800"/>
            <a:ext cx="3733800" cy="1750203"/>
          </a:xfrm>
          <a:prstGeom prst="foldedCorner">
            <a:avLst>
              <a:gd name="adj" fmla="val 10750"/>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90000" rIns="9144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latin typeface="Meiryo" pitchFamily="34" charset="-128"/>
                <a:ea typeface="Meiryo" pitchFamily="34" charset="-128"/>
                <a:cs typeface="Meiryo" pitchFamily="34" charset="-128"/>
              </a:rPr>
              <a:t>&lt;A</a:t>
            </a:r>
            <a:r>
              <a:rPr lang="en-US" altLang="ja-JP" sz="1600" dirty="0" smtClean="0">
                <a:latin typeface="Meiryo" pitchFamily="34" charset="-128"/>
                <a:ea typeface="Meiryo" pitchFamily="34" charset="-128"/>
                <a:cs typeface="Meiryo" pitchFamily="34" charset="-128"/>
              </a:rPr>
              <a:t>2</a:t>
            </a:r>
            <a:r>
              <a:rPr lang="en-US" sz="1600" dirty="0" smtClean="0">
                <a:latin typeface="Meiryo" pitchFamily="34" charset="-128"/>
                <a:ea typeface="Meiryo" pitchFamily="34" charset="-128"/>
                <a:cs typeface="Meiryo" pitchFamily="34" charset="-128"/>
              </a:rPr>
              <a:t>&gt;</a:t>
            </a:r>
          </a:p>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latin typeface="Meiryo" pitchFamily="34" charset="-128"/>
                <a:ea typeface="Meiryo" pitchFamily="34" charset="-128"/>
                <a:cs typeface="Meiryo" pitchFamily="34" charset="-128"/>
              </a:rPr>
              <a:t>Yes. A single Tax ID can only tie up with a single bank account for now. Nonetheless, Biller Service can tie up with a maximum of 99 bank accounts.</a:t>
            </a:r>
          </a:p>
        </p:txBody>
      </p:sp>
      <p:sp>
        <p:nvSpPr>
          <p:cNvPr id="14" name="Chevron 13"/>
          <p:cNvSpPr/>
          <p:nvPr/>
        </p:nvSpPr>
        <p:spPr bwMode="auto">
          <a:xfrm>
            <a:off x="4253345" y="1530151"/>
            <a:ext cx="533400" cy="609600"/>
          </a:xfrm>
          <a:prstGeom prst="chevron">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GB" sz="2400" b="0" i="0" u="none" strike="noStrike" cap="none" normalizeH="0" baseline="0" smtClean="0">
              <a:ln>
                <a:noFill/>
              </a:ln>
              <a:solidFill>
                <a:schemeClr val="tx1"/>
              </a:solidFill>
              <a:effectLst/>
              <a:latin typeface="Times" pitchFamily="18" charset="0"/>
              <a:ea typeface="MS PGothic" pitchFamily="34" charset="-128"/>
              <a:cs typeface="Angsana New" pitchFamily="18" charset="-34"/>
            </a:endParaRPr>
          </a:p>
        </p:txBody>
      </p:sp>
      <p:sp>
        <p:nvSpPr>
          <p:cNvPr id="15" name="Chevron 14"/>
          <p:cNvSpPr/>
          <p:nvPr/>
        </p:nvSpPr>
        <p:spPr bwMode="auto">
          <a:xfrm>
            <a:off x="4291445" y="3264277"/>
            <a:ext cx="533400" cy="609600"/>
          </a:xfrm>
          <a:prstGeom prst="chevron">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GB" sz="2400" b="0" i="0" u="none" strike="noStrike" cap="none" normalizeH="0" baseline="0" smtClean="0">
              <a:ln>
                <a:noFill/>
              </a:ln>
              <a:solidFill>
                <a:schemeClr val="tx1"/>
              </a:solidFill>
              <a:effectLst/>
              <a:latin typeface="Times" pitchFamily="18" charset="0"/>
              <a:ea typeface="MS PGothic" pitchFamily="34" charset="-128"/>
              <a:cs typeface="Angsana New" pitchFamily="18" charset="-34"/>
            </a:endParaRPr>
          </a:p>
        </p:txBody>
      </p:sp>
      <p:sp>
        <p:nvSpPr>
          <p:cNvPr id="17" name="Folded Corner 16"/>
          <p:cNvSpPr/>
          <p:nvPr/>
        </p:nvSpPr>
        <p:spPr bwMode="auto">
          <a:xfrm>
            <a:off x="4939145" y="4572000"/>
            <a:ext cx="3733800" cy="1475407"/>
          </a:xfrm>
          <a:prstGeom prst="foldedCorner">
            <a:avLst>
              <a:gd name="adj" fmla="val 10750"/>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90000" rIns="9144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latin typeface="Meiryo" pitchFamily="34" charset="-128"/>
                <a:ea typeface="Meiryo" pitchFamily="34" charset="-128"/>
                <a:cs typeface="Meiryo" pitchFamily="34" charset="-128"/>
              </a:rPr>
              <a:t>&lt;A</a:t>
            </a:r>
            <a:r>
              <a:rPr lang="en-US" altLang="ja-JP" sz="1600" dirty="0">
                <a:latin typeface="Meiryo" pitchFamily="34" charset="-128"/>
                <a:ea typeface="Meiryo" pitchFamily="34" charset="-128"/>
                <a:cs typeface="Meiryo" pitchFamily="34" charset="-128"/>
              </a:rPr>
              <a:t>3</a:t>
            </a:r>
            <a:r>
              <a:rPr lang="en-US" sz="1600" dirty="0" smtClean="0">
                <a:latin typeface="Meiryo" pitchFamily="34" charset="-128"/>
                <a:ea typeface="Meiryo" pitchFamily="34" charset="-128"/>
                <a:cs typeface="Meiryo" pitchFamily="34" charset="-128"/>
              </a:rPr>
              <a:t>&gt;</a:t>
            </a:r>
          </a:p>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latin typeface="Meiryo" pitchFamily="34" charset="-128"/>
                <a:ea typeface="Meiryo" pitchFamily="34" charset="-128"/>
                <a:cs typeface="Meiryo" pitchFamily="34" charset="-128"/>
              </a:rPr>
              <a:t>Yes. After you apply for cancellation and approved, you may register another bank account including of other banks. </a:t>
            </a:r>
          </a:p>
        </p:txBody>
      </p:sp>
      <p:sp>
        <p:nvSpPr>
          <p:cNvPr id="18" name="Chevron 17"/>
          <p:cNvSpPr/>
          <p:nvPr/>
        </p:nvSpPr>
        <p:spPr bwMode="auto">
          <a:xfrm>
            <a:off x="4291445" y="4989168"/>
            <a:ext cx="533400" cy="609600"/>
          </a:xfrm>
          <a:prstGeom prst="chevron">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GB" sz="2400" b="0" i="0" u="none" strike="noStrike" cap="none" normalizeH="0" baseline="0" smtClean="0">
              <a:ln>
                <a:noFill/>
              </a:ln>
              <a:solidFill>
                <a:schemeClr val="tx1"/>
              </a:solidFill>
              <a:effectLst/>
              <a:latin typeface="Times" pitchFamily="18" charset="0"/>
              <a:ea typeface="MS PGothic" pitchFamily="34" charset="-128"/>
              <a:cs typeface="Angsana New" pitchFamily="18" charset="-34"/>
            </a:endParaRPr>
          </a:p>
        </p:txBody>
      </p:sp>
    </p:spTree>
    <p:extLst>
      <p:ext uri="{BB962C8B-B14F-4D97-AF65-F5344CB8AC3E}">
        <p14:creationId xmlns:p14="http://schemas.microsoft.com/office/powerpoint/2010/main" val="3424455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63F1C87A-1DF6-4E8E-9914-AB9E24F56AC7}" type="slidenum">
              <a:rPr lang="en-US" smtClean="0"/>
              <a:pPr>
                <a:defRPr/>
              </a:pPr>
              <a:t>24</a:t>
            </a:fld>
            <a:endParaRPr lang="th-TH" dirty="0"/>
          </a:p>
        </p:txBody>
      </p:sp>
      <p:sp>
        <p:nvSpPr>
          <p:cNvPr id="5" name="Rectangle 4"/>
          <p:cNvSpPr/>
          <p:nvPr/>
        </p:nvSpPr>
        <p:spPr>
          <a:xfrm>
            <a:off x="228600" y="533400"/>
            <a:ext cx="8686800" cy="461665"/>
          </a:xfrm>
          <a:prstGeom prst="rect">
            <a:avLst/>
          </a:prstGeom>
        </p:spPr>
        <p:txBody>
          <a:bodyPr wrap="square">
            <a:spAutoFit/>
          </a:bodyPr>
          <a:lstStyle/>
          <a:p>
            <a:pPr marL="0" indent="0" eaLnBrk="1" hangingPunct="1">
              <a:defRPr/>
            </a:pPr>
            <a:r>
              <a:rPr lang="en-US" altLang="ja-JP" b="1" dirty="0" smtClean="0">
                <a:solidFill>
                  <a:schemeClr val="accent2">
                    <a:lumMod val="75000"/>
                  </a:schemeClr>
                </a:solidFill>
                <a:latin typeface="Meiryo" pitchFamily="34" charset="-128"/>
                <a:ea typeface="Meiryo" pitchFamily="34" charset="-128"/>
                <a:cs typeface="Meiryo" pitchFamily="34" charset="-128"/>
              </a:rPr>
              <a:t>5-2. </a:t>
            </a:r>
            <a:r>
              <a:rPr lang="en-US" altLang="ja-JP" b="1" dirty="0">
                <a:solidFill>
                  <a:schemeClr val="accent2">
                    <a:lumMod val="75000"/>
                  </a:schemeClr>
                </a:solidFill>
                <a:latin typeface="Meiryo" pitchFamily="34" charset="-128"/>
                <a:ea typeface="Meiryo" pitchFamily="34" charset="-128"/>
                <a:cs typeface="Meiryo" pitchFamily="34" charset="-128"/>
              </a:rPr>
              <a:t>Frequently Asked Questions </a:t>
            </a:r>
            <a:r>
              <a:rPr lang="ja-JP" altLang="en-US" b="1" dirty="0" smtClean="0">
                <a:solidFill>
                  <a:schemeClr val="accent2">
                    <a:lumMod val="75000"/>
                  </a:schemeClr>
                </a:solidFill>
                <a:latin typeface="Meiryo" pitchFamily="34" charset="-128"/>
                <a:ea typeface="Meiryo" pitchFamily="34" charset="-128"/>
                <a:cs typeface="Meiryo" pitchFamily="34" charset="-128"/>
              </a:rPr>
              <a:t>②</a:t>
            </a:r>
            <a:endParaRPr lang="en-GB" b="1" dirty="0">
              <a:solidFill>
                <a:schemeClr val="accent2">
                  <a:lumMod val="75000"/>
                </a:schemeClr>
              </a:solidFill>
              <a:latin typeface="Meiryo" pitchFamily="34" charset="-128"/>
              <a:ea typeface="Meiryo" pitchFamily="34" charset="-128"/>
              <a:cs typeface="Meiryo" pitchFamily="34" charset="-128"/>
            </a:endParaRPr>
          </a:p>
        </p:txBody>
      </p:sp>
      <p:sp>
        <p:nvSpPr>
          <p:cNvPr id="6" name="Rounded Rectangular Callout 5"/>
          <p:cNvSpPr/>
          <p:nvPr/>
        </p:nvSpPr>
        <p:spPr bwMode="auto">
          <a:xfrm>
            <a:off x="531090" y="1239043"/>
            <a:ext cx="3505200" cy="1191816"/>
          </a:xfrm>
          <a:prstGeom prst="wedgeRoundRectCallout">
            <a:avLst>
              <a:gd name="adj1" fmla="val -2651"/>
              <a:gd name="adj2" fmla="val 61101"/>
              <a:gd name="adj3" fmla="val 16667"/>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latin typeface="Meiryo" pitchFamily="34" charset="-128"/>
                <a:ea typeface="Meiryo" pitchFamily="34" charset="-128"/>
                <a:cs typeface="Meiryo" pitchFamily="34" charset="-128"/>
              </a:rPr>
              <a:t>&lt;Q</a:t>
            </a:r>
            <a:r>
              <a:rPr lang="en-US" altLang="ja-JP" sz="1600" dirty="0" smtClean="0">
                <a:latin typeface="Meiryo" pitchFamily="34" charset="-128"/>
                <a:ea typeface="Meiryo" pitchFamily="34" charset="-128"/>
                <a:cs typeface="Meiryo" pitchFamily="34" charset="-128"/>
              </a:rPr>
              <a:t>4</a:t>
            </a:r>
            <a:r>
              <a:rPr lang="en-US" sz="1600" dirty="0" smtClean="0">
                <a:latin typeface="Meiryo" pitchFamily="34" charset="-128"/>
                <a:ea typeface="Meiryo" pitchFamily="34" charset="-128"/>
                <a:cs typeface="Meiryo" pitchFamily="34" charset="-128"/>
              </a:rPr>
              <a:t>&gt;</a:t>
            </a:r>
          </a:p>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latin typeface="Meiryo" pitchFamily="34" charset="-128"/>
                <a:ea typeface="Meiryo" pitchFamily="34" charset="-128"/>
                <a:cs typeface="Meiryo" pitchFamily="34" charset="-128"/>
              </a:rPr>
              <a:t>How much fees does Credit Transfer service with </a:t>
            </a:r>
            <a:r>
              <a:rPr lang="en-US" sz="1600" dirty="0" err="1" smtClean="0">
                <a:latin typeface="Meiryo" pitchFamily="34" charset="-128"/>
                <a:ea typeface="Meiryo" pitchFamily="34" charset="-128"/>
                <a:cs typeface="Meiryo" pitchFamily="34" charset="-128"/>
              </a:rPr>
              <a:t>PromptPay</a:t>
            </a:r>
            <a:r>
              <a:rPr lang="en-US" sz="1600" dirty="0" smtClean="0">
                <a:latin typeface="Meiryo" pitchFamily="34" charset="-128"/>
                <a:ea typeface="Meiryo" pitchFamily="34" charset="-128"/>
                <a:cs typeface="Meiryo" pitchFamily="34" charset="-128"/>
              </a:rPr>
              <a:t> cost?</a:t>
            </a:r>
          </a:p>
        </p:txBody>
      </p:sp>
      <p:sp>
        <p:nvSpPr>
          <p:cNvPr id="7" name="Rounded Rectangular Callout 6"/>
          <p:cNvSpPr/>
          <p:nvPr/>
        </p:nvSpPr>
        <p:spPr bwMode="auto">
          <a:xfrm>
            <a:off x="519545" y="2973170"/>
            <a:ext cx="3505200" cy="1191816"/>
          </a:xfrm>
          <a:prstGeom prst="wedgeRoundRectCallout">
            <a:avLst>
              <a:gd name="adj1" fmla="val -2651"/>
              <a:gd name="adj2" fmla="val 61101"/>
              <a:gd name="adj3" fmla="val 16667"/>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latin typeface="Meiryo" pitchFamily="34" charset="-128"/>
                <a:ea typeface="Meiryo" pitchFamily="34" charset="-128"/>
                <a:cs typeface="Meiryo" pitchFamily="34" charset="-128"/>
              </a:rPr>
              <a:t>&lt;Q</a:t>
            </a:r>
            <a:r>
              <a:rPr lang="en-US" altLang="ja-JP" sz="1600" dirty="0" smtClean="0">
                <a:latin typeface="Meiryo" pitchFamily="34" charset="-128"/>
                <a:ea typeface="Meiryo" pitchFamily="34" charset="-128"/>
                <a:cs typeface="Meiryo" pitchFamily="34" charset="-128"/>
              </a:rPr>
              <a:t>5</a:t>
            </a:r>
            <a:r>
              <a:rPr lang="en-US" sz="1600" dirty="0" smtClean="0">
                <a:latin typeface="Meiryo" pitchFamily="34" charset="-128"/>
                <a:ea typeface="Meiryo" pitchFamily="34" charset="-128"/>
                <a:cs typeface="Meiryo" pitchFamily="34" charset="-128"/>
              </a:rPr>
              <a:t>&gt;</a:t>
            </a:r>
          </a:p>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latin typeface="Meiryo" pitchFamily="34" charset="-128"/>
                <a:ea typeface="Meiryo" pitchFamily="34" charset="-128"/>
                <a:cs typeface="Meiryo" pitchFamily="34" charset="-128"/>
              </a:rPr>
              <a:t>When is the cut-off time for sending data on Credit Transfer service with </a:t>
            </a:r>
            <a:r>
              <a:rPr lang="en-US" sz="1600" dirty="0" err="1" smtClean="0">
                <a:latin typeface="Meiryo" pitchFamily="34" charset="-128"/>
                <a:ea typeface="Meiryo" pitchFamily="34" charset="-128"/>
                <a:cs typeface="Meiryo" pitchFamily="34" charset="-128"/>
              </a:rPr>
              <a:t>PromptPay</a:t>
            </a:r>
            <a:r>
              <a:rPr lang="en-US" sz="1600" dirty="0" smtClean="0">
                <a:latin typeface="Meiryo" pitchFamily="34" charset="-128"/>
                <a:ea typeface="Meiryo" pitchFamily="34" charset="-128"/>
                <a:cs typeface="Meiryo" pitchFamily="34" charset="-128"/>
              </a:rPr>
              <a:t>?</a:t>
            </a:r>
          </a:p>
        </p:txBody>
      </p:sp>
      <p:sp>
        <p:nvSpPr>
          <p:cNvPr id="8" name="Rounded Rectangular Callout 7"/>
          <p:cNvSpPr/>
          <p:nvPr/>
        </p:nvSpPr>
        <p:spPr bwMode="auto">
          <a:xfrm>
            <a:off x="519545" y="4698061"/>
            <a:ext cx="3505200" cy="1191816"/>
          </a:xfrm>
          <a:prstGeom prst="wedgeRoundRectCallout">
            <a:avLst>
              <a:gd name="adj1" fmla="val -2651"/>
              <a:gd name="adj2" fmla="val 61101"/>
              <a:gd name="adj3" fmla="val 16667"/>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latin typeface="Meiryo" pitchFamily="34" charset="-128"/>
                <a:ea typeface="Meiryo" pitchFamily="34" charset="-128"/>
                <a:cs typeface="Meiryo" pitchFamily="34" charset="-128"/>
              </a:rPr>
              <a:t>&lt;Q</a:t>
            </a:r>
            <a:r>
              <a:rPr lang="en-US" altLang="ja-JP" sz="1600" dirty="0" smtClean="0">
                <a:latin typeface="Meiryo" pitchFamily="34" charset="-128"/>
                <a:ea typeface="Meiryo" pitchFamily="34" charset="-128"/>
                <a:cs typeface="Meiryo" pitchFamily="34" charset="-128"/>
              </a:rPr>
              <a:t>6</a:t>
            </a:r>
            <a:r>
              <a:rPr lang="en-US" sz="1600" dirty="0" smtClean="0">
                <a:latin typeface="Meiryo" pitchFamily="34" charset="-128"/>
                <a:ea typeface="Meiryo" pitchFamily="34" charset="-128"/>
                <a:cs typeface="Meiryo" pitchFamily="34" charset="-128"/>
              </a:rPr>
              <a:t>&gt;</a:t>
            </a:r>
          </a:p>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latin typeface="Meiryo" pitchFamily="34" charset="-128"/>
                <a:ea typeface="Meiryo" pitchFamily="34" charset="-128"/>
                <a:cs typeface="Meiryo" pitchFamily="34" charset="-128"/>
              </a:rPr>
              <a:t>Can Biller Service be used for commercial transactions between general corporations? </a:t>
            </a:r>
          </a:p>
        </p:txBody>
      </p:sp>
      <p:sp>
        <p:nvSpPr>
          <p:cNvPr id="9" name="Folded Corner 8"/>
          <p:cNvSpPr/>
          <p:nvPr/>
        </p:nvSpPr>
        <p:spPr bwMode="auto">
          <a:xfrm>
            <a:off x="4939145" y="995065"/>
            <a:ext cx="3733800" cy="1750203"/>
          </a:xfrm>
          <a:prstGeom prst="foldedCorner">
            <a:avLst>
              <a:gd name="adj" fmla="val 10750"/>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90000" rIns="9144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latin typeface="Meiryo" pitchFamily="34" charset="-128"/>
                <a:ea typeface="Meiryo" pitchFamily="34" charset="-128"/>
                <a:cs typeface="Meiryo" pitchFamily="34" charset="-128"/>
              </a:rPr>
              <a:t>&lt;A</a:t>
            </a:r>
            <a:r>
              <a:rPr lang="en-US" altLang="ja-JP" sz="1600" dirty="0" smtClean="0">
                <a:latin typeface="Meiryo" pitchFamily="34" charset="-128"/>
                <a:ea typeface="Meiryo" pitchFamily="34" charset="-128"/>
                <a:cs typeface="Meiryo" pitchFamily="34" charset="-128"/>
              </a:rPr>
              <a:t>4</a:t>
            </a:r>
            <a:r>
              <a:rPr lang="en-US" sz="1600" dirty="0" smtClean="0">
                <a:latin typeface="Meiryo" pitchFamily="34" charset="-128"/>
                <a:ea typeface="Meiryo" pitchFamily="34" charset="-128"/>
                <a:cs typeface="Meiryo" pitchFamily="34" charset="-128"/>
              </a:rPr>
              <a:t>&gt;</a:t>
            </a:r>
          </a:p>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latin typeface="Meiryo" pitchFamily="34" charset="-128"/>
                <a:ea typeface="Meiryo" pitchFamily="34" charset="-128"/>
                <a:cs typeface="Meiryo" pitchFamily="34" charset="-128"/>
              </a:rPr>
              <a:t>Fee table in Mizuho is …</a:t>
            </a:r>
          </a:p>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latin typeface="Meiryo" pitchFamily="34" charset="-128"/>
                <a:ea typeface="Meiryo" pitchFamily="34" charset="-128"/>
                <a:cs typeface="Meiryo" pitchFamily="34" charset="-128"/>
              </a:rPr>
              <a:t>- 100,000 baht or less: 10baht</a:t>
            </a:r>
          </a:p>
          <a:p>
            <a:pPr marR="0" algn="l" defTabSz="914400" rtl="0" eaLnBrk="1" fontAlgn="base" latinLnBrk="0" hangingPunct="1">
              <a:lnSpc>
                <a:spcPct val="100000"/>
              </a:lnSpc>
              <a:spcBef>
                <a:spcPct val="0"/>
              </a:spcBef>
              <a:spcAft>
                <a:spcPct val="0"/>
              </a:spcAft>
              <a:buClrTx/>
              <a:buSzTx/>
              <a:tabLst/>
            </a:pPr>
            <a:r>
              <a:rPr lang="en-US" sz="1600" dirty="0" smtClean="0">
                <a:latin typeface="Meiryo" pitchFamily="34" charset="-128"/>
                <a:ea typeface="Meiryo" pitchFamily="34" charset="-128"/>
                <a:cs typeface="Meiryo" pitchFamily="34" charset="-128"/>
              </a:rPr>
              <a:t>- over 100,000: 15baht</a:t>
            </a:r>
          </a:p>
          <a:p>
            <a:pPr marR="0" algn="l" defTabSz="914400" rtl="0" eaLnBrk="1" fontAlgn="base" latinLnBrk="0" hangingPunct="1">
              <a:lnSpc>
                <a:spcPct val="100000"/>
              </a:lnSpc>
              <a:spcBef>
                <a:spcPct val="0"/>
              </a:spcBef>
              <a:spcAft>
                <a:spcPct val="0"/>
              </a:spcAft>
              <a:buClrTx/>
              <a:buSzTx/>
              <a:tabLst/>
            </a:pPr>
            <a:r>
              <a:rPr lang="en-US" sz="1600" dirty="0" smtClean="0">
                <a:latin typeface="Meiryo" pitchFamily="34" charset="-128"/>
                <a:ea typeface="Meiryo" pitchFamily="34" charset="-128"/>
                <a:cs typeface="Meiryo" pitchFamily="34" charset="-128"/>
              </a:rPr>
              <a:t>Same fee will be applied for Single and Bulk Payment.</a:t>
            </a:r>
          </a:p>
        </p:txBody>
      </p:sp>
      <p:sp>
        <p:nvSpPr>
          <p:cNvPr id="10" name="Folded Corner 9"/>
          <p:cNvSpPr/>
          <p:nvPr/>
        </p:nvSpPr>
        <p:spPr bwMode="auto">
          <a:xfrm>
            <a:off x="4939145" y="2895600"/>
            <a:ext cx="3733800" cy="1475407"/>
          </a:xfrm>
          <a:prstGeom prst="foldedCorner">
            <a:avLst>
              <a:gd name="adj" fmla="val 10750"/>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90000" rIns="9144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latin typeface="Meiryo" pitchFamily="34" charset="-128"/>
                <a:ea typeface="Meiryo" pitchFamily="34" charset="-128"/>
                <a:cs typeface="Meiryo" pitchFamily="34" charset="-128"/>
              </a:rPr>
              <a:t>&lt;A</a:t>
            </a:r>
            <a:r>
              <a:rPr lang="en-US" altLang="ja-JP" sz="1600" dirty="0" smtClean="0">
                <a:latin typeface="Meiryo" pitchFamily="34" charset="-128"/>
                <a:ea typeface="Meiryo" pitchFamily="34" charset="-128"/>
                <a:cs typeface="Meiryo" pitchFamily="34" charset="-128"/>
              </a:rPr>
              <a:t>5</a:t>
            </a:r>
            <a:r>
              <a:rPr lang="en-US" sz="1600" dirty="0" smtClean="0">
                <a:latin typeface="Meiryo" pitchFamily="34" charset="-128"/>
                <a:ea typeface="Meiryo" pitchFamily="34" charset="-128"/>
                <a:cs typeface="Meiryo" pitchFamily="34" charset="-128"/>
              </a:rPr>
              <a:t>&gt;</a:t>
            </a:r>
          </a:p>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latin typeface="Meiryo" pitchFamily="34" charset="-128"/>
                <a:ea typeface="Meiryo" pitchFamily="34" charset="-128"/>
                <a:cs typeface="Meiryo" pitchFamily="34" charset="-128"/>
              </a:rPr>
              <a:t>It depends on each bank. For Mizuho, once cut-off time is confirmed for each service, we will announce.</a:t>
            </a:r>
          </a:p>
        </p:txBody>
      </p:sp>
      <p:sp>
        <p:nvSpPr>
          <p:cNvPr id="11" name="Chevron 10"/>
          <p:cNvSpPr/>
          <p:nvPr/>
        </p:nvSpPr>
        <p:spPr bwMode="auto">
          <a:xfrm>
            <a:off x="4253345" y="1530151"/>
            <a:ext cx="533400" cy="609600"/>
          </a:xfrm>
          <a:prstGeom prst="chevron">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GB" sz="2400" b="0" i="0" u="none" strike="noStrike" cap="none" normalizeH="0" baseline="0" smtClean="0">
              <a:ln>
                <a:noFill/>
              </a:ln>
              <a:solidFill>
                <a:schemeClr val="tx1"/>
              </a:solidFill>
              <a:effectLst/>
              <a:latin typeface="Times" pitchFamily="18" charset="0"/>
              <a:ea typeface="MS PGothic" pitchFamily="34" charset="-128"/>
              <a:cs typeface="Angsana New" pitchFamily="18" charset="-34"/>
            </a:endParaRPr>
          </a:p>
        </p:txBody>
      </p:sp>
      <p:sp>
        <p:nvSpPr>
          <p:cNvPr id="12" name="Chevron 11"/>
          <p:cNvSpPr/>
          <p:nvPr/>
        </p:nvSpPr>
        <p:spPr bwMode="auto">
          <a:xfrm>
            <a:off x="4291445" y="3264277"/>
            <a:ext cx="533400" cy="609600"/>
          </a:xfrm>
          <a:prstGeom prst="chevron">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GB" sz="2400" b="0" i="0" u="none" strike="noStrike" cap="none" normalizeH="0" baseline="0" smtClean="0">
              <a:ln>
                <a:noFill/>
              </a:ln>
              <a:solidFill>
                <a:schemeClr val="tx1"/>
              </a:solidFill>
              <a:effectLst/>
              <a:latin typeface="Times" pitchFamily="18" charset="0"/>
              <a:ea typeface="MS PGothic" pitchFamily="34" charset="-128"/>
              <a:cs typeface="Angsana New" pitchFamily="18" charset="-34"/>
            </a:endParaRPr>
          </a:p>
        </p:txBody>
      </p:sp>
      <p:sp>
        <p:nvSpPr>
          <p:cNvPr id="13" name="Folded Corner 12"/>
          <p:cNvSpPr/>
          <p:nvPr/>
        </p:nvSpPr>
        <p:spPr bwMode="auto">
          <a:xfrm>
            <a:off x="4939145" y="4495800"/>
            <a:ext cx="3733800" cy="1750203"/>
          </a:xfrm>
          <a:prstGeom prst="foldedCorner">
            <a:avLst>
              <a:gd name="adj" fmla="val 10750"/>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90000" rIns="9144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latin typeface="Meiryo" pitchFamily="34" charset="-128"/>
                <a:ea typeface="Meiryo" pitchFamily="34" charset="-128"/>
                <a:cs typeface="Meiryo" pitchFamily="34" charset="-128"/>
              </a:rPr>
              <a:t>&lt;A</a:t>
            </a:r>
            <a:r>
              <a:rPr lang="en-US" altLang="ja-JP" sz="1600" dirty="0" smtClean="0">
                <a:latin typeface="Meiryo" pitchFamily="34" charset="-128"/>
                <a:ea typeface="Meiryo" pitchFamily="34" charset="-128"/>
                <a:cs typeface="Meiryo" pitchFamily="34" charset="-128"/>
              </a:rPr>
              <a:t>6</a:t>
            </a:r>
            <a:r>
              <a:rPr lang="en-US" sz="1600" dirty="0" smtClean="0">
                <a:latin typeface="Meiryo" pitchFamily="34" charset="-128"/>
                <a:ea typeface="Meiryo" pitchFamily="34" charset="-128"/>
                <a:cs typeface="Meiryo" pitchFamily="34" charset="-128"/>
              </a:rPr>
              <a:t>&gt;</a:t>
            </a:r>
          </a:p>
          <a:p>
            <a:pPr marL="0" marR="0" indent="0" algn="l" defTabSz="914400" rtl="0" eaLnBrk="1" fontAlgn="base" latinLnBrk="0" hangingPunct="1">
              <a:lnSpc>
                <a:spcPct val="100000"/>
              </a:lnSpc>
              <a:spcBef>
                <a:spcPct val="0"/>
              </a:spcBef>
              <a:spcAft>
                <a:spcPct val="0"/>
              </a:spcAft>
              <a:buClrTx/>
              <a:buSzTx/>
              <a:buFontTx/>
              <a:buNone/>
              <a:tabLst/>
            </a:pPr>
            <a:r>
              <a:rPr lang="en-US" altLang="ja-JP" sz="1600" dirty="0" smtClean="0">
                <a:latin typeface="Meiryo" pitchFamily="34" charset="-128"/>
                <a:ea typeface="Meiryo" pitchFamily="34" charset="-128"/>
                <a:cs typeface="Meiryo" pitchFamily="34" charset="-128"/>
              </a:rPr>
              <a:t>Yes. Banks return billing information when funds transfer. As a result, customers will no longer have to reconcile account receivables by yourselves.</a:t>
            </a:r>
            <a:endParaRPr kumimoji="1" lang="en-GB" sz="1600" b="0" i="0" u="none" strike="noStrike" cap="none" normalizeH="0" baseline="0" dirty="0" smtClean="0">
              <a:ln>
                <a:noFill/>
              </a:ln>
              <a:solidFill>
                <a:schemeClr val="tx1"/>
              </a:solidFill>
              <a:effectLst/>
              <a:latin typeface="Meiryo" pitchFamily="34" charset="-128"/>
              <a:ea typeface="Meiryo" pitchFamily="34" charset="-128"/>
              <a:cs typeface="Meiryo" pitchFamily="34" charset="-128"/>
            </a:endParaRPr>
          </a:p>
        </p:txBody>
      </p:sp>
      <p:sp>
        <p:nvSpPr>
          <p:cNvPr id="14" name="Chevron 13"/>
          <p:cNvSpPr/>
          <p:nvPr/>
        </p:nvSpPr>
        <p:spPr bwMode="auto">
          <a:xfrm>
            <a:off x="4291445" y="4989168"/>
            <a:ext cx="533400" cy="609600"/>
          </a:xfrm>
          <a:prstGeom prst="chevron">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GB" sz="2400" b="0" i="0" u="none" strike="noStrike" cap="none" normalizeH="0" baseline="0" smtClean="0">
              <a:ln>
                <a:noFill/>
              </a:ln>
              <a:solidFill>
                <a:schemeClr val="tx1"/>
              </a:solidFill>
              <a:effectLst/>
              <a:latin typeface="Times" pitchFamily="18" charset="0"/>
              <a:ea typeface="MS PGothic" pitchFamily="34" charset="-128"/>
              <a:cs typeface="Angsana New" pitchFamily="18" charset="-34"/>
            </a:endParaRPr>
          </a:p>
        </p:txBody>
      </p:sp>
    </p:spTree>
    <p:extLst>
      <p:ext uri="{BB962C8B-B14F-4D97-AF65-F5344CB8AC3E}">
        <p14:creationId xmlns:p14="http://schemas.microsoft.com/office/powerpoint/2010/main" val="379504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63F1C87A-1DF6-4E8E-9914-AB9E24F56AC7}" type="slidenum">
              <a:rPr lang="en-US" smtClean="0"/>
              <a:pPr>
                <a:defRPr/>
              </a:pPr>
              <a:t>25</a:t>
            </a:fld>
            <a:endParaRPr lang="th-TH" dirty="0"/>
          </a:p>
        </p:txBody>
      </p:sp>
      <p:sp>
        <p:nvSpPr>
          <p:cNvPr id="5" name="Rectangle 4"/>
          <p:cNvSpPr/>
          <p:nvPr/>
        </p:nvSpPr>
        <p:spPr>
          <a:xfrm>
            <a:off x="228600" y="533400"/>
            <a:ext cx="8686800" cy="461665"/>
          </a:xfrm>
          <a:prstGeom prst="rect">
            <a:avLst/>
          </a:prstGeom>
        </p:spPr>
        <p:txBody>
          <a:bodyPr wrap="square">
            <a:spAutoFit/>
          </a:bodyPr>
          <a:lstStyle/>
          <a:p>
            <a:pPr marL="0" indent="0" eaLnBrk="1" hangingPunct="1">
              <a:defRPr/>
            </a:pPr>
            <a:r>
              <a:rPr lang="en-US" altLang="ja-JP" b="1" dirty="0" smtClean="0">
                <a:solidFill>
                  <a:schemeClr val="accent2">
                    <a:lumMod val="75000"/>
                  </a:schemeClr>
                </a:solidFill>
                <a:latin typeface="Meiryo" pitchFamily="34" charset="-128"/>
                <a:ea typeface="Meiryo" pitchFamily="34" charset="-128"/>
                <a:cs typeface="Meiryo" pitchFamily="34" charset="-128"/>
              </a:rPr>
              <a:t>5-3. Contact Information</a:t>
            </a:r>
            <a:endParaRPr lang="en-GB" b="1" dirty="0">
              <a:solidFill>
                <a:schemeClr val="accent2">
                  <a:lumMod val="75000"/>
                </a:schemeClr>
              </a:solidFill>
              <a:latin typeface="Meiryo" pitchFamily="34" charset="-128"/>
              <a:ea typeface="Meiryo" pitchFamily="34" charset="-128"/>
              <a:cs typeface="Meiryo" pitchFamily="34" charset="-128"/>
            </a:endParaRPr>
          </a:p>
        </p:txBody>
      </p:sp>
      <p:sp>
        <p:nvSpPr>
          <p:cNvPr id="6" name="Rectangle 5"/>
          <p:cNvSpPr/>
          <p:nvPr/>
        </p:nvSpPr>
        <p:spPr bwMode="auto">
          <a:xfrm>
            <a:off x="526884" y="3303361"/>
            <a:ext cx="3984665" cy="453183"/>
          </a:xfrm>
          <a:prstGeom prst="rect">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108000" rIns="91440" bIns="360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2000" dirty="0" smtClean="0">
                <a:solidFill>
                  <a:schemeClr val="bg1"/>
                </a:solidFill>
                <a:latin typeface="Meiryo" pitchFamily="34" charset="-128"/>
                <a:ea typeface="Meiryo" pitchFamily="34" charset="-128"/>
                <a:cs typeface="Meiryo" pitchFamily="34" charset="-128"/>
              </a:rPr>
              <a:t>Business Solution Div.</a:t>
            </a:r>
            <a:endParaRPr kumimoji="1" lang="en-GB" sz="2000" b="0" i="0" u="none" strike="noStrike" cap="none" normalizeH="0" baseline="0" dirty="0" smtClean="0">
              <a:ln>
                <a:noFill/>
              </a:ln>
              <a:solidFill>
                <a:schemeClr val="bg1"/>
              </a:solidFill>
              <a:effectLst/>
              <a:latin typeface="Meiryo" pitchFamily="34" charset="-128"/>
              <a:ea typeface="Meiryo" pitchFamily="34" charset="-128"/>
              <a:cs typeface="Meiryo" pitchFamily="34" charset="-128"/>
            </a:endParaRPr>
          </a:p>
        </p:txBody>
      </p:sp>
      <p:sp>
        <p:nvSpPr>
          <p:cNvPr id="7" name="Rectangle 6"/>
          <p:cNvSpPr/>
          <p:nvPr/>
        </p:nvSpPr>
        <p:spPr bwMode="auto">
          <a:xfrm>
            <a:off x="4641685" y="3303361"/>
            <a:ext cx="3984666" cy="453183"/>
          </a:xfrm>
          <a:prstGeom prst="rect">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108000" rIns="91440" bIns="360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bg1"/>
                </a:solidFill>
                <a:effectLst/>
                <a:latin typeface="Meiryo" pitchFamily="34" charset="-128"/>
                <a:ea typeface="Meiryo" pitchFamily="34" charset="-128"/>
                <a:cs typeface="Meiryo" pitchFamily="34" charset="-128"/>
              </a:rPr>
              <a:t>Remittance/e-Payment</a:t>
            </a:r>
            <a:r>
              <a:rPr kumimoji="1" lang="en-US" altLang="ja-JP" sz="2000" b="0" i="0" u="none" strike="noStrike" cap="none" normalizeH="0" dirty="0" smtClean="0">
                <a:ln>
                  <a:noFill/>
                </a:ln>
                <a:solidFill>
                  <a:schemeClr val="bg1"/>
                </a:solidFill>
                <a:effectLst/>
                <a:latin typeface="Meiryo" pitchFamily="34" charset="-128"/>
                <a:ea typeface="Meiryo" pitchFamily="34" charset="-128"/>
                <a:cs typeface="Meiryo" pitchFamily="34" charset="-128"/>
              </a:rPr>
              <a:t> Div.</a:t>
            </a:r>
            <a:endParaRPr kumimoji="1" lang="en-GB" sz="2000" b="0" i="0" u="none" strike="noStrike" cap="none" normalizeH="0" baseline="0" dirty="0" smtClean="0">
              <a:ln>
                <a:noFill/>
              </a:ln>
              <a:solidFill>
                <a:schemeClr val="bg1"/>
              </a:solidFill>
              <a:effectLst/>
              <a:latin typeface="Meiryo" pitchFamily="34" charset="-128"/>
              <a:ea typeface="Meiryo" pitchFamily="34" charset="-128"/>
              <a:cs typeface="Meiryo" pitchFamily="34" charset="-128"/>
            </a:endParaRPr>
          </a:p>
        </p:txBody>
      </p:sp>
      <p:sp>
        <p:nvSpPr>
          <p:cNvPr id="9" name="Rectangle 8"/>
          <p:cNvSpPr/>
          <p:nvPr/>
        </p:nvSpPr>
        <p:spPr bwMode="auto">
          <a:xfrm>
            <a:off x="461818" y="3787322"/>
            <a:ext cx="2890982" cy="637849"/>
          </a:xfrm>
          <a:prstGeom prst="rect">
            <a:avLst/>
          </a:prstGeom>
          <a:noFill/>
          <a:ln w="9525" cap="flat" cmpd="sng" algn="ctr">
            <a:noFill/>
            <a:prstDash val="solid"/>
            <a:round/>
            <a:headEnd type="none" w="med" len="med"/>
            <a:tailEnd type="none" w="med" len="med"/>
          </a:ln>
          <a:effectLst/>
        </p:spPr>
        <p:txBody>
          <a:bodyPr vert="horz" wrap="square" lIns="91440" tIns="108000" rIns="91440" bIns="36000" numCol="1" rtlCol="0" anchor="t" anchorCtr="0" compatLnSpc="1">
            <a:prstTxWarp prst="textNoShape">
              <a:avLst/>
            </a:prstTxWarp>
            <a:spAutoFit/>
          </a:bodyPr>
          <a:lstStyle/>
          <a:p>
            <a:pPr marL="285750" marR="0" indent="-285750" defTabSz="914400" rtl="0" eaLnBrk="1" fontAlgn="base" latinLnBrk="0" hangingPunct="1">
              <a:lnSpc>
                <a:spcPct val="100000"/>
              </a:lnSpc>
              <a:spcBef>
                <a:spcPct val="0"/>
              </a:spcBef>
              <a:spcAft>
                <a:spcPct val="0"/>
              </a:spcAft>
              <a:buClrTx/>
              <a:buSzTx/>
              <a:buFont typeface="Wingdings" pitchFamily="2" charset="2"/>
              <a:buChar char="ü"/>
              <a:tabLst/>
            </a:pPr>
            <a:r>
              <a:rPr lang="en-US" altLang="ja-JP" sz="1600" dirty="0" err="1" smtClean="0">
                <a:latin typeface="Meiryo" pitchFamily="34" charset="-128"/>
                <a:ea typeface="Meiryo" pitchFamily="34" charset="-128"/>
                <a:cs typeface="Meiryo" pitchFamily="34" charset="-128"/>
              </a:rPr>
              <a:t>Mr.Horikawa</a:t>
            </a:r>
            <a:r>
              <a:rPr lang="en-US" altLang="ja-JP" sz="1600" dirty="0" smtClean="0">
                <a:latin typeface="Meiryo" pitchFamily="34" charset="-128"/>
                <a:ea typeface="Meiryo" pitchFamily="34" charset="-128"/>
                <a:cs typeface="Meiryo" pitchFamily="34" charset="-128"/>
              </a:rPr>
              <a:t>(Japanese)</a:t>
            </a:r>
            <a:r>
              <a:rPr lang="ja-JP" altLang="en-US" sz="1600" dirty="0" smtClean="0">
                <a:latin typeface="Meiryo" pitchFamily="34" charset="-128"/>
                <a:ea typeface="Meiryo" pitchFamily="34" charset="-128"/>
                <a:cs typeface="Meiryo" pitchFamily="34" charset="-128"/>
              </a:rPr>
              <a:t>　　　　</a:t>
            </a:r>
            <a:endParaRPr lang="en-US" altLang="ja-JP" sz="1600" dirty="0" smtClean="0">
              <a:latin typeface="Meiryo" pitchFamily="34" charset="-128"/>
              <a:ea typeface="Meiryo" pitchFamily="34" charset="-128"/>
              <a:cs typeface="Meiryo" pitchFamily="34" charset="-128"/>
            </a:endParaRPr>
          </a:p>
          <a:p>
            <a:pPr marL="285750" marR="0" indent="-285750" defTabSz="914400" rtl="0" eaLnBrk="1" fontAlgn="base" latinLnBrk="0" hangingPunct="1">
              <a:lnSpc>
                <a:spcPct val="100000"/>
              </a:lnSpc>
              <a:spcBef>
                <a:spcPct val="0"/>
              </a:spcBef>
              <a:spcAft>
                <a:spcPct val="0"/>
              </a:spcAft>
              <a:buClrTx/>
              <a:buSzTx/>
              <a:buFont typeface="Wingdings" pitchFamily="2" charset="2"/>
              <a:buChar char="ü"/>
              <a:tabLst/>
            </a:pPr>
            <a:r>
              <a:rPr lang="en-US" altLang="ja-JP" sz="1600" dirty="0" err="1" smtClean="0">
                <a:latin typeface="Meiryo" pitchFamily="34" charset="-128"/>
                <a:ea typeface="Meiryo" pitchFamily="34" charset="-128"/>
                <a:cs typeface="Meiryo" pitchFamily="34" charset="-128"/>
              </a:rPr>
              <a:t>Mr.Virad</a:t>
            </a:r>
            <a:r>
              <a:rPr lang="en-US" altLang="ja-JP" sz="1600" dirty="0" smtClean="0">
                <a:latin typeface="Meiryo" pitchFamily="34" charset="-128"/>
                <a:ea typeface="Meiryo" pitchFamily="34" charset="-128"/>
                <a:cs typeface="Meiryo" pitchFamily="34" charset="-128"/>
              </a:rPr>
              <a:t>(English/Thai)</a:t>
            </a:r>
            <a:endParaRPr kumimoji="1" lang="en-GB" sz="1600" b="0" i="0" u="none" strike="noStrike" cap="none" normalizeH="0" baseline="0" dirty="0" smtClean="0">
              <a:ln>
                <a:noFill/>
              </a:ln>
              <a:solidFill>
                <a:schemeClr val="bg1"/>
              </a:solidFill>
              <a:effectLst/>
              <a:latin typeface="Meiryo" pitchFamily="34" charset="-128"/>
              <a:ea typeface="Meiryo" pitchFamily="34" charset="-128"/>
              <a:cs typeface="Meiryo" pitchFamily="34" charset="-128"/>
            </a:endParaRPr>
          </a:p>
        </p:txBody>
      </p:sp>
      <p:sp>
        <p:nvSpPr>
          <p:cNvPr id="12" name="Rectangle 11"/>
          <p:cNvSpPr/>
          <p:nvPr/>
        </p:nvSpPr>
        <p:spPr bwMode="auto">
          <a:xfrm>
            <a:off x="3205018" y="3787322"/>
            <a:ext cx="1371600" cy="637849"/>
          </a:xfrm>
          <a:prstGeom prst="rect">
            <a:avLst/>
          </a:prstGeom>
          <a:noFill/>
          <a:ln w="9525" cap="flat" cmpd="sng" algn="ctr">
            <a:noFill/>
            <a:prstDash val="solid"/>
            <a:round/>
            <a:headEnd type="none" w="med" len="med"/>
            <a:tailEnd type="none" w="med" len="med"/>
          </a:ln>
          <a:effectLst/>
        </p:spPr>
        <p:txBody>
          <a:bodyPr vert="horz" wrap="square" lIns="91440" tIns="108000" rIns="91440" bIns="36000" numCol="1" rtlCol="0" anchor="t" anchorCtr="0" compatLnSpc="1">
            <a:prstTxWarp prst="textNoShape">
              <a:avLst/>
            </a:prstTxWarp>
            <a:spAutoFit/>
          </a:bodyPr>
          <a:lstStyle/>
          <a:p>
            <a:pPr marR="0" defTabSz="914400" rtl="0" eaLnBrk="1" fontAlgn="base" latinLnBrk="0" hangingPunct="1">
              <a:lnSpc>
                <a:spcPct val="100000"/>
              </a:lnSpc>
              <a:spcBef>
                <a:spcPct val="0"/>
              </a:spcBef>
              <a:spcAft>
                <a:spcPct val="0"/>
              </a:spcAft>
              <a:buClrTx/>
              <a:buSzTx/>
              <a:tabLst/>
            </a:pPr>
            <a:r>
              <a:rPr lang="en-US" altLang="ja-JP" sz="1600" dirty="0" smtClean="0">
                <a:latin typeface="Meiryo" pitchFamily="34" charset="-128"/>
                <a:ea typeface="Meiryo" pitchFamily="34" charset="-128"/>
                <a:cs typeface="Meiryo" pitchFamily="34" charset="-128"/>
              </a:rPr>
              <a:t>Ext.</a:t>
            </a:r>
            <a:r>
              <a:rPr lang="ja-JP" altLang="en-US" sz="1600" dirty="0" smtClean="0">
                <a:latin typeface="Meiryo" pitchFamily="34" charset="-128"/>
                <a:ea typeface="Meiryo" pitchFamily="34" charset="-128"/>
                <a:cs typeface="Meiryo" pitchFamily="34" charset="-128"/>
              </a:rPr>
              <a:t>：</a:t>
            </a:r>
            <a:r>
              <a:rPr lang="en-US" altLang="ja-JP" sz="1600" dirty="0" smtClean="0">
                <a:latin typeface="Meiryo" pitchFamily="34" charset="-128"/>
                <a:ea typeface="Meiryo" pitchFamily="34" charset="-128"/>
                <a:cs typeface="Meiryo" pitchFamily="34" charset="-128"/>
              </a:rPr>
              <a:t>2700</a:t>
            </a:r>
            <a:r>
              <a:rPr lang="ja-JP" altLang="en-US" sz="1600" dirty="0" smtClean="0">
                <a:latin typeface="Meiryo" pitchFamily="34" charset="-128"/>
                <a:ea typeface="Meiryo" pitchFamily="34" charset="-128"/>
                <a:cs typeface="Meiryo" pitchFamily="34" charset="-128"/>
              </a:rPr>
              <a:t>　　　　</a:t>
            </a:r>
            <a:endParaRPr lang="en-US" altLang="ja-JP" sz="1600" dirty="0" smtClean="0">
              <a:latin typeface="Meiryo" pitchFamily="34" charset="-128"/>
              <a:ea typeface="Meiryo" pitchFamily="34" charset="-128"/>
              <a:cs typeface="Meiryo" pitchFamily="34" charset="-128"/>
            </a:endParaRPr>
          </a:p>
          <a:p>
            <a:pPr marR="0" defTabSz="914400" rtl="0" eaLnBrk="1" fontAlgn="base" latinLnBrk="0" hangingPunct="1">
              <a:lnSpc>
                <a:spcPct val="100000"/>
              </a:lnSpc>
              <a:spcBef>
                <a:spcPct val="0"/>
              </a:spcBef>
              <a:spcAft>
                <a:spcPct val="0"/>
              </a:spcAft>
              <a:buClrTx/>
              <a:buSzTx/>
              <a:tabLst/>
            </a:pPr>
            <a:r>
              <a:rPr lang="en-US" altLang="ja-JP" sz="1600" dirty="0" smtClean="0">
                <a:latin typeface="Meiryo" pitchFamily="34" charset="-128"/>
                <a:ea typeface="Meiryo" pitchFamily="34" charset="-128"/>
                <a:cs typeface="Meiryo" pitchFamily="34" charset="-128"/>
              </a:rPr>
              <a:t>Ext.</a:t>
            </a:r>
            <a:r>
              <a:rPr lang="ja-JP" altLang="en-US" sz="1600" dirty="0" smtClean="0">
                <a:latin typeface="Meiryo" pitchFamily="34" charset="-128"/>
                <a:ea typeface="Meiryo" pitchFamily="34" charset="-128"/>
                <a:cs typeface="Meiryo" pitchFamily="34" charset="-128"/>
              </a:rPr>
              <a:t>：</a:t>
            </a:r>
            <a:r>
              <a:rPr lang="en-US" altLang="ja-JP" sz="1600" dirty="0" smtClean="0">
                <a:latin typeface="Meiryo" pitchFamily="34" charset="-128"/>
                <a:ea typeface="Meiryo" pitchFamily="34" charset="-128"/>
                <a:cs typeface="Meiryo" pitchFamily="34" charset="-128"/>
              </a:rPr>
              <a:t>2710</a:t>
            </a:r>
          </a:p>
        </p:txBody>
      </p:sp>
      <p:sp>
        <p:nvSpPr>
          <p:cNvPr id="14" name="Rounded Rectangle 13"/>
          <p:cNvSpPr/>
          <p:nvPr/>
        </p:nvSpPr>
        <p:spPr>
          <a:xfrm>
            <a:off x="427182" y="995065"/>
            <a:ext cx="8038605" cy="1138535"/>
          </a:xfrm>
          <a:prstGeom prst="round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5" name="Rounded Rectangle 4"/>
          <p:cNvSpPr/>
          <p:nvPr/>
        </p:nvSpPr>
        <p:spPr>
          <a:xfrm>
            <a:off x="459736" y="1049442"/>
            <a:ext cx="7973495" cy="10297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144000" rIns="76200" bIns="76200" numCol="1" spcCol="1270" anchor="ctr" anchorCtr="0">
            <a:noAutofit/>
          </a:bodyPr>
          <a:lstStyle/>
          <a:p>
            <a:pPr lvl="0" algn="l" defTabSz="889000">
              <a:lnSpc>
                <a:spcPct val="90000"/>
              </a:lnSpc>
              <a:spcBef>
                <a:spcPct val="0"/>
              </a:spcBef>
              <a:spcAft>
                <a:spcPct val="35000"/>
              </a:spcAft>
            </a:pPr>
            <a:r>
              <a:rPr lang="ja-JP" altLang="en-US" sz="2000" kern="1200" dirty="0" smtClean="0">
                <a:latin typeface="Meiryo" pitchFamily="34" charset="-128"/>
                <a:ea typeface="Meiryo" pitchFamily="34" charset="-128"/>
                <a:cs typeface="Meiryo" pitchFamily="34" charset="-128"/>
              </a:rPr>
              <a:t> </a:t>
            </a:r>
            <a:r>
              <a:rPr lang="ja-JP" altLang="en-US" sz="2000" dirty="0">
                <a:latin typeface="Meiryo" pitchFamily="34" charset="-128"/>
                <a:ea typeface="Meiryo" pitchFamily="34" charset="-128"/>
                <a:cs typeface="Meiryo" pitchFamily="34" charset="-128"/>
              </a:rPr>
              <a:t> </a:t>
            </a:r>
            <a:r>
              <a:rPr lang="en-US" altLang="ja-JP" sz="2000" dirty="0" smtClean="0">
                <a:latin typeface="Meiryo" pitchFamily="34" charset="-128"/>
                <a:ea typeface="Meiryo" pitchFamily="34" charset="-128"/>
                <a:cs typeface="Meiryo" pitchFamily="34" charset="-128"/>
              </a:rPr>
              <a:t>Please contact us if anything is unclear to you.</a:t>
            </a:r>
            <a:endParaRPr lang="en-US" altLang="ja-JP" sz="1800" kern="1200" dirty="0" smtClean="0">
              <a:latin typeface="Meiryo" pitchFamily="34" charset="-128"/>
              <a:ea typeface="Meiryo" pitchFamily="34" charset="-128"/>
              <a:cs typeface="Meiryo" pitchFamily="34" charset="-128"/>
            </a:endParaRPr>
          </a:p>
          <a:p>
            <a:pPr marL="742950" lvl="1" indent="-285750" defTabSz="889000">
              <a:lnSpc>
                <a:spcPct val="90000"/>
              </a:lnSpc>
              <a:spcAft>
                <a:spcPct val="35000"/>
              </a:spcAft>
              <a:buFont typeface="Wingdings" pitchFamily="2" charset="2"/>
              <a:buChar char="ü"/>
            </a:pPr>
            <a:r>
              <a:rPr lang="en-US" altLang="ja-JP" sz="1800" dirty="0" smtClean="0">
                <a:latin typeface="Meiryo" pitchFamily="34" charset="-128"/>
                <a:ea typeface="Meiryo" pitchFamily="34" charset="-128"/>
                <a:cs typeface="Meiryo" pitchFamily="34" charset="-128"/>
              </a:rPr>
              <a:t>02-163-2999</a:t>
            </a:r>
          </a:p>
          <a:p>
            <a:pPr marL="742950" lvl="1" indent="-285750" defTabSz="889000">
              <a:lnSpc>
                <a:spcPct val="90000"/>
              </a:lnSpc>
              <a:spcAft>
                <a:spcPct val="35000"/>
              </a:spcAft>
              <a:buFont typeface="Wingdings" pitchFamily="2" charset="2"/>
              <a:buChar char="ü"/>
            </a:pPr>
            <a:r>
              <a:rPr lang="en-US" altLang="ja-JP" sz="1800" kern="1200" dirty="0">
                <a:latin typeface="Meiryo" pitchFamily="34" charset="-128"/>
                <a:ea typeface="Meiryo" pitchFamily="34" charset="-128"/>
                <a:cs typeface="Meiryo" pitchFamily="34" charset="-128"/>
              </a:rPr>
              <a:t>02-002-0222</a:t>
            </a:r>
            <a:endParaRPr lang="en-GB" sz="1800" kern="1200" dirty="0">
              <a:latin typeface="Meiryo" pitchFamily="34" charset="-128"/>
              <a:ea typeface="Meiryo" pitchFamily="34" charset="-128"/>
              <a:cs typeface="Meiryo" pitchFamily="34" charset="-128"/>
            </a:endParaRPr>
          </a:p>
        </p:txBody>
      </p:sp>
      <p:pic>
        <p:nvPicPr>
          <p:cNvPr id="8" name="Picture 2"/>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3704" r="31124"/>
          <a:stretch/>
        </p:blipFill>
        <p:spPr bwMode="auto">
          <a:xfrm>
            <a:off x="7319818" y="457200"/>
            <a:ext cx="1824183" cy="1756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Down Arrow Callout 15"/>
          <p:cNvSpPr/>
          <p:nvPr/>
        </p:nvSpPr>
        <p:spPr bwMode="auto">
          <a:xfrm>
            <a:off x="526885" y="2438400"/>
            <a:ext cx="3984665" cy="711315"/>
          </a:xfrm>
          <a:prstGeom prst="downArrowCallout">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91440" tIns="144000" rIns="91440" bIns="720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dirty="0" smtClean="0">
                <a:ln>
                  <a:noFill/>
                </a:ln>
                <a:solidFill>
                  <a:schemeClr val="tx1"/>
                </a:solidFill>
                <a:effectLst/>
                <a:latin typeface="Meiryo" pitchFamily="34" charset="-128"/>
                <a:ea typeface="Meiryo" pitchFamily="34" charset="-128"/>
                <a:cs typeface="Meiryo" pitchFamily="34" charset="-128"/>
              </a:rPr>
              <a:t>Services in General and M-</a:t>
            </a:r>
            <a:r>
              <a:rPr kumimoji="1" lang="en-US" sz="1600" b="0" i="0" u="none" strike="noStrike" cap="none" normalizeH="0" dirty="0" err="1" smtClean="0">
                <a:ln>
                  <a:noFill/>
                </a:ln>
                <a:solidFill>
                  <a:schemeClr val="tx1"/>
                </a:solidFill>
                <a:effectLst/>
                <a:latin typeface="Meiryo" pitchFamily="34" charset="-128"/>
                <a:ea typeface="Meiryo" pitchFamily="34" charset="-128"/>
                <a:cs typeface="Meiryo" pitchFamily="34" charset="-128"/>
              </a:rPr>
              <a:t>GeB</a:t>
            </a:r>
            <a:endParaRPr kumimoji="1" lang="en-GB" sz="1600" b="0" i="0" u="none" strike="noStrike" cap="none" normalizeH="0" baseline="0" dirty="0" smtClean="0">
              <a:ln>
                <a:noFill/>
              </a:ln>
              <a:solidFill>
                <a:schemeClr val="tx1"/>
              </a:solidFill>
              <a:effectLst/>
              <a:latin typeface="Meiryo" pitchFamily="34" charset="-128"/>
              <a:ea typeface="Meiryo" pitchFamily="34" charset="-128"/>
              <a:cs typeface="Meiryo" pitchFamily="34" charset="-128"/>
            </a:endParaRPr>
          </a:p>
        </p:txBody>
      </p:sp>
      <p:sp>
        <p:nvSpPr>
          <p:cNvPr id="17" name="Down Arrow Callout 16"/>
          <p:cNvSpPr/>
          <p:nvPr/>
        </p:nvSpPr>
        <p:spPr bwMode="auto">
          <a:xfrm>
            <a:off x="4641685" y="2438400"/>
            <a:ext cx="3984665" cy="711315"/>
          </a:xfrm>
          <a:prstGeom prst="downArrowCallout">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91440" tIns="144000" rIns="91440" bIns="720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dirty="0" smtClean="0">
                <a:ln>
                  <a:noFill/>
                </a:ln>
                <a:solidFill>
                  <a:schemeClr val="tx1"/>
                </a:solidFill>
                <a:effectLst/>
                <a:latin typeface="Meiryo" pitchFamily="34" charset="-128"/>
                <a:ea typeface="Meiryo" pitchFamily="34" charset="-128"/>
                <a:cs typeface="Meiryo" pitchFamily="34" charset="-128"/>
              </a:rPr>
              <a:t>Remittance</a:t>
            </a:r>
            <a:endParaRPr kumimoji="1" lang="en-GB" sz="1600" b="0" i="0" u="none" strike="noStrike" cap="none" normalizeH="0" baseline="0" dirty="0" smtClean="0">
              <a:ln>
                <a:noFill/>
              </a:ln>
              <a:solidFill>
                <a:schemeClr val="tx1"/>
              </a:solidFill>
              <a:effectLst/>
              <a:latin typeface="Meiryo" pitchFamily="34" charset="-128"/>
              <a:ea typeface="Meiryo" pitchFamily="34" charset="-128"/>
              <a:cs typeface="Meiryo" pitchFamily="34" charset="-128"/>
            </a:endParaRPr>
          </a:p>
        </p:txBody>
      </p:sp>
      <p:sp>
        <p:nvSpPr>
          <p:cNvPr id="18" name="Rectangle 17"/>
          <p:cNvSpPr/>
          <p:nvPr/>
        </p:nvSpPr>
        <p:spPr bwMode="auto">
          <a:xfrm>
            <a:off x="4576618" y="3776190"/>
            <a:ext cx="2890982" cy="884070"/>
          </a:xfrm>
          <a:prstGeom prst="rect">
            <a:avLst/>
          </a:prstGeom>
          <a:noFill/>
          <a:ln w="9525" cap="flat" cmpd="sng" algn="ctr">
            <a:noFill/>
            <a:prstDash val="solid"/>
            <a:round/>
            <a:headEnd type="none" w="med" len="med"/>
            <a:tailEnd type="none" w="med" len="med"/>
          </a:ln>
          <a:effectLst/>
        </p:spPr>
        <p:txBody>
          <a:bodyPr vert="horz" wrap="square" lIns="91440" tIns="108000" rIns="91440" bIns="36000" numCol="1" rtlCol="0" anchor="t" anchorCtr="0" compatLnSpc="1">
            <a:prstTxWarp prst="textNoShape">
              <a:avLst/>
            </a:prstTxWarp>
            <a:spAutoFit/>
          </a:bodyPr>
          <a:lstStyle/>
          <a:p>
            <a:pPr marL="285750" marR="0" indent="-285750" defTabSz="914400" rtl="0" eaLnBrk="1" fontAlgn="base" latinLnBrk="0" hangingPunct="1">
              <a:lnSpc>
                <a:spcPct val="100000"/>
              </a:lnSpc>
              <a:spcBef>
                <a:spcPct val="0"/>
              </a:spcBef>
              <a:spcAft>
                <a:spcPct val="0"/>
              </a:spcAft>
              <a:buClrTx/>
              <a:buSzTx/>
              <a:buFont typeface="Wingdings" pitchFamily="2" charset="2"/>
              <a:buChar char="ü"/>
              <a:tabLst/>
            </a:pPr>
            <a:r>
              <a:rPr lang="en-US" altLang="ja-JP" sz="1600" dirty="0" err="1" smtClean="0">
                <a:latin typeface="Meiryo" pitchFamily="34" charset="-128"/>
                <a:ea typeface="Meiryo" pitchFamily="34" charset="-128"/>
                <a:cs typeface="Meiryo" pitchFamily="34" charset="-128"/>
              </a:rPr>
              <a:t>Ms.Suwanna</a:t>
            </a:r>
            <a:r>
              <a:rPr lang="en-US" altLang="ja-JP" sz="1600" dirty="0" smtClean="0">
                <a:latin typeface="Meiryo" pitchFamily="34" charset="-128"/>
                <a:ea typeface="Meiryo" pitchFamily="34" charset="-128"/>
                <a:cs typeface="Meiryo" pitchFamily="34" charset="-128"/>
              </a:rPr>
              <a:t>(Thai)</a:t>
            </a:r>
            <a:r>
              <a:rPr lang="ja-JP" altLang="en-US" sz="1600" dirty="0" smtClean="0">
                <a:latin typeface="Meiryo" pitchFamily="34" charset="-128"/>
                <a:ea typeface="Meiryo" pitchFamily="34" charset="-128"/>
                <a:cs typeface="Meiryo" pitchFamily="34" charset="-128"/>
              </a:rPr>
              <a:t>　　　　</a:t>
            </a:r>
            <a:endParaRPr lang="en-US" altLang="ja-JP" sz="1600" dirty="0" smtClean="0">
              <a:latin typeface="Meiryo" pitchFamily="34" charset="-128"/>
              <a:ea typeface="Meiryo" pitchFamily="34" charset="-128"/>
              <a:cs typeface="Meiryo" pitchFamily="34" charset="-128"/>
            </a:endParaRPr>
          </a:p>
          <a:p>
            <a:pPr marL="285750" marR="0" indent="-285750" defTabSz="914400" rtl="0" eaLnBrk="1" fontAlgn="base" latinLnBrk="0" hangingPunct="1">
              <a:lnSpc>
                <a:spcPct val="100000"/>
              </a:lnSpc>
              <a:spcBef>
                <a:spcPct val="0"/>
              </a:spcBef>
              <a:spcAft>
                <a:spcPct val="0"/>
              </a:spcAft>
              <a:buClrTx/>
              <a:buSzTx/>
              <a:buFont typeface="Wingdings" pitchFamily="2" charset="2"/>
              <a:buChar char="ü"/>
              <a:tabLst/>
            </a:pPr>
            <a:r>
              <a:rPr lang="en-US" altLang="ja-JP" sz="1600" dirty="0" err="1" smtClean="0">
                <a:latin typeface="Meiryo" pitchFamily="34" charset="-128"/>
                <a:ea typeface="Meiryo" pitchFamily="34" charset="-128"/>
                <a:cs typeface="Meiryo" pitchFamily="34" charset="-128"/>
              </a:rPr>
              <a:t>Ms.Paphan</a:t>
            </a:r>
            <a:r>
              <a:rPr lang="en-US" altLang="ja-JP" sz="1600" dirty="0" smtClean="0">
                <a:latin typeface="Meiryo" pitchFamily="34" charset="-128"/>
                <a:ea typeface="Meiryo" pitchFamily="34" charset="-128"/>
                <a:cs typeface="Meiryo" pitchFamily="34" charset="-128"/>
              </a:rPr>
              <a:t>(Thai)</a:t>
            </a:r>
          </a:p>
          <a:p>
            <a:pPr marL="285750" marR="0" indent="-285750" defTabSz="914400" rtl="0" eaLnBrk="1" fontAlgn="base" latinLnBrk="0" hangingPunct="1">
              <a:lnSpc>
                <a:spcPct val="100000"/>
              </a:lnSpc>
              <a:spcBef>
                <a:spcPct val="0"/>
              </a:spcBef>
              <a:spcAft>
                <a:spcPct val="0"/>
              </a:spcAft>
              <a:buClrTx/>
              <a:buSzTx/>
              <a:buFont typeface="Wingdings" pitchFamily="2" charset="2"/>
              <a:buChar char="ü"/>
              <a:tabLst/>
            </a:pPr>
            <a:r>
              <a:rPr lang="en-US" altLang="ja-JP" sz="1600" dirty="0" err="1" smtClean="0">
                <a:latin typeface="Meiryo" pitchFamily="34" charset="-128"/>
                <a:ea typeface="Meiryo" pitchFamily="34" charset="-128"/>
                <a:cs typeface="Meiryo" pitchFamily="34" charset="-128"/>
              </a:rPr>
              <a:t>Mr.Piyapat</a:t>
            </a:r>
            <a:r>
              <a:rPr lang="en-US" altLang="ja-JP" sz="1600" dirty="0" smtClean="0">
                <a:latin typeface="Meiryo" pitchFamily="34" charset="-128"/>
                <a:ea typeface="Meiryo" pitchFamily="34" charset="-128"/>
                <a:cs typeface="Meiryo" pitchFamily="34" charset="-128"/>
              </a:rPr>
              <a:t>(Thai)</a:t>
            </a:r>
            <a:endParaRPr kumimoji="1" lang="en-GB" sz="1600" b="0" i="0" u="none" strike="noStrike" cap="none" normalizeH="0" baseline="0" dirty="0" smtClean="0">
              <a:ln>
                <a:noFill/>
              </a:ln>
              <a:solidFill>
                <a:schemeClr val="bg1"/>
              </a:solidFill>
              <a:effectLst/>
              <a:latin typeface="Meiryo" pitchFamily="34" charset="-128"/>
              <a:ea typeface="Meiryo" pitchFamily="34" charset="-128"/>
              <a:cs typeface="Meiryo" pitchFamily="34" charset="-128"/>
            </a:endParaRPr>
          </a:p>
        </p:txBody>
      </p:sp>
      <p:sp>
        <p:nvSpPr>
          <p:cNvPr id="19" name="Rectangle 18"/>
          <p:cNvSpPr/>
          <p:nvPr/>
        </p:nvSpPr>
        <p:spPr bwMode="auto">
          <a:xfrm>
            <a:off x="7319818" y="3776190"/>
            <a:ext cx="1371600" cy="884070"/>
          </a:xfrm>
          <a:prstGeom prst="rect">
            <a:avLst/>
          </a:prstGeom>
          <a:noFill/>
          <a:ln w="9525" cap="flat" cmpd="sng" algn="ctr">
            <a:noFill/>
            <a:prstDash val="solid"/>
            <a:round/>
            <a:headEnd type="none" w="med" len="med"/>
            <a:tailEnd type="none" w="med" len="med"/>
          </a:ln>
          <a:effectLst/>
        </p:spPr>
        <p:txBody>
          <a:bodyPr vert="horz" wrap="square" lIns="91440" tIns="108000" rIns="91440" bIns="36000" numCol="1" rtlCol="0" anchor="t" anchorCtr="0" compatLnSpc="1">
            <a:prstTxWarp prst="textNoShape">
              <a:avLst/>
            </a:prstTxWarp>
            <a:spAutoFit/>
          </a:bodyPr>
          <a:lstStyle/>
          <a:p>
            <a:pPr marR="0" defTabSz="914400" rtl="0" eaLnBrk="1" fontAlgn="base" latinLnBrk="0" hangingPunct="1">
              <a:lnSpc>
                <a:spcPct val="100000"/>
              </a:lnSpc>
              <a:spcBef>
                <a:spcPct val="0"/>
              </a:spcBef>
              <a:spcAft>
                <a:spcPct val="0"/>
              </a:spcAft>
              <a:buClrTx/>
              <a:buSzTx/>
              <a:tabLst/>
            </a:pPr>
            <a:r>
              <a:rPr lang="en-US" altLang="ja-JP" sz="1600" dirty="0" smtClean="0">
                <a:latin typeface="Meiryo" pitchFamily="34" charset="-128"/>
                <a:ea typeface="Meiryo" pitchFamily="34" charset="-128"/>
                <a:cs typeface="Meiryo" pitchFamily="34" charset="-128"/>
              </a:rPr>
              <a:t>Ext.</a:t>
            </a:r>
            <a:r>
              <a:rPr lang="ja-JP" altLang="en-US" sz="1600" dirty="0" smtClean="0">
                <a:latin typeface="Meiryo" pitchFamily="34" charset="-128"/>
                <a:ea typeface="Meiryo" pitchFamily="34" charset="-128"/>
                <a:cs typeface="Meiryo" pitchFamily="34" charset="-128"/>
              </a:rPr>
              <a:t>：</a:t>
            </a:r>
            <a:r>
              <a:rPr lang="en-US" altLang="ja-JP" sz="1600" dirty="0" smtClean="0">
                <a:latin typeface="Meiryo" pitchFamily="34" charset="-128"/>
                <a:ea typeface="Meiryo" pitchFamily="34" charset="-128"/>
                <a:cs typeface="Meiryo" pitchFamily="34" charset="-128"/>
              </a:rPr>
              <a:t>3230</a:t>
            </a:r>
            <a:r>
              <a:rPr lang="ja-JP" altLang="en-US" sz="1600" dirty="0" smtClean="0">
                <a:latin typeface="Meiryo" pitchFamily="34" charset="-128"/>
                <a:ea typeface="Meiryo" pitchFamily="34" charset="-128"/>
                <a:cs typeface="Meiryo" pitchFamily="34" charset="-128"/>
              </a:rPr>
              <a:t>　　　　</a:t>
            </a:r>
            <a:endParaRPr lang="en-US" altLang="ja-JP" sz="1600" dirty="0" smtClean="0">
              <a:latin typeface="Meiryo" pitchFamily="34" charset="-128"/>
              <a:ea typeface="Meiryo" pitchFamily="34" charset="-128"/>
              <a:cs typeface="Meiryo" pitchFamily="34" charset="-128"/>
            </a:endParaRPr>
          </a:p>
          <a:p>
            <a:pPr marR="0" defTabSz="914400" rtl="0" eaLnBrk="1" fontAlgn="base" latinLnBrk="0" hangingPunct="1">
              <a:lnSpc>
                <a:spcPct val="100000"/>
              </a:lnSpc>
              <a:spcBef>
                <a:spcPct val="0"/>
              </a:spcBef>
              <a:spcAft>
                <a:spcPct val="0"/>
              </a:spcAft>
              <a:buClrTx/>
              <a:buSzTx/>
              <a:tabLst/>
            </a:pPr>
            <a:r>
              <a:rPr lang="en-US" altLang="ja-JP" sz="1600" dirty="0" smtClean="0">
                <a:latin typeface="Meiryo" pitchFamily="34" charset="-128"/>
                <a:ea typeface="Meiryo" pitchFamily="34" charset="-128"/>
                <a:cs typeface="Meiryo" pitchFamily="34" charset="-128"/>
              </a:rPr>
              <a:t>Ext.</a:t>
            </a:r>
            <a:r>
              <a:rPr lang="ja-JP" altLang="en-US" sz="1600" dirty="0" smtClean="0">
                <a:latin typeface="Meiryo" pitchFamily="34" charset="-128"/>
                <a:ea typeface="Meiryo" pitchFamily="34" charset="-128"/>
                <a:cs typeface="Meiryo" pitchFamily="34" charset="-128"/>
              </a:rPr>
              <a:t>：</a:t>
            </a:r>
            <a:r>
              <a:rPr lang="en-US" altLang="ja-JP" sz="1600" dirty="0">
                <a:latin typeface="Meiryo" pitchFamily="34" charset="-128"/>
                <a:ea typeface="Meiryo" pitchFamily="34" charset="-128"/>
                <a:cs typeface="Meiryo" pitchFamily="34" charset="-128"/>
              </a:rPr>
              <a:t>3233</a:t>
            </a:r>
            <a:endParaRPr lang="en-US" altLang="ja-JP" sz="1600" dirty="0" smtClean="0">
              <a:latin typeface="Meiryo" pitchFamily="34" charset="-128"/>
              <a:ea typeface="Meiryo" pitchFamily="34" charset="-128"/>
              <a:cs typeface="Meiryo" pitchFamily="34" charset="-128"/>
            </a:endParaRPr>
          </a:p>
          <a:p>
            <a:pPr marR="0" defTabSz="914400" rtl="0" eaLnBrk="1" fontAlgn="base" latinLnBrk="0" hangingPunct="1">
              <a:lnSpc>
                <a:spcPct val="100000"/>
              </a:lnSpc>
              <a:spcBef>
                <a:spcPct val="0"/>
              </a:spcBef>
              <a:spcAft>
                <a:spcPct val="0"/>
              </a:spcAft>
              <a:buClrTx/>
              <a:buSzTx/>
              <a:tabLst/>
            </a:pPr>
            <a:r>
              <a:rPr lang="en-US" altLang="ja-JP" sz="1600" dirty="0" smtClean="0">
                <a:latin typeface="Meiryo" pitchFamily="34" charset="-128"/>
                <a:ea typeface="Meiryo" pitchFamily="34" charset="-128"/>
                <a:cs typeface="Meiryo" pitchFamily="34" charset="-128"/>
              </a:rPr>
              <a:t>Ext.</a:t>
            </a:r>
            <a:r>
              <a:rPr kumimoji="1" lang="ja-JP" altLang="en-US" sz="1600" b="0" i="0" u="none" strike="noStrike" cap="none" normalizeH="0" baseline="0" dirty="0" smtClean="0">
                <a:ln>
                  <a:noFill/>
                </a:ln>
                <a:effectLst/>
                <a:latin typeface="Meiryo" pitchFamily="34" charset="-128"/>
                <a:ea typeface="Meiryo" pitchFamily="34" charset="-128"/>
                <a:cs typeface="Meiryo" pitchFamily="34" charset="-128"/>
              </a:rPr>
              <a:t>：</a:t>
            </a:r>
            <a:r>
              <a:rPr lang="en-US" altLang="ja-JP" sz="1600" dirty="0">
                <a:latin typeface="Meiryo" pitchFamily="34" charset="-128"/>
                <a:ea typeface="Meiryo" pitchFamily="34" charset="-128"/>
                <a:cs typeface="Meiryo" pitchFamily="34" charset="-128"/>
              </a:rPr>
              <a:t>3231</a:t>
            </a:r>
            <a:endParaRPr kumimoji="1" lang="en-GB" sz="1600" b="0" i="0" u="none" strike="noStrike" cap="none" normalizeH="0" baseline="0" dirty="0" smtClean="0">
              <a:ln>
                <a:noFill/>
              </a:ln>
              <a:effectLst/>
              <a:latin typeface="Meiryo" pitchFamily="34" charset="-128"/>
              <a:ea typeface="Meiryo" pitchFamily="34" charset="-128"/>
              <a:cs typeface="Meiryo" pitchFamily="34" charset="-128"/>
            </a:endParaRPr>
          </a:p>
        </p:txBody>
      </p:sp>
      <p:sp>
        <p:nvSpPr>
          <p:cNvPr id="22" name="Folded Corner 21"/>
          <p:cNvSpPr/>
          <p:nvPr/>
        </p:nvSpPr>
        <p:spPr bwMode="auto">
          <a:xfrm>
            <a:off x="522267" y="4889694"/>
            <a:ext cx="8099465" cy="737629"/>
          </a:xfrm>
          <a:prstGeom prst="foldedCorner">
            <a:avLst>
              <a:gd name="adj" fmla="val 25520"/>
            </a:avLst>
          </a:prstGeom>
          <a:solidFill>
            <a:srgbClr val="C2C2F0"/>
          </a:solidFill>
          <a:ln w="12700" cap="flat" cmpd="dbl" algn="ctr">
            <a:solidFill>
              <a:schemeClr val="accent6">
                <a:lumMod val="60000"/>
                <a:lumOff val="40000"/>
              </a:schemeClr>
            </a:solidFill>
            <a:prstDash val="solid"/>
            <a:round/>
            <a:headEnd type="none" w="med" len="med"/>
            <a:tailEnd type="none" w="med" len="med"/>
          </a:ln>
          <a:effectLst/>
        </p:spPr>
        <p:txBody>
          <a:bodyPr vert="horz" wrap="square" lIns="91440" tIns="180000" rIns="9144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b="1" dirty="0" smtClean="0">
                <a:solidFill>
                  <a:schemeClr val="accent6">
                    <a:lumMod val="75000"/>
                  </a:schemeClr>
                </a:solidFill>
                <a:latin typeface="Meiryo" pitchFamily="34" charset="-128"/>
                <a:ea typeface="Meiryo" pitchFamily="34" charset="-128"/>
                <a:cs typeface="Meiryo" pitchFamily="34" charset="-128"/>
              </a:rPr>
              <a:t>Please feel free to ask our BPs any questions!</a:t>
            </a:r>
            <a:endParaRPr kumimoji="1" lang="en-GB" sz="2400" b="1" i="0" u="none" strike="noStrike" cap="none" normalizeH="0" baseline="0" dirty="0" smtClean="0">
              <a:ln>
                <a:noFill/>
              </a:ln>
              <a:solidFill>
                <a:schemeClr val="accent6">
                  <a:lumMod val="75000"/>
                </a:schemeClr>
              </a:solidFill>
              <a:effectLst/>
              <a:latin typeface="Meiryo" pitchFamily="34" charset="-128"/>
              <a:ea typeface="Meiryo" pitchFamily="34" charset="-128"/>
              <a:cs typeface="Meiryo" pitchFamily="34" charset="-128"/>
            </a:endParaRPr>
          </a:p>
        </p:txBody>
      </p:sp>
    </p:spTree>
    <p:extLst>
      <p:ext uri="{BB962C8B-B14F-4D97-AF65-F5344CB8AC3E}">
        <p14:creationId xmlns:p14="http://schemas.microsoft.com/office/powerpoint/2010/main" val="3802455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74653" y="990609"/>
            <a:ext cx="8440738" cy="4581525"/>
          </a:xfrm>
          <a:prstGeom prst="rect">
            <a:avLst/>
          </a:prstGeom>
          <a:noFill/>
          <a:ln>
            <a:noFill/>
          </a:ln>
          <a:effectLst/>
        </p:spPr>
        <p:txBody>
          <a:bodyPr lIns="180000" tIns="0" rIns="180000" bIns="0" anchor="ctr"/>
          <a:lstStyle>
            <a:lvl1pPr marL="63500" algn="l" eaLnBrk="0" hangingPunct="0">
              <a:spcBef>
                <a:spcPct val="50000"/>
              </a:spcBef>
              <a:buClr>
                <a:srgbClr val="003366"/>
              </a:buClr>
              <a:buFont typeface="Wingdings" pitchFamily="2" charset="2"/>
              <a:buChar char="§"/>
              <a:defRPr sz="1000">
                <a:solidFill>
                  <a:schemeClr val="tx1"/>
                </a:solidFill>
                <a:latin typeface="Helvetica" pitchFamily="34" charset="0"/>
              </a:defRPr>
            </a:lvl1pPr>
            <a:lvl2pPr marL="254000" indent="-4763" algn="l" eaLnBrk="0" hangingPunct="0">
              <a:spcBef>
                <a:spcPct val="50000"/>
              </a:spcBef>
              <a:buClr>
                <a:srgbClr val="003366"/>
              </a:buClr>
              <a:buFont typeface="Arial" pitchFamily="34" charset="0"/>
              <a:buChar char="-"/>
              <a:defRPr sz="1000">
                <a:solidFill>
                  <a:schemeClr val="tx1"/>
                </a:solidFill>
                <a:latin typeface="Helvetica" pitchFamily="34" charset="0"/>
              </a:defRPr>
            </a:lvl2pPr>
            <a:lvl3pPr marL="1143000" indent="-228600" algn="l" eaLnBrk="0" hangingPunct="0">
              <a:spcBef>
                <a:spcPct val="50000"/>
              </a:spcBef>
              <a:buClr>
                <a:srgbClr val="003366"/>
              </a:buClr>
              <a:buChar char="•"/>
              <a:defRPr sz="1000">
                <a:solidFill>
                  <a:schemeClr val="tx1"/>
                </a:solidFill>
                <a:latin typeface="Helvetica" pitchFamily="34" charset="0"/>
              </a:defRPr>
            </a:lvl3pPr>
            <a:lvl4pPr marL="1600200" indent="-228600" algn="l" eaLnBrk="0" hangingPunct="0">
              <a:spcBef>
                <a:spcPct val="50000"/>
              </a:spcBef>
              <a:buClr>
                <a:srgbClr val="003366"/>
              </a:buClr>
              <a:buChar char="o"/>
              <a:defRPr sz="1000">
                <a:solidFill>
                  <a:schemeClr val="tx1"/>
                </a:solidFill>
                <a:latin typeface="Helvetica" pitchFamily="34" charset="0"/>
              </a:defRPr>
            </a:lvl4pPr>
            <a:lvl5pPr marL="2057400" indent="-228600" algn="l" eaLnBrk="0" hangingPunct="0">
              <a:spcBef>
                <a:spcPct val="50000"/>
              </a:spcBef>
              <a:buClr>
                <a:schemeClr val="tx2"/>
              </a:buClr>
              <a:buFont typeface="Wingdings" pitchFamily="2" charset="2"/>
              <a:buChar char="§"/>
              <a:defRPr sz="1000">
                <a:solidFill>
                  <a:schemeClr val="tx1"/>
                </a:solidFill>
                <a:latin typeface="Helvetica" pitchFamily="34" charset="0"/>
              </a:defRPr>
            </a:lvl5pPr>
            <a:lvl6pPr marL="2514600" indent="-228600" eaLnBrk="0" fontAlgn="base" hangingPunct="0">
              <a:spcBef>
                <a:spcPct val="50000"/>
              </a:spcBef>
              <a:spcAft>
                <a:spcPct val="0"/>
              </a:spcAft>
              <a:buClr>
                <a:schemeClr val="tx2"/>
              </a:buClr>
              <a:buFont typeface="Wingdings" pitchFamily="2" charset="2"/>
              <a:buChar char="§"/>
              <a:defRPr sz="1000">
                <a:solidFill>
                  <a:schemeClr val="tx1"/>
                </a:solidFill>
                <a:latin typeface="Helvetica" pitchFamily="34" charset="0"/>
              </a:defRPr>
            </a:lvl6pPr>
            <a:lvl7pPr marL="2971800" indent="-228600" eaLnBrk="0" fontAlgn="base" hangingPunct="0">
              <a:spcBef>
                <a:spcPct val="50000"/>
              </a:spcBef>
              <a:spcAft>
                <a:spcPct val="0"/>
              </a:spcAft>
              <a:buClr>
                <a:schemeClr val="tx2"/>
              </a:buClr>
              <a:buFont typeface="Wingdings" pitchFamily="2" charset="2"/>
              <a:buChar char="§"/>
              <a:defRPr sz="1000">
                <a:solidFill>
                  <a:schemeClr val="tx1"/>
                </a:solidFill>
                <a:latin typeface="Helvetica" pitchFamily="34" charset="0"/>
              </a:defRPr>
            </a:lvl7pPr>
            <a:lvl8pPr marL="3429000" indent="-228600" eaLnBrk="0" fontAlgn="base" hangingPunct="0">
              <a:spcBef>
                <a:spcPct val="50000"/>
              </a:spcBef>
              <a:spcAft>
                <a:spcPct val="0"/>
              </a:spcAft>
              <a:buClr>
                <a:schemeClr val="tx2"/>
              </a:buClr>
              <a:buFont typeface="Wingdings" pitchFamily="2" charset="2"/>
              <a:buChar char="§"/>
              <a:defRPr sz="1000">
                <a:solidFill>
                  <a:schemeClr val="tx1"/>
                </a:solidFill>
                <a:latin typeface="Helvetica" pitchFamily="34" charset="0"/>
              </a:defRPr>
            </a:lvl8pPr>
            <a:lvl9pPr marL="3886200" indent="-228600" eaLnBrk="0" fontAlgn="base" hangingPunct="0">
              <a:spcBef>
                <a:spcPct val="50000"/>
              </a:spcBef>
              <a:spcAft>
                <a:spcPct val="0"/>
              </a:spcAft>
              <a:buClr>
                <a:schemeClr val="tx2"/>
              </a:buClr>
              <a:buFont typeface="Wingdings" pitchFamily="2" charset="2"/>
              <a:buChar char="§"/>
              <a:defRPr sz="1000">
                <a:solidFill>
                  <a:schemeClr val="tx1"/>
                </a:solidFill>
                <a:latin typeface="Helvetica" pitchFamily="34" charset="0"/>
              </a:defRPr>
            </a:lvl9pPr>
          </a:lstStyle>
          <a:p>
            <a:pPr lvl="1" indent="-160338" algn="just" eaLnBrk="1" fontAlgn="auto" hangingPunct="1">
              <a:lnSpc>
                <a:spcPct val="85000"/>
              </a:lnSpc>
              <a:spcAft>
                <a:spcPts val="0"/>
              </a:spcAft>
              <a:buClrTx/>
              <a:buFontTx/>
              <a:buNone/>
              <a:defRPr/>
            </a:pPr>
            <a:r>
              <a:rPr lang="en-US" altLang="ja-JP" sz="1200" b="1" dirty="0" smtClean="0">
                <a:latin typeface="Times New Roman" pitchFamily="18" charset="0"/>
                <a:cs typeface="Times New Roman" pitchFamily="18" charset="0"/>
              </a:rPr>
              <a:t>© 2017  Mizuho Bank, Ltd.</a:t>
            </a:r>
          </a:p>
          <a:p>
            <a:pPr algn="just" eaLnBrk="1" fontAlgn="auto" hangingPunct="1">
              <a:lnSpc>
                <a:spcPct val="85000"/>
              </a:lnSpc>
              <a:spcAft>
                <a:spcPts val="0"/>
              </a:spcAft>
              <a:buClrTx/>
              <a:buFontTx/>
              <a:buNone/>
              <a:defRPr/>
            </a:pPr>
            <a:r>
              <a:rPr lang="en-US" altLang="ja-JP" sz="1200" dirty="0" smtClean="0">
                <a:latin typeface="Times New Roman" pitchFamily="18" charset="0"/>
                <a:cs typeface="Times New Roman" pitchFamily="18" charset="0"/>
              </a:rPr>
              <a:t>This document was created for the purpose of discussions with your company, various conditions indicated in this document are based on assumptions, and the accuracy and completeness of the information in this document are not guaranteed. The analysis in this document is based on assumptions, and the accuracy and completeness of the related information in this document are not guaranteed. In addition, because the analysis in this document is based on assumptions, the accuracy and completeness of the results are not guaranteed.</a:t>
            </a:r>
          </a:p>
          <a:p>
            <a:pPr algn="just" eaLnBrk="1" fontAlgn="auto" hangingPunct="1">
              <a:lnSpc>
                <a:spcPct val="85000"/>
              </a:lnSpc>
              <a:spcAft>
                <a:spcPts val="0"/>
              </a:spcAft>
              <a:buClrTx/>
              <a:buFontTx/>
              <a:buNone/>
              <a:defRPr/>
            </a:pPr>
            <a:r>
              <a:rPr lang="en-US" altLang="ja-JP" sz="1200" dirty="0" smtClean="0">
                <a:latin typeface="Times New Roman" pitchFamily="18" charset="0"/>
                <a:cs typeface="Times New Roman" pitchFamily="18" charset="0"/>
              </a:rPr>
              <a:t>Depending on future information disclosure, valuation, the views of credit agencies, changes to systems or the financial environment, and other factors, it might become necessary to considerably change the related assumptions and schemes, and, in this case, please understand that it might not be possible to achieve the results of the analysis in this document. In addition, this document does not comprehensively list all the risks faced by your company.</a:t>
            </a:r>
          </a:p>
          <a:p>
            <a:pPr algn="just" eaLnBrk="1" fontAlgn="auto" hangingPunct="1">
              <a:lnSpc>
                <a:spcPct val="85000"/>
              </a:lnSpc>
              <a:spcAft>
                <a:spcPts val="0"/>
              </a:spcAft>
              <a:buClrTx/>
              <a:buFontTx/>
              <a:buNone/>
              <a:defRPr/>
            </a:pPr>
            <a:r>
              <a:rPr lang="en-US" altLang="ja-JP" sz="1200" dirty="0" smtClean="0">
                <a:latin typeface="Times New Roman" pitchFamily="18" charset="0"/>
                <a:cs typeface="Times New Roman" pitchFamily="18" charset="0"/>
              </a:rPr>
              <a:t>Regarding the schemes included in this document, only conclude agreements at your company's discretion based on a thorough understanding of the risks involved. In addition, contact lawyers, public accountants, tax accountants, and other suitable professionals regarding the handling of laws, accounting, and taxes. Unless Mizuho concludes a separate agreement, etc. that indicates otherwise, Mizuho is not an advisor to your company, and this document is not intended to provide transaction advice to your company.</a:t>
            </a:r>
          </a:p>
        </p:txBody>
      </p:sp>
    </p:spTree>
    <p:extLst>
      <p:ext uri="{BB962C8B-B14F-4D97-AF65-F5344CB8AC3E}">
        <p14:creationId xmlns:p14="http://schemas.microsoft.com/office/powerpoint/2010/main" val="204845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63F1C87A-1DF6-4E8E-9914-AB9E24F56AC7}" type="slidenum">
              <a:rPr lang="en-US" smtClean="0"/>
              <a:pPr>
                <a:defRPr/>
              </a:pPr>
              <a:t>3</a:t>
            </a:fld>
            <a:endParaRPr lang="th-TH" dirty="0"/>
          </a:p>
        </p:txBody>
      </p:sp>
      <p:grpSp>
        <p:nvGrpSpPr>
          <p:cNvPr id="3" name="Group 2"/>
          <p:cNvGrpSpPr/>
          <p:nvPr/>
        </p:nvGrpSpPr>
        <p:grpSpPr>
          <a:xfrm>
            <a:off x="190501" y="2819400"/>
            <a:ext cx="8877299" cy="786155"/>
            <a:chOff x="0" y="64455"/>
            <a:chExt cx="8877299" cy="1341989"/>
          </a:xfrm>
        </p:grpSpPr>
        <p:sp>
          <p:nvSpPr>
            <p:cNvPr id="4" name="Rounded Rectangle 3"/>
            <p:cNvSpPr/>
            <p:nvPr/>
          </p:nvSpPr>
          <p:spPr>
            <a:xfrm>
              <a:off x="0" y="64455"/>
              <a:ext cx="8763000" cy="1341989"/>
            </a:xfrm>
            <a:prstGeom prst="roundRect">
              <a:avLst/>
            </a:prstGeom>
            <a:solidFill>
              <a:srgbClr val="03277F"/>
            </a:solidFill>
          </p:spPr>
          <p:style>
            <a:lnRef idx="2">
              <a:schemeClr val="lt1">
                <a:hueOff val="0"/>
                <a:satOff val="0"/>
                <a:lumOff val="0"/>
                <a:alphaOff val="0"/>
              </a:schemeClr>
            </a:lnRef>
            <a:fillRef idx="1">
              <a:scrgbClr r="0" g="0" b="0"/>
            </a:fillRef>
            <a:effectRef idx="0">
              <a:schemeClr val="accent6">
                <a:shade val="80000"/>
                <a:hueOff val="0"/>
                <a:satOff val="0"/>
                <a:lumOff val="0"/>
                <a:alphaOff val="0"/>
              </a:schemeClr>
            </a:effectRef>
            <a:fontRef idx="minor">
              <a:schemeClr val="lt1"/>
            </a:fontRef>
          </p:style>
        </p:sp>
        <p:sp>
          <p:nvSpPr>
            <p:cNvPr id="5" name="Rounded Rectangle 4"/>
            <p:cNvSpPr/>
            <p:nvPr/>
          </p:nvSpPr>
          <p:spPr>
            <a:xfrm>
              <a:off x="65510" y="324606"/>
              <a:ext cx="8811789" cy="10163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ctr" anchorCtr="0">
              <a:noAutofit/>
            </a:bodyPr>
            <a:lstStyle/>
            <a:p>
              <a:pPr lvl="0" defTabSz="1377950">
                <a:lnSpc>
                  <a:spcPct val="90000"/>
                </a:lnSpc>
                <a:spcAft>
                  <a:spcPct val="35000"/>
                </a:spcAft>
              </a:pPr>
              <a:r>
                <a:rPr lang="ja-JP" altLang="en-US" dirty="0" smtClean="0">
                  <a:latin typeface="Meiryo" pitchFamily="34" charset="-128"/>
                  <a:ea typeface="Meiryo" pitchFamily="34" charset="-128"/>
                  <a:cs typeface="Meiryo" pitchFamily="34" charset="-128"/>
                </a:rPr>
                <a:t> </a:t>
              </a:r>
              <a:r>
                <a:rPr lang="en-GB" kern="1200" dirty="0" smtClean="0">
                  <a:latin typeface="Meiryo" pitchFamily="34" charset="-128"/>
                  <a:ea typeface="Meiryo" pitchFamily="34" charset="-128"/>
                  <a:cs typeface="Meiryo" pitchFamily="34" charset="-128"/>
                </a:rPr>
                <a:t>1. </a:t>
              </a:r>
              <a:r>
                <a:rPr lang="en-US" dirty="0">
                  <a:latin typeface="Meiryo" pitchFamily="34" charset="-128"/>
                  <a:ea typeface="Meiryo" pitchFamily="34" charset="-128"/>
                  <a:cs typeface="Meiryo" pitchFamily="34" charset="-128"/>
                </a:rPr>
                <a:t>What is National e-Payment</a:t>
              </a:r>
              <a:r>
                <a:rPr lang="en-US" dirty="0" smtClean="0">
                  <a:latin typeface="Meiryo" pitchFamily="34" charset="-128"/>
                  <a:ea typeface="Meiryo" pitchFamily="34" charset="-128"/>
                  <a:cs typeface="Meiryo" pitchFamily="34" charset="-128"/>
                </a:rPr>
                <a:t>?</a:t>
              </a:r>
              <a:endParaRPr lang="en-GB" dirty="0">
                <a:latin typeface="Meiryo" pitchFamily="34" charset="-128"/>
                <a:ea typeface="Meiryo" pitchFamily="34" charset="-128"/>
                <a:cs typeface="Meiryo" pitchFamily="34" charset="-128"/>
              </a:endParaRPr>
            </a:p>
          </p:txBody>
        </p:sp>
      </p:grpSp>
    </p:spTree>
    <p:extLst>
      <p:ext uri="{BB962C8B-B14F-4D97-AF65-F5344CB8AC3E}">
        <p14:creationId xmlns:p14="http://schemas.microsoft.com/office/powerpoint/2010/main" val="3554200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63F1C87A-1DF6-4E8E-9914-AB9E24F56AC7}" type="slidenum">
              <a:rPr lang="en-US" smtClean="0"/>
              <a:pPr>
                <a:defRPr/>
              </a:pPr>
              <a:t>4</a:t>
            </a:fld>
            <a:endParaRPr lang="th-TH" dirty="0"/>
          </a:p>
        </p:txBody>
      </p:sp>
      <p:sp>
        <p:nvSpPr>
          <p:cNvPr id="8" name="TextBox 7"/>
          <p:cNvSpPr txBox="1"/>
          <p:nvPr/>
        </p:nvSpPr>
        <p:spPr>
          <a:xfrm>
            <a:off x="609600" y="1020109"/>
            <a:ext cx="7848600" cy="1754326"/>
          </a:xfrm>
          <a:prstGeom prst="rect">
            <a:avLst/>
          </a:prstGeom>
          <a:noFill/>
        </p:spPr>
        <p:txBody>
          <a:bodyPr wrap="square" rtlCol="0">
            <a:spAutoFit/>
          </a:bodyPr>
          <a:lstStyle/>
          <a:p>
            <a:pPr marL="285750" indent="-285750">
              <a:buFont typeface="Wingdings" pitchFamily="2" charset="2"/>
              <a:buChar char="Ø"/>
            </a:pPr>
            <a:r>
              <a:rPr lang="en-US" altLang="ja-JP" sz="1800" dirty="0">
                <a:latin typeface="Meiryo" pitchFamily="34" charset="-128"/>
                <a:ea typeface="Meiryo" pitchFamily="34" charset="-128"/>
                <a:cs typeface="Meiryo" pitchFamily="34" charset="-128"/>
              </a:rPr>
              <a:t>T</a:t>
            </a:r>
            <a:r>
              <a:rPr lang="en-US" altLang="ja-JP" sz="1800" dirty="0" smtClean="0">
                <a:latin typeface="Meiryo" pitchFamily="34" charset="-128"/>
                <a:ea typeface="Meiryo" pitchFamily="34" charset="-128"/>
                <a:cs typeface="Meiryo" pitchFamily="34" charset="-128"/>
              </a:rPr>
              <a:t>he government of Thailand is currently promoting digitalization of nation known as </a:t>
            </a:r>
            <a:r>
              <a:rPr lang="en-US" altLang="ja-JP" sz="1800" b="1" u="sng" dirty="0" smtClean="0">
                <a:latin typeface="Meiryo" pitchFamily="34" charset="-128"/>
                <a:ea typeface="Meiryo" pitchFamily="34" charset="-128"/>
                <a:cs typeface="Meiryo" pitchFamily="34" charset="-128"/>
              </a:rPr>
              <a:t>“National e-Payment Project” </a:t>
            </a:r>
            <a:r>
              <a:rPr lang="en-US" altLang="ja-JP" sz="1800" dirty="0">
                <a:latin typeface="Meiryo" pitchFamily="34" charset="-128"/>
                <a:ea typeface="Meiryo" pitchFamily="34" charset="-128"/>
                <a:cs typeface="Meiryo" pitchFamily="34" charset="-128"/>
              </a:rPr>
              <a:t>by structuring a necessary </a:t>
            </a:r>
            <a:r>
              <a:rPr lang="en-US" altLang="ja-JP" sz="1800" dirty="0" smtClean="0">
                <a:latin typeface="Meiryo" pitchFamily="34" charset="-128"/>
                <a:ea typeface="Meiryo" pitchFamily="34" charset="-128"/>
                <a:cs typeface="Meiryo" pitchFamily="34" charset="-128"/>
              </a:rPr>
              <a:t>platform under the titles of..</a:t>
            </a:r>
            <a:endParaRPr lang="en-US" sz="1800" dirty="0" smtClean="0">
              <a:latin typeface="Meiryo" pitchFamily="34" charset="-128"/>
              <a:ea typeface="Meiryo" pitchFamily="34" charset="-128"/>
              <a:cs typeface="Meiryo" pitchFamily="34" charset="-128"/>
            </a:endParaRPr>
          </a:p>
          <a:p>
            <a:pPr marL="800100" lvl="1" indent="-342900">
              <a:buFont typeface="+mj-lt"/>
              <a:buAutoNum type="alphaLcPeriod"/>
            </a:pPr>
            <a:r>
              <a:rPr lang="en-US" altLang="ja-JP" sz="1800" dirty="0" smtClean="0">
                <a:latin typeface="Meiryo" pitchFamily="34" charset="-128"/>
                <a:ea typeface="Meiryo" pitchFamily="34" charset="-128"/>
                <a:cs typeface="Meiryo" pitchFamily="34" charset="-128"/>
              </a:rPr>
              <a:t>Digitalization of Governance</a:t>
            </a:r>
            <a:r>
              <a:rPr lang="en-US" sz="1800" dirty="0" smtClean="0">
                <a:latin typeface="Meiryo" pitchFamily="34" charset="-128"/>
                <a:ea typeface="Meiryo" pitchFamily="34" charset="-128"/>
                <a:cs typeface="Meiryo" pitchFamily="34" charset="-128"/>
              </a:rPr>
              <a:t> </a:t>
            </a:r>
          </a:p>
          <a:p>
            <a:pPr marL="800100" lvl="1" indent="-342900">
              <a:buFont typeface="+mj-lt"/>
              <a:buAutoNum type="alphaLcPeriod"/>
            </a:pPr>
            <a:r>
              <a:rPr lang="en-US" sz="1800" dirty="0" smtClean="0">
                <a:latin typeface="Meiryo" pitchFamily="34" charset="-128"/>
                <a:ea typeface="Meiryo" pitchFamily="34" charset="-128"/>
                <a:cs typeface="Meiryo" pitchFamily="34" charset="-128"/>
              </a:rPr>
              <a:t>Digitalization of Business</a:t>
            </a:r>
          </a:p>
          <a:p>
            <a:pPr marL="800100" lvl="1" indent="-342900">
              <a:buFont typeface="+mj-lt"/>
              <a:buAutoNum type="alphaLcPeriod"/>
            </a:pPr>
            <a:r>
              <a:rPr lang="en-US" sz="1800" dirty="0" smtClean="0">
                <a:latin typeface="Meiryo" pitchFamily="34" charset="-128"/>
                <a:ea typeface="Meiryo" pitchFamily="34" charset="-128"/>
                <a:cs typeface="Meiryo" pitchFamily="34" charset="-128"/>
              </a:rPr>
              <a:t>Digitalization of Settlement</a:t>
            </a:r>
            <a:endParaRPr lang="en-GB" sz="1800" dirty="0">
              <a:latin typeface="Meiryo" pitchFamily="34" charset="-128"/>
              <a:ea typeface="Meiryo" pitchFamily="34" charset="-128"/>
              <a:cs typeface="Meiryo" pitchFamily="34" charset="-128"/>
            </a:endParaRPr>
          </a:p>
        </p:txBody>
      </p:sp>
      <p:sp>
        <p:nvSpPr>
          <p:cNvPr id="10" name="TextBox 9"/>
          <p:cNvSpPr txBox="1"/>
          <p:nvPr/>
        </p:nvSpPr>
        <p:spPr>
          <a:xfrm>
            <a:off x="609600" y="3048000"/>
            <a:ext cx="8077200" cy="646331"/>
          </a:xfrm>
          <a:prstGeom prst="rect">
            <a:avLst/>
          </a:prstGeom>
          <a:noFill/>
        </p:spPr>
        <p:txBody>
          <a:bodyPr wrap="square" rtlCol="0">
            <a:spAutoFit/>
          </a:bodyPr>
          <a:lstStyle/>
          <a:p>
            <a:pPr marL="285750" lvl="0" indent="-285750">
              <a:buFont typeface="Wingdings" pitchFamily="2" charset="2"/>
              <a:buChar char="Ø"/>
            </a:pPr>
            <a:r>
              <a:rPr lang="en-US" altLang="ja-JP" sz="1800" dirty="0" smtClean="0">
                <a:solidFill>
                  <a:srgbClr val="000000"/>
                </a:solidFill>
                <a:latin typeface="Meiryo" pitchFamily="34" charset="-128"/>
                <a:ea typeface="Meiryo" pitchFamily="34" charset="-128"/>
                <a:cs typeface="Meiryo" pitchFamily="34" charset="-128"/>
              </a:rPr>
              <a:t>Overview of the project, </a:t>
            </a:r>
            <a:r>
              <a:rPr lang="en-US" altLang="ja-JP" sz="1800" b="1" u="sng" dirty="0" smtClean="0">
                <a:solidFill>
                  <a:srgbClr val="000000"/>
                </a:solidFill>
                <a:latin typeface="Meiryo" pitchFamily="34" charset="-128"/>
                <a:ea typeface="Meiryo" pitchFamily="34" charset="-128"/>
                <a:cs typeface="Meiryo" pitchFamily="34" charset="-128"/>
              </a:rPr>
              <a:t>“National e-Payment Master Plan”</a:t>
            </a:r>
            <a:r>
              <a:rPr lang="en-US" altLang="ja-JP" sz="1800" dirty="0" smtClean="0">
                <a:solidFill>
                  <a:srgbClr val="000000"/>
                </a:solidFill>
                <a:latin typeface="Meiryo" pitchFamily="34" charset="-128"/>
                <a:ea typeface="Meiryo" pitchFamily="34" charset="-128"/>
                <a:cs typeface="Meiryo" pitchFamily="34" charset="-128"/>
              </a:rPr>
              <a:t>, is described as below.</a:t>
            </a:r>
            <a:endParaRPr lang="en-US" sz="1800" dirty="0" smtClean="0">
              <a:solidFill>
                <a:srgbClr val="000000"/>
              </a:solidFill>
              <a:latin typeface="Meiryo" pitchFamily="34" charset="-128"/>
              <a:ea typeface="Meiryo" pitchFamily="34" charset="-128"/>
              <a:cs typeface="Meiryo" pitchFamily="34" charset="-128"/>
            </a:endParaRPr>
          </a:p>
        </p:txBody>
      </p:sp>
      <p:sp>
        <p:nvSpPr>
          <p:cNvPr id="12" name="Rectangle 146"/>
          <p:cNvSpPr>
            <a:spLocks noChangeArrowheads="1"/>
          </p:cNvSpPr>
          <p:nvPr/>
        </p:nvSpPr>
        <p:spPr bwMode="auto">
          <a:xfrm>
            <a:off x="1143000" y="-101572"/>
            <a:ext cx="8001000" cy="609600"/>
          </a:xfrm>
          <a:prstGeom prst="rect">
            <a:avLst/>
          </a:prstGeom>
          <a:noFill/>
          <a:ln w="9525">
            <a:noFill/>
            <a:miter lim="800000"/>
            <a:headEnd/>
            <a:tailEnd/>
          </a:ln>
          <a:effectLst/>
        </p:spPr>
        <p:txBody>
          <a:bodyPr wrap="none" anchor="ctr"/>
          <a:lstStyle/>
          <a:p>
            <a:pPr algn="r">
              <a:defRPr/>
            </a:pPr>
            <a:r>
              <a:rPr lang="en-US" altLang="ja-JP" sz="1800" b="1" dirty="0" smtClean="0">
                <a:solidFill>
                  <a:schemeClr val="bg1"/>
                </a:solidFill>
                <a:latin typeface="Meiryo" pitchFamily="34" charset="-128"/>
                <a:ea typeface="Meiryo" pitchFamily="34" charset="-128"/>
                <a:cs typeface="Meiryo" pitchFamily="34" charset="-128"/>
              </a:rPr>
              <a:t> </a:t>
            </a:r>
            <a:endParaRPr lang="en-US" altLang="ja-JP" sz="1800" b="1" dirty="0">
              <a:solidFill>
                <a:schemeClr val="bg1"/>
              </a:solidFill>
              <a:latin typeface="Meiryo" pitchFamily="34" charset="-128"/>
              <a:ea typeface="Meiryo" pitchFamily="34" charset="-128"/>
              <a:cs typeface="Meiryo" pitchFamily="34" charset="-128"/>
            </a:endParaRPr>
          </a:p>
        </p:txBody>
      </p:sp>
      <p:graphicFrame>
        <p:nvGraphicFramePr>
          <p:cNvPr id="9" name="Diagram 8"/>
          <p:cNvGraphicFramePr/>
          <p:nvPr>
            <p:extLst>
              <p:ext uri="{D42A27DB-BD31-4B8C-83A1-F6EECF244321}">
                <p14:modId xmlns:p14="http://schemas.microsoft.com/office/powerpoint/2010/main" val="807929434"/>
              </p:ext>
            </p:extLst>
          </p:nvPr>
        </p:nvGraphicFramePr>
        <p:xfrm>
          <a:off x="5486400" y="1524000"/>
          <a:ext cx="3962400" cy="190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249520" y="558623"/>
            <a:ext cx="6645096" cy="461665"/>
          </a:xfrm>
          <a:prstGeom prst="rect">
            <a:avLst/>
          </a:prstGeom>
          <a:noFill/>
        </p:spPr>
        <p:txBody>
          <a:bodyPr wrap="square" rtlCol="0">
            <a:spAutoFit/>
          </a:bodyPr>
          <a:lstStyle/>
          <a:p>
            <a:r>
              <a:rPr lang="en-US" altLang="ja-JP" b="1" dirty="0">
                <a:solidFill>
                  <a:schemeClr val="accent2">
                    <a:lumMod val="75000"/>
                  </a:schemeClr>
                </a:solidFill>
                <a:latin typeface="Meiryo" pitchFamily="34" charset="-128"/>
                <a:ea typeface="Meiryo" pitchFamily="34" charset="-128"/>
                <a:cs typeface="Meiryo" pitchFamily="34" charset="-128"/>
              </a:rPr>
              <a:t>1-1. What is National e-Payment?</a:t>
            </a:r>
            <a:endParaRPr lang="en-GB" b="1" dirty="0">
              <a:solidFill>
                <a:schemeClr val="accent2">
                  <a:lumMod val="75000"/>
                </a:schemeClr>
              </a:solidFill>
              <a:latin typeface="Meiryo" pitchFamily="34" charset="-128"/>
              <a:ea typeface="Meiryo" pitchFamily="34" charset="-128"/>
              <a:cs typeface="Meiryo" pitchFamily="34" charset="-128"/>
            </a:endParaRPr>
          </a:p>
        </p:txBody>
      </p:sp>
      <p:grpSp>
        <p:nvGrpSpPr>
          <p:cNvPr id="34" name="Group 33"/>
          <p:cNvGrpSpPr/>
          <p:nvPr/>
        </p:nvGrpSpPr>
        <p:grpSpPr>
          <a:xfrm>
            <a:off x="838200" y="452472"/>
            <a:ext cx="9220200" cy="5722167"/>
            <a:chOff x="517159" y="430953"/>
            <a:chExt cx="9012742" cy="5722167"/>
          </a:xfrm>
        </p:grpSpPr>
        <p:sp>
          <p:nvSpPr>
            <p:cNvPr id="35" name="Round Same Side Corner Rectangle 34"/>
            <p:cNvSpPr/>
            <p:nvPr/>
          </p:nvSpPr>
          <p:spPr>
            <a:xfrm rot="5400000">
              <a:off x="4547802" y="818631"/>
              <a:ext cx="468486" cy="6047745"/>
            </a:xfrm>
            <a:prstGeom prst="round2SameRect">
              <a:avLst/>
            </a:prstGeom>
            <a:solidFill>
              <a:srgbClr val="FF0000">
                <a:alpha val="34000"/>
              </a:srgbClr>
            </a:solidFill>
            <a:ln>
              <a:no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vert="vert270" anchor="ctr" anchorCtr="0"/>
            <a:lstStyle/>
            <a:p>
              <a:pPr marL="0" lvl="1"/>
              <a:endParaRPr lang="en-US" altLang="ja-JP" sz="1050" dirty="0" smtClean="0">
                <a:latin typeface="Meiryo" pitchFamily="34" charset="-128"/>
                <a:ea typeface="Meiryo" pitchFamily="34" charset="-128"/>
                <a:cs typeface="Meiryo" pitchFamily="34" charset="-128"/>
              </a:endParaRPr>
            </a:p>
            <a:p>
              <a:pPr marL="0" lvl="1"/>
              <a:endParaRPr lang="en-GB" sz="1050" dirty="0">
                <a:latin typeface="Meiryo" pitchFamily="34" charset="-128"/>
                <a:ea typeface="Meiryo" pitchFamily="34" charset="-128"/>
                <a:cs typeface="Meiryo" pitchFamily="34" charset="-128"/>
              </a:endParaRPr>
            </a:p>
          </p:txBody>
        </p:sp>
        <p:sp>
          <p:nvSpPr>
            <p:cNvPr id="36" name="Round Same Side Corner Rectangle 4"/>
            <p:cNvSpPr/>
            <p:nvPr/>
          </p:nvSpPr>
          <p:spPr>
            <a:xfrm>
              <a:off x="1752600" y="3666453"/>
              <a:ext cx="5923796" cy="21137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57150" lvl="1" indent="-57150" defTabSz="466725">
                <a:lnSpc>
                  <a:spcPct val="90000"/>
                </a:lnSpc>
                <a:spcAft>
                  <a:spcPct val="15000"/>
                </a:spcAft>
                <a:buChar char="••"/>
              </a:pPr>
              <a:r>
                <a:rPr lang="en-GB" altLang="ja-JP" sz="1100" dirty="0">
                  <a:latin typeface="Meiryo" pitchFamily="34" charset="-128"/>
                  <a:ea typeface="Meiryo" pitchFamily="34" charset="-128"/>
                  <a:cs typeface="Meiryo" pitchFamily="34" charset="-128"/>
                </a:rPr>
                <a:t>Use registered ID </a:t>
              </a:r>
              <a:r>
                <a:rPr lang="en-GB" altLang="ja-JP" sz="1100" dirty="0" smtClean="0">
                  <a:latin typeface="Meiryo" pitchFamily="34" charset="-128"/>
                  <a:ea typeface="Meiryo" pitchFamily="34" charset="-128"/>
                  <a:cs typeface="Meiryo" pitchFamily="34" charset="-128"/>
                </a:rPr>
                <a:t>(Citizen ID, </a:t>
              </a:r>
              <a:r>
                <a:rPr lang="en-GB" altLang="ja-JP" sz="1100" dirty="0">
                  <a:latin typeface="Meiryo" pitchFamily="34" charset="-128"/>
                  <a:ea typeface="Meiryo" pitchFamily="34" charset="-128"/>
                  <a:cs typeface="Meiryo" pitchFamily="34" charset="-128"/>
                </a:rPr>
                <a:t>mobile </a:t>
              </a:r>
              <a:r>
                <a:rPr lang="en-GB" altLang="ja-JP" sz="1100" dirty="0" smtClean="0">
                  <a:latin typeface="Meiryo" pitchFamily="34" charset="-128"/>
                  <a:ea typeface="Meiryo" pitchFamily="34" charset="-128"/>
                  <a:cs typeface="Meiryo" pitchFamily="34" charset="-128"/>
                </a:rPr>
                <a:t>no etc.) </a:t>
              </a:r>
              <a:r>
                <a:rPr lang="en-GB" altLang="ja-JP" sz="1100" dirty="0">
                  <a:latin typeface="Meiryo" pitchFamily="34" charset="-128"/>
                  <a:ea typeface="Meiryo" pitchFamily="34" charset="-128"/>
                  <a:cs typeface="Meiryo" pitchFamily="34" charset="-128"/>
                </a:rPr>
                <a:t>for funds transfer</a:t>
              </a:r>
            </a:p>
          </p:txBody>
        </p:sp>
        <p:sp>
          <p:nvSpPr>
            <p:cNvPr id="37" name="Round Same Side Corner Rectangle 36"/>
            <p:cNvSpPr/>
            <p:nvPr/>
          </p:nvSpPr>
          <p:spPr>
            <a:xfrm rot="5400000">
              <a:off x="4540567" y="1336807"/>
              <a:ext cx="472008" cy="6057178"/>
            </a:xfrm>
            <a:prstGeom prst="round2SameRect">
              <a:avLst/>
            </a:prstGeom>
            <a:solidFill>
              <a:srgbClr val="25C6FF">
                <a:alpha val="38000"/>
              </a:srgbClr>
            </a:solidFill>
            <a:ln>
              <a:no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8" name="Round Same Side Corner Rectangle 4"/>
            <p:cNvSpPr/>
            <p:nvPr/>
          </p:nvSpPr>
          <p:spPr>
            <a:xfrm>
              <a:off x="3617249" y="430953"/>
              <a:ext cx="5912652" cy="2123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0" rIns="247650" bIns="0" numCol="1" spcCol="1270" anchor="ctr" anchorCtr="0">
              <a:noAutofit/>
            </a:bodyPr>
            <a:lstStyle/>
            <a:p>
              <a:pPr marL="57150" lvl="1" indent="-57150" algn="l" defTabSz="466725">
                <a:lnSpc>
                  <a:spcPct val="90000"/>
                </a:lnSpc>
                <a:spcBef>
                  <a:spcPct val="0"/>
                </a:spcBef>
                <a:spcAft>
                  <a:spcPct val="15000"/>
                </a:spcAft>
                <a:buChar char="••"/>
              </a:pPr>
              <a:endParaRPr lang="en-GB" sz="1050" kern="1200" dirty="0">
                <a:latin typeface="Meiryo" pitchFamily="34" charset="-128"/>
                <a:ea typeface="Meiryo" pitchFamily="34" charset="-128"/>
                <a:cs typeface="Meiryo" pitchFamily="34" charset="-128"/>
              </a:endParaRPr>
            </a:p>
          </p:txBody>
        </p:sp>
        <p:sp>
          <p:nvSpPr>
            <p:cNvPr id="39" name="Rounded Rectangle 38"/>
            <p:cNvSpPr/>
            <p:nvPr/>
          </p:nvSpPr>
          <p:spPr>
            <a:xfrm>
              <a:off x="517159" y="3582916"/>
              <a:ext cx="1332617" cy="519174"/>
            </a:xfrm>
            <a:prstGeom prst="roundRect">
              <a:avLst/>
            </a:prstGeom>
            <a:solidFill>
              <a:srgbClr val="FF5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tIns="72000" anchor="ctr" anchorCtr="0"/>
            <a:lstStyle/>
            <a:p>
              <a:r>
                <a:rPr lang="en-US" altLang="ja-JP" sz="1200" dirty="0" smtClean="0">
                  <a:latin typeface="Meiryo" pitchFamily="34" charset="-128"/>
                  <a:ea typeface="Meiryo" pitchFamily="34" charset="-128"/>
                  <a:cs typeface="Meiryo" pitchFamily="34" charset="-128"/>
                </a:rPr>
                <a:t>1.</a:t>
              </a:r>
              <a:r>
                <a:rPr lang="ja-JP" altLang="en-US" sz="1200" dirty="0">
                  <a:latin typeface="Meiryo" pitchFamily="34" charset="-128"/>
                  <a:ea typeface="Meiryo" pitchFamily="34" charset="-128"/>
                  <a:cs typeface="Meiryo" pitchFamily="34" charset="-128"/>
                </a:rPr>
                <a:t> </a:t>
              </a:r>
              <a:r>
                <a:rPr lang="en-US" altLang="ja-JP" sz="1200" dirty="0" smtClean="0">
                  <a:latin typeface="Meiryo" pitchFamily="34" charset="-128"/>
                  <a:ea typeface="Meiryo" pitchFamily="34" charset="-128"/>
                  <a:cs typeface="Meiryo" pitchFamily="34" charset="-128"/>
                </a:rPr>
                <a:t>PromptPay</a:t>
              </a:r>
              <a:endParaRPr lang="en-GB" sz="1200" dirty="0">
                <a:latin typeface="Meiryo" pitchFamily="34" charset="-128"/>
                <a:ea typeface="Meiryo" pitchFamily="34" charset="-128"/>
                <a:cs typeface="Meiryo" pitchFamily="34" charset="-128"/>
              </a:endParaRPr>
            </a:p>
          </p:txBody>
        </p:sp>
        <p:sp>
          <p:nvSpPr>
            <p:cNvPr id="40" name="Rounded Rectangle 39"/>
            <p:cNvSpPr/>
            <p:nvPr/>
          </p:nvSpPr>
          <p:spPr>
            <a:xfrm>
              <a:off x="517160" y="4105938"/>
              <a:ext cx="1332616" cy="518914"/>
            </a:xfrm>
            <a:prstGeom prst="roundRect">
              <a:avLst/>
            </a:prstGeom>
            <a:solidFill>
              <a:srgbClr val="25C6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tIns="72000" anchor="ctr" anchorCtr="0"/>
            <a:lstStyle/>
            <a:p>
              <a:r>
                <a:rPr lang="en-US" sz="1200" dirty="0" smtClean="0">
                  <a:latin typeface="Meiryo" pitchFamily="34" charset="-128"/>
                  <a:ea typeface="Meiryo" pitchFamily="34" charset="-128"/>
                  <a:cs typeface="Meiryo" pitchFamily="34" charset="-128"/>
                </a:rPr>
                <a:t>2. </a:t>
              </a:r>
              <a:r>
                <a:rPr lang="en-GB" altLang="ja-JP" sz="1200" dirty="0">
                  <a:latin typeface="Meiryo" pitchFamily="34" charset="-128"/>
                  <a:ea typeface="Meiryo" pitchFamily="34" charset="-128"/>
                  <a:cs typeface="Meiryo" pitchFamily="34" charset="-128"/>
                </a:rPr>
                <a:t>Card Usage Expansion</a:t>
              </a:r>
            </a:p>
          </p:txBody>
        </p:sp>
        <p:sp>
          <p:nvSpPr>
            <p:cNvPr id="41" name="Round Same Side Corner Rectangle 40"/>
            <p:cNvSpPr/>
            <p:nvPr/>
          </p:nvSpPr>
          <p:spPr>
            <a:xfrm rot="5400000">
              <a:off x="4539913" y="1843974"/>
              <a:ext cx="467026" cy="6074133"/>
            </a:xfrm>
            <a:prstGeom prst="round2SameRect">
              <a:avLst/>
            </a:prstGeom>
            <a:solidFill>
              <a:srgbClr val="9933FF">
                <a:alpha val="37000"/>
              </a:srgbClr>
            </a:solidFill>
            <a:ln>
              <a:no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2" name="Round Same Side Corner Rectangle 4"/>
            <p:cNvSpPr/>
            <p:nvPr/>
          </p:nvSpPr>
          <p:spPr>
            <a:xfrm>
              <a:off x="1752600" y="4647527"/>
              <a:ext cx="5035990" cy="28302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57150" lvl="1" indent="-57150" defTabSz="466725">
                <a:lnSpc>
                  <a:spcPct val="90000"/>
                </a:lnSpc>
                <a:spcAft>
                  <a:spcPct val="15000"/>
                </a:spcAft>
                <a:buChar char="••"/>
              </a:pPr>
              <a:r>
                <a:rPr lang="en-GB" altLang="ja-JP" sz="1100" dirty="0">
                  <a:latin typeface="Meiryo" pitchFamily="34" charset="-128"/>
                  <a:ea typeface="Meiryo" pitchFamily="34" charset="-128"/>
                  <a:cs typeface="Meiryo" pitchFamily="34" charset="-128"/>
                </a:rPr>
                <a:t>Facilitate e-Business </a:t>
              </a:r>
              <a:r>
                <a:rPr lang="en-GB" altLang="ja-JP" sz="1100" dirty="0" smtClean="0">
                  <a:latin typeface="Meiryo" pitchFamily="34" charset="-128"/>
                  <a:ea typeface="Meiryo" pitchFamily="34" charset="-128"/>
                  <a:cs typeface="Meiryo" pitchFamily="34" charset="-128"/>
                </a:rPr>
                <a:t>to </a:t>
              </a:r>
              <a:r>
                <a:rPr lang="en-GB" altLang="ja-JP" sz="1100" dirty="0">
                  <a:latin typeface="Meiryo" pitchFamily="34" charset="-128"/>
                  <a:ea typeface="Meiryo" pitchFamily="34" charset="-128"/>
                  <a:cs typeface="Meiryo" pitchFamily="34" charset="-128"/>
                </a:rPr>
                <a:t>promote ease of doing business</a:t>
              </a:r>
            </a:p>
          </p:txBody>
        </p:sp>
        <p:sp>
          <p:nvSpPr>
            <p:cNvPr id="43" name="Rounded Rectangle 42"/>
            <p:cNvSpPr/>
            <p:nvPr/>
          </p:nvSpPr>
          <p:spPr>
            <a:xfrm>
              <a:off x="517160" y="4620552"/>
              <a:ext cx="1332616" cy="513815"/>
            </a:xfrm>
            <a:prstGeom prst="roundRect">
              <a:avLst/>
            </a:prstGeom>
            <a:solidFill>
              <a:srgbClr val="9933FF"/>
            </a:solidFill>
            <a:ln>
              <a:solidFill>
                <a:schemeClr val="lt1">
                  <a:hueOff val="0"/>
                  <a:satOff val="0"/>
                  <a:lumOff val="0"/>
                </a:schemeClr>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vert="horz" tIns="72000" anchor="ctr" anchorCtr="0"/>
            <a:lstStyle/>
            <a:p>
              <a:pPr lvl="0" defTabSz="466725">
                <a:lnSpc>
                  <a:spcPct val="90000"/>
                </a:lnSpc>
                <a:spcAft>
                  <a:spcPct val="35000"/>
                </a:spcAft>
              </a:pPr>
              <a:r>
                <a:rPr lang="en-US" sz="1200" dirty="0" smtClean="0">
                  <a:solidFill>
                    <a:schemeClr val="bg1"/>
                  </a:solidFill>
                  <a:latin typeface="Meiryo" pitchFamily="34" charset="-128"/>
                  <a:ea typeface="Meiryo" pitchFamily="34" charset="-128"/>
                  <a:cs typeface="Meiryo" pitchFamily="34" charset="-128"/>
                </a:rPr>
                <a:t>3</a:t>
              </a:r>
              <a:r>
                <a:rPr lang="en-US" sz="1200" dirty="0">
                  <a:solidFill>
                    <a:schemeClr val="bg1"/>
                  </a:solidFill>
                  <a:latin typeface="Meiryo" pitchFamily="34" charset="-128"/>
                  <a:ea typeface="Meiryo" pitchFamily="34" charset="-128"/>
                  <a:cs typeface="Meiryo" pitchFamily="34" charset="-128"/>
                </a:rPr>
                <a:t>. </a:t>
              </a:r>
              <a:r>
                <a:rPr lang="en-GB" altLang="ja-JP" sz="1200" dirty="0">
                  <a:solidFill>
                    <a:schemeClr val="bg1"/>
                  </a:solidFill>
                  <a:latin typeface="Meiryo" pitchFamily="34" charset="-128"/>
                  <a:ea typeface="Meiryo" pitchFamily="34" charset="-128"/>
                  <a:cs typeface="Meiryo" pitchFamily="34" charset="-128"/>
                </a:rPr>
                <a:t>e-Tax and </a:t>
              </a:r>
              <a:r>
                <a:rPr lang="en-GB" altLang="ja-JP" sz="1200" dirty="0" smtClean="0">
                  <a:solidFill>
                    <a:schemeClr val="bg1"/>
                  </a:solidFill>
                  <a:latin typeface="Meiryo" pitchFamily="34" charset="-128"/>
                  <a:ea typeface="Meiryo" pitchFamily="34" charset="-128"/>
                  <a:cs typeface="Meiryo" pitchFamily="34" charset="-128"/>
                </a:rPr>
                <a:t>e-Document</a:t>
              </a:r>
              <a:endParaRPr lang="en-GB" sz="3200" dirty="0">
                <a:solidFill>
                  <a:schemeClr val="bg1"/>
                </a:solidFill>
              </a:endParaRPr>
            </a:p>
          </p:txBody>
        </p:sp>
        <p:sp>
          <p:nvSpPr>
            <p:cNvPr id="44" name="Round Same Side Corner Rectangle 43"/>
            <p:cNvSpPr/>
            <p:nvPr/>
          </p:nvSpPr>
          <p:spPr>
            <a:xfrm rot="5400000">
              <a:off x="4543955" y="2358617"/>
              <a:ext cx="468485" cy="6060433"/>
            </a:xfrm>
            <a:prstGeom prst="round2SameRect">
              <a:avLst/>
            </a:prstGeom>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5" name="Round Same Side Corner Rectangle 4"/>
            <p:cNvSpPr/>
            <p:nvPr/>
          </p:nvSpPr>
          <p:spPr>
            <a:xfrm>
              <a:off x="1747982" y="5177192"/>
              <a:ext cx="5913959" cy="2644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57150" lvl="1" indent="-57150" defTabSz="466725">
                <a:lnSpc>
                  <a:spcPct val="90000"/>
                </a:lnSpc>
                <a:spcAft>
                  <a:spcPct val="15000"/>
                </a:spcAft>
                <a:buChar char="••"/>
              </a:pPr>
              <a:r>
                <a:rPr lang="en-GB" altLang="ja-JP" sz="1100" dirty="0">
                  <a:latin typeface="Meiryo" pitchFamily="34" charset="-128"/>
                  <a:ea typeface="Meiryo" pitchFamily="34" charset="-128"/>
                  <a:cs typeface="Meiryo" pitchFamily="34" charset="-128"/>
                </a:rPr>
                <a:t>Social welfare/ Direct disbursement through </a:t>
              </a:r>
              <a:r>
                <a:rPr lang="en-GB" altLang="ja-JP" sz="1100" dirty="0" smtClean="0">
                  <a:latin typeface="Meiryo" pitchFamily="34" charset="-128"/>
                  <a:ea typeface="Meiryo" pitchFamily="34" charset="-128"/>
                  <a:cs typeface="Meiryo" pitchFamily="34" charset="-128"/>
                </a:rPr>
                <a:t>PromptPay</a:t>
              </a:r>
              <a:endParaRPr lang="en-GB" altLang="ja-JP" sz="1100" dirty="0">
                <a:latin typeface="Meiryo" pitchFamily="34" charset="-128"/>
                <a:ea typeface="Meiryo" pitchFamily="34" charset="-128"/>
                <a:cs typeface="Meiryo" pitchFamily="34" charset="-128"/>
              </a:endParaRPr>
            </a:p>
          </p:txBody>
        </p:sp>
        <p:sp>
          <p:nvSpPr>
            <p:cNvPr id="46" name="Rounded Rectangle 45"/>
            <p:cNvSpPr/>
            <p:nvPr/>
          </p:nvSpPr>
          <p:spPr>
            <a:xfrm>
              <a:off x="517160" y="5134367"/>
              <a:ext cx="1332615" cy="489727"/>
            </a:xfrm>
            <a:prstGeom prst="roundRect">
              <a:avLst/>
            </a:prstGeom>
            <a:solidFill>
              <a:schemeClr val="accent1">
                <a:hueOff val="0"/>
                <a:satOff val="0"/>
                <a:lumOff val="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tIns="72000" anchor="ctr" anchorCtr="0"/>
            <a:lstStyle/>
            <a:p>
              <a:pPr lvl="0" defTabSz="466725">
                <a:lnSpc>
                  <a:spcPct val="90000"/>
                </a:lnSpc>
                <a:spcAft>
                  <a:spcPct val="35000"/>
                </a:spcAft>
              </a:pPr>
              <a:r>
                <a:rPr lang="en-US" sz="1200" dirty="0" smtClean="0">
                  <a:solidFill>
                    <a:schemeClr val="bg1"/>
                  </a:solidFill>
                  <a:latin typeface="Meiryo" pitchFamily="34" charset="-128"/>
                  <a:ea typeface="Meiryo" pitchFamily="34" charset="-128"/>
                  <a:cs typeface="Meiryo" pitchFamily="34" charset="-128"/>
                </a:rPr>
                <a:t>4.G</a:t>
              </a:r>
              <a:r>
                <a:rPr lang="en-GB" altLang="ja-JP" sz="1200" dirty="0" err="1" smtClean="0">
                  <a:solidFill>
                    <a:schemeClr val="bg1"/>
                  </a:solidFill>
                  <a:latin typeface="Meiryo" pitchFamily="34" charset="-128"/>
                  <a:ea typeface="Meiryo" pitchFamily="34" charset="-128"/>
                  <a:cs typeface="Meiryo" pitchFamily="34" charset="-128"/>
                </a:rPr>
                <a:t>overnment</a:t>
              </a:r>
              <a:r>
                <a:rPr lang="en-GB" altLang="ja-JP" sz="1200" dirty="0" smtClean="0">
                  <a:solidFill>
                    <a:schemeClr val="bg1"/>
                  </a:solidFill>
                  <a:latin typeface="Meiryo" pitchFamily="34" charset="-128"/>
                  <a:ea typeface="Meiryo" pitchFamily="34" charset="-128"/>
                  <a:cs typeface="Meiryo" pitchFamily="34" charset="-128"/>
                </a:rPr>
                <a:t> </a:t>
              </a:r>
              <a:r>
                <a:rPr lang="en-GB" altLang="ja-JP" sz="1200" dirty="0">
                  <a:solidFill>
                    <a:schemeClr val="bg1"/>
                  </a:solidFill>
                  <a:latin typeface="Meiryo" pitchFamily="34" charset="-128"/>
                  <a:ea typeface="Meiryo" pitchFamily="34" charset="-128"/>
                  <a:cs typeface="Meiryo" pitchFamily="34" charset="-128"/>
                </a:rPr>
                <a:t>e-Payment</a:t>
              </a:r>
            </a:p>
          </p:txBody>
        </p:sp>
        <p:sp>
          <p:nvSpPr>
            <p:cNvPr id="51" name="Round Same Side Corner Rectangle 50"/>
            <p:cNvSpPr/>
            <p:nvPr/>
          </p:nvSpPr>
          <p:spPr>
            <a:xfrm rot="5400000">
              <a:off x="4544994" y="2857352"/>
              <a:ext cx="468485" cy="6062511"/>
            </a:xfrm>
            <a:prstGeom prst="round2SameRect">
              <a:avLst/>
            </a:prstGeom>
            <a:solidFill>
              <a:srgbClr val="FFC000">
                <a:alpha val="37000"/>
              </a:srgbClr>
            </a:solidFill>
            <a:ln>
              <a:no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52" name="Rounded Rectangle 51"/>
            <p:cNvSpPr/>
            <p:nvPr/>
          </p:nvSpPr>
          <p:spPr>
            <a:xfrm>
              <a:off x="517161" y="5624094"/>
              <a:ext cx="1332615" cy="529026"/>
            </a:xfrm>
            <a:prstGeom prst="roundRect">
              <a:avLst/>
            </a:prstGeom>
            <a:solidFill>
              <a:srgbClr val="FFC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tIns="72000" anchor="ctr" anchorCtr="0"/>
            <a:lstStyle/>
            <a:p>
              <a:r>
                <a:rPr lang="en-US" altLang="ja-JP" sz="1200" dirty="0" smtClean="0">
                  <a:latin typeface="Meiryo" pitchFamily="34" charset="-128"/>
                  <a:ea typeface="Meiryo" pitchFamily="34" charset="-128"/>
                  <a:cs typeface="Meiryo" pitchFamily="34" charset="-128"/>
                </a:rPr>
                <a:t>5. </a:t>
              </a:r>
              <a:r>
                <a:rPr lang="en-GB" altLang="ja-JP" sz="1200" dirty="0">
                  <a:latin typeface="Meiryo" pitchFamily="34" charset="-128"/>
                  <a:ea typeface="Meiryo" pitchFamily="34" charset="-128"/>
                  <a:cs typeface="Meiryo" pitchFamily="34" charset="-128"/>
                </a:rPr>
                <a:t>Educating and </a:t>
              </a:r>
              <a:r>
                <a:rPr lang="en-GB" altLang="ja-JP" sz="1200" dirty="0" smtClean="0">
                  <a:latin typeface="Meiryo" pitchFamily="34" charset="-128"/>
                  <a:ea typeface="Meiryo" pitchFamily="34" charset="-128"/>
                  <a:cs typeface="Meiryo" pitchFamily="34" charset="-128"/>
                </a:rPr>
                <a:t>Promoting </a:t>
              </a:r>
              <a:endParaRPr lang="en-GB" altLang="ja-JP" sz="1200" dirty="0">
                <a:latin typeface="Meiryo" pitchFamily="34" charset="-128"/>
                <a:ea typeface="Meiryo" pitchFamily="34" charset="-128"/>
                <a:cs typeface="Meiryo" pitchFamily="34" charset="-128"/>
              </a:endParaRPr>
            </a:p>
          </p:txBody>
        </p:sp>
        <p:sp>
          <p:nvSpPr>
            <p:cNvPr id="53" name="Round Same Side Corner Rectangle 4"/>
            <p:cNvSpPr/>
            <p:nvPr/>
          </p:nvSpPr>
          <p:spPr>
            <a:xfrm>
              <a:off x="1752600" y="5674136"/>
              <a:ext cx="5913959" cy="44871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57150" lvl="1" indent="-57150" defTabSz="466725">
                <a:lnSpc>
                  <a:spcPct val="90000"/>
                </a:lnSpc>
                <a:spcAft>
                  <a:spcPct val="15000"/>
                </a:spcAft>
                <a:buChar char="••"/>
              </a:pPr>
              <a:r>
                <a:rPr lang="en-GB" altLang="ja-JP" sz="1100" dirty="0">
                  <a:latin typeface="Meiryo" pitchFamily="34" charset="-128"/>
                  <a:ea typeface="Meiryo" pitchFamily="34" charset="-128"/>
                  <a:cs typeface="Meiryo" pitchFamily="34" charset="-128"/>
                </a:rPr>
                <a:t>Conduct literacy programs and incentive campaigns to </a:t>
              </a:r>
              <a:r>
                <a:rPr lang="en-GB" altLang="ja-JP" sz="1100" dirty="0" smtClean="0">
                  <a:latin typeface="Meiryo" pitchFamily="34" charset="-128"/>
                  <a:ea typeface="Meiryo" pitchFamily="34" charset="-128"/>
                  <a:cs typeface="Meiryo" pitchFamily="34" charset="-128"/>
                </a:rPr>
                <a:t>promote</a:t>
              </a:r>
            </a:p>
            <a:p>
              <a:pPr marL="0" lvl="1" defTabSz="466725">
                <a:lnSpc>
                  <a:spcPct val="90000"/>
                </a:lnSpc>
                <a:spcAft>
                  <a:spcPct val="15000"/>
                </a:spcAft>
              </a:pPr>
              <a:r>
                <a:rPr lang="en-GB" altLang="ja-JP" sz="1100" dirty="0" smtClean="0">
                  <a:latin typeface="Meiryo" pitchFamily="34" charset="-128"/>
                  <a:ea typeface="Meiryo" pitchFamily="34" charset="-128"/>
                  <a:cs typeface="Meiryo" pitchFamily="34" charset="-128"/>
                </a:rPr>
                <a:t> </a:t>
              </a:r>
              <a:r>
                <a:rPr lang="en-GB" altLang="ja-JP" sz="1100" dirty="0">
                  <a:latin typeface="Meiryo" pitchFamily="34" charset="-128"/>
                  <a:ea typeface="Meiryo" pitchFamily="34" charset="-128"/>
                  <a:cs typeface="Meiryo" pitchFamily="34" charset="-128"/>
                </a:rPr>
                <a:t>the use of e-Payment</a:t>
              </a:r>
            </a:p>
          </p:txBody>
        </p:sp>
      </p:grpSp>
      <p:sp>
        <p:nvSpPr>
          <p:cNvPr id="55" name="Snip Single Corner Rectangle 54"/>
          <p:cNvSpPr/>
          <p:nvPr/>
        </p:nvSpPr>
        <p:spPr bwMode="auto">
          <a:xfrm>
            <a:off x="7186331" y="4047073"/>
            <a:ext cx="1813811" cy="2133717"/>
          </a:xfrm>
          <a:prstGeom prst="snip1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72000" tIns="0" rIns="0" bIns="36000" numCol="1" rtlCol="0" anchor="t" anchorCtr="0" compatLnSpc="1">
            <a:prstTxWarp prst="textNoShape">
              <a:avLst/>
            </a:prstTxWarp>
            <a:spAutoFit/>
          </a:bodyPr>
          <a:lstStyle/>
          <a:p>
            <a:pPr marL="171450" marR="0" indent="-171450" defTabSz="914400" rtl="0" eaLnBrk="1" fontAlgn="base" latinLnBrk="0" hangingPunct="1">
              <a:lnSpc>
                <a:spcPct val="100000"/>
              </a:lnSpc>
              <a:spcBef>
                <a:spcPct val="0"/>
              </a:spcBef>
              <a:spcAft>
                <a:spcPct val="0"/>
              </a:spcAft>
              <a:buClrTx/>
              <a:buSzTx/>
              <a:buFont typeface="Wingdings" pitchFamily="2" charset="2"/>
              <a:buChar char="ü"/>
              <a:tabLst/>
            </a:pPr>
            <a:endParaRPr kumimoji="1" lang="en-US" altLang="ja-JP" sz="900" b="1" i="0" u="none" strike="noStrike" cap="none" normalizeH="0" baseline="0" dirty="0" smtClean="0">
              <a:ln>
                <a:noFill/>
              </a:ln>
              <a:solidFill>
                <a:schemeClr val="bg1"/>
              </a:solidFill>
              <a:effectLst/>
              <a:latin typeface="Meiryo" pitchFamily="34" charset="-128"/>
              <a:ea typeface="Meiryo" pitchFamily="34" charset="-128"/>
              <a:cs typeface="Meiryo" pitchFamily="34" charset="-128"/>
            </a:endParaRPr>
          </a:p>
          <a:p>
            <a:pPr marL="171450" marR="0" indent="-171450" defTabSz="914400" rtl="0" eaLnBrk="1" fontAlgn="base" latinLnBrk="0" hangingPunct="1">
              <a:lnSpc>
                <a:spcPct val="100000"/>
              </a:lnSpc>
              <a:spcBef>
                <a:spcPct val="0"/>
              </a:spcBef>
              <a:spcAft>
                <a:spcPct val="0"/>
              </a:spcAft>
              <a:buClrTx/>
              <a:buSzTx/>
              <a:buFont typeface="Wingdings" pitchFamily="2" charset="2"/>
              <a:buChar char="ü"/>
              <a:tabLst/>
            </a:pPr>
            <a:r>
              <a:rPr lang="en-US" altLang="ja-JP" sz="900" b="1" dirty="0" smtClean="0">
                <a:solidFill>
                  <a:schemeClr val="bg1"/>
                </a:solidFill>
                <a:latin typeface="Meiryo" pitchFamily="34" charset="-128"/>
                <a:ea typeface="Meiryo" pitchFamily="34" charset="-128"/>
                <a:cs typeface="Meiryo" pitchFamily="34" charset="-128"/>
              </a:rPr>
              <a:t>The Cabinet, leaded by Prime Minister, </a:t>
            </a:r>
            <a:r>
              <a:rPr lang="en-US" altLang="ja-JP" sz="900" b="1" dirty="0" err="1" smtClean="0">
                <a:solidFill>
                  <a:schemeClr val="bg1"/>
                </a:solidFill>
                <a:latin typeface="Meiryo" pitchFamily="34" charset="-128"/>
                <a:ea typeface="Meiryo" pitchFamily="34" charset="-128"/>
                <a:cs typeface="Meiryo" pitchFamily="34" charset="-128"/>
              </a:rPr>
              <a:t>Mr.Prayuth</a:t>
            </a:r>
            <a:r>
              <a:rPr lang="en-US" altLang="ja-JP" sz="900" b="1" dirty="0" smtClean="0">
                <a:solidFill>
                  <a:schemeClr val="bg1"/>
                </a:solidFill>
                <a:latin typeface="Meiryo" pitchFamily="34" charset="-128"/>
                <a:ea typeface="Meiryo" pitchFamily="34" charset="-128"/>
                <a:cs typeface="Meiryo" pitchFamily="34" charset="-128"/>
              </a:rPr>
              <a:t> Chan-</a:t>
            </a:r>
            <a:r>
              <a:rPr lang="en-US" altLang="ja-JP" sz="900" b="1" dirty="0" err="1" smtClean="0">
                <a:solidFill>
                  <a:schemeClr val="bg1"/>
                </a:solidFill>
                <a:latin typeface="Meiryo" pitchFamily="34" charset="-128"/>
                <a:ea typeface="Meiryo" pitchFamily="34" charset="-128"/>
                <a:cs typeface="Meiryo" pitchFamily="34" charset="-128"/>
              </a:rPr>
              <a:t>ocha</a:t>
            </a:r>
            <a:r>
              <a:rPr lang="en-US" altLang="ja-JP" sz="900" b="1" dirty="0" smtClean="0">
                <a:solidFill>
                  <a:schemeClr val="bg1"/>
                </a:solidFill>
                <a:latin typeface="Meiryo" pitchFamily="34" charset="-128"/>
                <a:ea typeface="Meiryo" pitchFamily="34" charset="-128"/>
                <a:cs typeface="Meiryo" pitchFamily="34" charset="-128"/>
              </a:rPr>
              <a:t> has approved the plan in 2015.</a:t>
            </a:r>
          </a:p>
          <a:p>
            <a:pPr marL="171450" marR="0" indent="-171450" defTabSz="914400" rtl="0" eaLnBrk="1" fontAlgn="base" latinLnBrk="0" hangingPunct="1">
              <a:lnSpc>
                <a:spcPct val="100000"/>
              </a:lnSpc>
              <a:spcBef>
                <a:spcPct val="0"/>
              </a:spcBef>
              <a:spcAft>
                <a:spcPct val="0"/>
              </a:spcAft>
              <a:buClrTx/>
              <a:buSzTx/>
              <a:buFont typeface="Wingdings" pitchFamily="2" charset="2"/>
              <a:buChar char="ü"/>
              <a:tabLst/>
            </a:pPr>
            <a:r>
              <a:rPr lang="en-US" altLang="ja-JP" sz="900" b="1" dirty="0" smtClean="0">
                <a:solidFill>
                  <a:schemeClr val="bg1"/>
                </a:solidFill>
                <a:latin typeface="Meiryo" pitchFamily="34" charset="-128"/>
                <a:ea typeface="Meiryo" pitchFamily="34" charset="-128"/>
                <a:cs typeface="Meiryo" pitchFamily="34" charset="-128"/>
              </a:rPr>
              <a:t>Committee is headed by Deputy Premier, </a:t>
            </a:r>
            <a:r>
              <a:rPr lang="en-US" altLang="ja-JP" sz="900" b="1" dirty="0" err="1" smtClean="0">
                <a:solidFill>
                  <a:schemeClr val="bg1"/>
                </a:solidFill>
                <a:latin typeface="Meiryo" pitchFamily="34" charset="-128"/>
                <a:ea typeface="Meiryo" pitchFamily="34" charset="-128"/>
                <a:cs typeface="Meiryo" pitchFamily="34" charset="-128"/>
              </a:rPr>
              <a:t>Mr.Somkid</a:t>
            </a:r>
            <a:r>
              <a:rPr lang="en-US" altLang="ja-JP" sz="900" b="1" dirty="0" smtClean="0">
                <a:solidFill>
                  <a:schemeClr val="bg1"/>
                </a:solidFill>
                <a:latin typeface="Meiryo" pitchFamily="34" charset="-128"/>
                <a:ea typeface="Meiryo" pitchFamily="34" charset="-128"/>
                <a:cs typeface="Meiryo" pitchFamily="34" charset="-128"/>
              </a:rPr>
              <a:t> </a:t>
            </a:r>
            <a:r>
              <a:rPr lang="en-US" altLang="ja-JP" sz="900" b="1" dirty="0" err="1" smtClean="0">
                <a:solidFill>
                  <a:schemeClr val="bg1"/>
                </a:solidFill>
                <a:latin typeface="Meiryo" pitchFamily="34" charset="-128"/>
                <a:ea typeface="Meiryo" pitchFamily="34" charset="-128"/>
                <a:cs typeface="Meiryo" pitchFamily="34" charset="-128"/>
              </a:rPr>
              <a:t>Jatusripitak</a:t>
            </a:r>
            <a:r>
              <a:rPr lang="en-US" altLang="ja-JP" sz="900" b="1" dirty="0" smtClean="0">
                <a:solidFill>
                  <a:schemeClr val="bg1"/>
                </a:solidFill>
                <a:latin typeface="Meiryo" pitchFamily="34" charset="-128"/>
                <a:ea typeface="Meiryo" pitchFamily="34" charset="-128"/>
                <a:cs typeface="Meiryo" pitchFamily="34" charset="-128"/>
              </a:rPr>
              <a:t> and managed by Minister of Finance, </a:t>
            </a:r>
            <a:r>
              <a:rPr lang="en-US" altLang="ja-JP" sz="900" b="1" dirty="0" err="1" smtClean="0">
                <a:solidFill>
                  <a:schemeClr val="bg1"/>
                </a:solidFill>
                <a:latin typeface="Meiryo" pitchFamily="34" charset="-128"/>
                <a:ea typeface="Meiryo" pitchFamily="34" charset="-128"/>
                <a:cs typeface="Meiryo" pitchFamily="34" charset="-128"/>
              </a:rPr>
              <a:t>Mr.Apisak</a:t>
            </a:r>
            <a:r>
              <a:rPr lang="en-US" altLang="ja-JP" sz="900" b="1" dirty="0" smtClean="0">
                <a:solidFill>
                  <a:schemeClr val="bg1"/>
                </a:solidFill>
                <a:latin typeface="Meiryo" pitchFamily="34" charset="-128"/>
                <a:ea typeface="Meiryo" pitchFamily="34" charset="-128"/>
                <a:cs typeface="Meiryo" pitchFamily="34" charset="-128"/>
              </a:rPr>
              <a:t> </a:t>
            </a:r>
            <a:r>
              <a:rPr lang="en-US" altLang="ja-JP" sz="900" b="1" dirty="0" err="1" smtClean="0">
                <a:solidFill>
                  <a:schemeClr val="bg1"/>
                </a:solidFill>
                <a:latin typeface="Meiryo" pitchFamily="34" charset="-128"/>
                <a:ea typeface="Meiryo" pitchFamily="34" charset="-128"/>
                <a:cs typeface="Meiryo" pitchFamily="34" charset="-128"/>
              </a:rPr>
              <a:t>Tantivorawong</a:t>
            </a:r>
            <a:r>
              <a:rPr lang="en-US" altLang="ja-JP" sz="850" b="1" dirty="0" smtClean="0">
                <a:solidFill>
                  <a:schemeClr val="bg1"/>
                </a:solidFill>
                <a:latin typeface="Meiryo" pitchFamily="34" charset="-128"/>
                <a:ea typeface="Meiryo" pitchFamily="34" charset="-128"/>
                <a:cs typeface="Meiryo" pitchFamily="34" charset="-128"/>
              </a:rPr>
              <a:t>.</a:t>
            </a:r>
            <a:endParaRPr kumimoji="1" lang="en-US" altLang="ja-JP" sz="850" b="1" i="0" u="none" strike="noStrike" cap="none" normalizeH="0" baseline="0" dirty="0" smtClean="0">
              <a:ln>
                <a:noFill/>
              </a:ln>
              <a:solidFill>
                <a:schemeClr val="bg1"/>
              </a:solidFill>
              <a:effectLst/>
              <a:latin typeface="Meiryo" pitchFamily="34" charset="-128"/>
              <a:ea typeface="Meiryo" pitchFamily="34" charset="-128"/>
              <a:cs typeface="Meiryo" pitchFamily="34" charset="-128"/>
            </a:endParaRPr>
          </a:p>
          <a:p>
            <a:pPr marL="0" marR="0" indent="0" algn="ctr" defTabSz="914400" rtl="0" eaLnBrk="1" fontAlgn="base" latinLnBrk="0" hangingPunct="1">
              <a:lnSpc>
                <a:spcPct val="100000"/>
              </a:lnSpc>
              <a:spcBef>
                <a:spcPct val="0"/>
              </a:spcBef>
              <a:spcAft>
                <a:spcPct val="0"/>
              </a:spcAft>
              <a:buClrTx/>
              <a:buSzTx/>
              <a:buFontTx/>
              <a:buNone/>
              <a:tabLst/>
            </a:pPr>
            <a:endParaRPr kumimoji="1" lang="en-GB" sz="1050" b="1" i="0" u="none" strike="noStrike" cap="none" normalizeH="0" baseline="0" dirty="0" smtClean="0">
              <a:ln>
                <a:noFill/>
              </a:ln>
              <a:solidFill>
                <a:schemeClr val="bg1"/>
              </a:solidFill>
              <a:effectLst/>
              <a:latin typeface="Meiryo" pitchFamily="34" charset="-128"/>
              <a:ea typeface="Meiryo" pitchFamily="34" charset="-128"/>
              <a:cs typeface="Meiryo" pitchFamily="34" charset="-128"/>
            </a:endParaRPr>
          </a:p>
        </p:txBody>
      </p:sp>
      <p:sp>
        <p:nvSpPr>
          <p:cNvPr id="56" name="Round Same Side Corner Rectangle 4"/>
          <p:cNvSpPr/>
          <p:nvPr/>
        </p:nvSpPr>
        <p:spPr>
          <a:xfrm>
            <a:off x="2079213" y="3883765"/>
            <a:ext cx="5923796" cy="21137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57150" lvl="1" indent="-57150" defTabSz="466725">
              <a:lnSpc>
                <a:spcPct val="90000"/>
              </a:lnSpc>
              <a:spcAft>
                <a:spcPct val="15000"/>
              </a:spcAft>
              <a:buChar char="••"/>
            </a:pPr>
            <a:r>
              <a:rPr lang="en-GB" altLang="ja-JP" sz="1100" dirty="0">
                <a:latin typeface="Meiryo" pitchFamily="34" charset="-128"/>
                <a:ea typeface="Meiryo" pitchFamily="34" charset="-128"/>
                <a:cs typeface="Meiryo" pitchFamily="34" charset="-128"/>
              </a:rPr>
              <a:t>Increase competitiveness</a:t>
            </a:r>
          </a:p>
        </p:txBody>
      </p:sp>
      <p:sp>
        <p:nvSpPr>
          <p:cNvPr id="57" name="Round Same Side Corner Rectangle 4"/>
          <p:cNvSpPr/>
          <p:nvPr/>
        </p:nvSpPr>
        <p:spPr>
          <a:xfrm>
            <a:off x="2079213" y="4195405"/>
            <a:ext cx="5923796" cy="21137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57150" lvl="1" indent="-57150" defTabSz="466725">
              <a:lnSpc>
                <a:spcPct val="90000"/>
              </a:lnSpc>
              <a:spcAft>
                <a:spcPct val="15000"/>
              </a:spcAft>
              <a:buChar char="••"/>
            </a:pPr>
            <a:r>
              <a:rPr lang="en-GB" altLang="ja-JP" sz="1100" dirty="0">
                <a:latin typeface="Meiryo" pitchFamily="34" charset="-128"/>
                <a:ea typeface="Meiryo" pitchFamily="34" charset="-128"/>
                <a:cs typeface="Meiryo" pitchFamily="34" charset="-128"/>
              </a:rPr>
              <a:t>Expand card acceptance points and devices especially in rural areas</a:t>
            </a:r>
          </a:p>
        </p:txBody>
      </p:sp>
      <p:sp>
        <p:nvSpPr>
          <p:cNvPr id="58" name="Round Same Side Corner Rectangle 4"/>
          <p:cNvSpPr/>
          <p:nvPr/>
        </p:nvSpPr>
        <p:spPr>
          <a:xfrm>
            <a:off x="2079213" y="4399566"/>
            <a:ext cx="5923796" cy="21137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57150" lvl="1" indent="-57150" defTabSz="466725">
              <a:lnSpc>
                <a:spcPct val="90000"/>
              </a:lnSpc>
              <a:spcAft>
                <a:spcPct val="15000"/>
              </a:spcAft>
              <a:buChar char="••"/>
            </a:pPr>
            <a:r>
              <a:rPr lang="en-GB" altLang="ja-JP" sz="1100" dirty="0">
                <a:latin typeface="Meiryo" pitchFamily="34" charset="-128"/>
                <a:ea typeface="Meiryo" pitchFamily="34" charset="-128"/>
                <a:cs typeface="Meiryo" pitchFamily="34" charset="-128"/>
              </a:rPr>
              <a:t>Reduce cash usage in order to reduce macro economy cost</a:t>
            </a:r>
          </a:p>
        </p:txBody>
      </p:sp>
      <p:sp>
        <p:nvSpPr>
          <p:cNvPr id="59" name="Round Same Side Corner Rectangle 4"/>
          <p:cNvSpPr/>
          <p:nvPr/>
        </p:nvSpPr>
        <p:spPr>
          <a:xfrm>
            <a:off x="2102079" y="4902559"/>
            <a:ext cx="5923796" cy="21137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57150" lvl="1" indent="-57150" defTabSz="466725">
              <a:lnSpc>
                <a:spcPct val="90000"/>
              </a:lnSpc>
              <a:spcAft>
                <a:spcPct val="15000"/>
              </a:spcAft>
              <a:buChar char="••"/>
            </a:pPr>
            <a:r>
              <a:rPr lang="en-GB" altLang="ja-JP" sz="1100" dirty="0">
                <a:latin typeface="Meiryo" pitchFamily="34" charset="-128"/>
                <a:ea typeface="Meiryo" pitchFamily="34" charset="-128"/>
                <a:cs typeface="Meiryo" pitchFamily="34" charset="-128"/>
              </a:rPr>
              <a:t>Increase the convenience to tax payer</a:t>
            </a:r>
          </a:p>
        </p:txBody>
      </p:sp>
      <p:sp>
        <p:nvSpPr>
          <p:cNvPr id="60" name="Round Same Side Corner Rectangle 4"/>
          <p:cNvSpPr/>
          <p:nvPr/>
        </p:nvSpPr>
        <p:spPr>
          <a:xfrm>
            <a:off x="2097353" y="5410353"/>
            <a:ext cx="5923796" cy="21137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57150" lvl="1" indent="-57150" defTabSz="466725">
              <a:lnSpc>
                <a:spcPct val="90000"/>
              </a:lnSpc>
              <a:spcAft>
                <a:spcPct val="15000"/>
              </a:spcAft>
              <a:buChar char="••"/>
            </a:pPr>
            <a:r>
              <a:rPr lang="en-GB" altLang="ja-JP" sz="1100" dirty="0">
                <a:latin typeface="Meiryo" pitchFamily="34" charset="-128"/>
                <a:ea typeface="Meiryo" pitchFamily="34" charset="-128"/>
                <a:cs typeface="Meiryo" pitchFamily="34" charset="-128"/>
              </a:rPr>
              <a:t>Transform the Government payment and collection to </a:t>
            </a:r>
            <a:r>
              <a:rPr lang="en-GB" altLang="ja-JP" sz="1100" dirty="0" smtClean="0">
                <a:latin typeface="Meiryo" pitchFamily="34" charset="-128"/>
                <a:ea typeface="Meiryo" pitchFamily="34" charset="-128"/>
                <a:cs typeface="Meiryo" pitchFamily="34" charset="-128"/>
              </a:rPr>
              <a:t>e</a:t>
            </a:r>
            <a:r>
              <a:rPr lang="en-US" altLang="ja-JP" sz="1100" dirty="0" smtClean="0">
                <a:latin typeface="Meiryo" pitchFamily="34" charset="-128"/>
                <a:ea typeface="Meiryo" pitchFamily="34" charset="-128"/>
                <a:cs typeface="Meiryo" pitchFamily="34" charset="-128"/>
              </a:rPr>
              <a:t>-</a:t>
            </a:r>
            <a:r>
              <a:rPr lang="en-GB" altLang="ja-JP" sz="1100" dirty="0" smtClean="0">
                <a:latin typeface="Meiryo" pitchFamily="34" charset="-128"/>
                <a:ea typeface="Meiryo" pitchFamily="34" charset="-128"/>
                <a:cs typeface="Meiryo" pitchFamily="34" charset="-128"/>
              </a:rPr>
              <a:t>payment </a:t>
            </a:r>
            <a:endParaRPr lang="en-GB" altLang="ja-JP" sz="1100" dirty="0">
              <a:latin typeface="Meiryo" pitchFamily="34" charset="-128"/>
              <a:ea typeface="Meiryo" pitchFamily="34" charset="-128"/>
              <a:cs typeface="Meiryo" pitchFamily="34" charset="-128"/>
            </a:endParaRPr>
          </a:p>
        </p:txBody>
      </p:sp>
    </p:spTree>
    <p:extLst>
      <p:ext uri="{BB962C8B-B14F-4D97-AF65-F5344CB8AC3E}">
        <p14:creationId xmlns:p14="http://schemas.microsoft.com/office/powerpoint/2010/main" val="3934313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a:defRPr/>
            </a:pPr>
            <a:fld id="{63F1C87A-1DF6-4E8E-9914-AB9E24F56AC7}" type="slidenum">
              <a:rPr lang="en-US" smtClean="0"/>
              <a:pPr>
                <a:defRPr/>
              </a:pPr>
              <a:t>5</a:t>
            </a:fld>
            <a:endParaRPr lang="th-TH" dirty="0"/>
          </a:p>
        </p:txBody>
      </p:sp>
      <p:sp>
        <p:nvSpPr>
          <p:cNvPr id="4" name="TextBox 3"/>
          <p:cNvSpPr txBox="1"/>
          <p:nvPr/>
        </p:nvSpPr>
        <p:spPr>
          <a:xfrm>
            <a:off x="249520" y="558623"/>
            <a:ext cx="6645096" cy="461665"/>
          </a:xfrm>
          <a:prstGeom prst="rect">
            <a:avLst/>
          </a:prstGeom>
          <a:noFill/>
        </p:spPr>
        <p:txBody>
          <a:bodyPr wrap="square" rtlCol="0">
            <a:spAutoFit/>
          </a:bodyPr>
          <a:lstStyle/>
          <a:p>
            <a:r>
              <a:rPr lang="en-US" altLang="ja-JP" b="1" dirty="0" smtClean="0">
                <a:solidFill>
                  <a:srgbClr val="003399"/>
                </a:solidFill>
                <a:latin typeface="Meiryo" pitchFamily="34" charset="-128"/>
                <a:ea typeface="Meiryo" pitchFamily="34" charset="-128"/>
                <a:cs typeface="Meiryo" pitchFamily="34" charset="-128"/>
              </a:rPr>
              <a:t>1-2.</a:t>
            </a:r>
            <a:r>
              <a:rPr lang="ja-JP" altLang="en-US" b="1" dirty="0" smtClean="0">
                <a:solidFill>
                  <a:srgbClr val="003399"/>
                </a:solidFill>
                <a:latin typeface="Meiryo" pitchFamily="34" charset="-128"/>
                <a:ea typeface="Meiryo" pitchFamily="34" charset="-128"/>
                <a:cs typeface="Meiryo" pitchFamily="34" charset="-128"/>
              </a:rPr>
              <a:t> </a:t>
            </a:r>
            <a:r>
              <a:rPr lang="en-US" altLang="ja-JP" b="1" dirty="0" smtClean="0">
                <a:solidFill>
                  <a:srgbClr val="003399"/>
                </a:solidFill>
                <a:latin typeface="Meiryo" pitchFamily="34" charset="-128"/>
                <a:ea typeface="Meiryo" pitchFamily="34" charset="-128"/>
                <a:cs typeface="Meiryo" pitchFamily="34" charset="-128"/>
              </a:rPr>
              <a:t>What is “PromptPay” service?</a:t>
            </a:r>
            <a:endParaRPr lang="en-GB" b="1" dirty="0">
              <a:solidFill>
                <a:srgbClr val="003399"/>
              </a:solidFill>
              <a:latin typeface="Meiryo" pitchFamily="34" charset="-128"/>
              <a:ea typeface="Meiryo" pitchFamily="34" charset="-128"/>
              <a:cs typeface="Meiryo" pitchFamily="34" charset="-128"/>
            </a:endParaRPr>
          </a:p>
        </p:txBody>
      </p:sp>
      <p:sp>
        <p:nvSpPr>
          <p:cNvPr id="5" name="TextBox 4"/>
          <p:cNvSpPr txBox="1"/>
          <p:nvPr/>
        </p:nvSpPr>
        <p:spPr>
          <a:xfrm>
            <a:off x="407894" y="1020288"/>
            <a:ext cx="8381999" cy="1905307"/>
          </a:xfrm>
          <a:prstGeom prst="rect">
            <a:avLst/>
          </a:prstGeom>
          <a:noFill/>
          <a:ln>
            <a:solidFill>
              <a:schemeClr val="tx1"/>
            </a:solidFill>
            <a:prstDash val="sysDash"/>
          </a:ln>
        </p:spPr>
        <p:txBody>
          <a:bodyPr wrap="square" lIns="144000" tIns="108000" rIns="144000" bIns="72000" rtlCol="0">
            <a:spAutoFit/>
          </a:bodyPr>
          <a:lstStyle/>
          <a:p>
            <a:pPr marL="285750" indent="-285750">
              <a:buFont typeface="Wingdings" pitchFamily="2" charset="2"/>
              <a:buChar char="Ø"/>
            </a:pPr>
            <a:r>
              <a:rPr lang="en-US" altLang="ja-JP" sz="1400" dirty="0" smtClean="0">
                <a:latin typeface="Meiryo" pitchFamily="34" charset="-128"/>
                <a:ea typeface="Meiryo" pitchFamily="34" charset="-128"/>
                <a:cs typeface="Meiryo" pitchFamily="34" charset="-128"/>
              </a:rPr>
              <a:t>“PromptPay” is a so-called title of “AnyID utilized Settlement” which allows customers to use certain codes (AnyID) to transfer instead of bank account numbers.</a:t>
            </a:r>
          </a:p>
          <a:p>
            <a:r>
              <a:rPr lang="ja-JP" altLang="en-US" sz="1400" dirty="0">
                <a:latin typeface="Meiryo" pitchFamily="34" charset="-128"/>
                <a:ea typeface="Meiryo" pitchFamily="34" charset="-128"/>
                <a:cs typeface="Meiryo" pitchFamily="34" charset="-128"/>
              </a:rPr>
              <a:t>　</a:t>
            </a:r>
            <a:r>
              <a:rPr lang="ja-JP" altLang="en-US" sz="1400" dirty="0" smtClean="0">
                <a:latin typeface="Meiryo" pitchFamily="34" charset="-128"/>
                <a:ea typeface="Meiryo" pitchFamily="34" charset="-128"/>
                <a:cs typeface="Meiryo" pitchFamily="34" charset="-128"/>
              </a:rPr>
              <a:t>＜</a:t>
            </a:r>
            <a:r>
              <a:rPr lang="en-US" altLang="ja-JP" sz="1400" dirty="0" smtClean="0">
                <a:latin typeface="Meiryo" pitchFamily="34" charset="-128"/>
                <a:ea typeface="Meiryo" pitchFamily="34" charset="-128"/>
                <a:cs typeface="Meiryo" pitchFamily="34" charset="-128"/>
              </a:rPr>
              <a:t>Personal</a:t>
            </a:r>
            <a:r>
              <a:rPr lang="ja-JP" altLang="en-US" sz="1400" dirty="0" smtClean="0">
                <a:latin typeface="Meiryo" pitchFamily="34" charset="-128"/>
                <a:ea typeface="Meiryo" pitchFamily="34" charset="-128"/>
                <a:cs typeface="Meiryo" pitchFamily="34" charset="-128"/>
              </a:rPr>
              <a:t>＞</a:t>
            </a:r>
            <a:r>
              <a:rPr lang="en-US" altLang="ja-JP" sz="1400" dirty="0" smtClean="0">
                <a:latin typeface="Meiryo" pitchFamily="34" charset="-128"/>
                <a:ea typeface="Meiryo" pitchFamily="34" charset="-128"/>
                <a:cs typeface="Meiryo" pitchFamily="34" charset="-128"/>
              </a:rPr>
              <a:t>National Citizen ID</a:t>
            </a:r>
            <a:r>
              <a:rPr lang="ja-JP" altLang="en-US" sz="1400" dirty="0" smtClean="0">
                <a:latin typeface="Meiryo" pitchFamily="34" charset="-128"/>
                <a:ea typeface="Meiryo" pitchFamily="34" charset="-128"/>
                <a:cs typeface="Meiryo" pitchFamily="34" charset="-128"/>
              </a:rPr>
              <a:t>、</a:t>
            </a:r>
            <a:r>
              <a:rPr lang="en-US" altLang="ja-JP" sz="1400" dirty="0" smtClean="0">
                <a:latin typeface="Meiryo" pitchFamily="34" charset="-128"/>
                <a:ea typeface="Meiryo" pitchFamily="34" charset="-128"/>
                <a:cs typeface="Meiryo" pitchFamily="34" charset="-128"/>
              </a:rPr>
              <a:t>Mobile no.</a:t>
            </a:r>
            <a:r>
              <a:rPr lang="ja-JP" altLang="en-US" sz="1400" dirty="0" smtClean="0">
                <a:latin typeface="Meiryo" pitchFamily="34" charset="-128"/>
                <a:ea typeface="Meiryo" pitchFamily="34" charset="-128"/>
                <a:cs typeface="Meiryo" pitchFamily="34" charset="-128"/>
              </a:rPr>
              <a:t>、</a:t>
            </a:r>
            <a:r>
              <a:rPr lang="en-US" altLang="ja-JP" sz="1400" dirty="0">
                <a:latin typeface="Meiryo" pitchFamily="34" charset="-128"/>
                <a:ea typeface="Meiryo" pitchFamily="34" charset="-128"/>
                <a:cs typeface="Meiryo" pitchFamily="34" charset="-128"/>
              </a:rPr>
              <a:t>E</a:t>
            </a:r>
            <a:r>
              <a:rPr lang="en-US" altLang="ja-JP" sz="1400" dirty="0" smtClean="0">
                <a:latin typeface="Meiryo" pitchFamily="34" charset="-128"/>
                <a:ea typeface="Meiryo" pitchFamily="34" charset="-128"/>
                <a:cs typeface="Meiryo" pitchFamily="34" charset="-128"/>
              </a:rPr>
              <a:t>-mail address, etc..</a:t>
            </a:r>
          </a:p>
          <a:p>
            <a:r>
              <a:rPr lang="ja-JP" altLang="en-US" sz="1400" dirty="0">
                <a:latin typeface="Meiryo" pitchFamily="34" charset="-128"/>
                <a:ea typeface="Meiryo" pitchFamily="34" charset="-128"/>
                <a:cs typeface="Meiryo" pitchFamily="34" charset="-128"/>
              </a:rPr>
              <a:t>　</a:t>
            </a:r>
            <a:r>
              <a:rPr lang="ja-JP" altLang="en-US" sz="1400" dirty="0" smtClean="0">
                <a:latin typeface="Meiryo" pitchFamily="34" charset="-128"/>
                <a:ea typeface="Meiryo" pitchFamily="34" charset="-128"/>
                <a:cs typeface="Meiryo" pitchFamily="34" charset="-128"/>
              </a:rPr>
              <a:t>＜</a:t>
            </a:r>
            <a:r>
              <a:rPr lang="en-US" altLang="ja-JP" sz="1400" dirty="0" smtClean="0">
                <a:latin typeface="Meiryo" pitchFamily="34" charset="-128"/>
                <a:ea typeface="Meiryo" pitchFamily="34" charset="-128"/>
                <a:cs typeface="Meiryo" pitchFamily="34" charset="-128"/>
              </a:rPr>
              <a:t>Corporate</a:t>
            </a:r>
            <a:r>
              <a:rPr lang="ja-JP" altLang="en-US" sz="1400" dirty="0" smtClean="0">
                <a:latin typeface="Meiryo" pitchFamily="34" charset="-128"/>
                <a:ea typeface="Meiryo" pitchFamily="34" charset="-128"/>
                <a:cs typeface="Meiryo" pitchFamily="34" charset="-128"/>
              </a:rPr>
              <a:t>＞</a:t>
            </a:r>
            <a:r>
              <a:rPr lang="en-US" altLang="ja-JP" sz="1400" dirty="0" smtClean="0">
                <a:latin typeface="Meiryo" pitchFamily="34" charset="-128"/>
                <a:ea typeface="Meiryo" pitchFamily="34" charset="-128"/>
                <a:cs typeface="Meiryo" pitchFamily="34" charset="-128"/>
              </a:rPr>
              <a:t>Tax ID</a:t>
            </a:r>
          </a:p>
          <a:p>
            <a:pPr marL="285750" indent="-285750">
              <a:buFont typeface="Wingdings" pitchFamily="2" charset="2"/>
              <a:buChar char="Ø"/>
            </a:pPr>
            <a:r>
              <a:rPr lang="en-US" sz="1400" dirty="0" smtClean="0">
                <a:latin typeface="Meiryo" pitchFamily="34" charset="-128"/>
                <a:ea typeface="Meiryo" pitchFamily="34" charset="-128"/>
                <a:cs typeface="Meiryo" pitchFamily="34" charset="-128"/>
              </a:rPr>
              <a:t>Before starting “PromptPay”, personal/corporate codes must be registered under “National-ITMX” (Thai settlement management institution) to tie up with a related bank account.</a:t>
            </a:r>
            <a:endParaRPr lang="en-US" altLang="ja-JP" sz="1400" dirty="0" smtClean="0">
              <a:latin typeface="Meiryo" pitchFamily="34" charset="-128"/>
              <a:ea typeface="Meiryo" pitchFamily="34" charset="-128"/>
              <a:cs typeface="Meiryo" pitchFamily="34" charset="-128"/>
            </a:endParaRPr>
          </a:p>
          <a:p>
            <a:pPr marL="285750" indent="-285750">
              <a:buFont typeface="Wingdings" pitchFamily="2" charset="2"/>
              <a:buChar char="Ø"/>
            </a:pPr>
            <a:r>
              <a:rPr lang="en-US" altLang="ja-JP" sz="1400" dirty="0" smtClean="0">
                <a:latin typeface="Meiryo" pitchFamily="34" charset="-128"/>
                <a:ea typeface="Meiryo" pitchFamily="34" charset="-128"/>
                <a:cs typeface="Meiryo" pitchFamily="34" charset="-128"/>
              </a:rPr>
              <a:t>There are two modes of payment: real-time single payment &amp; bulk payment</a:t>
            </a:r>
            <a:endParaRPr lang="en-US" sz="1400" dirty="0">
              <a:latin typeface="Meiryo" pitchFamily="34" charset="-128"/>
              <a:ea typeface="Meiryo" pitchFamily="34" charset="-128"/>
              <a:cs typeface="Meiryo" pitchFamily="34" charset="-128"/>
            </a:endParaRPr>
          </a:p>
        </p:txBody>
      </p:sp>
      <p:sp>
        <p:nvSpPr>
          <p:cNvPr id="12" name="Rectangle 11"/>
          <p:cNvSpPr/>
          <p:nvPr/>
        </p:nvSpPr>
        <p:spPr>
          <a:xfrm>
            <a:off x="7152039" y="4114800"/>
            <a:ext cx="1305129" cy="314510"/>
          </a:xfrm>
          <a:prstGeom prst="rect">
            <a:avLst/>
          </a:prstGeom>
          <a:noFill/>
          <a:ln>
            <a:noFill/>
          </a:ln>
        </p:spPr>
        <p:txBody>
          <a:bodyPr wrap="square">
            <a:spAutoFit/>
          </a:bodyPr>
          <a:lstStyle/>
          <a:p>
            <a:pPr>
              <a:lnSpc>
                <a:spcPct val="150000"/>
              </a:lnSpc>
            </a:pPr>
            <a:endParaRPr lang="en-US" altLang="ja-JP" sz="1050" dirty="0">
              <a:solidFill>
                <a:srgbClr val="000066"/>
              </a:solidFill>
              <a:effectLst>
                <a:outerShdw blurRad="38100" dist="38100" dir="2700000" algn="tl">
                  <a:srgbClr val="C0C0C0"/>
                </a:outerShdw>
              </a:effectLst>
              <a:latin typeface="Meiryo" pitchFamily="34" charset="-128"/>
              <a:ea typeface="Meiryo" pitchFamily="34" charset="-128"/>
              <a:cs typeface="Meiryo" pitchFamily="34" charset="-128"/>
            </a:endParaRPr>
          </a:p>
        </p:txBody>
      </p:sp>
      <p:sp>
        <p:nvSpPr>
          <p:cNvPr id="40" name="Right Arrow 39"/>
          <p:cNvSpPr/>
          <p:nvPr/>
        </p:nvSpPr>
        <p:spPr>
          <a:xfrm rot="21059966">
            <a:off x="4521440" y="4754265"/>
            <a:ext cx="621741" cy="207956"/>
          </a:xfrm>
          <a:prstGeom prst="rightArrow">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Arial" pitchFamily="34" charset="0"/>
              <a:cs typeface="Arial" pitchFamily="34" charset="0"/>
            </a:endParaRPr>
          </a:p>
        </p:txBody>
      </p:sp>
      <p:grpSp>
        <p:nvGrpSpPr>
          <p:cNvPr id="2" name="Group 1"/>
          <p:cNvGrpSpPr/>
          <p:nvPr/>
        </p:nvGrpSpPr>
        <p:grpSpPr>
          <a:xfrm>
            <a:off x="116866" y="3281047"/>
            <a:ext cx="8874734" cy="2789941"/>
            <a:chOff x="116866" y="3281047"/>
            <a:chExt cx="8874734" cy="2789941"/>
          </a:xfrm>
        </p:grpSpPr>
        <p:sp>
          <p:nvSpPr>
            <p:cNvPr id="15" name="TextBox 14"/>
            <p:cNvSpPr txBox="1"/>
            <p:nvPr/>
          </p:nvSpPr>
          <p:spPr>
            <a:xfrm>
              <a:off x="294158" y="3281047"/>
              <a:ext cx="2373937" cy="307777"/>
            </a:xfrm>
            <a:prstGeom prst="rect">
              <a:avLst/>
            </a:prstGeom>
            <a:noFill/>
          </p:spPr>
          <p:txBody>
            <a:bodyPr wrap="square" rtlCol="0">
              <a:spAutoFit/>
            </a:bodyPr>
            <a:lstStyle/>
            <a:p>
              <a:r>
                <a:rPr lang="en-US" sz="1400" dirty="0" smtClean="0">
                  <a:solidFill>
                    <a:schemeClr val="accent2">
                      <a:lumMod val="75000"/>
                    </a:schemeClr>
                  </a:solidFill>
                  <a:latin typeface="Meiryo" pitchFamily="34" charset="-128"/>
                  <a:ea typeface="Meiryo" pitchFamily="34" charset="-128"/>
                  <a:cs typeface="Meiryo" pitchFamily="34" charset="-128"/>
                </a:rPr>
                <a:t>&lt;STEP1&gt;</a:t>
              </a:r>
              <a:endParaRPr lang="en-GB" sz="1400" dirty="0">
                <a:solidFill>
                  <a:schemeClr val="accent2">
                    <a:lumMod val="75000"/>
                  </a:schemeClr>
                </a:solidFill>
                <a:latin typeface="Meiryo" pitchFamily="34" charset="-128"/>
                <a:ea typeface="Meiryo" pitchFamily="34" charset="-128"/>
                <a:cs typeface="Meiryo" pitchFamily="34" charset="-128"/>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870" y="3690400"/>
              <a:ext cx="1040189" cy="1023936"/>
            </a:xfrm>
            <a:prstGeom prst="rect">
              <a:avLst/>
            </a:prstGeom>
          </p:spPr>
        </p:pic>
        <p:pic>
          <p:nvPicPr>
            <p:cNvPr id="19" name="Picture 18"/>
            <p:cNvPicPr>
              <a:picLocks noChangeAspect="1"/>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577317" y="4666474"/>
              <a:ext cx="812699" cy="658910"/>
            </a:xfrm>
            <a:prstGeom prst="rect">
              <a:avLst/>
            </a:prstGeom>
          </p:spPr>
        </p:pic>
        <p:sp>
          <p:nvSpPr>
            <p:cNvPr id="20" name="Right Arrow 19"/>
            <p:cNvSpPr/>
            <p:nvPr/>
          </p:nvSpPr>
          <p:spPr>
            <a:xfrm>
              <a:off x="1132551" y="3831532"/>
              <a:ext cx="43204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ight Arrow 20"/>
            <p:cNvSpPr/>
            <p:nvPr/>
          </p:nvSpPr>
          <p:spPr>
            <a:xfrm rot="2051986">
              <a:off x="1121913" y="4571742"/>
              <a:ext cx="43204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2064" y="3434936"/>
              <a:ext cx="835536" cy="802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5"/>
            <p:cNvPicPr>
              <a:picLocks noChangeAspect="1" noChangeArrowheads="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2822064" y="4868621"/>
              <a:ext cx="835536" cy="802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 Box 25"/>
            <p:cNvSpPr txBox="1">
              <a:spLocks noChangeArrowheads="1"/>
            </p:cNvSpPr>
            <p:nvPr/>
          </p:nvSpPr>
          <p:spPr bwMode="auto">
            <a:xfrm>
              <a:off x="1246059" y="4160372"/>
              <a:ext cx="1330186" cy="489334"/>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Citizen ID</a:t>
              </a:r>
            </a:p>
            <a:p>
              <a:pPr algn="ctr">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1231231231234</a:t>
              </a:r>
              <a:endParaRPr lang="ja-JP" altLang="en-US" sz="1050" dirty="0">
                <a:solidFill>
                  <a:schemeClr val="accent2">
                    <a:lumMod val="75000"/>
                  </a:schemeClr>
                </a:solidFill>
                <a:latin typeface="Meiryo" pitchFamily="34" charset="-128"/>
                <a:ea typeface="Meiryo" pitchFamily="34" charset="-128"/>
                <a:cs typeface="Meiryo" pitchFamily="34" charset="-128"/>
              </a:endParaRPr>
            </a:p>
            <a:p>
              <a:pPr algn="l" rtl="0">
                <a:lnSpc>
                  <a:spcPts val="1500"/>
                </a:lnSpc>
                <a:defRPr sz="1000"/>
              </a:pPr>
              <a:endParaRPr lang="en-US" altLang="ja-JP" sz="12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200" b="0" i="0" u="none" strike="noStrike" baseline="0" dirty="0">
                <a:solidFill>
                  <a:srgbClr val="000000"/>
                </a:solidFill>
                <a:latin typeface="ＭＳ Ｐゴシック"/>
                <a:ea typeface="ＭＳ Ｐゴシック"/>
              </a:endParaRPr>
            </a:p>
          </p:txBody>
        </p:sp>
        <p:sp>
          <p:nvSpPr>
            <p:cNvPr id="29" name="Text Box 25"/>
            <p:cNvSpPr txBox="1">
              <a:spLocks noChangeArrowheads="1"/>
            </p:cNvSpPr>
            <p:nvPr/>
          </p:nvSpPr>
          <p:spPr bwMode="auto">
            <a:xfrm>
              <a:off x="1481127" y="5235235"/>
              <a:ext cx="1186968" cy="472163"/>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Mobile no.</a:t>
              </a:r>
            </a:p>
            <a:p>
              <a:pPr algn="ctr">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099-999-9999</a:t>
              </a:r>
              <a:endParaRPr lang="ja-JP" altLang="en-US" sz="1050" dirty="0">
                <a:solidFill>
                  <a:schemeClr val="accent2">
                    <a:lumMod val="75000"/>
                  </a:schemeClr>
                </a:solidFill>
                <a:latin typeface="Meiryo" pitchFamily="34" charset="-128"/>
                <a:ea typeface="Meiryo" pitchFamily="34" charset="-128"/>
                <a:cs typeface="Meiryo" pitchFamily="34" charset="-128"/>
              </a:endParaRPr>
            </a:p>
            <a:p>
              <a:pPr algn="l" rtl="0">
                <a:lnSpc>
                  <a:spcPts val="1500"/>
                </a:lnSpc>
                <a:defRPr sz="1000"/>
              </a:pPr>
              <a:endParaRPr lang="en-US" altLang="ja-JP" sz="12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200" b="0" i="0" u="none" strike="noStrike" baseline="0" dirty="0">
                <a:solidFill>
                  <a:srgbClr val="000000"/>
                </a:solidFill>
                <a:latin typeface="ＭＳ Ｐゴシック"/>
                <a:ea typeface="ＭＳ Ｐゴシック"/>
              </a:endParaRPr>
            </a:p>
          </p:txBody>
        </p:sp>
        <p:sp>
          <p:nvSpPr>
            <p:cNvPr id="31" name="Text Box 25"/>
            <p:cNvSpPr txBox="1">
              <a:spLocks noChangeArrowheads="1"/>
            </p:cNvSpPr>
            <p:nvPr/>
          </p:nvSpPr>
          <p:spPr bwMode="auto">
            <a:xfrm>
              <a:off x="2333057" y="4224551"/>
              <a:ext cx="1666601" cy="442512"/>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Bank A/Savings Acc.</a:t>
              </a:r>
            </a:p>
            <a:p>
              <a:pPr algn="ctr">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No.1234567</a:t>
              </a:r>
              <a:endParaRPr lang="ja-JP" altLang="en-US" sz="1050" dirty="0">
                <a:solidFill>
                  <a:schemeClr val="accent2">
                    <a:lumMod val="75000"/>
                  </a:schemeClr>
                </a:solidFill>
                <a:latin typeface="Meiryo" pitchFamily="34" charset="-128"/>
                <a:ea typeface="Meiryo" pitchFamily="34" charset="-128"/>
                <a:cs typeface="Meiryo" pitchFamily="34" charset="-128"/>
              </a:endParaRPr>
            </a:p>
            <a:p>
              <a:pPr algn="l" rtl="0">
                <a:lnSpc>
                  <a:spcPts val="1500"/>
                </a:lnSpc>
                <a:defRPr sz="1000"/>
              </a:pPr>
              <a:endParaRPr lang="en-US" altLang="ja-JP" sz="12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200" b="0" i="0" u="none" strike="noStrike" baseline="0" dirty="0">
                <a:solidFill>
                  <a:srgbClr val="000000"/>
                </a:solidFill>
                <a:latin typeface="ＭＳ Ｐゴシック"/>
                <a:ea typeface="ＭＳ Ｐゴシック"/>
              </a:endParaRPr>
            </a:p>
          </p:txBody>
        </p:sp>
        <p:sp>
          <p:nvSpPr>
            <p:cNvPr id="32" name="Text Box 25"/>
            <p:cNvSpPr txBox="1">
              <a:spLocks noChangeArrowheads="1"/>
            </p:cNvSpPr>
            <p:nvPr/>
          </p:nvSpPr>
          <p:spPr bwMode="auto">
            <a:xfrm>
              <a:off x="2333057" y="5643314"/>
              <a:ext cx="1666601" cy="427674"/>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Bank B/Savings Acc.</a:t>
              </a:r>
            </a:p>
            <a:p>
              <a:pPr algn="ctr">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No.9876543</a:t>
              </a:r>
              <a:endParaRPr lang="ja-JP" altLang="en-US" sz="1050" dirty="0">
                <a:solidFill>
                  <a:schemeClr val="accent2">
                    <a:lumMod val="75000"/>
                  </a:schemeClr>
                </a:solidFill>
                <a:latin typeface="Meiryo" pitchFamily="34" charset="-128"/>
                <a:ea typeface="Meiryo" pitchFamily="34" charset="-128"/>
                <a:cs typeface="Meiryo" pitchFamily="34" charset="-128"/>
              </a:endParaRPr>
            </a:p>
            <a:p>
              <a:pPr algn="l" rtl="0">
                <a:lnSpc>
                  <a:spcPts val="1500"/>
                </a:lnSpc>
                <a:defRPr sz="1000"/>
              </a:pPr>
              <a:endParaRPr lang="en-US" altLang="ja-JP" sz="12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200" b="0" i="0" u="none" strike="noStrike" baseline="0" dirty="0">
                <a:solidFill>
                  <a:srgbClr val="000000"/>
                </a:solidFill>
                <a:latin typeface="ＭＳ Ｐゴシック"/>
                <a:ea typeface="ＭＳ Ｐゴシック"/>
              </a:endParaRPr>
            </a:p>
          </p:txBody>
        </p:sp>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12944" y="3519113"/>
              <a:ext cx="812699" cy="812699"/>
            </a:xfrm>
            <a:prstGeom prst="rect">
              <a:avLst/>
            </a:prstGeom>
          </p:spPr>
        </p:pic>
        <p:sp>
          <p:nvSpPr>
            <p:cNvPr id="33" name="Text Box 25"/>
            <p:cNvSpPr txBox="1">
              <a:spLocks noChangeArrowheads="1"/>
            </p:cNvSpPr>
            <p:nvPr/>
          </p:nvSpPr>
          <p:spPr bwMode="auto">
            <a:xfrm>
              <a:off x="116866" y="4873555"/>
              <a:ext cx="1361273" cy="878621"/>
            </a:xfrm>
            <a:prstGeom prst="rect">
              <a:avLst/>
            </a:prstGeom>
            <a:noFill/>
            <a:ln w="9525">
              <a:solidFill>
                <a:schemeClr val="accent2">
                  <a:lumMod val="75000"/>
                </a:schemeClr>
              </a:solidFill>
              <a:miter lim="800000"/>
              <a:headEnd/>
              <a:tailEnd/>
            </a:ln>
          </p:spPr>
          <p:txBody>
            <a:bodyPr wrap="square" lIns="36000" tIns="72000" rIns="36000" bIns="144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171450" indent="-171450">
                <a:lnSpc>
                  <a:spcPts val="1400"/>
                </a:lnSpc>
                <a:buFont typeface="Wingdings" pitchFamily="2" charset="2"/>
                <a:buChar char="ü"/>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Register Citizen ID/Mobile no. with your bank account</a:t>
              </a:r>
              <a:endParaRPr lang="en-US" altLang="ja-JP" sz="1200" b="0" i="0" u="none" strike="noStrike" baseline="0" dirty="0">
                <a:solidFill>
                  <a:srgbClr val="000000"/>
                </a:solidFill>
                <a:latin typeface="ＭＳ Ｐゴシック"/>
                <a:ea typeface="ＭＳ Ｐゴシック"/>
              </a:endParaRPr>
            </a:p>
          </p:txBody>
        </p:sp>
        <p:sp>
          <p:nvSpPr>
            <p:cNvPr id="34" name="TextBox 33"/>
            <p:cNvSpPr txBox="1"/>
            <p:nvPr/>
          </p:nvSpPr>
          <p:spPr>
            <a:xfrm>
              <a:off x="3886200" y="3284480"/>
              <a:ext cx="2373937" cy="307777"/>
            </a:xfrm>
            <a:prstGeom prst="rect">
              <a:avLst/>
            </a:prstGeom>
            <a:noFill/>
          </p:spPr>
          <p:txBody>
            <a:bodyPr wrap="square" rtlCol="0">
              <a:spAutoFit/>
            </a:bodyPr>
            <a:lstStyle/>
            <a:p>
              <a:r>
                <a:rPr lang="en-US" sz="1400" dirty="0" smtClean="0">
                  <a:solidFill>
                    <a:schemeClr val="accent2">
                      <a:lumMod val="75000"/>
                    </a:schemeClr>
                  </a:solidFill>
                  <a:latin typeface="Meiryo" pitchFamily="34" charset="-128"/>
                  <a:ea typeface="Meiryo" pitchFamily="34" charset="-128"/>
                  <a:cs typeface="Meiryo" pitchFamily="34" charset="-128"/>
                </a:rPr>
                <a:t>&lt;STEP</a:t>
              </a:r>
              <a:r>
                <a:rPr lang="en-US" altLang="ja-JP" sz="1400" dirty="0" smtClean="0">
                  <a:solidFill>
                    <a:schemeClr val="accent2">
                      <a:lumMod val="75000"/>
                    </a:schemeClr>
                  </a:solidFill>
                  <a:latin typeface="Meiryo" pitchFamily="34" charset="-128"/>
                  <a:ea typeface="Meiryo" pitchFamily="34" charset="-128"/>
                  <a:cs typeface="Meiryo" pitchFamily="34" charset="-128"/>
                </a:rPr>
                <a:t>2</a:t>
              </a:r>
              <a:r>
                <a:rPr lang="en-US" sz="1400" dirty="0" smtClean="0">
                  <a:solidFill>
                    <a:schemeClr val="accent2">
                      <a:lumMod val="75000"/>
                    </a:schemeClr>
                  </a:solidFill>
                  <a:latin typeface="Meiryo" pitchFamily="34" charset="-128"/>
                  <a:ea typeface="Meiryo" pitchFamily="34" charset="-128"/>
                  <a:cs typeface="Meiryo" pitchFamily="34" charset="-128"/>
                </a:rPr>
                <a:t>&gt;</a:t>
              </a:r>
              <a:endParaRPr lang="en-GB" sz="1400" dirty="0">
                <a:solidFill>
                  <a:schemeClr val="accent2">
                    <a:lumMod val="75000"/>
                  </a:schemeClr>
                </a:solidFill>
                <a:latin typeface="Meiryo" pitchFamily="34" charset="-128"/>
                <a:ea typeface="Meiryo" pitchFamily="34" charset="-128"/>
                <a:cs typeface="Meiryo" pitchFamily="34" charset="-128"/>
              </a:endParaRPr>
            </a:p>
          </p:txBody>
        </p:sp>
        <p:grpSp>
          <p:nvGrpSpPr>
            <p:cNvPr id="65" name="Group 64"/>
            <p:cNvGrpSpPr/>
            <p:nvPr/>
          </p:nvGrpSpPr>
          <p:grpSpPr>
            <a:xfrm>
              <a:off x="3754337" y="3588823"/>
              <a:ext cx="5237263" cy="2292055"/>
              <a:chOff x="3754337" y="3999439"/>
              <a:chExt cx="5237263" cy="2164020"/>
            </a:xfrm>
          </p:grpSpPr>
          <p:sp>
            <p:nvSpPr>
              <p:cNvPr id="36" name="Rounded Rectangle 35"/>
              <p:cNvSpPr/>
              <p:nvPr/>
            </p:nvSpPr>
            <p:spPr bwMode="auto">
              <a:xfrm>
                <a:off x="3886200" y="3999439"/>
                <a:ext cx="5105400" cy="2164020"/>
              </a:xfrm>
              <a:prstGeom prst="roundRect">
                <a:avLst>
                  <a:gd name="adj" fmla="val 18162"/>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altLang="ja-JP" sz="2400" b="0" i="0" u="none" strike="noStrike" cap="none" normalizeH="0" baseline="0" dirty="0" smtClean="0">
                  <a:ln>
                    <a:noFill/>
                  </a:ln>
                  <a:solidFill>
                    <a:schemeClr val="tx1"/>
                  </a:solidFill>
                  <a:effectLst/>
                  <a:latin typeface="Times" pitchFamily="18" charset="0"/>
                  <a:ea typeface="MS PGothic" pitchFamily="34" charset="-128"/>
                  <a:cs typeface="Angsana New" pitchFamily="18" charset="-34"/>
                </a:endParaRPr>
              </a:p>
              <a:p>
                <a:pPr marL="0" marR="0" indent="0" algn="l" defTabSz="914400" rtl="0" eaLnBrk="1" fontAlgn="base" latinLnBrk="0" hangingPunct="1">
                  <a:lnSpc>
                    <a:spcPct val="100000"/>
                  </a:lnSpc>
                  <a:spcBef>
                    <a:spcPct val="0"/>
                  </a:spcBef>
                  <a:spcAft>
                    <a:spcPct val="0"/>
                  </a:spcAft>
                  <a:buClrTx/>
                  <a:buSzTx/>
                  <a:buFontTx/>
                  <a:buNone/>
                  <a:tabLst/>
                </a:pPr>
                <a:endParaRPr lang="en-US" dirty="0">
                  <a:ea typeface="MS PGothic" pitchFamily="34" charset="-128"/>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smtClean="0">
                  <a:ln>
                    <a:noFill/>
                  </a:ln>
                  <a:solidFill>
                    <a:schemeClr val="tx1"/>
                  </a:solidFill>
                  <a:effectLst/>
                  <a:latin typeface="Times" pitchFamily="18" charset="0"/>
                  <a:ea typeface="MS PGothic" pitchFamily="34" charset="-128"/>
                  <a:cs typeface="Angsana New" pitchFamily="18" charset="-34"/>
                </a:endParaRPr>
              </a:p>
              <a:p>
                <a:pPr marL="0" marR="0" indent="0" algn="l" defTabSz="914400" rtl="0" eaLnBrk="1" fontAlgn="base" latinLnBrk="0" hangingPunct="1">
                  <a:lnSpc>
                    <a:spcPct val="100000"/>
                  </a:lnSpc>
                  <a:spcBef>
                    <a:spcPct val="0"/>
                  </a:spcBef>
                  <a:spcAft>
                    <a:spcPct val="0"/>
                  </a:spcAft>
                  <a:buClrTx/>
                  <a:buSzTx/>
                  <a:buFontTx/>
                  <a:buNone/>
                  <a:tabLst/>
                </a:pPr>
                <a:endParaRPr lang="en-US" dirty="0">
                  <a:ea typeface="MS PGothic" pitchFamily="34" charset="-128"/>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smtClean="0">
                  <a:ln>
                    <a:noFill/>
                  </a:ln>
                  <a:solidFill>
                    <a:schemeClr val="tx1"/>
                  </a:solidFill>
                  <a:effectLst/>
                  <a:latin typeface="Times" pitchFamily="18" charset="0"/>
                  <a:ea typeface="MS PGothic" pitchFamily="34" charset="-128"/>
                  <a:cs typeface="Angsana New" pitchFamily="18" charset="-34"/>
                </a:endParaRPr>
              </a:p>
            </p:txBody>
          </p:sp>
          <p:pic>
            <p:nvPicPr>
              <p:cNvPr id="3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7617" y="4688753"/>
                <a:ext cx="450072" cy="601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2"/>
              <p:cNvPicPr>
                <a:picLocks noChangeAspect="1" noChangeArrowheads="1"/>
              </p:cNvPicPr>
              <p:nvPr/>
            </p:nvPicPr>
            <p:blipFill>
              <a:blip r:embed="rId8" cstate="print">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155162" y="4605215"/>
                <a:ext cx="685799" cy="713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Text Box 25"/>
              <p:cNvSpPr txBox="1">
                <a:spLocks noChangeArrowheads="1"/>
              </p:cNvSpPr>
              <p:nvPr/>
            </p:nvSpPr>
            <p:spPr bwMode="auto">
              <a:xfrm>
                <a:off x="3754337" y="5213682"/>
                <a:ext cx="916631" cy="260657"/>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Payer</a:t>
                </a:r>
                <a:endParaRPr lang="ja-JP" altLang="en-US" sz="1050" dirty="0">
                  <a:solidFill>
                    <a:schemeClr val="accent2">
                      <a:lumMod val="75000"/>
                    </a:schemeClr>
                  </a:solidFill>
                  <a:latin typeface="Meiryo" pitchFamily="34" charset="-128"/>
                  <a:ea typeface="Meiryo" pitchFamily="34" charset="-128"/>
                  <a:cs typeface="Meiryo" pitchFamily="34" charset="-128"/>
                </a:endParaRPr>
              </a:p>
              <a:p>
                <a:pPr algn="l" rtl="0">
                  <a:lnSpc>
                    <a:spcPts val="1500"/>
                  </a:lnSpc>
                  <a:defRPr sz="1000"/>
                </a:pPr>
                <a:endParaRPr lang="en-US" altLang="ja-JP" sz="12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200" b="0" i="0" u="none" strike="noStrike" baseline="0" dirty="0">
                  <a:solidFill>
                    <a:srgbClr val="000000"/>
                  </a:solidFill>
                  <a:latin typeface="ＭＳ Ｐゴシック"/>
                  <a:ea typeface="ＭＳ Ｐゴシック"/>
                </a:endParaRPr>
              </a:p>
            </p:txBody>
          </p:sp>
          <p:sp>
            <p:nvSpPr>
              <p:cNvPr id="50" name="Text Box 25"/>
              <p:cNvSpPr txBox="1">
                <a:spLocks noChangeArrowheads="1"/>
              </p:cNvSpPr>
              <p:nvPr/>
            </p:nvSpPr>
            <p:spPr bwMode="auto">
              <a:xfrm>
                <a:off x="3999658" y="4122927"/>
                <a:ext cx="1657727" cy="445548"/>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1400"/>
                  </a:lnSpc>
                  <a:defRPr sz="1000"/>
                </a:pPr>
                <a:r>
                  <a:rPr lang="ja-JP" altLang="en-US" sz="1050" dirty="0" smtClean="0">
                    <a:solidFill>
                      <a:schemeClr val="accent2">
                        <a:lumMod val="75000"/>
                      </a:schemeClr>
                    </a:solidFill>
                    <a:latin typeface="Meiryo" pitchFamily="34" charset="-128"/>
                    <a:ea typeface="Meiryo" pitchFamily="34" charset="-128"/>
                    <a:cs typeface="Meiryo" pitchFamily="34" charset="-128"/>
                  </a:rPr>
                  <a:t>①</a:t>
                </a:r>
                <a:r>
                  <a:rPr lang="en-US" altLang="ja-JP" sz="1050" dirty="0" smtClean="0">
                    <a:solidFill>
                      <a:schemeClr val="accent2">
                        <a:lumMod val="75000"/>
                      </a:schemeClr>
                    </a:solidFill>
                    <a:latin typeface="Meiryo" pitchFamily="34" charset="-128"/>
                    <a:ea typeface="Meiryo" pitchFamily="34" charset="-128"/>
                    <a:cs typeface="Meiryo" pitchFamily="34" charset="-128"/>
                  </a:rPr>
                  <a:t>Payment requested by Specifying Citizen ID</a:t>
                </a:r>
                <a:endParaRPr lang="ja-JP" altLang="en-US" sz="1050" dirty="0">
                  <a:solidFill>
                    <a:schemeClr val="accent2">
                      <a:lumMod val="75000"/>
                    </a:schemeClr>
                  </a:solidFill>
                  <a:latin typeface="Meiryo" pitchFamily="34" charset="-128"/>
                  <a:ea typeface="Meiryo" pitchFamily="34" charset="-128"/>
                  <a:cs typeface="Meiryo" pitchFamily="34" charset="-128"/>
                </a:endParaRPr>
              </a:p>
              <a:p>
                <a:pPr algn="l" rtl="0">
                  <a:lnSpc>
                    <a:spcPts val="1500"/>
                  </a:lnSpc>
                  <a:defRPr sz="1000"/>
                </a:pPr>
                <a:endParaRPr lang="en-US" altLang="ja-JP" sz="12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200" b="0" i="0" u="none" strike="noStrike" baseline="0" dirty="0">
                  <a:solidFill>
                    <a:srgbClr val="000000"/>
                  </a:solidFill>
                  <a:latin typeface="ＭＳ Ｐゴシック"/>
                  <a:ea typeface="ＭＳ Ｐゴシック"/>
                </a:endParaRPr>
              </a:p>
            </p:txBody>
          </p:sp>
          <p:sp>
            <p:nvSpPr>
              <p:cNvPr id="51" name="Right Arrow 50"/>
              <p:cNvSpPr/>
              <p:nvPr/>
            </p:nvSpPr>
            <p:spPr>
              <a:xfrm rot="525608">
                <a:off x="4521211" y="4977471"/>
                <a:ext cx="621741" cy="207956"/>
              </a:xfrm>
              <a:prstGeom prst="rightArrow">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Arial" pitchFamily="34" charset="0"/>
                  <a:cs typeface="Arial" pitchFamily="34" charset="0"/>
                </a:endParaRPr>
              </a:p>
            </p:txBody>
          </p:sp>
          <p:sp>
            <p:nvSpPr>
              <p:cNvPr id="52" name="Text Box 25"/>
              <p:cNvSpPr txBox="1">
                <a:spLocks noChangeArrowheads="1"/>
              </p:cNvSpPr>
              <p:nvPr/>
            </p:nvSpPr>
            <p:spPr bwMode="auto">
              <a:xfrm>
                <a:off x="3999658" y="5457045"/>
                <a:ext cx="1657727" cy="445548"/>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1400"/>
                  </a:lnSpc>
                  <a:defRPr sz="1000"/>
                </a:pPr>
                <a:r>
                  <a:rPr lang="ja-JP" altLang="en-US" sz="1050" dirty="0" smtClean="0">
                    <a:solidFill>
                      <a:schemeClr val="accent2">
                        <a:lumMod val="75000"/>
                      </a:schemeClr>
                    </a:solidFill>
                    <a:latin typeface="Meiryo" pitchFamily="34" charset="-128"/>
                    <a:ea typeface="Meiryo" pitchFamily="34" charset="-128"/>
                    <a:cs typeface="Meiryo" pitchFamily="34" charset="-128"/>
                  </a:rPr>
                  <a:t>②</a:t>
                </a:r>
                <a:r>
                  <a:rPr lang="en-US" altLang="ja-JP" sz="1050" dirty="0" smtClean="0">
                    <a:solidFill>
                      <a:schemeClr val="accent2">
                        <a:lumMod val="75000"/>
                      </a:schemeClr>
                    </a:solidFill>
                    <a:latin typeface="Meiryo" pitchFamily="34" charset="-128"/>
                    <a:ea typeface="Meiryo" pitchFamily="34" charset="-128"/>
                    <a:cs typeface="Meiryo" pitchFamily="34" charset="-128"/>
                  </a:rPr>
                  <a:t>Payment requested by specifying Mobile no.</a:t>
                </a:r>
                <a:endParaRPr lang="ja-JP" altLang="en-US" sz="1050" dirty="0">
                  <a:solidFill>
                    <a:schemeClr val="accent2">
                      <a:lumMod val="75000"/>
                    </a:schemeClr>
                  </a:solidFill>
                  <a:latin typeface="Meiryo" pitchFamily="34" charset="-128"/>
                  <a:ea typeface="Meiryo" pitchFamily="34" charset="-128"/>
                  <a:cs typeface="Meiryo" pitchFamily="34" charset="-128"/>
                </a:endParaRPr>
              </a:p>
              <a:p>
                <a:pPr algn="l" rtl="0">
                  <a:lnSpc>
                    <a:spcPts val="1500"/>
                  </a:lnSpc>
                  <a:defRPr sz="1000"/>
                </a:pPr>
                <a:endParaRPr lang="en-US" altLang="ja-JP" sz="12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200" b="0" i="0" u="none" strike="noStrike" baseline="0" dirty="0">
                  <a:solidFill>
                    <a:srgbClr val="000000"/>
                  </a:solidFill>
                  <a:latin typeface="ＭＳ Ｐゴシック"/>
                  <a:ea typeface="ＭＳ Ｐゴシック"/>
                </a:endParaRPr>
              </a:p>
            </p:txBody>
          </p:sp>
          <p:sp>
            <p:nvSpPr>
              <p:cNvPr id="53" name="Right Arrow 52"/>
              <p:cNvSpPr/>
              <p:nvPr/>
            </p:nvSpPr>
            <p:spPr>
              <a:xfrm>
                <a:off x="5886481" y="5022463"/>
                <a:ext cx="552419" cy="230058"/>
              </a:xfrm>
              <a:prstGeom prst="rightArrow">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Arial" pitchFamily="34" charset="0"/>
                  <a:cs typeface="Arial" pitchFamily="34" charset="0"/>
                </a:endParaRPr>
              </a:p>
            </p:txBody>
          </p:sp>
          <p:sp>
            <p:nvSpPr>
              <p:cNvPr id="54" name="Right Arrow 53"/>
              <p:cNvSpPr/>
              <p:nvPr/>
            </p:nvSpPr>
            <p:spPr>
              <a:xfrm>
                <a:off x="5886481" y="4654982"/>
                <a:ext cx="552419" cy="230058"/>
              </a:xfrm>
              <a:prstGeom prst="rightArrow">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Arial" pitchFamily="34" charset="0"/>
                  <a:cs typeface="Arial" pitchFamily="34" charset="0"/>
                </a:endParaRPr>
              </a:p>
            </p:txBody>
          </p:sp>
          <p:sp>
            <p:nvSpPr>
              <p:cNvPr id="55" name="Flowchart: Magnetic Disk 54"/>
              <p:cNvSpPr/>
              <p:nvPr/>
            </p:nvSpPr>
            <p:spPr bwMode="auto">
              <a:xfrm>
                <a:off x="6495091" y="4514265"/>
                <a:ext cx="833750" cy="825371"/>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050" b="0" i="0" u="none" strike="noStrike" cap="none" normalizeH="0" baseline="0" dirty="0" smtClean="0">
                    <a:ln>
                      <a:noFill/>
                    </a:ln>
                    <a:solidFill>
                      <a:schemeClr val="tx1"/>
                    </a:solidFill>
                    <a:effectLst/>
                    <a:latin typeface="Meiryo" pitchFamily="34" charset="-128"/>
                    <a:ea typeface="Meiryo" pitchFamily="34" charset="-128"/>
                    <a:cs typeface="Meiryo" pitchFamily="34" charset="-128"/>
                  </a:rPr>
                  <a:t>N-ITMX</a:t>
                </a:r>
              </a:p>
              <a:p>
                <a:pPr marL="0" marR="0" indent="0" algn="ctr" defTabSz="914400" rtl="0" eaLnBrk="1" fontAlgn="base" latinLnBrk="0" hangingPunct="1">
                  <a:lnSpc>
                    <a:spcPct val="100000"/>
                  </a:lnSpc>
                  <a:spcBef>
                    <a:spcPct val="0"/>
                  </a:spcBef>
                  <a:spcAft>
                    <a:spcPct val="0"/>
                  </a:spcAft>
                  <a:buClrTx/>
                  <a:buSzTx/>
                  <a:buFontTx/>
                  <a:buNone/>
                  <a:tabLst/>
                </a:pPr>
                <a:r>
                  <a:rPr lang="en-US" sz="1050" dirty="0" smtClean="0">
                    <a:latin typeface="Meiryo" pitchFamily="34" charset="-128"/>
                    <a:ea typeface="Meiryo" pitchFamily="34" charset="-128"/>
                    <a:cs typeface="Meiryo" pitchFamily="34" charset="-128"/>
                  </a:rPr>
                  <a:t>System</a:t>
                </a:r>
                <a:endParaRPr kumimoji="1" lang="en-GB" sz="1050" b="0" i="0" u="none" strike="noStrike" cap="none" normalizeH="0" baseline="0" dirty="0" smtClean="0">
                  <a:ln>
                    <a:noFill/>
                  </a:ln>
                  <a:solidFill>
                    <a:schemeClr val="tx1"/>
                  </a:solidFill>
                  <a:effectLst/>
                  <a:latin typeface="Meiryo" pitchFamily="34" charset="-128"/>
                  <a:ea typeface="Meiryo" pitchFamily="34" charset="-128"/>
                  <a:cs typeface="Meiryo" pitchFamily="34" charset="-128"/>
                </a:endParaRPr>
              </a:p>
            </p:txBody>
          </p:sp>
          <p:pic>
            <p:nvPicPr>
              <p:cNvPr id="5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1183" y="4083499"/>
                <a:ext cx="835536" cy="802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5"/>
              <p:cNvPicPr>
                <a:picLocks noChangeAspect="1" noChangeArrowheads="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7780602" y="5293680"/>
                <a:ext cx="835536" cy="802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Right Arrow 57"/>
              <p:cNvSpPr/>
              <p:nvPr/>
            </p:nvSpPr>
            <p:spPr>
              <a:xfrm rot="20507915">
                <a:off x="7287061" y="4474032"/>
                <a:ext cx="462121" cy="193485"/>
              </a:xfrm>
              <a:prstGeom prst="rightArrow">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Arial" pitchFamily="34" charset="0"/>
                  <a:cs typeface="Arial" pitchFamily="34" charset="0"/>
                </a:endParaRPr>
              </a:p>
            </p:txBody>
          </p:sp>
          <p:sp>
            <p:nvSpPr>
              <p:cNvPr id="59" name="Right Arrow 58"/>
              <p:cNvSpPr/>
              <p:nvPr/>
            </p:nvSpPr>
            <p:spPr>
              <a:xfrm rot="1222093">
                <a:off x="7282455" y="5215178"/>
                <a:ext cx="478840" cy="180525"/>
              </a:xfrm>
              <a:prstGeom prst="rightArrow">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Arial" pitchFamily="34" charset="0"/>
                  <a:cs typeface="Arial" pitchFamily="34" charset="0"/>
                </a:endParaRPr>
              </a:p>
            </p:txBody>
          </p:sp>
          <p:sp>
            <p:nvSpPr>
              <p:cNvPr id="60" name="Text Box 25"/>
              <p:cNvSpPr txBox="1">
                <a:spLocks noChangeArrowheads="1"/>
              </p:cNvSpPr>
              <p:nvPr/>
            </p:nvSpPr>
            <p:spPr bwMode="auto">
              <a:xfrm>
                <a:off x="5657386" y="5252521"/>
                <a:ext cx="1066800" cy="539736"/>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Payment data</a:t>
                </a:r>
                <a:endParaRPr lang="ja-JP" altLang="en-US" sz="1050" dirty="0">
                  <a:solidFill>
                    <a:schemeClr val="accent2">
                      <a:lumMod val="75000"/>
                    </a:schemeClr>
                  </a:solidFill>
                  <a:latin typeface="Meiryo" pitchFamily="34" charset="-128"/>
                  <a:ea typeface="Meiryo" pitchFamily="34" charset="-128"/>
                  <a:cs typeface="Meiryo" pitchFamily="34" charset="-128"/>
                </a:endParaRPr>
              </a:p>
              <a:p>
                <a:pPr algn="l" rtl="0">
                  <a:lnSpc>
                    <a:spcPts val="1500"/>
                  </a:lnSpc>
                  <a:defRPr sz="1000"/>
                </a:pPr>
                <a:endParaRPr lang="en-US" altLang="ja-JP" sz="12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200" b="0" i="0" u="none" strike="noStrike" baseline="0" dirty="0">
                  <a:solidFill>
                    <a:srgbClr val="000000"/>
                  </a:solidFill>
                  <a:latin typeface="ＭＳ Ｐゴシック"/>
                  <a:ea typeface="ＭＳ Ｐゴシック"/>
                </a:endParaRPr>
              </a:p>
            </p:txBody>
          </p:sp>
          <p:sp>
            <p:nvSpPr>
              <p:cNvPr id="61" name="Text Box 25"/>
              <p:cNvSpPr txBox="1">
                <a:spLocks noChangeArrowheads="1"/>
              </p:cNvSpPr>
              <p:nvPr/>
            </p:nvSpPr>
            <p:spPr bwMode="auto">
              <a:xfrm>
                <a:off x="6894616" y="5362671"/>
                <a:ext cx="863942" cy="679275"/>
              </a:xfrm>
              <a:prstGeom prst="rect">
                <a:avLst/>
              </a:prstGeom>
              <a:noFill/>
              <a:ln w="9525">
                <a:noFill/>
                <a:miter lim="800000"/>
                <a:headEnd/>
                <a:tailEnd/>
              </a:ln>
            </p:spPr>
            <p:txBody>
              <a:bodyPr wrap="square" lIns="36000" tIns="72000" rIns="36000" bIns="720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1400"/>
                  </a:lnSpc>
                  <a:defRPr sz="1000"/>
                </a:pPr>
                <a:r>
                  <a:rPr lang="en-US" altLang="ja-JP" sz="1050" dirty="0" smtClean="0">
                    <a:solidFill>
                      <a:schemeClr val="accent2">
                        <a:lumMod val="75000"/>
                      </a:schemeClr>
                    </a:solidFill>
                    <a:latin typeface="Meiryo" pitchFamily="34" charset="-128"/>
                    <a:ea typeface="Meiryo" pitchFamily="34" charset="-128"/>
                    <a:cs typeface="Meiryo" pitchFamily="34" charset="-128"/>
                  </a:rPr>
                  <a:t>Receive at registered bank acc.</a:t>
                </a:r>
                <a:endParaRPr lang="en-US" altLang="ja-JP" sz="1200" b="0" i="0" u="none" strike="noStrike" baseline="0" dirty="0">
                  <a:solidFill>
                    <a:srgbClr val="000000"/>
                  </a:solidFill>
                  <a:latin typeface="ＭＳ Ｐゴシック"/>
                  <a:ea typeface="ＭＳ Ｐゴシック"/>
                </a:endParaRPr>
              </a:p>
              <a:p>
                <a:pPr algn="l" rtl="0">
                  <a:lnSpc>
                    <a:spcPts val="1400"/>
                  </a:lnSpc>
                  <a:defRPr sz="1000"/>
                </a:pPr>
                <a:endParaRPr lang="en-US" altLang="ja-JP" sz="1200" b="0" i="0" u="none" strike="noStrike" baseline="0" dirty="0">
                  <a:solidFill>
                    <a:srgbClr val="000000"/>
                  </a:solidFill>
                  <a:latin typeface="ＭＳ Ｐゴシック"/>
                  <a:ea typeface="ＭＳ Ｐゴシック"/>
                </a:endParaRPr>
              </a:p>
            </p:txBody>
          </p:sp>
          <p:pic>
            <p:nvPicPr>
              <p:cNvPr id="62" name="Picture 6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3022" y="4634627"/>
                <a:ext cx="739599" cy="728043"/>
              </a:xfrm>
              <a:prstGeom prst="rect">
                <a:avLst/>
              </a:prstGeom>
            </p:spPr>
          </p:pic>
          <p:pic>
            <p:nvPicPr>
              <p:cNvPr id="63" name="Picture 62"/>
              <p:cNvPicPr>
                <a:picLocks noChangeAspect="1"/>
              </p:cNvPicPr>
              <p:nvPr/>
            </p:nvPicPr>
            <p:blipFill>
              <a:blip r:embed="rId10" cstate="print">
                <a:extLst>
                  <a:ext uri="{BEBA8EAE-BF5A-486C-A8C5-ECC9F3942E4B}">
                    <a14:imgProps xmlns:a14="http://schemas.microsoft.com/office/drawing/2010/main">
                      <a14:imgLayer r:embed="rId11">
                        <a14:imgEffect>
                          <a14:sharpenSoften amount="50000"/>
                        </a14:imgEffect>
                      </a14:imgLayer>
                    </a14:imgProps>
                  </a:ext>
                  <a:ext uri="{28A0092B-C50C-407E-A947-70E740481C1C}">
                    <a14:useLocalDpi xmlns:a14="http://schemas.microsoft.com/office/drawing/2010/main" val="0"/>
                  </a:ext>
                </a:extLst>
              </a:blip>
              <a:stretch>
                <a:fillRect/>
              </a:stretch>
            </p:blipFill>
            <p:spPr>
              <a:xfrm>
                <a:off x="8354045" y="4272259"/>
                <a:ext cx="435849" cy="435849"/>
              </a:xfrm>
              <a:prstGeom prst="rect">
                <a:avLst/>
              </a:prstGeom>
            </p:spPr>
          </p:pic>
          <p:pic>
            <p:nvPicPr>
              <p:cNvPr id="64" name="Picture 63"/>
              <p:cNvPicPr>
                <a:picLocks noChangeAspect="1"/>
              </p:cNvPicPr>
              <p:nvPr/>
            </p:nvPicPr>
            <p:blipFill>
              <a:blip r:embed="rId12" cstate="print">
                <a:duotone>
                  <a:schemeClr val="accent3">
                    <a:shade val="45000"/>
                    <a:satMod val="135000"/>
                  </a:schemeClr>
                  <a:prstClr val="white"/>
                </a:duotone>
                <a:extLst>
                  <a:ext uri="{BEBA8EAE-BF5A-486C-A8C5-ECC9F3942E4B}">
                    <a14:imgProps xmlns:a14="http://schemas.microsoft.com/office/drawing/2010/main">
                      <a14:imgLayer r:embed="rId13">
                        <a14:imgEffect>
                          <a14:sharpenSoften amount="100000"/>
                        </a14:imgEffect>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8383544" y="5424441"/>
                <a:ext cx="406350" cy="329455"/>
              </a:xfrm>
              <a:prstGeom prst="rect">
                <a:avLst/>
              </a:prstGeom>
            </p:spPr>
          </p:pic>
        </p:grpSp>
        <p:sp>
          <p:nvSpPr>
            <p:cNvPr id="47" name="Left-Right Arrow 46"/>
            <p:cNvSpPr/>
            <p:nvPr/>
          </p:nvSpPr>
          <p:spPr bwMode="auto">
            <a:xfrm>
              <a:off x="2312765" y="3745642"/>
              <a:ext cx="515556" cy="305822"/>
            </a:xfrm>
            <a:prstGeom prst="leftRightArrow">
              <a:avLst/>
            </a:prstGeom>
            <a:solidFill>
              <a:schemeClr val="accent1"/>
            </a:solidFill>
            <a:ln w="19050" cap="flat" cmpd="sng" algn="ctr">
              <a:solidFill>
                <a:schemeClr val="accent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GB" sz="2400" b="0" i="0" u="none" strike="noStrike" cap="none" normalizeH="0" baseline="0" dirty="0" smtClean="0">
                <a:ln>
                  <a:noFill/>
                </a:ln>
                <a:solidFill>
                  <a:schemeClr val="tx1"/>
                </a:solidFill>
                <a:effectLst/>
                <a:latin typeface="Times" pitchFamily="18" charset="0"/>
                <a:ea typeface="MS PGothic" pitchFamily="34" charset="-128"/>
                <a:cs typeface="Angsana New" pitchFamily="18" charset="-34"/>
              </a:endParaRPr>
            </a:p>
          </p:txBody>
        </p:sp>
        <p:sp>
          <p:nvSpPr>
            <p:cNvPr id="48" name="Left-Right Arrow 47"/>
            <p:cNvSpPr/>
            <p:nvPr/>
          </p:nvSpPr>
          <p:spPr bwMode="auto">
            <a:xfrm>
              <a:off x="2250625" y="4879948"/>
              <a:ext cx="515556" cy="305822"/>
            </a:xfrm>
            <a:prstGeom prst="leftRightArrow">
              <a:avLst/>
            </a:prstGeom>
            <a:solidFill>
              <a:schemeClr val="accent1"/>
            </a:solidFill>
            <a:ln w="19050" cap="flat" cmpd="sng" algn="ctr">
              <a:solidFill>
                <a:schemeClr val="accent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GB" sz="2400" b="0" i="0" u="none" strike="noStrike" cap="none" normalizeH="0" baseline="0" dirty="0" smtClean="0">
                <a:ln>
                  <a:noFill/>
                </a:ln>
                <a:solidFill>
                  <a:schemeClr val="tx1"/>
                </a:solidFill>
                <a:effectLst/>
                <a:latin typeface="Times" pitchFamily="18" charset="0"/>
                <a:ea typeface="MS PGothic" pitchFamily="34" charset="-128"/>
                <a:cs typeface="Angsana New" pitchFamily="18" charset="-34"/>
              </a:endParaRPr>
            </a:p>
          </p:txBody>
        </p:sp>
      </p:grpSp>
      <p:sp>
        <p:nvSpPr>
          <p:cNvPr id="44" name="Right Arrow 43"/>
          <p:cNvSpPr/>
          <p:nvPr/>
        </p:nvSpPr>
        <p:spPr>
          <a:xfrm rot="21059966">
            <a:off x="4521920" y="4365018"/>
            <a:ext cx="621741" cy="207956"/>
          </a:xfrm>
          <a:prstGeom prst="rightArrow">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Arial" pitchFamily="34" charset="0"/>
              <a:cs typeface="Arial" pitchFamily="34" charset="0"/>
            </a:endParaRPr>
          </a:p>
        </p:txBody>
      </p:sp>
    </p:spTree>
    <p:extLst>
      <p:ext uri="{BB962C8B-B14F-4D97-AF65-F5344CB8AC3E}">
        <p14:creationId xmlns:p14="http://schemas.microsoft.com/office/powerpoint/2010/main" val="2390226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251520" y="713656"/>
            <a:ext cx="8640960" cy="3096344"/>
          </a:xfrm>
          <a:prstGeom prst="rect">
            <a:avLst/>
          </a:prstGeom>
          <a:solidFill>
            <a:schemeClr val="accent3">
              <a:lumMod val="95000"/>
              <a:alpha val="80000"/>
            </a:schemeClr>
          </a:solidFill>
          <a:ln w="9525" algn="ctr">
            <a:noFill/>
            <a:miter lim="800000"/>
            <a:headEnd/>
            <a:tailEnd/>
          </a:ln>
          <a:effectLst/>
        </p:spPr>
        <p:txBody>
          <a:bodyPr wrap="none" rtlCol="0" anchor="ctr"/>
          <a:lstStyle/>
          <a:p>
            <a:pPr algn="ctr"/>
            <a:endParaRPr lang="en-GB" sz="2000" dirty="0">
              <a:solidFill>
                <a:schemeClr val="bg1"/>
              </a:solidFill>
              <a:effectLst>
                <a:outerShdw blurRad="38100" dist="38100" dir="2700000" algn="tl">
                  <a:srgbClr val="000000"/>
                </a:outerShdw>
              </a:effectLst>
              <a:latin typeface="Meiryo" pitchFamily="34" charset="-128"/>
              <a:ea typeface="Meiryo" pitchFamily="34" charset="-128"/>
              <a:cs typeface="Meiryo" pitchFamily="34" charset="-128"/>
            </a:endParaRPr>
          </a:p>
        </p:txBody>
      </p:sp>
      <p:sp>
        <p:nvSpPr>
          <p:cNvPr id="5" name="Title 4"/>
          <p:cNvSpPr>
            <a:spLocks noGrp="1"/>
          </p:cNvSpPr>
          <p:nvPr>
            <p:ph type="title"/>
          </p:nvPr>
        </p:nvSpPr>
        <p:spPr>
          <a:xfrm>
            <a:off x="251520" y="473012"/>
            <a:ext cx="8640960" cy="406400"/>
          </a:xfrm>
        </p:spPr>
        <p:txBody>
          <a:bodyPr/>
          <a:lstStyle/>
          <a:p>
            <a:r>
              <a:rPr lang="en-US" sz="2800" dirty="0" smtClean="0">
                <a:latin typeface="Meiryo" pitchFamily="34" charset="-128"/>
                <a:ea typeface="Meiryo" pitchFamily="34" charset="-128"/>
                <a:cs typeface="Meiryo" pitchFamily="34" charset="-128"/>
              </a:rPr>
              <a:t> </a:t>
            </a:r>
            <a:endParaRPr lang="en-GB" sz="2800" dirty="0">
              <a:latin typeface="Meiryo" pitchFamily="34" charset="-128"/>
              <a:ea typeface="Meiryo" pitchFamily="34" charset="-128"/>
              <a:cs typeface="Meiryo" pitchFamily="34" charset="-128"/>
            </a:endParaRPr>
          </a:p>
        </p:txBody>
      </p:sp>
      <p:sp>
        <p:nvSpPr>
          <p:cNvPr id="4" name="Slide Number Placeholder 3"/>
          <p:cNvSpPr>
            <a:spLocks noGrp="1"/>
          </p:cNvSpPr>
          <p:nvPr>
            <p:ph type="sldNum" sz="quarter" idx="4294967295"/>
          </p:nvPr>
        </p:nvSpPr>
        <p:spPr>
          <a:xfrm>
            <a:off x="7764897" y="6548438"/>
            <a:ext cx="1341437" cy="309562"/>
          </a:xfrm>
          <a:prstGeom prst="rect">
            <a:avLst/>
          </a:prstGeom>
        </p:spPr>
        <p:txBody>
          <a:bodyPr/>
          <a:lstStyle/>
          <a:p>
            <a:pPr>
              <a:defRPr/>
            </a:pPr>
            <a:fld id="{328C061C-AA24-4FA5-9F27-6CF149DB4CE0}" type="slidenum">
              <a:rPr lang="en-US" altLang="ja-JP" sz="1200" smtClean="0">
                <a:latin typeface="Meiryo" pitchFamily="34" charset="-128"/>
                <a:ea typeface="Meiryo" pitchFamily="34" charset="-128"/>
                <a:cs typeface="Meiryo" pitchFamily="34" charset="-128"/>
              </a:rPr>
              <a:pPr>
                <a:defRPr/>
              </a:pPr>
              <a:t>6</a:t>
            </a:fld>
            <a:endParaRPr lang="en-US" altLang="ja-JP" sz="1200" dirty="0">
              <a:latin typeface="Meiryo" pitchFamily="34" charset="-128"/>
              <a:ea typeface="Meiryo" pitchFamily="34" charset="-128"/>
              <a:cs typeface="Meiryo" pitchFamily="34" charset="-128"/>
            </a:endParaRPr>
          </a:p>
        </p:txBody>
      </p:sp>
      <p:sp>
        <p:nvSpPr>
          <p:cNvPr id="6" name="TextBox 5"/>
          <p:cNvSpPr txBox="1"/>
          <p:nvPr/>
        </p:nvSpPr>
        <p:spPr>
          <a:xfrm>
            <a:off x="251520" y="6021288"/>
            <a:ext cx="2808312" cy="261610"/>
          </a:xfrm>
          <a:prstGeom prst="rect">
            <a:avLst/>
          </a:prstGeom>
          <a:noFill/>
        </p:spPr>
        <p:txBody>
          <a:bodyPr wrap="square" rtlCol="0">
            <a:spAutoFit/>
          </a:bodyPr>
          <a:lstStyle>
            <a:defPPr>
              <a:defRPr lang="th-TH"/>
            </a:defPPr>
            <a:lvl1pPr algn="r">
              <a:defRPr sz="1200">
                <a:latin typeface="Calibri" pitchFamily="34" charset="0"/>
                <a:cs typeface="Calibri" pitchFamily="34" charset="0"/>
              </a:defRPr>
            </a:lvl1pPr>
          </a:lstStyle>
          <a:p>
            <a:pPr algn="l"/>
            <a:r>
              <a:rPr lang="en-US" sz="1100" dirty="0">
                <a:latin typeface="Meiryo" pitchFamily="34" charset="-128"/>
                <a:ea typeface="Meiryo" pitchFamily="34" charset="-128"/>
                <a:cs typeface="Meiryo" pitchFamily="34" charset="-128"/>
              </a:rPr>
              <a:t>Reference : BOT</a:t>
            </a:r>
            <a:endParaRPr lang="en-GB" sz="1100" dirty="0">
              <a:latin typeface="Meiryo" pitchFamily="34" charset="-128"/>
              <a:ea typeface="Meiryo" pitchFamily="34" charset="-128"/>
              <a:cs typeface="Meiryo" pitchFamily="34" charset="-128"/>
            </a:endParaRPr>
          </a:p>
        </p:txBody>
      </p:sp>
      <p:grpSp>
        <p:nvGrpSpPr>
          <p:cNvPr id="10" name="Group 9"/>
          <p:cNvGrpSpPr/>
          <p:nvPr/>
        </p:nvGrpSpPr>
        <p:grpSpPr>
          <a:xfrm>
            <a:off x="5217615" y="4038600"/>
            <a:ext cx="828000" cy="828000"/>
            <a:chOff x="539552" y="1372834"/>
            <a:chExt cx="1080000" cy="1080000"/>
          </a:xfrm>
          <a:solidFill>
            <a:srgbClr val="00B0F0"/>
          </a:solidFill>
        </p:grpSpPr>
        <p:sp>
          <p:nvSpPr>
            <p:cNvPr id="8" name="Oval 7"/>
            <p:cNvSpPr/>
            <p:nvPr/>
          </p:nvSpPr>
          <p:spPr bwMode="auto">
            <a:xfrm>
              <a:off x="539552" y="1372834"/>
              <a:ext cx="1080000" cy="1080000"/>
            </a:xfrm>
            <a:prstGeom prst="ellipse">
              <a:avLst/>
            </a:prstGeom>
            <a:grpFill/>
            <a:ln w="9525" algn="ctr">
              <a:noFill/>
              <a:miter lim="800000"/>
              <a:headEnd/>
              <a:tailEnd/>
            </a:ln>
            <a:effectLst/>
          </p:spPr>
          <p:txBody>
            <a:bodyPr wrap="none" rtlCol="0" anchor="ctr"/>
            <a:lstStyle/>
            <a:p>
              <a:pPr algn="ctr"/>
              <a:endParaRPr lang="en-GB" sz="2000" dirty="0">
                <a:solidFill>
                  <a:schemeClr val="accent6">
                    <a:lumMod val="50000"/>
                  </a:schemeClr>
                </a:solidFill>
                <a:effectLst>
                  <a:outerShdw blurRad="38100" dist="38100" dir="2700000" algn="tl">
                    <a:srgbClr val="000000"/>
                  </a:outerShdw>
                </a:effectLst>
                <a:latin typeface="Meiryo" pitchFamily="34" charset="-128"/>
                <a:ea typeface="Meiryo" pitchFamily="34" charset="-128"/>
                <a:cs typeface="Meiryo" pitchFamily="34" charset="-128"/>
              </a:endParaRPr>
            </a:p>
          </p:txBody>
        </p:sp>
        <p:pic>
          <p:nvPicPr>
            <p:cNvPr id="1026" name="Picture 2" descr="ผลการค้นหารูปภาพสำหรับ users icon"/>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0"/>
                      </a14:imgEffect>
                      <a14:imgEffect>
                        <a14:brightnessContrast bright="100000" contrast="-6000"/>
                      </a14:imgEffect>
                    </a14:imgLayer>
                  </a14:imgProps>
                </a:ext>
                <a:ext uri="{28A0092B-C50C-407E-A947-70E740481C1C}">
                  <a14:useLocalDpi xmlns:a14="http://schemas.microsoft.com/office/drawing/2010/main" val="0"/>
                </a:ext>
              </a:extLst>
            </a:blip>
            <a:srcRect/>
            <a:stretch>
              <a:fillRect/>
            </a:stretch>
          </p:blipFill>
          <p:spPr bwMode="auto">
            <a:xfrm>
              <a:off x="650050" y="1599374"/>
              <a:ext cx="859004" cy="658882"/>
            </a:xfrm>
            <a:prstGeom prst="rect">
              <a:avLst/>
            </a:prstGeom>
            <a:grpFill/>
            <a:extLst/>
          </p:spPr>
        </p:pic>
      </p:grpSp>
      <p:pic>
        <p:nvPicPr>
          <p:cNvPr id="1028" name="Picture 4" descr="ผลการค้นหารูปภาพสำหรับ money icon"/>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2203469" y="5000017"/>
            <a:ext cx="828000" cy="82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084168" y="4265327"/>
            <a:ext cx="2916264" cy="338554"/>
          </a:xfrm>
          <a:prstGeom prst="rect">
            <a:avLst/>
          </a:prstGeom>
          <a:noFill/>
        </p:spPr>
        <p:txBody>
          <a:bodyPr wrap="square" rtlCol="0">
            <a:spAutoFit/>
          </a:bodyPr>
          <a:lstStyle/>
          <a:p>
            <a:r>
              <a:rPr lang="en-US" sz="1600" dirty="0" smtClean="0">
                <a:latin typeface="Meiryo" pitchFamily="34" charset="-128"/>
                <a:ea typeface="Meiryo" pitchFamily="34" charset="-128"/>
                <a:cs typeface="Meiryo" pitchFamily="34" charset="-128"/>
              </a:rPr>
              <a:t>21,000,000 Users</a:t>
            </a:r>
            <a:endParaRPr lang="en-GB" sz="1600" dirty="0">
              <a:latin typeface="Meiryo" pitchFamily="34" charset="-128"/>
              <a:ea typeface="Meiryo" pitchFamily="34" charset="-128"/>
              <a:cs typeface="Meiryo" pitchFamily="34" charset="-128"/>
            </a:endParaRPr>
          </a:p>
        </p:txBody>
      </p:sp>
      <p:sp>
        <p:nvSpPr>
          <p:cNvPr id="11" name="TextBox 10"/>
          <p:cNvSpPr txBox="1"/>
          <p:nvPr/>
        </p:nvSpPr>
        <p:spPr>
          <a:xfrm>
            <a:off x="3059712" y="4254624"/>
            <a:ext cx="3168472" cy="338554"/>
          </a:xfrm>
          <a:prstGeom prst="rect">
            <a:avLst/>
          </a:prstGeom>
          <a:noFill/>
        </p:spPr>
        <p:txBody>
          <a:bodyPr wrap="square" rtlCol="0">
            <a:spAutoFit/>
          </a:bodyPr>
          <a:lstStyle/>
          <a:p>
            <a:r>
              <a:rPr lang="en-US" sz="1600" dirty="0" smtClean="0">
                <a:latin typeface="Meiryo" pitchFamily="34" charset="-128"/>
                <a:ea typeface="Meiryo" pitchFamily="34" charset="-128"/>
                <a:cs typeface="Meiryo" pitchFamily="34" charset="-128"/>
              </a:rPr>
              <a:t>20,000 Corporates</a:t>
            </a:r>
            <a:endParaRPr lang="en-GB" sz="1600" dirty="0">
              <a:latin typeface="Meiryo" pitchFamily="34" charset="-128"/>
              <a:ea typeface="Meiryo" pitchFamily="34" charset="-128"/>
              <a:cs typeface="Meiryo" pitchFamily="34" charset="-128"/>
            </a:endParaRPr>
          </a:p>
        </p:txBody>
      </p:sp>
      <p:sp>
        <p:nvSpPr>
          <p:cNvPr id="12" name="TextBox 11"/>
          <p:cNvSpPr txBox="1"/>
          <p:nvPr/>
        </p:nvSpPr>
        <p:spPr>
          <a:xfrm>
            <a:off x="3046206" y="5120461"/>
            <a:ext cx="2232248" cy="584775"/>
          </a:xfrm>
          <a:prstGeom prst="rect">
            <a:avLst/>
          </a:prstGeom>
          <a:noFill/>
        </p:spPr>
        <p:txBody>
          <a:bodyPr wrap="square" rtlCol="0">
            <a:spAutoFit/>
          </a:bodyPr>
          <a:lstStyle/>
          <a:p>
            <a:r>
              <a:rPr lang="en-US" sz="1600" dirty="0" smtClean="0">
                <a:latin typeface="Meiryo" pitchFamily="34" charset="-128"/>
                <a:ea typeface="Meiryo" pitchFamily="34" charset="-128"/>
                <a:cs typeface="Meiryo" pitchFamily="34" charset="-128"/>
              </a:rPr>
              <a:t>4.3 M TXNs</a:t>
            </a:r>
          </a:p>
          <a:p>
            <a:r>
              <a:rPr lang="en-US" sz="1600" dirty="0" smtClean="0">
                <a:latin typeface="Meiryo" pitchFamily="34" charset="-128"/>
                <a:ea typeface="Meiryo" pitchFamily="34" charset="-128"/>
                <a:cs typeface="Meiryo" pitchFamily="34" charset="-128"/>
              </a:rPr>
              <a:t>30 Billion Baht</a:t>
            </a:r>
            <a:endParaRPr lang="en-GB" sz="1600" dirty="0">
              <a:latin typeface="Meiryo" pitchFamily="34" charset="-128"/>
              <a:ea typeface="Meiryo" pitchFamily="34" charset="-128"/>
              <a:cs typeface="Meiryo" pitchFamily="34" charset="-128"/>
            </a:endParaRPr>
          </a:p>
        </p:txBody>
      </p:sp>
      <p:pic>
        <p:nvPicPr>
          <p:cNvPr id="1032" name="Picture 8" descr="ผลการค้นหารูปภาพสำหรับ money transfer icon"/>
          <p:cNvPicPr>
            <a:picLocks noChangeAspect="1" noChangeArrowheads="1"/>
          </p:cNvPicPr>
          <p:nvPr/>
        </p:nvPicPr>
        <p:blipFill rotWithShape="1">
          <a:blip r:embed="rId6" cstate="print">
            <a:biLevel thresh="75000"/>
            <a:extLst>
              <a:ext uri="{28A0092B-C50C-407E-A947-70E740481C1C}">
                <a14:useLocalDpi xmlns:a14="http://schemas.microsoft.com/office/drawing/2010/main" val="0"/>
              </a:ext>
            </a:extLst>
          </a:blip>
          <a:srcRect l="8498" t="8848" r="8929" b="8332"/>
          <a:stretch/>
        </p:blipFill>
        <p:spPr bwMode="auto">
          <a:xfrm>
            <a:off x="5220072" y="4974704"/>
            <a:ext cx="825543" cy="8280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084168" y="5109428"/>
            <a:ext cx="2952328" cy="338554"/>
          </a:xfrm>
          <a:prstGeom prst="rect">
            <a:avLst/>
          </a:prstGeom>
          <a:noFill/>
        </p:spPr>
        <p:txBody>
          <a:bodyPr wrap="square" rtlCol="0">
            <a:spAutoFit/>
          </a:bodyPr>
          <a:lstStyle/>
          <a:p>
            <a:r>
              <a:rPr lang="en-US" sz="1600" dirty="0" smtClean="0">
                <a:latin typeface="Meiryo" pitchFamily="34" charset="-128"/>
                <a:ea typeface="Meiryo" pitchFamily="34" charset="-128"/>
                <a:cs typeface="Meiryo" pitchFamily="34" charset="-128"/>
              </a:rPr>
              <a:t>100,000 TXNs/Day </a:t>
            </a:r>
            <a:endParaRPr lang="en-GB" sz="1600" dirty="0">
              <a:latin typeface="Meiryo" pitchFamily="34" charset="-128"/>
              <a:ea typeface="Meiryo" pitchFamily="34" charset="-128"/>
              <a:cs typeface="Meiryo" pitchFamily="34" charset="-128"/>
            </a:endParaRPr>
          </a:p>
        </p:txBody>
      </p:sp>
      <p:grpSp>
        <p:nvGrpSpPr>
          <p:cNvPr id="9" name="Group 8"/>
          <p:cNvGrpSpPr/>
          <p:nvPr/>
        </p:nvGrpSpPr>
        <p:grpSpPr>
          <a:xfrm>
            <a:off x="2195736" y="4038600"/>
            <a:ext cx="828000" cy="828000"/>
            <a:chOff x="312774" y="3489873"/>
            <a:chExt cx="1080000" cy="1080000"/>
          </a:xfrm>
          <a:solidFill>
            <a:srgbClr val="00B0F0"/>
          </a:solidFill>
        </p:grpSpPr>
        <p:sp>
          <p:nvSpPr>
            <p:cNvPr id="16" name="Oval 15"/>
            <p:cNvSpPr/>
            <p:nvPr/>
          </p:nvSpPr>
          <p:spPr bwMode="auto">
            <a:xfrm>
              <a:off x="312774" y="3489873"/>
              <a:ext cx="1080000" cy="1080000"/>
            </a:xfrm>
            <a:prstGeom prst="ellipse">
              <a:avLst/>
            </a:prstGeom>
            <a:grpFill/>
            <a:ln w="9525" algn="ctr">
              <a:noFill/>
              <a:miter lim="800000"/>
              <a:headEnd/>
              <a:tailEnd/>
            </a:ln>
            <a:effectLst/>
          </p:spPr>
          <p:txBody>
            <a:bodyPr wrap="none" rtlCol="0" anchor="ctr"/>
            <a:lstStyle/>
            <a:p>
              <a:pPr algn="ctr"/>
              <a:endParaRPr lang="en-GB" sz="2000" dirty="0">
                <a:solidFill>
                  <a:schemeClr val="accent6">
                    <a:lumMod val="50000"/>
                  </a:schemeClr>
                </a:solidFill>
                <a:effectLst>
                  <a:outerShdw blurRad="38100" dist="38100" dir="2700000" algn="tl">
                    <a:srgbClr val="000000"/>
                  </a:outerShdw>
                </a:effectLst>
                <a:latin typeface="Meiryo" pitchFamily="34" charset="-128"/>
                <a:ea typeface="Meiryo" pitchFamily="34" charset="-128"/>
                <a:cs typeface="Meiryo" pitchFamily="34" charset="-128"/>
              </a:endParaRPr>
            </a:p>
          </p:txBody>
        </p:sp>
        <p:pic>
          <p:nvPicPr>
            <p:cNvPr id="1030" name="Picture 6" descr="ผลการค้นหารูปภาพสำหรับ company icon"/>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contrast="-29000"/>
                      </a14:imgEffect>
                    </a14:imgLayer>
                  </a14:imgProps>
                </a:ext>
                <a:ext uri="{28A0092B-C50C-407E-A947-70E740481C1C}">
                  <a14:useLocalDpi xmlns:a14="http://schemas.microsoft.com/office/drawing/2010/main" val="0"/>
                </a:ext>
              </a:extLst>
            </a:blip>
            <a:srcRect/>
            <a:stretch>
              <a:fillRect/>
            </a:stretch>
          </p:blipFill>
          <p:spPr bwMode="auto">
            <a:xfrm>
              <a:off x="476179" y="3705777"/>
              <a:ext cx="753190" cy="623896"/>
            </a:xfrm>
            <a:prstGeom prst="rect">
              <a:avLst/>
            </a:prstGeom>
            <a:grpFill/>
            <a:extLst/>
          </p:spPr>
        </p:pic>
      </p:grpSp>
      <p:sp>
        <p:nvSpPr>
          <p:cNvPr id="20" name="TextBox 19"/>
          <p:cNvSpPr txBox="1"/>
          <p:nvPr/>
        </p:nvSpPr>
        <p:spPr>
          <a:xfrm>
            <a:off x="5804520" y="6032321"/>
            <a:ext cx="3231976" cy="261610"/>
          </a:xfrm>
          <a:prstGeom prst="rect">
            <a:avLst/>
          </a:prstGeom>
          <a:noFill/>
        </p:spPr>
        <p:txBody>
          <a:bodyPr wrap="square" rtlCol="0">
            <a:spAutoFit/>
          </a:bodyPr>
          <a:lstStyle/>
          <a:p>
            <a:pPr algn="r"/>
            <a:r>
              <a:rPr lang="en-US" sz="1100" dirty="0" smtClean="0">
                <a:latin typeface="Meiryo" pitchFamily="34" charset="-128"/>
                <a:ea typeface="Meiryo" pitchFamily="34" charset="-128"/>
                <a:cs typeface="Meiryo" pitchFamily="34" charset="-128"/>
              </a:rPr>
              <a:t> Data as of March 2017</a:t>
            </a:r>
            <a:endParaRPr lang="en-GB" sz="1100" dirty="0">
              <a:latin typeface="Meiryo" pitchFamily="34" charset="-128"/>
              <a:ea typeface="Meiryo" pitchFamily="34" charset="-128"/>
              <a:cs typeface="Meiryo" pitchFamily="34" charset="-128"/>
            </a:endParaRPr>
          </a:p>
        </p:txBody>
      </p:sp>
      <p:sp>
        <p:nvSpPr>
          <p:cNvPr id="21" name="TextBox 20"/>
          <p:cNvSpPr txBox="1"/>
          <p:nvPr/>
        </p:nvSpPr>
        <p:spPr>
          <a:xfrm>
            <a:off x="6084168" y="5356230"/>
            <a:ext cx="1152128" cy="338554"/>
          </a:xfrm>
          <a:prstGeom prst="rect">
            <a:avLst/>
          </a:prstGeom>
          <a:noFill/>
        </p:spPr>
        <p:txBody>
          <a:bodyPr wrap="square" rtlCol="0">
            <a:spAutoFit/>
          </a:bodyPr>
          <a:lstStyle/>
          <a:p>
            <a:r>
              <a:rPr lang="en-US" sz="1600" b="1" dirty="0" smtClean="0">
                <a:solidFill>
                  <a:srgbClr val="C00000"/>
                </a:solidFill>
                <a:latin typeface="Meiryo" pitchFamily="34" charset="-128"/>
                <a:ea typeface="Meiryo" pitchFamily="34" charset="-128"/>
                <a:cs typeface="Meiryo" pitchFamily="34" charset="-128"/>
              </a:rPr>
              <a:t>+500% </a:t>
            </a:r>
            <a:endParaRPr lang="en-GB" sz="1600" b="1" dirty="0">
              <a:solidFill>
                <a:srgbClr val="C00000"/>
              </a:solidFill>
              <a:latin typeface="Meiryo" pitchFamily="34" charset="-128"/>
              <a:ea typeface="Meiryo" pitchFamily="34" charset="-128"/>
              <a:cs typeface="Meiryo" pitchFamily="34" charset="-128"/>
            </a:endParaRPr>
          </a:p>
        </p:txBody>
      </p:sp>
      <p:sp>
        <p:nvSpPr>
          <p:cNvPr id="24" name="TextBox 23"/>
          <p:cNvSpPr txBox="1"/>
          <p:nvPr/>
        </p:nvSpPr>
        <p:spPr>
          <a:xfrm>
            <a:off x="6055077" y="3089920"/>
            <a:ext cx="2765395" cy="600164"/>
          </a:xfrm>
          <a:prstGeom prst="rect">
            <a:avLst/>
          </a:prstGeom>
          <a:noFill/>
        </p:spPr>
        <p:txBody>
          <a:bodyPr wrap="square" rtlCol="0">
            <a:spAutoFit/>
          </a:bodyPr>
          <a:lstStyle/>
          <a:p>
            <a:pPr algn="ctr"/>
            <a:r>
              <a:rPr lang="en-US" sz="1100" dirty="0" smtClean="0">
                <a:latin typeface="Meiryo" pitchFamily="34" charset="-128"/>
                <a:ea typeface="Meiryo" pitchFamily="34" charset="-128"/>
                <a:cs typeface="Meiryo" pitchFamily="34" charset="-128"/>
              </a:rPr>
              <a:t>A Bank has estimated 1 billion baht can be cut each year due to less cash logistic and management costs.</a:t>
            </a:r>
            <a:endParaRPr lang="en-GB" sz="1100" dirty="0">
              <a:latin typeface="Meiryo" pitchFamily="34" charset="-128"/>
              <a:ea typeface="Meiryo" pitchFamily="34" charset="-128"/>
              <a:cs typeface="Meiryo" pitchFamily="34" charset="-128"/>
            </a:endParaRPr>
          </a:p>
        </p:txBody>
      </p:sp>
      <p:grpSp>
        <p:nvGrpSpPr>
          <p:cNvPr id="26" name="Group 25"/>
          <p:cNvGrpSpPr/>
          <p:nvPr/>
        </p:nvGrpSpPr>
        <p:grpSpPr>
          <a:xfrm>
            <a:off x="3679633" y="1217712"/>
            <a:ext cx="1800000" cy="1800000"/>
            <a:chOff x="3635896" y="3861048"/>
            <a:chExt cx="1800000" cy="1800000"/>
          </a:xfrm>
        </p:grpSpPr>
        <p:sp>
          <p:nvSpPr>
            <p:cNvPr id="28" name="Oval 27"/>
            <p:cNvSpPr/>
            <p:nvPr/>
          </p:nvSpPr>
          <p:spPr bwMode="auto">
            <a:xfrm>
              <a:off x="3635896" y="3861048"/>
              <a:ext cx="1800000" cy="1800000"/>
            </a:xfrm>
            <a:prstGeom prst="ellipse">
              <a:avLst/>
            </a:prstGeom>
            <a:solidFill>
              <a:srgbClr val="002060"/>
            </a:solidFill>
            <a:ln w="9525" algn="ctr">
              <a:noFill/>
              <a:miter lim="800000"/>
              <a:headEnd/>
              <a:tailEnd/>
            </a:ln>
            <a:effectLst/>
          </p:spPr>
          <p:txBody>
            <a:bodyPr wrap="none" rtlCol="0" anchor="ctr"/>
            <a:lstStyle/>
            <a:p>
              <a:pPr algn="ctr"/>
              <a:endParaRPr lang="en-GB" sz="2000" dirty="0">
                <a:solidFill>
                  <a:schemeClr val="accent6">
                    <a:lumMod val="50000"/>
                  </a:schemeClr>
                </a:solidFill>
                <a:effectLst>
                  <a:outerShdw blurRad="38100" dist="38100" dir="2700000" algn="tl">
                    <a:srgbClr val="000000"/>
                  </a:outerShdw>
                </a:effectLst>
                <a:latin typeface="Meiryo" pitchFamily="34" charset="-128"/>
                <a:ea typeface="Meiryo" pitchFamily="34" charset="-128"/>
                <a:cs typeface="Meiryo" pitchFamily="34" charset="-128"/>
              </a:endParaRPr>
            </a:p>
          </p:txBody>
        </p:sp>
        <p:sp>
          <p:nvSpPr>
            <p:cNvPr id="23" name="TextBox 22"/>
            <p:cNvSpPr txBox="1"/>
            <p:nvPr/>
          </p:nvSpPr>
          <p:spPr>
            <a:xfrm>
              <a:off x="3923828" y="4070682"/>
              <a:ext cx="1224136" cy="1446550"/>
            </a:xfrm>
            <a:prstGeom prst="rect">
              <a:avLst/>
            </a:prstGeom>
            <a:noFill/>
          </p:spPr>
          <p:txBody>
            <a:bodyPr wrap="square" rtlCol="0">
              <a:spAutoFit/>
            </a:bodyPr>
            <a:lstStyle/>
            <a:p>
              <a:pPr algn="ctr"/>
              <a:r>
                <a:rPr lang="en-US" sz="8800" dirty="0" smtClean="0">
                  <a:solidFill>
                    <a:schemeClr val="bg1"/>
                  </a:solidFill>
                  <a:latin typeface="Arial Black" pitchFamily="34" charset="0"/>
                  <a:ea typeface="Meiryo" pitchFamily="34" charset="-128"/>
                  <a:cs typeface="Meiryo" pitchFamily="34" charset="-128"/>
                </a:rPr>
                <a:t>$</a:t>
              </a:r>
              <a:endParaRPr lang="en-GB" dirty="0">
                <a:solidFill>
                  <a:schemeClr val="bg1"/>
                </a:solidFill>
                <a:latin typeface="Arial Black" pitchFamily="34" charset="0"/>
                <a:ea typeface="Meiryo" pitchFamily="34" charset="-128"/>
                <a:cs typeface="Meiryo" pitchFamily="34" charset="-128"/>
              </a:endParaRPr>
            </a:p>
          </p:txBody>
        </p:sp>
      </p:grpSp>
      <p:sp>
        <p:nvSpPr>
          <p:cNvPr id="34" name="TextBox 33"/>
          <p:cNvSpPr txBox="1"/>
          <p:nvPr/>
        </p:nvSpPr>
        <p:spPr>
          <a:xfrm>
            <a:off x="539552" y="785664"/>
            <a:ext cx="2477363" cy="461665"/>
          </a:xfrm>
          <a:prstGeom prst="rect">
            <a:avLst/>
          </a:prstGeom>
          <a:noFill/>
        </p:spPr>
        <p:txBody>
          <a:bodyPr wrap="square" rtlCol="0">
            <a:spAutoFit/>
          </a:bodyPr>
          <a:lstStyle/>
          <a:p>
            <a:pPr algn="ctr"/>
            <a:r>
              <a:rPr lang="en-US" b="1" dirty="0" smtClean="0">
                <a:solidFill>
                  <a:srgbClr val="000099"/>
                </a:solidFill>
                <a:latin typeface="Meiryo" pitchFamily="34" charset="-128"/>
                <a:ea typeface="Meiryo" pitchFamily="34" charset="-128"/>
                <a:cs typeface="Meiryo" pitchFamily="34" charset="-128"/>
              </a:rPr>
              <a:t>Digitization</a:t>
            </a:r>
            <a:endParaRPr lang="en-GB" sz="1800" b="1" dirty="0">
              <a:solidFill>
                <a:srgbClr val="000099"/>
              </a:solidFill>
              <a:latin typeface="Meiryo" pitchFamily="34" charset="-128"/>
              <a:ea typeface="Meiryo" pitchFamily="34" charset="-128"/>
              <a:cs typeface="Meiryo" pitchFamily="34" charset="-128"/>
            </a:endParaRPr>
          </a:p>
        </p:txBody>
      </p:sp>
      <p:sp>
        <p:nvSpPr>
          <p:cNvPr id="35" name="TextBox 34"/>
          <p:cNvSpPr txBox="1"/>
          <p:nvPr/>
        </p:nvSpPr>
        <p:spPr>
          <a:xfrm>
            <a:off x="3391601" y="785664"/>
            <a:ext cx="2477363" cy="461665"/>
          </a:xfrm>
          <a:prstGeom prst="rect">
            <a:avLst/>
          </a:prstGeom>
          <a:noFill/>
        </p:spPr>
        <p:txBody>
          <a:bodyPr wrap="square" rtlCol="0">
            <a:spAutoFit/>
          </a:bodyPr>
          <a:lstStyle/>
          <a:p>
            <a:pPr algn="ctr"/>
            <a:r>
              <a:rPr lang="en-US" b="1" dirty="0" smtClean="0">
                <a:solidFill>
                  <a:srgbClr val="000099"/>
                </a:solidFill>
                <a:latin typeface="Meiryo" pitchFamily="34" charset="-128"/>
                <a:ea typeface="Meiryo" pitchFamily="34" charset="-128"/>
                <a:cs typeface="Meiryo" pitchFamily="34" charset="-128"/>
              </a:rPr>
              <a:t>Less Fee</a:t>
            </a:r>
            <a:endParaRPr lang="en-GB" sz="1800" b="1" dirty="0">
              <a:solidFill>
                <a:srgbClr val="000099"/>
              </a:solidFill>
              <a:latin typeface="Meiryo" pitchFamily="34" charset="-128"/>
              <a:ea typeface="Meiryo" pitchFamily="34" charset="-128"/>
              <a:cs typeface="Meiryo" pitchFamily="34" charset="-128"/>
            </a:endParaRPr>
          </a:p>
        </p:txBody>
      </p:sp>
      <p:sp>
        <p:nvSpPr>
          <p:cNvPr id="36" name="TextBox 35"/>
          <p:cNvSpPr txBox="1"/>
          <p:nvPr/>
        </p:nvSpPr>
        <p:spPr>
          <a:xfrm>
            <a:off x="6012160" y="785664"/>
            <a:ext cx="2736304" cy="461665"/>
          </a:xfrm>
          <a:prstGeom prst="rect">
            <a:avLst/>
          </a:prstGeom>
          <a:noFill/>
        </p:spPr>
        <p:txBody>
          <a:bodyPr wrap="square" rtlCol="0">
            <a:spAutoFit/>
          </a:bodyPr>
          <a:lstStyle/>
          <a:p>
            <a:pPr algn="ctr"/>
            <a:r>
              <a:rPr lang="en-US" b="1" dirty="0" smtClean="0">
                <a:solidFill>
                  <a:srgbClr val="000099"/>
                </a:solidFill>
                <a:latin typeface="Meiryo" pitchFamily="34" charset="-128"/>
                <a:ea typeface="Meiryo" pitchFamily="34" charset="-128"/>
                <a:cs typeface="Meiryo" pitchFamily="34" charset="-128"/>
              </a:rPr>
              <a:t>Cost Reduction</a:t>
            </a:r>
            <a:endParaRPr lang="en-GB" sz="1800" b="1" dirty="0">
              <a:solidFill>
                <a:srgbClr val="000099"/>
              </a:solidFill>
              <a:latin typeface="Meiryo" pitchFamily="34" charset="-128"/>
              <a:ea typeface="Meiryo" pitchFamily="34" charset="-128"/>
              <a:cs typeface="Meiryo" pitchFamily="34" charset="-128"/>
            </a:endParaRPr>
          </a:p>
        </p:txBody>
      </p:sp>
      <p:sp>
        <p:nvSpPr>
          <p:cNvPr id="38" name="TextBox 37"/>
          <p:cNvSpPr txBox="1"/>
          <p:nvPr/>
        </p:nvSpPr>
        <p:spPr>
          <a:xfrm>
            <a:off x="3347864" y="3089920"/>
            <a:ext cx="2456657" cy="600164"/>
          </a:xfrm>
          <a:prstGeom prst="rect">
            <a:avLst/>
          </a:prstGeom>
          <a:noFill/>
        </p:spPr>
        <p:txBody>
          <a:bodyPr wrap="square" rtlCol="0">
            <a:spAutoFit/>
          </a:bodyPr>
          <a:lstStyle/>
          <a:p>
            <a:pPr algn="ctr"/>
            <a:r>
              <a:rPr lang="en-US" sz="1100" dirty="0" smtClean="0">
                <a:latin typeface="Meiryo" pitchFamily="34" charset="-128"/>
                <a:ea typeface="Meiryo" pitchFamily="34" charset="-128"/>
                <a:cs typeface="Meiryo" pitchFamily="34" charset="-128"/>
              </a:rPr>
              <a:t>Offer less transfer fee. </a:t>
            </a:r>
            <a:br>
              <a:rPr lang="en-US" sz="1100" dirty="0" smtClean="0">
                <a:latin typeface="Meiryo" pitchFamily="34" charset="-128"/>
                <a:ea typeface="Meiryo" pitchFamily="34" charset="-128"/>
                <a:cs typeface="Meiryo" pitchFamily="34" charset="-128"/>
              </a:rPr>
            </a:br>
            <a:r>
              <a:rPr lang="en-US" sz="1100" dirty="0" smtClean="0">
                <a:latin typeface="Meiryo" pitchFamily="34" charset="-128"/>
                <a:ea typeface="Meiryo" pitchFamily="34" charset="-128"/>
                <a:cs typeface="Meiryo" pitchFamily="34" charset="-128"/>
              </a:rPr>
              <a:t>All transactions up to 5,000 baht are free (Individual Customers).</a:t>
            </a:r>
            <a:endParaRPr lang="en-GB" sz="1100" dirty="0">
              <a:latin typeface="Meiryo" pitchFamily="34" charset="-128"/>
              <a:ea typeface="Meiryo" pitchFamily="34" charset="-128"/>
              <a:cs typeface="Meiryo" pitchFamily="34" charset="-128"/>
            </a:endParaRPr>
          </a:p>
        </p:txBody>
      </p:sp>
      <p:sp>
        <p:nvSpPr>
          <p:cNvPr id="39" name="TextBox 38"/>
          <p:cNvSpPr txBox="1"/>
          <p:nvPr/>
        </p:nvSpPr>
        <p:spPr>
          <a:xfrm>
            <a:off x="539552" y="3089920"/>
            <a:ext cx="2369550" cy="600164"/>
          </a:xfrm>
          <a:prstGeom prst="rect">
            <a:avLst/>
          </a:prstGeom>
          <a:noFill/>
        </p:spPr>
        <p:txBody>
          <a:bodyPr wrap="square" rtlCol="0">
            <a:spAutoFit/>
          </a:bodyPr>
          <a:lstStyle/>
          <a:p>
            <a:pPr algn="ctr"/>
            <a:r>
              <a:rPr lang="en-US" sz="1100" dirty="0" smtClean="0">
                <a:latin typeface="Meiryo" pitchFamily="34" charset="-128"/>
                <a:ea typeface="Meiryo" pitchFamily="34" charset="-128"/>
                <a:cs typeface="Meiryo" pitchFamily="34" charset="-128"/>
              </a:rPr>
              <a:t>Promote electronic financial services and enhance efficiency of the financial system.</a:t>
            </a:r>
            <a:endParaRPr lang="en-GB" sz="1100" dirty="0">
              <a:latin typeface="Meiryo" pitchFamily="34" charset="-128"/>
              <a:ea typeface="Meiryo" pitchFamily="34" charset="-128"/>
              <a:cs typeface="Meiryo" pitchFamily="34" charset="-128"/>
            </a:endParaRPr>
          </a:p>
        </p:txBody>
      </p:sp>
      <p:grpSp>
        <p:nvGrpSpPr>
          <p:cNvPr id="13" name="Group 12"/>
          <p:cNvGrpSpPr/>
          <p:nvPr/>
        </p:nvGrpSpPr>
        <p:grpSpPr>
          <a:xfrm>
            <a:off x="878234" y="1217712"/>
            <a:ext cx="1800000" cy="1800000"/>
            <a:chOff x="878234" y="1412776"/>
            <a:chExt cx="1800000" cy="1800000"/>
          </a:xfrm>
        </p:grpSpPr>
        <p:sp>
          <p:nvSpPr>
            <p:cNvPr id="31" name="Oval 30"/>
            <p:cNvSpPr/>
            <p:nvPr/>
          </p:nvSpPr>
          <p:spPr bwMode="auto">
            <a:xfrm>
              <a:off x="878234" y="1412776"/>
              <a:ext cx="1800000" cy="1800000"/>
            </a:xfrm>
            <a:prstGeom prst="ellipse">
              <a:avLst/>
            </a:prstGeom>
            <a:solidFill>
              <a:srgbClr val="002060"/>
            </a:solidFill>
            <a:ln w="9525" algn="ctr">
              <a:noFill/>
              <a:miter lim="800000"/>
              <a:headEnd/>
              <a:tailEnd/>
            </a:ln>
            <a:effectLst/>
          </p:spPr>
          <p:txBody>
            <a:bodyPr wrap="none" rtlCol="0" anchor="ctr"/>
            <a:lstStyle/>
            <a:p>
              <a:pPr algn="ctr"/>
              <a:endParaRPr lang="en-GB" sz="2000" dirty="0">
                <a:solidFill>
                  <a:schemeClr val="accent6">
                    <a:lumMod val="50000"/>
                  </a:schemeClr>
                </a:solidFill>
                <a:effectLst>
                  <a:outerShdw blurRad="38100" dist="38100" dir="2700000" algn="tl">
                    <a:srgbClr val="000000"/>
                  </a:outerShdw>
                </a:effectLst>
                <a:latin typeface="Meiryo" pitchFamily="34" charset="-128"/>
                <a:ea typeface="Meiryo" pitchFamily="34" charset="-128"/>
                <a:cs typeface="Meiryo" pitchFamily="34" charset="-128"/>
              </a:endParaRPr>
            </a:p>
          </p:txBody>
        </p:sp>
        <p:pic>
          <p:nvPicPr>
            <p:cNvPr id="3" name="Picture 2"/>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1122329" y="1664704"/>
              <a:ext cx="1296144" cy="1296144"/>
            </a:xfrm>
            <a:prstGeom prst="rect">
              <a:avLst/>
            </a:prstGeom>
          </p:spPr>
        </p:pic>
      </p:grpSp>
      <p:grpSp>
        <p:nvGrpSpPr>
          <p:cNvPr id="18" name="Group 17"/>
          <p:cNvGrpSpPr/>
          <p:nvPr/>
        </p:nvGrpSpPr>
        <p:grpSpPr>
          <a:xfrm>
            <a:off x="6473498" y="1217712"/>
            <a:ext cx="1800000" cy="1800000"/>
            <a:chOff x="6473498" y="1412776"/>
            <a:chExt cx="1800000" cy="1800000"/>
          </a:xfrm>
        </p:grpSpPr>
        <p:sp>
          <p:nvSpPr>
            <p:cNvPr id="40" name="Oval 39"/>
            <p:cNvSpPr/>
            <p:nvPr/>
          </p:nvSpPr>
          <p:spPr bwMode="auto">
            <a:xfrm>
              <a:off x="6473498" y="1412776"/>
              <a:ext cx="1800000" cy="1800000"/>
            </a:xfrm>
            <a:prstGeom prst="ellipse">
              <a:avLst/>
            </a:prstGeom>
            <a:solidFill>
              <a:srgbClr val="002060"/>
            </a:solidFill>
            <a:ln w="9525" algn="ctr">
              <a:noFill/>
              <a:miter lim="800000"/>
              <a:headEnd/>
              <a:tailEnd/>
            </a:ln>
            <a:effectLst/>
          </p:spPr>
          <p:txBody>
            <a:bodyPr wrap="none" rtlCol="0" anchor="ctr"/>
            <a:lstStyle/>
            <a:p>
              <a:pPr algn="ctr"/>
              <a:endParaRPr lang="en-GB" sz="2000" dirty="0">
                <a:solidFill>
                  <a:schemeClr val="accent6">
                    <a:lumMod val="50000"/>
                  </a:schemeClr>
                </a:solidFill>
                <a:effectLst>
                  <a:outerShdw blurRad="38100" dist="38100" dir="2700000" algn="tl">
                    <a:srgbClr val="000000"/>
                  </a:outerShdw>
                </a:effectLst>
                <a:latin typeface="Meiryo" pitchFamily="34" charset="-128"/>
                <a:ea typeface="Meiryo" pitchFamily="34" charset="-128"/>
                <a:cs typeface="Meiryo" pitchFamily="34" charset="-128"/>
              </a:endParaRPr>
            </a:p>
          </p:txBody>
        </p:sp>
        <p:pic>
          <p:nvPicPr>
            <p:cNvPr id="17" name="Picture 6" descr="ผลการค้นหารูปภาพสำหรับ truck icon"/>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24889" b="100000" l="0" r="100000">
                          <a14:foregroundMark x1="88000" y1="51556" x2="88000" y2="51556"/>
                          <a14:foregroundMark x1="79111" y1="87556" x2="79111" y2="87556"/>
                          <a14:foregroundMark x1="23556" y1="88000" x2="23556" y2="88000"/>
                        </a14:backgroundRemoval>
                      </a14:imgEffect>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6732240" y="1484784"/>
              <a:ext cx="1303164" cy="130316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ผลการค้นหารูปภาพสำหรับ cash icon"/>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10000" b="82000" l="0" r="94800">
                          <a14:foregroundMark x1="50800" y1="58400" x2="50800" y2="58400"/>
                          <a14:foregroundMark x1="50800" y1="58400" x2="50800" y2="58400"/>
                          <a14:foregroundMark x1="88000" y1="50400" x2="88000" y2="50400"/>
                          <a14:foregroundMark x1="36800" y1="35200" x2="36800" y2="35200"/>
                          <a14:backgroundMark x1="38800" y1="35200" x2="38800" y2="35200"/>
                          <a14:backgroundMark x1="41600" y1="42000" x2="41600" y2="42000"/>
                        </a14:backgroundRemoval>
                      </a14:imgEffect>
                    </a14:imgLayer>
                  </a14:imgProps>
                </a:ext>
                <a:ext uri="{28A0092B-C50C-407E-A947-70E740481C1C}">
                  <a14:useLocalDpi xmlns:a14="http://schemas.microsoft.com/office/drawing/2010/main" val="0"/>
                </a:ext>
              </a:extLst>
            </a:blip>
            <a:srcRect/>
            <a:stretch>
              <a:fillRect/>
            </a:stretch>
          </p:blipFill>
          <p:spPr bwMode="auto">
            <a:xfrm>
              <a:off x="6750559" y="1844824"/>
              <a:ext cx="720080" cy="720080"/>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extBox 18"/>
          <p:cNvSpPr txBox="1"/>
          <p:nvPr/>
        </p:nvSpPr>
        <p:spPr>
          <a:xfrm>
            <a:off x="539552" y="4182616"/>
            <a:ext cx="1872208" cy="584775"/>
          </a:xfrm>
          <a:prstGeom prst="rect">
            <a:avLst/>
          </a:prstGeom>
          <a:noFill/>
        </p:spPr>
        <p:txBody>
          <a:bodyPr wrap="square" rtlCol="0">
            <a:spAutoFit/>
          </a:bodyPr>
          <a:lstStyle/>
          <a:p>
            <a:r>
              <a:rPr lang="en-US" sz="1600" b="1" dirty="0" smtClean="0">
                <a:latin typeface="Meiryo" pitchFamily="34" charset="-128"/>
                <a:ea typeface="Meiryo" pitchFamily="34" charset="-128"/>
                <a:cs typeface="Meiryo" pitchFamily="34" charset="-128"/>
              </a:rPr>
              <a:t>Registered Number</a:t>
            </a:r>
            <a:endParaRPr lang="en-GB" sz="1600" b="1" dirty="0">
              <a:latin typeface="Meiryo" pitchFamily="34" charset="-128"/>
              <a:ea typeface="Meiryo" pitchFamily="34" charset="-128"/>
              <a:cs typeface="Meiryo" pitchFamily="34" charset="-128"/>
            </a:endParaRPr>
          </a:p>
        </p:txBody>
      </p:sp>
      <p:sp>
        <p:nvSpPr>
          <p:cNvPr id="41" name="TextBox 40"/>
          <p:cNvSpPr txBox="1"/>
          <p:nvPr/>
        </p:nvSpPr>
        <p:spPr>
          <a:xfrm>
            <a:off x="539552" y="5118720"/>
            <a:ext cx="1872208" cy="584775"/>
          </a:xfrm>
          <a:prstGeom prst="rect">
            <a:avLst/>
          </a:prstGeom>
          <a:noFill/>
        </p:spPr>
        <p:txBody>
          <a:bodyPr wrap="square" rtlCol="0">
            <a:spAutoFit/>
          </a:bodyPr>
          <a:lstStyle/>
          <a:p>
            <a:r>
              <a:rPr lang="en-US" sz="1600" b="1" dirty="0" smtClean="0">
                <a:latin typeface="Meiryo" pitchFamily="34" charset="-128"/>
                <a:ea typeface="Meiryo" pitchFamily="34" charset="-128"/>
                <a:cs typeface="Meiryo" pitchFamily="34" charset="-128"/>
              </a:rPr>
              <a:t>Transaction Number</a:t>
            </a:r>
            <a:endParaRPr lang="en-GB" sz="1600" b="1" dirty="0">
              <a:latin typeface="Meiryo" pitchFamily="34" charset="-128"/>
              <a:ea typeface="Meiryo" pitchFamily="34" charset="-128"/>
              <a:cs typeface="Meiryo" pitchFamily="34" charset="-128"/>
            </a:endParaRPr>
          </a:p>
        </p:txBody>
      </p:sp>
    </p:spTree>
    <p:extLst>
      <p:ext uri="{BB962C8B-B14F-4D97-AF65-F5344CB8AC3E}">
        <p14:creationId xmlns:p14="http://schemas.microsoft.com/office/powerpoint/2010/main" val="5458644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6" name="Group 40"/>
          <p:cNvGrpSpPr>
            <a:grpSpLocks/>
          </p:cNvGrpSpPr>
          <p:nvPr/>
        </p:nvGrpSpPr>
        <p:grpSpPr bwMode="auto">
          <a:xfrm>
            <a:off x="260350" y="6324600"/>
            <a:ext cx="8386671" cy="420688"/>
            <a:chOff x="262" y="4288"/>
            <a:chExt cx="6262" cy="265"/>
          </a:xfrm>
        </p:grpSpPr>
        <p:pic>
          <p:nvPicPr>
            <p:cNvPr id="8198" name="Picture 41" descr="MIZUHOロゴ"/>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 y="4439"/>
              <a:ext cx="333"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42" descr="罫"/>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 y="4344"/>
              <a:ext cx="6257" cy="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43" descr="OneMIZUHO英"/>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7" y="4433"/>
              <a:ext cx="356"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Picture 44" descr="BKロゴ英_ブルー"/>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10" y="4441"/>
              <a:ext cx="503"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2" name="Rectangle 45"/>
            <p:cNvSpPr>
              <a:spLocks noChangeArrowheads="1"/>
            </p:cNvSpPr>
            <p:nvPr/>
          </p:nvSpPr>
          <p:spPr bwMode="auto">
            <a:xfrm>
              <a:off x="1234" y="4288"/>
              <a:ext cx="359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42" name="Rectangle 146"/>
          <p:cNvSpPr>
            <a:spLocks noChangeArrowheads="1"/>
          </p:cNvSpPr>
          <p:nvPr/>
        </p:nvSpPr>
        <p:spPr bwMode="auto">
          <a:xfrm>
            <a:off x="1123335" y="0"/>
            <a:ext cx="8001000" cy="609600"/>
          </a:xfrm>
          <a:prstGeom prst="rect">
            <a:avLst/>
          </a:prstGeom>
          <a:noFill/>
          <a:ln w="9525">
            <a:noFill/>
            <a:miter lim="800000"/>
            <a:headEnd/>
            <a:tailEnd/>
          </a:ln>
          <a:effectLst/>
        </p:spPr>
        <p:txBody>
          <a:bodyPr wrap="none" anchor="ctr"/>
          <a:lstStyle/>
          <a:p>
            <a:endParaRPr lang="en-US" altLang="ja-JP" sz="1800" b="1" dirty="0">
              <a:solidFill>
                <a:srgbClr val="003399"/>
              </a:solidFill>
              <a:effectLst>
                <a:outerShdw blurRad="38100" dist="38100" dir="2700000" algn="tl">
                  <a:srgbClr val="C0C0C0"/>
                </a:outerShdw>
              </a:effectLst>
              <a:latin typeface="Arial" pitchFamily="34" charset="0"/>
              <a:ea typeface="HG丸ｺﾞｼｯｸM-PRO"/>
              <a:cs typeface="Arial" pitchFamily="34" charset="0"/>
            </a:endParaRPr>
          </a:p>
        </p:txBody>
      </p:sp>
      <p:sp>
        <p:nvSpPr>
          <p:cNvPr id="2" name="Slide Number Placeholder 1"/>
          <p:cNvSpPr>
            <a:spLocks noGrp="1"/>
          </p:cNvSpPr>
          <p:nvPr>
            <p:ph type="sldNum" sz="quarter" idx="4"/>
          </p:nvPr>
        </p:nvSpPr>
        <p:spPr>
          <a:xfrm>
            <a:off x="6019800" y="6392863"/>
            <a:ext cx="2078113" cy="323850"/>
          </a:xfrm>
        </p:spPr>
        <p:txBody>
          <a:bodyPr/>
          <a:lstStyle/>
          <a:p>
            <a:pPr>
              <a:defRPr/>
            </a:pPr>
            <a:fld id="{63F1C87A-1DF6-4E8E-9914-AB9E24F56AC7}" type="slidenum">
              <a:rPr lang="en-US" smtClean="0"/>
              <a:pPr>
                <a:defRPr/>
              </a:pPr>
              <a:t>7</a:t>
            </a:fld>
            <a:endParaRPr lang="th-TH" dirty="0"/>
          </a:p>
        </p:txBody>
      </p:sp>
      <p:sp>
        <p:nvSpPr>
          <p:cNvPr id="39" name="Rectangle 38"/>
          <p:cNvSpPr/>
          <p:nvPr/>
        </p:nvSpPr>
        <p:spPr>
          <a:xfrm>
            <a:off x="228600" y="533400"/>
            <a:ext cx="8686800" cy="369332"/>
          </a:xfrm>
          <a:prstGeom prst="rect">
            <a:avLst/>
          </a:prstGeom>
        </p:spPr>
        <p:txBody>
          <a:bodyPr wrap="square">
            <a:spAutoFit/>
          </a:bodyPr>
          <a:lstStyle/>
          <a:p>
            <a:pPr marL="0" indent="0" eaLnBrk="1" hangingPunct="1">
              <a:defRPr/>
            </a:pPr>
            <a:r>
              <a:rPr lang="en-US" altLang="ja-JP" sz="1800" b="1" dirty="0" smtClean="0">
                <a:solidFill>
                  <a:schemeClr val="accent2">
                    <a:lumMod val="75000"/>
                  </a:schemeClr>
                </a:solidFill>
                <a:latin typeface="Meiryo" pitchFamily="34" charset="-128"/>
                <a:ea typeface="Meiryo" pitchFamily="34" charset="-128"/>
                <a:cs typeface="Meiryo" pitchFamily="34" charset="-128"/>
              </a:rPr>
              <a:t>Readiness </a:t>
            </a:r>
            <a:r>
              <a:rPr lang="en-US" altLang="ja-JP" sz="1800" b="1" dirty="0">
                <a:solidFill>
                  <a:schemeClr val="accent2">
                    <a:lumMod val="75000"/>
                  </a:schemeClr>
                </a:solidFill>
                <a:latin typeface="Meiryo" pitchFamily="34" charset="-128"/>
                <a:ea typeface="Meiryo" pitchFamily="34" charset="-128"/>
                <a:cs typeface="Meiryo" pitchFamily="34" charset="-128"/>
              </a:rPr>
              <a:t>of Mizuho toward National </a:t>
            </a:r>
            <a:r>
              <a:rPr lang="en-US" altLang="ja-JP" sz="1800" b="1" dirty="0" smtClean="0">
                <a:solidFill>
                  <a:schemeClr val="accent2">
                    <a:lumMod val="75000"/>
                  </a:schemeClr>
                </a:solidFill>
                <a:latin typeface="Meiryo" pitchFamily="34" charset="-128"/>
                <a:ea typeface="Meiryo" pitchFamily="34" charset="-128"/>
                <a:cs typeface="Meiryo" pitchFamily="34" charset="-128"/>
              </a:rPr>
              <a:t>e-Payment</a:t>
            </a:r>
            <a:endParaRPr lang="en-GB" sz="1800" b="1" dirty="0">
              <a:solidFill>
                <a:schemeClr val="accent2">
                  <a:lumMod val="75000"/>
                </a:schemeClr>
              </a:solidFill>
              <a:latin typeface="Meiryo" pitchFamily="34" charset="-128"/>
              <a:ea typeface="Meiryo" pitchFamily="34" charset="-128"/>
              <a:cs typeface="Meiryo" pitchFamily="34" charset="-128"/>
            </a:endParaRPr>
          </a:p>
        </p:txBody>
      </p:sp>
      <p:sp>
        <p:nvSpPr>
          <p:cNvPr id="40" name="TextBox 39"/>
          <p:cNvSpPr txBox="1"/>
          <p:nvPr/>
        </p:nvSpPr>
        <p:spPr>
          <a:xfrm>
            <a:off x="463045" y="1080751"/>
            <a:ext cx="8219209" cy="2309657"/>
          </a:xfrm>
          <a:prstGeom prst="rect">
            <a:avLst/>
          </a:prstGeom>
          <a:noFill/>
          <a:ln>
            <a:solidFill>
              <a:schemeClr val="tx1"/>
            </a:solidFill>
            <a:prstDash val="sysDash"/>
          </a:ln>
        </p:spPr>
        <p:txBody>
          <a:bodyPr wrap="square" tIns="108000" rtlCol="0">
            <a:spAutoFit/>
          </a:bodyPr>
          <a:lstStyle/>
          <a:p>
            <a:pPr marL="285750" indent="-285750">
              <a:buFont typeface="Wingdings" pitchFamily="2" charset="2"/>
              <a:buChar char="Ø"/>
            </a:pPr>
            <a:r>
              <a:rPr lang="en-US" altLang="ja-JP" sz="1400" dirty="0" smtClean="0">
                <a:latin typeface="Meiryo" pitchFamily="34" charset="-128"/>
                <a:ea typeface="Meiryo" pitchFamily="34" charset="-128"/>
                <a:cs typeface="Meiryo" pitchFamily="34" charset="-128"/>
              </a:rPr>
              <a:t>To support Thai government’s “digitalization of nation”, Mizuho is proactively promoting National e-Payment.</a:t>
            </a:r>
          </a:p>
          <a:p>
            <a:pPr marL="285750" indent="-285750">
              <a:buFont typeface="Wingdings" pitchFamily="2" charset="2"/>
              <a:buChar char="Ø"/>
            </a:pPr>
            <a:r>
              <a:rPr lang="en-US" altLang="ja-JP" sz="1400" dirty="0" smtClean="0">
                <a:latin typeface="Meiryo" pitchFamily="34" charset="-128"/>
                <a:ea typeface="Meiryo" pitchFamily="34" charset="-128"/>
                <a:cs typeface="Meiryo" pitchFamily="34" charset="-128"/>
              </a:rPr>
              <a:t>We’ve already launched “</a:t>
            </a:r>
            <a:r>
              <a:rPr lang="en-US" altLang="ja-JP" sz="1400" dirty="0" err="1" smtClean="0">
                <a:latin typeface="Meiryo" pitchFamily="34" charset="-128"/>
                <a:ea typeface="Meiryo" pitchFamily="34" charset="-128"/>
                <a:cs typeface="Meiryo" pitchFamily="34" charset="-128"/>
              </a:rPr>
              <a:t>PromptPay</a:t>
            </a:r>
            <a:r>
              <a:rPr lang="en-US" altLang="ja-JP" sz="1400" dirty="0" smtClean="0">
                <a:latin typeface="Meiryo" pitchFamily="34" charset="-128"/>
                <a:ea typeface="Meiryo" pitchFamily="34" charset="-128"/>
                <a:cs typeface="Meiryo" pitchFamily="34" charset="-128"/>
              </a:rPr>
              <a:t>” service on 27 Jan 2017, before other foreign banks. “PromptPay” for corporate customers has been effective on 1 Mar 2017, as same as other member local banks.</a:t>
            </a:r>
          </a:p>
          <a:p>
            <a:pPr marL="285750" indent="-285750">
              <a:buFont typeface="Wingdings" pitchFamily="2" charset="2"/>
              <a:buChar char="Ø"/>
            </a:pPr>
            <a:r>
              <a:rPr lang="en-US" altLang="ja-JP" sz="1400" dirty="0" smtClean="0">
                <a:latin typeface="Meiryo" pitchFamily="34" charset="-128"/>
                <a:ea typeface="Meiryo" pitchFamily="34" charset="-128"/>
                <a:cs typeface="Meiryo" pitchFamily="34" charset="-128"/>
              </a:rPr>
              <a:t>Mizuho actively engages with Revenue Department of Thailand to support e-Tax initiative and catch the latest information directly from the source.</a:t>
            </a:r>
          </a:p>
          <a:p>
            <a:pPr marL="285750" indent="-285750">
              <a:buFont typeface="Wingdings" pitchFamily="2" charset="2"/>
              <a:buChar char="Ø"/>
            </a:pPr>
            <a:r>
              <a:rPr lang="en-US" altLang="ja-JP" sz="1400" dirty="0" smtClean="0">
                <a:latin typeface="Meiryo" pitchFamily="34" charset="-128"/>
                <a:ea typeface="Meiryo" pitchFamily="34" charset="-128"/>
                <a:cs typeface="Meiryo" pitchFamily="34" charset="-128"/>
              </a:rPr>
              <a:t>For the other scheduled services, we are preparing for the systems to launch accordingly on the release dates.</a:t>
            </a:r>
          </a:p>
          <a:p>
            <a:r>
              <a:rPr lang="ja-JP" altLang="en-US" sz="1400" dirty="0" smtClean="0">
                <a:latin typeface="Meiryo" pitchFamily="34" charset="-128"/>
                <a:ea typeface="Meiryo" pitchFamily="34" charset="-128"/>
                <a:cs typeface="Meiryo" pitchFamily="34" charset="-128"/>
              </a:rPr>
              <a:t>　 </a:t>
            </a:r>
            <a:r>
              <a:rPr lang="en-US" altLang="ja-JP" sz="1400" dirty="0" smtClean="0">
                <a:latin typeface="Meiryo" pitchFamily="34" charset="-128"/>
                <a:ea typeface="Meiryo" pitchFamily="34" charset="-128"/>
                <a:cs typeface="Meiryo" pitchFamily="34" charset="-128"/>
              </a:rPr>
              <a:t>※Please kindly understand that launch of scheduled services is not confirmed.</a:t>
            </a:r>
          </a:p>
        </p:txBody>
      </p:sp>
      <p:sp>
        <p:nvSpPr>
          <p:cNvPr id="15" name="Rectangle 14"/>
          <p:cNvSpPr/>
          <p:nvPr/>
        </p:nvSpPr>
        <p:spPr>
          <a:xfrm>
            <a:off x="205510" y="3429000"/>
            <a:ext cx="8764818" cy="685800"/>
          </a:xfrm>
          <a:prstGeom prst="rect">
            <a:avLst/>
          </a:prstGeom>
          <a:solidFill>
            <a:srgbClr val="1C11F7">
              <a:alpha val="5000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tIns="144000" anchor="ctr" anchorCtr="0"/>
          <a:lstStyle/>
          <a:p>
            <a:pPr algn="ctr"/>
            <a:r>
              <a:rPr lang="en-US" sz="2000" b="1" dirty="0" smtClean="0">
                <a:latin typeface="Meiryo" pitchFamily="34" charset="-128"/>
                <a:ea typeface="Meiryo" pitchFamily="34" charset="-128"/>
                <a:cs typeface="Meiryo" pitchFamily="34" charset="-128"/>
              </a:rPr>
              <a:t>Values Mizuho Provides with “National e-Payment”</a:t>
            </a:r>
            <a:endParaRPr lang="en-GB" sz="2000" b="1" dirty="0">
              <a:latin typeface="Meiryo" pitchFamily="34" charset="-128"/>
              <a:ea typeface="Meiryo" pitchFamily="34" charset="-128"/>
              <a:cs typeface="Meiryo" pitchFamily="34" charset="-128"/>
            </a:endParaRPr>
          </a:p>
        </p:txBody>
      </p:sp>
      <p:grpSp>
        <p:nvGrpSpPr>
          <p:cNvPr id="17" name="Group 16"/>
          <p:cNvGrpSpPr/>
          <p:nvPr/>
        </p:nvGrpSpPr>
        <p:grpSpPr>
          <a:xfrm>
            <a:off x="205509" y="4114800"/>
            <a:ext cx="1750094" cy="1403049"/>
            <a:chOff x="1068" y="3016088"/>
            <a:chExt cx="1750094" cy="1403049"/>
          </a:xfrm>
        </p:grpSpPr>
        <p:sp>
          <p:nvSpPr>
            <p:cNvPr id="30" name="Rectangle 29"/>
            <p:cNvSpPr/>
            <p:nvPr/>
          </p:nvSpPr>
          <p:spPr>
            <a:xfrm>
              <a:off x="1068" y="3016088"/>
              <a:ext cx="1750094" cy="1403049"/>
            </a:xfrm>
            <a:prstGeom prst="rect">
              <a:avLst/>
            </a:prstGeom>
            <a:solidFill>
              <a:srgbClr val="25C6FF"/>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1" name="Rectangle 30"/>
            <p:cNvSpPr/>
            <p:nvPr/>
          </p:nvSpPr>
          <p:spPr>
            <a:xfrm>
              <a:off x="1068" y="3016088"/>
              <a:ext cx="1750094" cy="14030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568" tIns="17780" rIns="99568" bIns="17780" numCol="1" spcCol="1270" anchor="ctr" anchorCtr="0">
              <a:noAutofit/>
            </a:bodyPr>
            <a:lstStyle/>
            <a:p>
              <a:pPr lvl="0"/>
              <a:r>
                <a:rPr lang="en-US" sz="1400" dirty="0">
                  <a:latin typeface="Arial" pitchFamily="34" charset="0"/>
                  <a:cs typeface="Arial" pitchFamily="34" charset="0"/>
                </a:rPr>
                <a:t>Reduce cost both bank fee and operational cost</a:t>
              </a:r>
              <a:endParaRPr lang="en-GB" sz="1400" dirty="0">
                <a:latin typeface="Arial" pitchFamily="34" charset="0"/>
                <a:cs typeface="Arial" pitchFamily="34" charset="0"/>
              </a:endParaRPr>
            </a:p>
          </p:txBody>
        </p:sp>
      </p:grpSp>
      <p:grpSp>
        <p:nvGrpSpPr>
          <p:cNvPr id="18" name="Group 17"/>
          <p:cNvGrpSpPr/>
          <p:nvPr/>
        </p:nvGrpSpPr>
        <p:grpSpPr>
          <a:xfrm>
            <a:off x="1955603" y="4114800"/>
            <a:ext cx="1750094" cy="1403049"/>
            <a:chOff x="1751162" y="3016088"/>
            <a:chExt cx="1750094" cy="1403049"/>
          </a:xfrm>
        </p:grpSpPr>
        <p:sp>
          <p:nvSpPr>
            <p:cNvPr id="28" name="Rectangle 27"/>
            <p:cNvSpPr/>
            <p:nvPr/>
          </p:nvSpPr>
          <p:spPr>
            <a:xfrm>
              <a:off x="1751162" y="3016088"/>
              <a:ext cx="1750094" cy="1403049"/>
            </a:xfrm>
            <a:prstGeom prst="rect">
              <a:avLst/>
            </a:prstGeom>
            <a:solidFill>
              <a:srgbClr val="25C6FF"/>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9" name="Rectangle 28"/>
            <p:cNvSpPr/>
            <p:nvPr/>
          </p:nvSpPr>
          <p:spPr>
            <a:xfrm>
              <a:off x="1751162" y="3016088"/>
              <a:ext cx="1750094" cy="14030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568" tIns="17780" rIns="99568" bIns="17780" numCol="1" spcCol="1270" anchor="ctr" anchorCtr="0">
              <a:noAutofit/>
            </a:bodyPr>
            <a:lstStyle/>
            <a:p>
              <a:pPr lvl="0" fontAlgn="auto">
                <a:spcBef>
                  <a:spcPts val="0"/>
                </a:spcBef>
                <a:spcAft>
                  <a:spcPts val="0"/>
                </a:spcAft>
                <a:defRPr/>
              </a:pPr>
              <a:r>
                <a:rPr lang="en-US" sz="1400" dirty="0">
                  <a:latin typeface="Arial" pitchFamily="34" charset="0"/>
                  <a:cs typeface="Arial" pitchFamily="34" charset="0"/>
                </a:rPr>
                <a:t>Increase liquidity by shorten the collection time from payer</a:t>
              </a:r>
              <a:endParaRPr lang="en-GB" sz="1400" dirty="0">
                <a:latin typeface="Arial" pitchFamily="34" charset="0"/>
                <a:cs typeface="Arial" pitchFamily="34" charset="0"/>
              </a:endParaRPr>
            </a:p>
          </p:txBody>
        </p:sp>
      </p:grpSp>
      <p:grpSp>
        <p:nvGrpSpPr>
          <p:cNvPr id="19" name="Group 18"/>
          <p:cNvGrpSpPr/>
          <p:nvPr/>
        </p:nvGrpSpPr>
        <p:grpSpPr>
          <a:xfrm>
            <a:off x="3705698" y="4114800"/>
            <a:ext cx="1750094" cy="1403049"/>
            <a:chOff x="3501257" y="3016088"/>
            <a:chExt cx="1750094" cy="1403049"/>
          </a:xfrm>
        </p:grpSpPr>
        <p:sp>
          <p:nvSpPr>
            <p:cNvPr id="26" name="Rectangle 25"/>
            <p:cNvSpPr/>
            <p:nvPr/>
          </p:nvSpPr>
          <p:spPr>
            <a:xfrm>
              <a:off x="3501257" y="3016088"/>
              <a:ext cx="1750094" cy="1403049"/>
            </a:xfrm>
            <a:prstGeom prst="rect">
              <a:avLst/>
            </a:prstGeom>
            <a:solidFill>
              <a:srgbClr val="25C6FF"/>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7" name="Rectangle 26"/>
            <p:cNvSpPr/>
            <p:nvPr/>
          </p:nvSpPr>
          <p:spPr>
            <a:xfrm>
              <a:off x="3501257" y="3016088"/>
              <a:ext cx="1750094" cy="14030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568" tIns="17780" rIns="99568" bIns="17780" numCol="1" spcCol="1270" anchor="ctr" anchorCtr="0">
              <a:noAutofit/>
            </a:bodyPr>
            <a:lstStyle/>
            <a:p>
              <a:pPr lvl="0" fontAlgn="auto">
                <a:spcBef>
                  <a:spcPts val="0"/>
                </a:spcBef>
                <a:spcAft>
                  <a:spcPts val="0"/>
                </a:spcAft>
                <a:defRPr/>
              </a:pPr>
              <a:r>
                <a:rPr lang="en-US" sz="1400" dirty="0" smtClean="0">
                  <a:latin typeface="Arial" pitchFamily="34" charset="0"/>
                  <a:cs typeface="Arial" pitchFamily="34" charset="0"/>
                </a:rPr>
                <a:t>Fast </a:t>
              </a:r>
              <a:r>
                <a:rPr lang="en-US" sz="1400" dirty="0">
                  <a:latin typeface="Arial" pitchFamily="34" charset="0"/>
                  <a:cs typeface="Arial" pitchFamily="34" charset="0"/>
                </a:rPr>
                <a:t>and easy for tax payment and tax document</a:t>
              </a:r>
              <a:endParaRPr lang="en-GB" sz="1400" dirty="0">
                <a:latin typeface="Arial" pitchFamily="34" charset="0"/>
                <a:cs typeface="Arial" pitchFamily="34" charset="0"/>
              </a:endParaRPr>
            </a:p>
          </p:txBody>
        </p:sp>
      </p:grpSp>
      <p:grpSp>
        <p:nvGrpSpPr>
          <p:cNvPr id="20" name="Group 19"/>
          <p:cNvGrpSpPr/>
          <p:nvPr/>
        </p:nvGrpSpPr>
        <p:grpSpPr>
          <a:xfrm>
            <a:off x="5455792" y="4114800"/>
            <a:ext cx="1750094" cy="1403049"/>
            <a:chOff x="5251351" y="3016088"/>
            <a:chExt cx="1750094" cy="1403049"/>
          </a:xfrm>
        </p:grpSpPr>
        <p:sp>
          <p:nvSpPr>
            <p:cNvPr id="24" name="Rectangle 23"/>
            <p:cNvSpPr/>
            <p:nvPr/>
          </p:nvSpPr>
          <p:spPr>
            <a:xfrm>
              <a:off x="5251351" y="3016088"/>
              <a:ext cx="1750094" cy="1403049"/>
            </a:xfrm>
            <a:prstGeom prst="rect">
              <a:avLst/>
            </a:prstGeom>
            <a:solidFill>
              <a:srgbClr val="25C6FF"/>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5" name="Rectangle 24"/>
            <p:cNvSpPr/>
            <p:nvPr/>
          </p:nvSpPr>
          <p:spPr>
            <a:xfrm>
              <a:off x="5251351" y="3016088"/>
              <a:ext cx="1750094" cy="14030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568" tIns="17780" rIns="99568" bIns="17780" numCol="1" spcCol="1270" anchor="ctr" anchorCtr="0">
              <a:noAutofit/>
            </a:bodyPr>
            <a:lstStyle/>
            <a:p>
              <a:pPr lvl="0" fontAlgn="auto">
                <a:spcBef>
                  <a:spcPts val="0"/>
                </a:spcBef>
                <a:spcAft>
                  <a:spcPts val="0"/>
                </a:spcAft>
                <a:defRPr/>
              </a:pPr>
              <a:r>
                <a:rPr lang="en-US" sz="1400" dirty="0">
                  <a:latin typeface="Arial" pitchFamily="34" charset="0"/>
                  <a:cs typeface="Arial" pitchFamily="34" charset="0"/>
                </a:rPr>
                <a:t>Tax Incentive</a:t>
              </a:r>
            </a:p>
          </p:txBody>
        </p:sp>
      </p:grpSp>
      <p:grpSp>
        <p:nvGrpSpPr>
          <p:cNvPr id="21" name="Group 20"/>
          <p:cNvGrpSpPr/>
          <p:nvPr/>
        </p:nvGrpSpPr>
        <p:grpSpPr>
          <a:xfrm>
            <a:off x="7205887" y="4114800"/>
            <a:ext cx="1750094" cy="1403049"/>
            <a:chOff x="7001446" y="3016088"/>
            <a:chExt cx="1750094" cy="1403049"/>
          </a:xfrm>
        </p:grpSpPr>
        <p:sp>
          <p:nvSpPr>
            <p:cNvPr id="22" name="Rectangle 21"/>
            <p:cNvSpPr/>
            <p:nvPr/>
          </p:nvSpPr>
          <p:spPr>
            <a:xfrm>
              <a:off x="7001446" y="3016088"/>
              <a:ext cx="1750094" cy="1403049"/>
            </a:xfrm>
            <a:prstGeom prst="rect">
              <a:avLst/>
            </a:prstGeom>
            <a:solidFill>
              <a:srgbClr val="25C6FF"/>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3" name="Rectangle 22"/>
            <p:cNvSpPr/>
            <p:nvPr/>
          </p:nvSpPr>
          <p:spPr>
            <a:xfrm>
              <a:off x="7001446" y="3016088"/>
              <a:ext cx="1750094" cy="14030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568" tIns="17780" rIns="99568" bIns="17780" numCol="1" spcCol="1270" anchor="ctr" anchorCtr="0">
              <a:noAutofit/>
            </a:bodyPr>
            <a:lstStyle/>
            <a:p>
              <a:pPr lvl="0" fontAlgn="auto">
                <a:spcBef>
                  <a:spcPts val="0"/>
                </a:spcBef>
                <a:spcAft>
                  <a:spcPts val="0"/>
                </a:spcAft>
                <a:defRPr/>
              </a:pPr>
              <a:r>
                <a:rPr lang="en-US" sz="1400" dirty="0">
                  <a:latin typeface="Arial" pitchFamily="34" charset="0"/>
                  <a:cs typeface="Arial" pitchFamily="34" charset="0"/>
                </a:rPr>
                <a:t>Cheque and Cash transaction, which </a:t>
              </a:r>
              <a:r>
                <a:rPr lang="en-US" sz="1400" dirty="0" smtClean="0">
                  <a:latin typeface="Arial" pitchFamily="34" charset="0"/>
                  <a:cs typeface="Arial" pitchFamily="34" charset="0"/>
                </a:rPr>
                <a:t>are </a:t>
              </a:r>
              <a:r>
                <a:rPr lang="en-US" sz="1400" dirty="0">
                  <a:latin typeface="Arial" pitchFamily="34" charset="0"/>
                  <a:cs typeface="Arial" pitchFamily="34" charset="0"/>
                </a:rPr>
                <a:t>high cost payment </a:t>
              </a:r>
              <a:r>
                <a:rPr lang="en-US" sz="1400" dirty="0" smtClean="0">
                  <a:latin typeface="Arial" pitchFamily="34" charset="0"/>
                  <a:cs typeface="Arial" pitchFamily="34" charset="0"/>
                </a:rPr>
                <a:t>methods, </a:t>
              </a:r>
              <a:r>
                <a:rPr lang="en-US" sz="1400" dirty="0">
                  <a:latin typeface="Arial" pitchFamily="34" charset="0"/>
                  <a:cs typeface="Arial" pitchFamily="34" charset="0"/>
                </a:rPr>
                <a:t>will be replaced.</a:t>
              </a:r>
            </a:p>
          </p:txBody>
        </p:sp>
      </p:grpSp>
    </p:spTree>
    <p:extLst>
      <p:ext uri="{BB962C8B-B14F-4D97-AF65-F5344CB8AC3E}">
        <p14:creationId xmlns:p14="http://schemas.microsoft.com/office/powerpoint/2010/main" val="76442714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a:defRPr/>
            </a:pPr>
            <a:fld id="{63F1C87A-1DF6-4E8E-9914-AB9E24F56AC7}" type="slidenum">
              <a:rPr lang="en-US" smtClean="0"/>
              <a:pPr>
                <a:defRPr/>
              </a:pPr>
              <a:t>8</a:t>
            </a:fld>
            <a:endParaRPr lang="th-TH" dirty="0"/>
          </a:p>
        </p:txBody>
      </p:sp>
      <p:sp>
        <p:nvSpPr>
          <p:cNvPr id="4" name="Rounded Rectangle 3"/>
          <p:cNvSpPr/>
          <p:nvPr/>
        </p:nvSpPr>
        <p:spPr>
          <a:xfrm>
            <a:off x="190501" y="2869300"/>
            <a:ext cx="8763000" cy="786155"/>
          </a:xfrm>
          <a:prstGeom prst="roundRect">
            <a:avLst/>
          </a:prstGeom>
          <a:solidFill>
            <a:srgbClr val="003399"/>
          </a:solidFill>
        </p:spPr>
        <p:style>
          <a:lnRef idx="2">
            <a:schemeClr val="lt1">
              <a:hueOff val="0"/>
              <a:satOff val="0"/>
              <a:lumOff val="0"/>
              <a:alphaOff val="0"/>
            </a:schemeClr>
          </a:lnRef>
          <a:fillRef idx="1">
            <a:scrgbClr r="0" g="0" b="0"/>
          </a:fillRef>
          <a:effectRef idx="0">
            <a:schemeClr val="accent6">
              <a:shade val="80000"/>
              <a:hueOff val="0"/>
              <a:satOff val="-11739"/>
              <a:lumOff val="15213"/>
              <a:alphaOff val="0"/>
            </a:schemeClr>
          </a:effectRef>
          <a:fontRef idx="minor">
            <a:schemeClr val="lt1"/>
          </a:fontRef>
        </p:style>
      </p:sp>
      <p:sp>
        <p:nvSpPr>
          <p:cNvPr id="6" name="Rounded Rectangle 8"/>
          <p:cNvSpPr/>
          <p:nvPr/>
        </p:nvSpPr>
        <p:spPr>
          <a:xfrm>
            <a:off x="256012" y="2998310"/>
            <a:ext cx="8631978" cy="6187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ctr" anchorCtr="0">
            <a:noAutofit/>
          </a:bodyPr>
          <a:lstStyle/>
          <a:p>
            <a:pPr lvl="0" defTabSz="1377950">
              <a:lnSpc>
                <a:spcPct val="90000"/>
              </a:lnSpc>
              <a:spcAft>
                <a:spcPct val="35000"/>
              </a:spcAft>
            </a:pPr>
            <a:r>
              <a:rPr lang="en-US" kern="1200" dirty="0" smtClean="0">
                <a:latin typeface="Meiryo" pitchFamily="34" charset="-128"/>
                <a:ea typeface="Meiryo" pitchFamily="34" charset="-128"/>
                <a:cs typeface="Meiryo" pitchFamily="34" charset="-128"/>
              </a:rPr>
              <a:t> 2. </a:t>
            </a:r>
            <a:r>
              <a:rPr lang="en-US" altLang="ja-JP" kern="1200" dirty="0" smtClean="0">
                <a:latin typeface="Meiryo" pitchFamily="34" charset="-128"/>
                <a:ea typeface="Meiryo" pitchFamily="34" charset="-128"/>
                <a:cs typeface="Meiryo" pitchFamily="34" charset="-128"/>
              </a:rPr>
              <a:t>Overview of Services in Preparation</a:t>
            </a:r>
            <a:endParaRPr lang="en-GB" dirty="0">
              <a:latin typeface="Meiryo" pitchFamily="34" charset="-128"/>
              <a:ea typeface="Meiryo" pitchFamily="34" charset="-128"/>
              <a:cs typeface="Meiryo" pitchFamily="34" charset="-128"/>
            </a:endParaRPr>
          </a:p>
        </p:txBody>
      </p:sp>
    </p:spTree>
    <p:extLst>
      <p:ext uri="{BB962C8B-B14F-4D97-AF65-F5344CB8AC3E}">
        <p14:creationId xmlns:p14="http://schemas.microsoft.com/office/powerpoint/2010/main" val="12866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2" name="Group 40"/>
          <p:cNvGrpSpPr>
            <a:grpSpLocks/>
          </p:cNvGrpSpPr>
          <p:nvPr/>
        </p:nvGrpSpPr>
        <p:grpSpPr bwMode="auto">
          <a:xfrm>
            <a:off x="260350" y="6324600"/>
            <a:ext cx="8610600" cy="420688"/>
            <a:chOff x="262" y="4288"/>
            <a:chExt cx="6262" cy="265"/>
          </a:xfrm>
        </p:grpSpPr>
        <p:pic>
          <p:nvPicPr>
            <p:cNvPr id="7174" name="Picture 41" descr="MIZUHOロゴ"/>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 y="4439"/>
              <a:ext cx="333"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42" descr="罫"/>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 y="4344"/>
              <a:ext cx="6257" cy="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43" descr="OneMIZUHO英"/>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7" y="4433"/>
              <a:ext cx="356"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Picture 44" descr="BKロゴ英_ブルー"/>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0" y="4441"/>
              <a:ext cx="503"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8" name="Rectangle 45"/>
            <p:cNvSpPr>
              <a:spLocks noChangeArrowheads="1"/>
            </p:cNvSpPr>
            <p:nvPr/>
          </p:nvSpPr>
          <p:spPr bwMode="auto">
            <a:xfrm>
              <a:off x="1234" y="4288"/>
              <a:ext cx="359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grpSp>
      <p:sp>
        <p:nvSpPr>
          <p:cNvPr id="42" name="Rectangle 146"/>
          <p:cNvSpPr>
            <a:spLocks noChangeArrowheads="1"/>
          </p:cNvSpPr>
          <p:nvPr/>
        </p:nvSpPr>
        <p:spPr bwMode="auto">
          <a:xfrm>
            <a:off x="1143000" y="-76200"/>
            <a:ext cx="8001000" cy="609600"/>
          </a:xfrm>
          <a:prstGeom prst="rect">
            <a:avLst/>
          </a:prstGeom>
          <a:noFill/>
          <a:ln w="9525">
            <a:noFill/>
            <a:miter lim="800000"/>
            <a:headEnd/>
            <a:tailEnd/>
          </a:ln>
          <a:effectLst/>
        </p:spPr>
        <p:txBody>
          <a:bodyPr wrap="none" anchor="ctr"/>
          <a:lstStyle/>
          <a:p>
            <a:pPr algn="r"/>
            <a:r>
              <a:rPr lang="en-US" altLang="ja-JP" sz="1800" b="1" dirty="0">
                <a:solidFill>
                  <a:schemeClr val="bg1"/>
                </a:solidFill>
                <a:effectLst>
                  <a:outerShdw blurRad="38100" dist="38100" dir="2700000" algn="tl">
                    <a:srgbClr val="C0C0C0"/>
                  </a:outerShdw>
                </a:effectLst>
                <a:latin typeface="Arial" pitchFamily="34" charset="0"/>
                <a:ea typeface="HG丸ｺﾞｼｯｸM-PRO"/>
                <a:cs typeface="Arial" pitchFamily="34" charset="0"/>
              </a:rPr>
              <a:t>              </a:t>
            </a:r>
            <a:r>
              <a:rPr lang="en-US" altLang="ja-JP" sz="2000" b="1" dirty="0">
                <a:solidFill>
                  <a:schemeClr val="bg1"/>
                </a:solidFill>
                <a:effectLst>
                  <a:outerShdw blurRad="38100" dist="38100" dir="2700000" algn="tl">
                    <a:srgbClr val="C0C0C0"/>
                  </a:outerShdw>
                </a:effectLst>
                <a:latin typeface="Arial" pitchFamily="34" charset="0"/>
                <a:ea typeface="HG丸ｺﾞｼｯｸM-PRO"/>
                <a:cs typeface="Arial" pitchFamily="34" charset="0"/>
              </a:rPr>
              <a:t>  </a:t>
            </a:r>
            <a:r>
              <a:rPr lang="en-US" altLang="ja-JP" sz="2000" b="1" dirty="0">
                <a:solidFill>
                  <a:schemeClr val="bg1"/>
                </a:solidFill>
                <a:latin typeface="Arial" pitchFamily="34" charset="0"/>
                <a:ea typeface="HG丸ｺﾞｼｯｸM-PRO"/>
                <a:cs typeface="Arial" pitchFamily="34" charset="0"/>
              </a:rPr>
              <a:t> </a:t>
            </a:r>
            <a:endParaRPr lang="en-US" sz="1800" b="1" dirty="0">
              <a:solidFill>
                <a:schemeClr val="bg1"/>
              </a:solidFill>
              <a:latin typeface="Meiryo" pitchFamily="34" charset="-128"/>
              <a:ea typeface="Meiryo" pitchFamily="34" charset="-128"/>
              <a:cs typeface="Meiryo" pitchFamily="34" charset="-128"/>
            </a:endParaRPr>
          </a:p>
        </p:txBody>
      </p:sp>
      <p:sp>
        <p:nvSpPr>
          <p:cNvPr id="6" name="Freeform 5"/>
          <p:cNvSpPr/>
          <p:nvPr/>
        </p:nvSpPr>
        <p:spPr>
          <a:xfrm>
            <a:off x="293944" y="1119906"/>
            <a:ext cx="8588592" cy="2004294"/>
          </a:xfrm>
          <a:custGeom>
            <a:avLst/>
            <a:gdLst>
              <a:gd name="connsiteX0" fmla="*/ 0 w 4197505"/>
              <a:gd name="connsiteY0" fmla="*/ 419751 h 4419600"/>
              <a:gd name="connsiteX1" fmla="*/ 419751 w 4197505"/>
              <a:gd name="connsiteY1" fmla="*/ 0 h 4419600"/>
              <a:gd name="connsiteX2" fmla="*/ 3777755 w 4197505"/>
              <a:gd name="connsiteY2" fmla="*/ 0 h 4419600"/>
              <a:gd name="connsiteX3" fmla="*/ 4197506 w 4197505"/>
              <a:gd name="connsiteY3" fmla="*/ 419751 h 4419600"/>
              <a:gd name="connsiteX4" fmla="*/ 4197505 w 4197505"/>
              <a:gd name="connsiteY4" fmla="*/ 3999850 h 4419600"/>
              <a:gd name="connsiteX5" fmla="*/ 3777754 w 4197505"/>
              <a:gd name="connsiteY5" fmla="*/ 4419601 h 4419600"/>
              <a:gd name="connsiteX6" fmla="*/ 419751 w 4197505"/>
              <a:gd name="connsiteY6" fmla="*/ 4419600 h 4419600"/>
              <a:gd name="connsiteX7" fmla="*/ 0 w 4197505"/>
              <a:gd name="connsiteY7" fmla="*/ 3999849 h 4419600"/>
              <a:gd name="connsiteX8" fmla="*/ 0 w 4197505"/>
              <a:gd name="connsiteY8" fmla="*/ 419751 h 441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7505" h="4419600">
                <a:moveTo>
                  <a:pt x="0" y="419751"/>
                </a:moveTo>
                <a:cubicBezTo>
                  <a:pt x="0" y="187929"/>
                  <a:pt x="187929" y="0"/>
                  <a:pt x="419751" y="0"/>
                </a:cubicBezTo>
                <a:lnTo>
                  <a:pt x="3777755" y="0"/>
                </a:lnTo>
                <a:cubicBezTo>
                  <a:pt x="4009577" y="0"/>
                  <a:pt x="4197506" y="187929"/>
                  <a:pt x="4197506" y="419751"/>
                </a:cubicBezTo>
                <a:cubicBezTo>
                  <a:pt x="4197506" y="1613117"/>
                  <a:pt x="4197505" y="2806484"/>
                  <a:pt x="4197505" y="3999850"/>
                </a:cubicBezTo>
                <a:cubicBezTo>
                  <a:pt x="4197505" y="4231672"/>
                  <a:pt x="4009576" y="4419601"/>
                  <a:pt x="3777754" y="4419601"/>
                </a:cubicBezTo>
                <a:lnTo>
                  <a:pt x="419751" y="4419600"/>
                </a:lnTo>
                <a:cubicBezTo>
                  <a:pt x="187929" y="4419600"/>
                  <a:pt x="0" y="4231671"/>
                  <a:pt x="0" y="3999849"/>
                </a:cubicBezTo>
                <a:lnTo>
                  <a:pt x="0" y="419751"/>
                </a:lnTo>
                <a:close/>
              </a:path>
            </a:pathLst>
          </a:custGeom>
          <a:effectLst/>
        </p:spPr>
        <p:style>
          <a:lnRef idx="0">
            <a:schemeClr val="accent6">
              <a:hueOff val="0"/>
              <a:satOff val="0"/>
              <a:lumOff val="0"/>
              <a:alphaOff val="0"/>
            </a:schemeClr>
          </a:lnRef>
          <a:fillRef idx="1">
            <a:schemeClr val="accent6">
              <a:tint val="40000"/>
              <a:hueOff val="0"/>
              <a:satOff val="0"/>
              <a:lumOff val="0"/>
              <a:alphaOff val="0"/>
            </a:schemeClr>
          </a:fillRef>
          <a:effectRef idx="0">
            <a:schemeClr val="accent6">
              <a:tint val="40000"/>
              <a:hueOff val="0"/>
              <a:satOff val="0"/>
              <a:lumOff val="0"/>
              <a:alphaOff val="0"/>
            </a:schemeClr>
          </a:effectRef>
          <a:fontRef idx="minor">
            <a:schemeClr val="dk1">
              <a:hueOff val="0"/>
              <a:satOff val="0"/>
              <a:lumOff val="0"/>
              <a:alphaOff val="0"/>
            </a:schemeClr>
          </a:fontRef>
        </p:style>
        <p:txBody>
          <a:bodyPr spcFirstLastPara="0" vert="horz" wrap="square" lIns="137160" tIns="137160" rIns="137160" bIns="3230880" numCol="1" spcCol="1270" anchor="ctr" anchorCtr="0">
            <a:noAutofit/>
          </a:bodyPr>
          <a:lstStyle/>
          <a:p>
            <a:pPr lvl="0" algn="ctr" defTabSz="1600200">
              <a:lnSpc>
                <a:spcPct val="90000"/>
              </a:lnSpc>
              <a:spcAft>
                <a:spcPct val="35000"/>
              </a:spcAft>
            </a:pPr>
            <a:endParaRPr lang="en-GB" sz="3600" dirty="0">
              <a:latin typeface="Meiryo" pitchFamily="34" charset="-128"/>
              <a:ea typeface="Meiryo" pitchFamily="34" charset="-128"/>
              <a:cs typeface="Meiryo" pitchFamily="34" charset="-128"/>
            </a:endParaRPr>
          </a:p>
        </p:txBody>
      </p:sp>
      <p:sp>
        <p:nvSpPr>
          <p:cNvPr id="11" name="Freeform 10"/>
          <p:cNvSpPr/>
          <p:nvPr/>
        </p:nvSpPr>
        <p:spPr>
          <a:xfrm>
            <a:off x="293945" y="3505200"/>
            <a:ext cx="8588592" cy="2743200"/>
          </a:xfrm>
          <a:custGeom>
            <a:avLst/>
            <a:gdLst>
              <a:gd name="connsiteX0" fmla="*/ 0 w 4197505"/>
              <a:gd name="connsiteY0" fmla="*/ 419751 h 4419600"/>
              <a:gd name="connsiteX1" fmla="*/ 419751 w 4197505"/>
              <a:gd name="connsiteY1" fmla="*/ 0 h 4419600"/>
              <a:gd name="connsiteX2" fmla="*/ 3777755 w 4197505"/>
              <a:gd name="connsiteY2" fmla="*/ 0 h 4419600"/>
              <a:gd name="connsiteX3" fmla="*/ 4197506 w 4197505"/>
              <a:gd name="connsiteY3" fmla="*/ 419751 h 4419600"/>
              <a:gd name="connsiteX4" fmla="*/ 4197505 w 4197505"/>
              <a:gd name="connsiteY4" fmla="*/ 3999850 h 4419600"/>
              <a:gd name="connsiteX5" fmla="*/ 3777754 w 4197505"/>
              <a:gd name="connsiteY5" fmla="*/ 4419601 h 4419600"/>
              <a:gd name="connsiteX6" fmla="*/ 419751 w 4197505"/>
              <a:gd name="connsiteY6" fmla="*/ 4419600 h 4419600"/>
              <a:gd name="connsiteX7" fmla="*/ 0 w 4197505"/>
              <a:gd name="connsiteY7" fmla="*/ 3999849 h 4419600"/>
              <a:gd name="connsiteX8" fmla="*/ 0 w 4197505"/>
              <a:gd name="connsiteY8" fmla="*/ 419751 h 441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7505" h="4419600">
                <a:moveTo>
                  <a:pt x="0" y="419751"/>
                </a:moveTo>
                <a:cubicBezTo>
                  <a:pt x="0" y="187929"/>
                  <a:pt x="187929" y="0"/>
                  <a:pt x="419751" y="0"/>
                </a:cubicBezTo>
                <a:lnTo>
                  <a:pt x="3777755" y="0"/>
                </a:lnTo>
                <a:cubicBezTo>
                  <a:pt x="4009577" y="0"/>
                  <a:pt x="4197506" y="187929"/>
                  <a:pt x="4197506" y="419751"/>
                </a:cubicBezTo>
                <a:cubicBezTo>
                  <a:pt x="4197506" y="1613117"/>
                  <a:pt x="4197505" y="2806484"/>
                  <a:pt x="4197505" y="3999850"/>
                </a:cubicBezTo>
                <a:cubicBezTo>
                  <a:pt x="4197505" y="4231672"/>
                  <a:pt x="4009576" y="4419601"/>
                  <a:pt x="3777754" y="4419601"/>
                </a:cubicBezTo>
                <a:lnTo>
                  <a:pt x="419751" y="4419600"/>
                </a:lnTo>
                <a:cubicBezTo>
                  <a:pt x="187929" y="4419600"/>
                  <a:pt x="0" y="4231671"/>
                  <a:pt x="0" y="3999849"/>
                </a:cubicBezTo>
                <a:lnTo>
                  <a:pt x="0" y="419751"/>
                </a:lnTo>
                <a:close/>
              </a:path>
            </a:pathLst>
          </a:custGeom>
        </p:spPr>
        <p:style>
          <a:lnRef idx="0">
            <a:schemeClr val="accent6">
              <a:hueOff val="0"/>
              <a:satOff val="0"/>
              <a:lumOff val="0"/>
              <a:alphaOff val="0"/>
            </a:schemeClr>
          </a:lnRef>
          <a:fillRef idx="1">
            <a:schemeClr val="accent6">
              <a:tint val="40000"/>
              <a:hueOff val="0"/>
              <a:satOff val="0"/>
              <a:lumOff val="0"/>
              <a:alphaOff val="0"/>
            </a:schemeClr>
          </a:fillRef>
          <a:effectRef idx="0">
            <a:schemeClr val="accent6">
              <a:tint val="40000"/>
              <a:hueOff val="0"/>
              <a:satOff val="0"/>
              <a:lumOff val="0"/>
              <a:alphaOff val="0"/>
            </a:schemeClr>
          </a:effectRef>
          <a:fontRef idx="minor">
            <a:schemeClr val="dk1">
              <a:hueOff val="0"/>
              <a:satOff val="0"/>
              <a:lumOff val="0"/>
              <a:alphaOff val="0"/>
            </a:schemeClr>
          </a:fontRef>
        </p:style>
        <p:txBody>
          <a:bodyPr spcFirstLastPara="0" vert="horz" wrap="square" lIns="137160" tIns="137160" rIns="137160" bIns="3230880" numCol="1" spcCol="1270" anchor="ctr" anchorCtr="0">
            <a:noAutofit/>
          </a:bodyPr>
          <a:lstStyle/>
          <a:p>
            <a:pPr lvl="0" algn="ctr" defTabSz="1600200">
              <a:lnSpc>
                <a:spcPct val="90000"/>
              </a:lnSpc>
              <a:spcBef>
                <a:spcPct val="0"/>
              </a:spcBef>
              <a:spcAft>
                <a:spcPct val="35000"/>
              </a:spcAft>
            </a:pPr>
            <a:endParaRPr lang="en-GB" sz="3600" kern="1200" dirty="0">
              <a:latin typeface="Meiryo" pitchFamily="34" charset="-128"/>
              <a:ea typeface="Meiryo" pitchFamily="34" charset="-128"/>
              <a:cs typeface="Meiryo" pitchFamily="34" charset="-128"/>
            </a:endParaRPr>
          </a:p>
        </p:txBody>
      </p:sp>
      <p:sp>
        <p:nvSpPr>
          <p:cNvPr id="4" name="Slide Number Placeholder 3"/>
          <p:cNvSpPr>
            <a:spLocks noGrp="1"/>
          </p:cNvSpPr>
          <p:nvPr>
            <p:ph type="sldNum" sz="quarter" idx="4"/>
          </p:nvPr>
        </p:nvSpPr>
        <p:spPr/>
        <p:txBody>
          <a:bodyPr/>
          <a:lstStyle/>
          <a:p>
            <a:pPr>
              <a:defRPr/>
            </a:pPr>
            <a:fld id="{63F1C87A-1DF6-4E8E-9914-AB9E24F56AC7}" type="slidenum">
              <a:rPr lang="en-US" smtClean="0"/>
              <a:pPr>
                <a:defRPr/>
              </a:pPr>
              <a:t>9</a:t>
            </a:fld>
            <a:endParaRPr lang="th-TH" dirty="0"/>
          </a:p>
        </p:txBody>
      </p:sp>
      <p:sp>
        <p:nvSpPr>
          <p:cNvPr id="3" name="Plus 2"/>
          <p:cNvSpPr/>
          <p:nvPr/>
        </p:nvSpPr>
        <p:spPr bwMode="auto">
          <a:xfrm>
            <a:off x="4065817" y="2895600"/>
            <a:ext cx="876300" cy="838200"/>
          </a:xfrm>
          <a:prstGeom prst="mathPlus">
            <a:avLst/>
          </a:prstGeom>
          <a:solidFill>
            <a:srgbClr val="003399"/>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GB" sz="2400" b="0" i="0" u="none" strike="noStrike" cap="none" normalizeH="0" baseline="0" dirty="0" smtClean="0">
              <a:ln>
                <a:noFill/>
              </a:ln>
              <a:solidFill>
                <a:schemeClr val="tx1"/>
              </a:solidFill>
              <a:effectLst/>
              <a:latin typeface="Times" pitchFamily="18" charset="0"/>
              <a:ea typeface="MS PGothic" pitchFamily="34" charset="-128"/>
              <a:cs typeface="Angsana New" pitchFamily="18" charset="-34"/>
            </a:endParaRPr>
          </a:p>
        </p:txBody>
      </p:sp>
      <p:sp>
        <p:nvSpPr>
          <p:cNvPr id="12" name="TextBox 11"/>
          <p:cNvSpPr txBox="1"/>
          <p:nvPr/>
        </p:nvSpPr>
        <p:spPr>
          <a:xfrm>
            <a:off x="260350" y="623539"/>
            <a:ext cx="8595474" cy="461665"/>
          </a:xfrm>
          <a:prstGeom prst="rect">
            <a:avLst/>
          </a:prstGeom>
          <a:noFill/>
        </p:spPr>
        <p:txBody>
          <a:bodyPr wrap="square" rtlCol="0">
            <a:spAutoFit/>
          </a:bodyPr>
          <a:lstStyle/>
          <a:p>
            <a:r>
              <a:rPr lang="en-US" altLang="ja-JP" b="1" dirty="0" smtClean="0">
                <a:solidFill>
                  <a:srgbClr val="003399"/>
                </a:solidFill>
                <a:latin typeface="Meiryo" pitchFamily="34" charset="-128"/>
                <a:ea typeface="Meiryo" pitchFamily="34" charset="-128"/>
                <a:cs typeface="Meiryo" pitchFamily="34" charset="-128"/>
              </a:rPr>
              <a:t>2-1. Introduction of Additional Settlement Services</a:t>
            </a:r>
            <a:endParaRPr lang="en-GB" b="1" dirty="0">
              <a:solidFill>
                <a:srgbClr val="003399"/>
              </a:solidFill>
              <a:latin typeface="Meiryo" pitchFamily="34" charset="-128"/>
              <a:ea typeface="Meiryo" pitchFamily="34" charset="-128"/>
              <a:cs typeface="Meiryo" pitchFamily="34" charset="-128"/>
            </a:endParaRPr>
          </a:p>
        </p:txBody>
      </p:sp>
      <p:sp>
        <p:nvSpPr>
          <p:cNvPr id="13" name="TextBox 12"/>
          <p:cNvSpPr txBox="1"/>
          <p:nvPr/>
        </p:nvSpPr>
        <p:spPr>
          <a:xfrm>
            <a:off x="4750802" y="1204249"/>
            <a:ext cx="3660660" cy="1843751"/>
          </a:xfrm>
          <a:prstGeom prst="rect">
            <a:avLst/>
          </a:prstGeom>
          <a:solidFill>
            <a:schemeClr val="accent2">
              <a:lumMod val="75000"/>
            </a:schemeClr>
          </a:solidFill>
          <a:ln w="12700" cap="rnd" cmpd="sng">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ln>
        </p:spPr>
        <p:txBody>
          <a:bodyPr wrap="square" lIns="144000" tIns="108000" rIns="144000" bIns="72000" rtlCol="0">
            <a:spAutoFit/>
          </a:bodyPr>
          <a:lstStyle/>
          <a:p>
            <a:pPr marL="285750" indent="-285750">
              <a:buFont typeface="Wingdings" pitchFamily="2" charset="2"/>
              <a:buChar char="ü"/>
            </a:pPr>
            <a:r>
              <a:rPr lang="en-US" sz="1800" b="1" dirty="0" smtClean="0">
                <a:solidFill>
                  <a:schemeClr val="bg1"/>
                </a:solidFill>
                <a:latin typeface="Meiryo" pitchFamily="34" charset="-128"/>
                <a:ea typeface="Meiryo" pitchFamily="34" charset="-128"/>
                <a:cs typeface="Meiryo" pitchFamily="34" charset="-128"/>
              </a:rPr>
              <a:t>BahtNet</a:t>
            </a:r>
          </a:p>
          <a:p>
            <a:pPr marL="285750" indent="-285750">
              <a:buFont typeface="Wingdings" pitchFamily="2" charset="2"/>
              <a:buChar char="ü"/>
            </a:pPr>
            <a:r>
              <a:rPr lang="en-US" sz="1800" b="1" dirty="0" smtClean="0">
                <a:solidFill>
                  <a:schemeClr val="bg1"/>
                </a:solidFill>
                <a:latin typeface="Meiryo" pitchFamily="34" charset="-128"/>
                <a:ea typeface="Meiryo" pitchFamily="34" charset="-128"/>
                <a:cs typeface="Meiryo" pitchFamily="34" charset="-128"/>
              </a:rPr>
              <a:t>Media Clearing(SMART)</a:t>
            </a:r>
          </a:p>
          <a:p>
            <a:pPr marL="285750" indent="-285750">
              <a:buFont typeface="Wingdings" pitchFamily="2" charset="2"/>
              <a:buChar char="ü"/>
            </a:pPr>
            <a:r>
              <a:rPr lang="en-US" sz="1800" b="1" dirty="0" smtClean="0">
                <a:solidFill>
                  <a:schemeClr val="bg1"/>
                </a:solidFill>
                <a:latin typeface="Meiryo" pitchFamily="34" charset="-128"/>
                <a:ea typeface="Meiryo" pitchFamily="34" charset="-128"/>
                <a:cs typeface="Meiryo" pitchFamily="34" charset="-128"/>
              </a:rPr>
              <a:t>Direct Credit</a:t>
            </a:r>
          </a:p>
          <a:p>
            <a:pPr marL="285750" indent="-285750">
              <a:buFont typeface="Wingdings" pitchFamily="2" charset="2"/>
              <a:buChar char="ü"/>
            </a:pPr>
            <a:r>
              <a:rPr lang="en-US" sz="1800" b="1" dirty="0" smtClean="0">
                <a:solidFill>
                  <a:schemeClr val="bg1"/>
                </a:solidFill>
                <a:latin typeface="Meiryo" pitchFamily="34" charset="-128"/>
                <a:ea typeface="Meiryo" pitchFamily="34" charset="-128"/>
                <a:cs typeface="Meiryo" pitchFamily="34" charset="-128"/>
              </a:rPr>
              <a:t>Cheque Payment</a:t>
            </a:r>
          </a:p>
          <a:p>
            <a:pPr marL="285750" indent="-285750">
              <a:buFont typeface="Wingdings" pitchFamily="2" charset="2"/>
              <a:buChar char="ü"/>
            </a:pPr>
            <a:r>
              <a:rPr lang="en-US" sz="1800" b="1" dirty="0" smtClean="0">
                <a:solidFill>
                  <a:schemeClr val="bg1"/>
                </a:solidFill>
                <a:latin typeface="Meiryo" pitchFamily="34" charset="-128"/>
                <a:ea typeface="Meiryo" pitchFamily="34" charset="-128"/>
                <a:cs typeface="Meiryo" pitchFamily="34" charset="-128"/>
              </a:rPr>
              <a:t>Cheque Collection</a:t>
            </a:r>
          </a:p>
          <a:p>
            <a:pPr marL="285750" indent="-285750">
              <a:buFont typeface="Wingdings" pitchFamily="2" charset="2"/>
              <a:buChar char="ü"/>
            </a:pPr>
            <a:r>
              <a:rPr lang="en-US" sz="1800" b="1" dirty="0" smtClean="0">
                <a:solidFill>
                  <a:schemeClr val="accent1">
                    <a:lumMod val="60000"/>
                    <a:lumOff val="40000"/>
                  </a:schemeClr>
                </a:solidFill>
                <a:latin typeface="Meiryo" pitchFamily="34" charset="-128"/>
                <a:ea typeface="Meiryo" pitchFamily="34" charset="-128"/>
                <a:cs typeface="Meiryo" pitchFamily="34" charset="-128"/>
              </a:rPr>
              <a:t>PromptPay</a:t>
            </a:r>
            <a:endParaRPr lang="en-US" sz="1600" b="1" dirty="0">
              <a:solidFill>
                <a:schemeClr val="accent1">
                  <a:lumMod val="60000"/>
                  <a:lumOff val="40000"/>
                </a:schemeClr>
              </a:solidFill>
              <a:latin typeface="Meiryo" pitchFamily="34" charset="-128"/>
              <a:ea typeface="Meiryo" pitchFamily="34" charset="-128"/>
              <a:cs typeface="Meiryo" pitchFamily="34" charset="-128"/>
            </a:endParaRPr>
          </a:p>
        </p:txBody>
      </p:sp>
      <p:sp>
        <p:nvSpPr>
          <p:cNvPr id="28" name="TextBox 27"/>
          <p:cNvSpPr txBox="1"/>
          <p:nvPr/>
        </p:nvSpPr>
        <p:spPr>
          <a:xfrm>
            <a:off x="718245" y="1853119"/>
            <a:ext cx="3804090" cy="461665"/>
          </a:xfrm>
          <a:prstGeom prst="rect">
            <a:avLst/>
          </a:prstGeom>
          <a:noFill/>
        </p:spPr>
        <p:txBody>
          <a:bodyPr wrap="square" rtlCol="0">
            <a:spAutoFit/>
          </a:bodyPr>
          <a:lstStyle/>
          <a:p>
            <a:r>
              <a:rPr lang="en-US" altLang="ja-JP" b="1" dirty="0" smtClean="0">
                <a:solidFill>
                  <a:srgbClr val="003399"/>
                </a:solidFill>
                <a:latin typeface="Meiryo" pitchFamily="34" charset="-128"/>
                <a:ea typeface="Meiryo" pitchFamily="34" charset="-128"/>
                <a:cs typeface="Meiryo" pitchFamily="34" charset="-128"/>
              </a:rPr>
              <a:t>Services in operation</a:t>
            </a:r>
            <a:endParaRPr lang="en-GB" b="1" dirty="0">
              <a:solidFill>
                <a:srgbClr val="003399"/>
              </a:solidFill>
              <a:latin typeface="Meiryo" pitchFamily="34" charset="-128"/>
              <a:ea typeface="Meiryo" pitchFamily="34" charset="-128"/>
              <a:cs typeface="Meiryo" pitchFamily="34" charset="-128"/>
            </a:endParaRPr>
          </a:p>
        </p:txBody>
      </p:sp>
      <p:grpSp>
        <p:nvGrpSpPr>
          <p:cNvPr id="33" name="Group 32"/>
          <p:cNvGrpSpPr/>
          <p:nvPr/>
        </p:nvGrpSpPr>
        <p:grpSpPr>
          <a:xfrm>
            <a:off x="533400" y="4571999"/>
            <a:ext cx="1942406" cy="1518748"/>
            <a:chOff x="4586656" y="2083776"/>
            <a:chExt cx="1942406" cy="1904187"/>
          </a:xfrm>
        </p:grpSpPr>
        <p:pic>
          <p:nvPicPr>
            <p:cNvPr id="34" name="Picture 4"/>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10000"/>
                      </a14:imgEffect>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4586656" y="2091754"/>
              <a:ext cx="1942406" cy="1896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5" name="Group 34"/>
            <p:cNvGrpSpPr/>
            <p:nvPr/>
          </p:nvGrpSpPr>
          <p:grpSpPr>
            <a:xfrm>
              <a:off x="4586656" y="2083776"/>
              <a:ext cx="1942406" cy="1899748"/>
              <a:chOff x="4736818" y="2083776"/>
              <a:chExt cx="1942406" cy="1899748"/>
            </a:xfrm>
          </p:grpSpPr>
          <p:sp>
            <p:nvSpPr>
              <p:cNvPr id="36" name="Rectangle 35"/>
              <p:cNvSpPr>
                <a:spLocks noChangeArrowheads="1"/>
              </p:cNvSpPr>
              <p:nvPr/>
            </p:nvSpPr>
            <p:spPr bwMode="auto">
              <a:xfrm>
                <a:off x="4736818" y="3401367"/>
                <a:ext cx="1942406" cy="443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700" b="1" dirty="0" smtClean="0">
                    <a:solidFill>
                      <a:schemeClr val="accent2">
                        <a:lumMod val="75000"/>
                      </a:schemeClr>
                    </a:solidFill>
                    <a:latin typeface="Meiryo" pitchFamily="34" charset="-128"/>
                    <a:ea typeface="Meiryo" pitchFamily="34" charset="-128"/>
                    <a:cs typeface="Meiryo" pitchFamily="34" charset="-128"/>
                  </a:rPr>
                  <a:t>Request to Pay</a:t>
                </a:r>
                <a:endParaRPr lang="en-US" sz="1700" b="1" dirty="0">
                  <a:solidFill>
                    <a:schemeClr val="accent2">
                      <a:lumMod val="75000"/>
                    </a:schemeClr>
                  </a:solidFill>
                  <a:latin typeface="Meiryo" pitchFamily="34" charset="-128"/>
                  <a:ea typeface="Meiryo" pitchFamily="34" charset="-128"/>
                  <a:cs typeface="Meiryo" pitchFamily="34" charset="-128"/>
                </a:endParaRPr>
              </a:p>
            </p:txBody>
          </p:sp>
          <p:sp>
            <p:nvSpPr>
              <p:cNvPr id="37" name="AutoShape 11"/>
              <p:cNvSpPr>
                <a:spLocks noChangeArrowheads="1"/>
              </p:cNvSpPr>
              <p:nvPr/>
            </p:nvSpPr>
            <p:spPr bwMode="auto">
              <a:xfrm>
                <a:off x="4736818" y="2083776"/>
                <a:ext cx="1942406" cy="1899748"/>
              </a:xfrm>
              <a:prstGeom prst="roundRect">
                <a:avLst>
                  <a:gd name="adj" fmla="val 6485"/>
                </a:avLst>
              </a:prstGeom>
              <a:noFill/>
              <a:ln w="28575">
                <a:solidFill>
                  <a:srgbClr val="0070C0"/>
                </a:solidFill>
                <a:round/>
                <a:headEnd/>
                <a:tailEnd/>
              </a:ln>
              <a:effectLst/>
            </p:spPr>
            <p:txBody>
              <a:bodyPr lIns="0" rIns="0"/>
              <a:lstStyle/>
              <a:p>
                <a:endParaRPr lang="en-US" altLang="ja-JP" sz="1000" dirty="0">
                  <a:solidFill>
                    <a:srgbClr val="000000"/>
                  </a:solidFill>
                  <a:effectLst>
                    <a:outerShdw blurRad="38100" dist="38100" dir="2700000" algn="tl">
                      <a:srgbClr val="C0C0C0"/>
                    </a:outerShdw>
                  </a:effectLst>
                  <a:latin typeface="Arial" pitchFamily="34" charset="0"/>
                  <a:ea typeface="HG丸ｺﾞｼｯｸM-PRO"/>
                  <a:cs typeface="Arial" pitchFamily="34" charset="0"/>
                </a:endParaRPr>
              </a:p>
              <a:p>
                <a:pPr>
                  <a:buFont typeface="Arial" pitchFamily="34" charset="0"/>
                  <a:buChar char="•"/>
                </a:pPr>
                <a:endParaRPr lang="en-US" altLang="ja-JP" sz="1000" dirty="0">
                  <a:solidFill>
                    <a:srgbClr val="000000"/>
                  </a:solidFill>
                  <a:effectLst>
                    <a:outerShdw blurRad="38100" dist="38100" dir="2700000" algn="tl">
                      <a:srgbClr val="C0C0C0"/>
                    </a:outerShdw>
                  </a:effectLst>
                  <a:latin typeface="Arial" pitchFamily="34" charset="0"/>
                  <a:ea typeface="HG丸ｺﾞｼｯｸM-PRO"/>
                  <a:cs typeface="Arial" pitchFamily="34" charset="0"/>
                </a:endParaRPr>
              </a:p>
            </p:txBody>
          </p:sp>
        </p:grpSp>
      </p:grpSp>
      <p:grpSp>
        <p:nvGrpSpPr>
          <p:cNvPr id="38" name="Group 37"/>
          <p:cNvGrpSpPr/>
          <p:nvPr/>
        </p:nvGrpSpPr>
        <p:grpSpPr>
          <a:xfrm>
            <a:off x="2554083" y="4563069"/>
            <a:ext cx="1942406" cy="1525389"/>
            <a:chOff x="6972994" y="2057400"/>
            <a:chExt cx="1942406" cy="1905698"/>
          </a:xfrm>
        </p:grpSpPr>
        <p:pic>
          <p:nvPicPr>
            <p:cNvPr id="39" name="Picture 3"/>
            <p:cNvPicPr>
              <a:picLocks noChangeAspect="1" noChangeArrowheads="1"/>
            </p:cNvPicPr>
            <p:nvPr/>
          </p:nvPicPr>
          <p:blipFill>
            <a:blip r:embed="rId8">
              <a:lum bright="70000" contrast="-70000"/>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972994" y="2057400"/>
              <a:ext cx="1942406" cy="1905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AutoShape 11"/>
            <p:cNvSpPr>
              <a:spLocks noChangeArrowheads="1"/>
            </p:cNvSpPr>
            <p:nvPr/>
          </p:nvSpPr>
          <p:spPr bwMode="auto">
            <a:xfrm>
              <a:off x="6972994" y="2057400"/>
              <a:ext cx="1942406" cy="1899748"/>
            </a:xfrm>
            <a:prstGeom prst="roundRect">
              <a:avLst>
                <a:gd name="adj" fmla="val 6485"/>
              </a:avLst>
            </a:prstGeom>
            <a:noFill/>
            <a:ln w="28575">
              <a:solidFill>
                <a:srgbClr val="0070C0"/>
              </a:solidFill>
              <a:round/>
              <a:headEnd/>
              <a:tailEnd/>
            </a:ln>
            <a:effectLst/>
          </p:spPr>
          <p:txBody>
            <a:bodyPr lIns="0" rIns="0"/>
            <a:lstStyle/>
            <a:p>
              <a:endParaRPr lang="en-US" altLang="ja-JP" sz="1000" dirty="0">
                <a:solidFill>
                  <a:srgbClr val="000000"/>
                </a:solidFill>
                <a:effectLst>
                  <a:outerShdw blurRad="38100" dist="38100" dir="2700000" algn="tl">
                    <a:srgbClr val="C0C0C0"/>
                  </a:outerShdw>
                </a:effectLst>
                <a:latin typeface="Arial" pitchFamily="34" charset="0"/>
                <a:ea typeface="HG丸ｺﾞｼｯｸM-PRO"/>
                <a:cs typeface="Arial" pitchFamily="34" charset="0"/>
              </a:endParaRPr>
            </a:p>
            <a:p>
              <a:pPr>
                <a:buFont typeface="Arial" pitchFamily="34" charset="0"/>
                <a:buChar char="•"/>
              </a:pPr>
              <a:endParaRPr lang="en-US" altLang="ja-JP" sz="1000" dirty="0">
                <a:solidFill>
                  <a:srgbClr val="000000"/>
                </a:solidFill>
                <a:effectLst>
                  <a:outerShdw blurRad="38100" dist="38100" dir="2700000" algn="tl">
                    <a:srgbClr val="C0C0C0"/>
                  </a:outerShdw>
                </a:effectLst>
                <a:latin typeface="Arial" pitchFamily="34" charset="0"/>
                <a:ea typeface="HG丸ｺﾞｼｯｸM-PRO"/>
                <a:cs typeface="Arial" pitchFamily="34" charset="0"/>
              </a:endParaRPr>
            </a:p>
          </p:txBody>
        </p:sp>
      </p:grpSp>
      <p:grpSp>
        <p:nvGrpSpPr>
          <p:cNvPr id="43" name="Group 42"/>
          <p:cNvGrpSpPr/>
          <p:nvPr/>
        </p:nvGrpSpPr>
        <p:grpSpPr>
          <a:xfrm>
            <a:off x="4601779" y="4563070"/>
            <a:ext cx="2251217" cy="1520625"/>
            <a:chOff x="6516258" y="3393740"/>
            <a:chExt cx="2251217" cy="1899748"/>
          </a:xfrm>
        </p:grpSpPr>
        <p:pic>
          <p:nvPicPr>
            <p:cNvPr id="44" name="Picture 2"/>
            <p:cNvPicPr>
              <a:picLocks noChangeAspect="1" noChangeArrowheads="1"/>
            </p:cNvPicPr>
            <p:nvPr/>
          </p:nvPicPr>
          <p:blipFill rotWithShape="1">
            <a:blip r:embed="rId10" cstate="print">
              <a:lum bright="70000" contrast="-70000"/>
              <a:extLst>
                <a:ext uri="{BEBA8EAE-BF5A-486C-A8C5-ECC9F3942E4B}">
                  <a14:imgProps xmlns:a14="http://schemas.microsoft.com/office/drawing/2010/main">
                    <a14:imgLayer r:embed="rId11">
                      <a14:imgEffect>
                        <a14:colorTemperature colorTemp="11200"/>
                      </a14:imgEffect>
                      <a14:imgEffect>
                        <a14:saturation sat="400000"/>
                      </a14:imgEffect>
                      <a14:imgEffect>
                        <a14:brightnessContrast bright="40000" contrast="20000"/>
                      </a14:imgEffect>
                    </a14:imgLayer>
                  </a14:imgProps>
                </a:ext>
                <a:ext uri="{28A0092B-C50C-407E-A947-70E740481C1C}">
                  <a14:useLocalDpi xmlns:a14="http://schemas.microsoft.com/office/drawing/2010/main" val="0"/>
                </a:ext>
              </a:extLst>
            </a:blip>
            <a:srcRect l="25124" t="285" r="-13112" b="-285"/>
            <a:stretch/>
          </p:blipFill>
          <p:spPr bwMode="auto">
            <a:xfrm>
              <a:off x="6538029" y="3412614"/>
              <a:ext cx="2229446" cy="1879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5" name="Group 44"/>
            <p:cNvGrpSpPr/>
            <p:nvPr/>
          </p:nvGrpSpPr>
          <p:grpSpPr>
            <a:xfrm>
              <a:off x="6516258" y="3393740"/>
              <a:ext cx="1942406" cy="1899748"/>
              <a:chOff x="6516258" y="3393740"/>
              <a:chExt cx="1942406" cy="1899748"/>
            </a:xfrm>
          </p:grpSpPr>
          <p:sp>
            <p:nvSpPr>
              <p:cNvPr id="46" name="Rectangle 45"/>
              <p:cNvSpPr>
                <a:spLocks noChangeArrowheads="1"/>
              </p:cNvSpPr>
              <p:nvPr/>
            </p:nvSpPr>
            <p:spPr bwMode="auto">
              <a:xfrm>
                <a:off x="6543967" y="4112440"/>
                <a:ext cx="1850923" cy="1095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700" b="1" dirty="0" smtClean="0">
                    <a:solidFill>
                      <a:schemeClr val="accent2">
                        <a:lumMod val="75000"/>
                      </a:schemeClr>
                    </a:solidFill>
                    <a:latin typeface="Meiryo" pitchFamily="34" charset="-128"/>
                    <a:ea typeface="Meiryo" pitchFamily="34" charset="-128"/>
                    <a:cs typeface="Meiryo" pitchFamily="34" charset="-128"/>
                  </a:rPr>
                  <a:t>e-Tax Filing </a:t>
                </a:r>
                <a:endParaRPr lang="en-US" sz="1700" b="1" dirty="0">
                  <a:solidFill>
                    <a:schemeClr val="accent2">
                      <a:lumMod val="75000"/>
                    </a:schemeClr>
                  </a:solidFill>
                  <a:latin typeface="Meiryo" pitchFamily="34" charset="-128"/>
                  <a:ea typeface="Meiryo" pitchFamily="34" charset="-128"/>
                  <a:cs typeface="Meiryo" pitchFamily="34" charset="-128"/>
                </a:endParaRPr>
              </a:p>
              <a:p>
                <a:pPr algn="ctr"/>
                <a:r>
                  <a:rPr lang="en-US" sz="1700" b="1" dirty="0" smtClean="0">
                    <a:solidFill>
                      <a:schemeClr val="accent2">
                        <a:lumMod val="75000"/>
                      </a:schemeClr>
                    </a:solidFill>
                    <a:latin typeface="Meiryo" pitchFamily="34" charset="-128"/>
                    <a:ea typeface="Meiryo" pitchFamily="34" charset="-128"/>
                    <a:cs typeface="Meiryo" pitchFamily="34" charset="-128"/>
                  </a:rPr>
                  <a:t>&amp; </a:t>
                </a:r>
              </a:p>
              <a:p>
                <a:pPr algn="ctr"/>
                <a:r>
                  <a:rPr lang="en-US" sz="1700" b="1" dirty="0" smtClean="0">
                    <a:solidFill>
                      <a:schemeClr val="accent2">
                        <a:lumMod val="75000"/>
                      </a:schemeClr>
                    </a:solidFill>
                    <a:latin typeface="Meiryo" pitchFamily="34" charset="-128"/>
                    <a:ea typeface="Meiryo" pitchFamily="34" charset="-128"/>
                    <a:cs typeface="Meiryo" pitchFamily="34" charset="-128"/>
                  </a:rPr>
                  <a:t>Tax Payment </a:t>
                </a:r>
                <a:endParaRPr lang="en-US" sz="1700" b="1" dirty="0">
                  <a:solidFill>
                    <a:schemeClr val="accent2">
                      <a:lumMod val="75000"/>
                    </a:schemeClr>
                  </a:solidFill>
                  <a:latin typeface="Meiryo" pitchFamily="34" charset="-128"/>
                  <a:ea typeface="Meiryo" pitchFamily="34" charset="-128"/>
                  <a:cs typeface="Meiryo" pitchFamily="34" charset="-128"/>
                </a:endParaRPr>
              </a:p>
            </p:txBody>
          </p:sp>
          <p:sp>
            <p:nvSpPr>
              <p:cNvPr id="47" name="AutoShape 11"/>
              <p:cNvSpPr>
                <a:spLocks noChangeArrowheads="1"/>
              </p:cNvSpPr>
              <p:nvPr/>
            </p:nvSpPr>
            <p:spPr bwMode="auto">
              <a:xfrm>
                <a:off x="6516258" y="3393740"/>
                <a:ext cx="1942406" cy="1899748"/>
              </a:xfrm>
              <a:prstGeom prst="roundRect">
                <a:avLst>
                  <a:gd name="adj" fmla="val 6485"/>
                </a:avLst>
              </a:prstGeom>
              <a:noFill/>
              <a:ln w="28575">
                <a:solidFill>
                  <a:srgbClr val="0070C0"/>
                </a:solidFill>
                <a:round/>
                <a:headEnd/>
                <a:tailEnd/>
              </a:ln>
              <a:effectLst/>
            </p:spPr>
            <p:txBody>
              <a:bodyPr lIns="0" rIns="0"/>
              <a:lstStyle/>
              <a:p>
                <a:endParaRPr lang="en-US" altLang="ja-JP" sz="1000" dirty="0">
                  <a:solidFill>
                    <a:srgbClr val="000000"/>
                  </a:solidFill>
                  <a:effectLst>
                    <a:outerShdw blurRad="38100" dist="38100" dir="2700000" algn="tl">
                      <a:srgbClr val="C0C0C0"/>
                    </a:outerShdw>
                  </a:effectLst>
                  <a:latin typeface="Arial" pitchFamily="34" charset="0"/>
                  <a:ea typeface="HG丸ｺﾞｼｯｸM-PRO"/>
                  <a:cs typeface="Arial" pitchFamily="34" charset="0"/>
                </a:endParaRPr>
              </a:p>
              <a:p>
                <a:pPr>
                  <a:buFont typeface="Arial" pitchFamily="34" charset="0"/>
                  <a:buChar char="•"/>
                </a:pPr>
                <a:endParaRPr lang="en-US" altLang="ja-JP" sz="1000" dirty="0">
                  <a:solidFill>
                    <a:srgbClr val="000000"/>
                  </a:solidFill>
                  <a:effectLst>
                    <a:outerShdw blurRad="38100" dist="38100" dir="2700000" algn="tl">
                      <a:srgbClr val="C0C0C0"/>
                    </a:outerShdw>
                  </a:effectLst>
                  <a:latin typeface="Arial" pitchFamily="34" charset="0"/>
                  <a:ea typeface="HG丸ｺﾞｼｯｸM-PRO"/>
                  <a:cs typeface="Arial" pitchFamily="34" charset="0"/>
                </a:endParaRPr>
              </a:p>
            </p:txBody>
          </p:sp>
        </p:grpSp>
      </p:grpSp>
      <p:sp>
        <p:nvSpPr>
          <p:cNvPr id="48" name="Rectangle 47"/>
          <p:cNvSpPr/>
          <p:nvPr/>
        </p:nvSpPr>
        <p:spPr bwMode="auto">
          <a:xfrm>
            <a:off x="532257" y="4115585"/>
            <a:ext cx="8078807" cy="424732"/>
          </a:xfrm>
          <a:prstGeom prst="rect">
            <a:avLst/>
          </a:prstGeom>
          <a:solidFill>
            <a:srgbClr val="00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defTabSz="533400">
              <a:lnSpc>
                <a:spcPct val="90000"/>
              </a:lnSpc>
              <a:spcAft>
                <a:spcPct val="35000"/>
              </a:spcAft>
              <a:defRPr/>
            </a:pPr>
            <a:r>
              <a:rPr lang="en-US"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Cash Management Solution</a:t>
            </a:r>
            <a:endParaRPr lang="en-US"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49" name="Picture 6"/>
          <p:cNvPicPr>
            <a:picLocks noChangeAspect="1" noChangeArrowheads="1"/>
          </p:cNvPicPr>
          <p:nvPr/>
        </p:nvPicPr>
        <p:blipFill>
          <a:blip r:embed="rId12">
            <a:clrChange>
              <a:clrFrom>
                <a:srgbClr val="000080"/>
              </a:clrFrom>
              <a:clrTo>
                <a:srgbClr val="000080">
                  <a:alpha val="0"/>
                </a:srgbClr>
              </a:clrTo>
            </a:clrChange>
            <a:extLst>
              <a:ext uri="{28A0092B-C50C-407E-A947-70E740481C1C}">
                <a14:useLocalDpi xmlns:a14="http://schemas.microsoft.com/office/drawing/2010/main" val="0"/>
              </a:ext>
            </a:extLst>
          </a:blip>
          <a:srcRect/>
          <a:stretch>
            <a:fillRect/>
          </a:stretch>
        </p:blipFill>
        <p:spPr bwMode="auto">
          <a:xfrm>
            <a:off x="1596904" y="4115585"/>
            <a:ext cx="121920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718245" y="3676260"/>
            <a:ext cx="7435155" cy="461665"/>
          </a:xfrm>
          <a:prstGeom prst="rect">
            <a:avLst/>
          </a:prstGeom>
          <a:noFill/>
        </p:spPr>
        <p:txBody>
          <a:bodyPr wrap="square" rtlCol="0">
            <a:spAutoFit/>
          </a:bodyPr>
          <a:lstStyle/>
          <a:p>
            <a:r>
              <a:rPr lang="en-US" b="1" dirty="0" smtClean="0">
                <a:solidFill>
                  <a:srgbClr val="003399"/>
                </a:solidFill>
                <a:latin typeface="Meiryo" pitchFamily="34" charset="-128"/>
                <a:ea typeface="Meiryo" pitchFamily="34" charset="-128"/>
                <a:cs typeface="Meiryo" pitchFamily="34" charset="-128"/>
              </a:rPr>
              <a:t>“PromptPay” related services in preparation</a:t>
            </a:r>
            <a:endParaRPr lang="en-GB" b="1" dirty="0">
              <a:solidFill>
                <a:srgbClr val="003399"/>
              </a:solidFill>
              <a:latin typeface="Meiryo" pitchFamily="34" charset="-128"/>
              <a:ea typeface="Meiryo" pitchFamily="34" charset="-128"/>
              <a:cs typeface="Meiryo" pitchFamily="34" charset="-128"/>
            </a:endParaRPr>
          </a:p>
        </p:txBody>
      </p:sp>
      <p:sp>
        <p:nvSpPr>
          <p:cNvPr id="40" name="Rectangle 39"/>
          <p:cNvSpPr>
            <a:spLocks noChangeArrowheads="1"/>
          </p:cNvSpPr>
          <p:nvPr/>
        </p:nvSpPr>
        <p:spPr bwMode="auto">
          <a:xfrm>
            <a:off x="2554083" y="4922697"/>
            <a:ext cx="1934117"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700" b="1" dirty="0">
                <a:solidFill>
                  <a:schemeClr val="accent2">
                    <a:lumMod val="75000"/>
                  </a:schemeClr>
                </a:solidFill>
                <a:latin typeface="Meiryo" pitchFamily="34" charset="-128"/>
                <a:ea typeface="Meiryo" pitchFamily="34" charset="-128"/>
                <a:cs typeface="Meiryo" pitchFamily="34" charset="-128"/>
              </a:rPr>
              <a:t>Bill Payment</a:t>
            </a:r>
          </a:p>
          <a:p>
            <a:pPr algn="ctr"/>
            <a:r>
              <a:rPr lang="en-US" sz="1700" b="1" dirty="0">
                <a:solidFill>
                  <a:schemeClr val="accent2">
                    <a:lumMod val="75000"/>
                  </a:schemeClr>
                </a:solidFill>
                <a:latin typeface="Meiryo" pitchFamily="34" charset="-128"/>
                <a:ea typeface="Meiryo" pitchFamily="34" charset="-128"/>
                <a:cs typeface="Meiryo" pitchFamily="34" charset="-128"/>
              </a:rPr>
              <a:t>＆</a:t>
            </a:r>
          </a:p>
          <a:p>
            <a:pPr algn="ctr"/>
            <a:r>
              <a:rPr lang="en-US" sz="1700" b="1" dirty="0" smtClean="0">
                <a:solidFill>
                  <a:schemeClr val="accent2">
                    <a:lumMod val="75000"/>
                  </a:schemeClr>
                </a:solidFill>
                <a:latin typeface="Meiryo" pitchFamily="34" charset="-128"/>
                <a:ea typeface="Meiryo" pitchFamily="34" charset="-128"/>
                <a:cs typeface="Meiryo" pitchFamily="34" charset="-128"/>
              </a:rPr>
              <a:t>Biller Service</a:t>
            </a:r>
          </a:p>
          <a:p>
            <a:pPr algn="ctr"/>
            <a:r>
              <a:rPr lang="en-US" sz="1200" b="1" dirty="0" smtClean="0">
                <a:solidFill>
                  <a:schemeClr val="accent2">
                    <a:lumMod val="75000"/>
                  </a:schemeClr>
                </a:solidFill>
                <a:latin typeface="Meiryo" pitchFamily="34" charset="-128"/>
                <a:ea typeface="Meiryo" pitchFamily="34" charset="-128"/>
                <a:cs typeface="Meiryo" pitchFamily="34" charset="-128"/>
              </a:rPr>
              <a:t>(A/R Reconciliation)</a:t>
            </a:r>
            <a:endParaRPr lang="en-US" sz="1200" b="1" dirty="0">
              <a:solidFill>
                <a:schemeClr val="accent2">
                  <a:lumMod val="75000"/>
                </a:schemeClr>
              </a:solidFill>
              <a:latin typeface="Meiryo" pitchFamily="34" charset="-128"/>
              <a:ea typeface="Meiryo" pitchFamily="34" charset="-128"/>
              <a:cs typeface="Meiryo" pitchFamily="34" charset="-128"/>
            </a:endParaRPr>
          </a:p>
        </p:txBody>
      </p:sp>
      <p:pic>
        <p:nvPicPr>
          <p:cNvPr id="51" name="Picture 50"/>
          <p:cNvPicPr>
            <a:picLocks noChangeAspect="1" noChangeArrowheads="1"/>
          </p:cNvPicPr>
          <p:nvPr/>
        </p:nvPicPr>
        <p:blipFill rotWithShape="1">
          <a:blip r:embed="rId13">
            <a:lum bright="70000" contrast="-70000"/>
            <a:extLst>
              <a:ext uri="{BEBA8EAE-BF5A-486C-A8C5-ECC9F3942E4B}">
                <a14:imgProps xmlns:a14="http://schemas.microsoft.com/office/drawing/2010/main">
                  <a14:imgLayer r:embed="rId14">
                    <a14:imgEffect>
                      <a14:saturation sat="400000"/>
                    </a14:imgEffect>
                  </a14:imgLayer>
                </a14:imgProps>
              </a:ext>
              <a:ext uri="{28A0092B-C50C-407E-A947-70E740481C1C}">
                <a14:useLocalDpi xmlns:a14="http://schemas.microsoft.com/office/drawing/2010/main" val="0"/>
              </a:ext>
            </a:extLst>
          </a:blip>
          <a:srcRect t="26376" b="5141"/>
          <a:stretch/>
        </p:blipFill>
        <p:spPr bwMode="auto">
          <a:xfrm>
            <a:off x="6668194" y="4572000"/>
            <a:ext cx="1921532" cy="1515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le 51"/>
          <p:cNvSpPr>
            <a:spLocks noChangeArrowheads="1"/>
          </p:cNvSpPr>
          <p:nvPr/>
        </p:nvSpPr>
        <p:spPr bwMode="auto">
          <a:xfrm>
            <a:off x="6806982" y="5261251"/>
            <a:ext cx="1643955"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700" b="1" dirty="0" smtClean="0">
                <a:solidFill>
                  <a:schemeClr val="accent2">
                    <a:lumMod val="75000"/>
                  </a:schemeClr>
                </a:solidFill>
                <a:latin typeface="Meiryo" pitchFamily="34" charset="-128"/>
                <a:ea typeface="Meiryo" pitchFamily="34" charset="-128"/>
                <a:cs typeface="Meiryo" pitchFamily="34" charset="-128"/>
              </a:rPr>
              <a:t>And more …</a:t>
            </a:r>
            <a:endParaRPr lang="en-US" sz="1200" b="1" dirty="0">
              <a:solidFill>
                <a:schemeClr val="accent2">
                  <a:lumMod val="75000"/>
                </a:schemeClr>
              </a:solidFill>
              <a:latin typeface="Meiryo" pitchFamily="34" charset="-128"/>
              <a:ea typeface="Meiryo" pitchFamily="34" charset="-128"/>
              <a:cs typeface="Meiryo" pitchFamily="34" charset="-128"/>
            </a:endParaRPr>
          </a:p>
        </p:txBody>
      </p:sp>
      <p:sp>
        <p:nvSpPr>
          <p:cNvPr id="53" name="AutoShape 11"/>
          <p:cNvSpPr>
            <a:spLocks noChangeArrowheads="1"/>
          </p:cNvSpPr>
          <p:nvPr/>
        </p:nvSpPr>
        <p:spPr bwMode="auto">
          <a:xfrm>
            <a:off x="6668194" y="4572000"/>
            <a:ext cx="1942406" cy="1518748"/>
          </a:xfrm>
          <a:prstGeom prst="roundRect">
            <a:avLst>
              <a:gd name="adj" fmla="val 6485"/>
            </a:avLst>
          </a:prstGeom>
          <a:noFill/>
          <a:ln w="28575">
            <a:solidFill>
              <a:srgbClr val="0070C0"/>
            </a:solidFill>
            <a:round/>
            <a:headEnd/>
            <a:tailEnd/>
          </a:ln>
          <a:effectLst/>
        </p:spPr>
        <p:txBody>
          <a:bodyPr lIns="0" rIns="0"/>
          <a:lstStyle/>
          <a:p>
            <a:endParaRPr lang="en-US" altLang="ja-JP" sz="1000" dirty="0">
              <a:solidFill>
                <a:srgbClr val="000000"/>
              </a:solidFill>
              <a:effectLst>
                <a:outerShdw blurRad="38100" dist="38100" dir="2700000" algn="tl">
                  <a:srgbClr val="C0C0C0"/>
                </a:outerShdw>
              </a:effectLst>
              <a:latin typeface="Arial" pitchFamily="34" charset="0"/>
              <a:ea typeface="HG丸ｺﾞｼｯｸM-PRO"/>
              <a:cs typeface="Arial" pitchFamily="34" charset="0"/>
            </a:endParaRPr>
          </a:p>
          <a:p>
            <a:pPr>
              <a:buFont typeface="Arial" pitchFamily="34" charset="0"/>
              <a:buChar char="•"/>
            </a:pPr>
            <a:endParaRPr lang="en-US" altLang="ja-JP" sz="1000" dirty="0">
              <a:solidFill>
                <a:srgbClr val="000000"/>
              </a:solidFill>
              <a:effectLst>
                <a:outerShdw blurRad="38100" dist="38100" dir="2700000" algn="tl">
                  <a:srgbClr val="C0C0C0"/>
                </a:outerShdw>
              </a:effectLst>
              <a:latin typeface="Arial" pitchFamily="34" charset="0"/>
              <a:ea typeface="HG丸ｺﾞｼｯｸM-PRO"/>
              <a:cs typeface="Arial" pitchFamily="34" charset="0"/>
            </a:endParaRPr>
          </a:p>
        </p:txBody>
      </p:sp>
    </p:spTree>
    <p:extLst>
      <p:ext uri="{BB962C8B-B14F-4D97-AF65-F5344CB8AC3E}">
        <p14:creationId xmlns:p14="http://schemas.microsoft.com/office/powerpoint/2010/main" val="310095629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新しいプレゼンテーション">
  <a:themeElements>
    <a:clrScheme name="新しいプレゼンテーショ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新しいプレゼンテーション">
      <a:majorFont>
        <a:latin typeface="MS PGothic"/>
        <a:ea typeface="MS PGothic"/>
        <a:cs typeface=""/>
      </a:majorFont>
      <a:minorFont>
        <a:latin typeface="MS PGothic"/>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th-TH" sz="2400" b="0" i="0" u="none" strike="noStrike" cap="none" normalizeH="0" baseline="0" smtClean="0">
            <a:ln>
              <a:noFill/>
            </a:ln>
            <a:solidFill>
              <a:schemeClr val="tx1"/>
            </a:solidFill>
            <a:effectLst/>
            <a:latin typeface="Times" pitchFamily="18" charset="0"/>
            <a:ea typeface="MS PGothic" pitchFamily="34" charset="-128"/>
            <a:cs typeface="Angsana New" pitchFamily="18" charset="-34"/>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th-TH" sz="2400" b="0" i="0" u="none" strike="noStrike" cap="none" normalizeH="0" baseline="0" smtClean="0">
            <a:ln>
              <a:noFill/>
            </a:ln>
            <a:solidFill>
              <a:schemeClr val="tx1"/>
            </a:solidFill>
            <a:effectLst/>
            <a:latin typeface="Times" pitchFamily="18" charset="0"/>
            <a:ea typeface="MS PGothic" pitchFamily="34" charset="-128"/>
            <a:cs typeface="Angsana New" pitchFamily="18" charset="-34"/>
          </a:defRPr>
        </a:defPPr>
      </a:lstStyle>
    </a:lnDef>
  </a:objectDefaults>
  <a:extraClrSchemeLst>
    <a:extraClrScheme>
      <a:clrScheme name="新しいプレゼンテーショ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新しいプレゼンテーション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新しいプレゼンテーション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新しいプレゼンテーション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新しいプレゼンテーショ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新しいプレゼンテーショ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新しいプレゼンテーショ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33133</TotalTime>
  <Words>2430</Words>
  <Application>Microsoft Office PowerPoint</Application>
  <PresentationFormat>On-screen Show (4:3)</PresentationFormat>
  <Paragraphs>386</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新しいプレゼンテーション</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MHCBBKK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apipra</dc:creator>
  <cp:lastModifiedBy>Vachirasak Setalaphruk</cp:lastModifiedBy>
  <cp:revision>1208</cp:revision>
  <cp:lastPrinted>2016-09-13T06:40:12Z</cp:lastPrinted>
  <dcterms:created xsi:type="dcterms:W3CDTF">2009-07-22T07:15:37Z</dcterms:created>
  <dcterms:modified xsi:type="dcterms:W3CDTF">2017-08-08T12:03:07Z</dcterms:modified>
</cp:coreProperties>
</file>