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cbced6d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cbced6d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cbced6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cbced6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cbced6d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cbced6d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cbced6d7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cbced6d7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cbced6d7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cbced6d7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cbced6d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cbced6d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cbced6d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cbced6d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cbced6d7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cbced6d7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e379l-sp25.readthedocs.io/en/lates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AI Course in </a:t>
            </a:r>
            <a:r>
              <a:rPr lang="en"/>
              <a:t>Computational</a:t>
            </a:r>
            <a:r>
              <a:rPr lang="en"/>
              <a:t> Engineering at UT Austin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Stubbs, PhD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Speaker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34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Lead, Cloud and Interactive Computing Group, TACC, UT Austin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full-time staff plus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Faculty appointment, Computational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Co-PI of NSF-funded ICICLE AI Institute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Interests: Cloud computing and distributed systems, formal methods and machine learning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700" y="941525"/>
            <a:ext cx="286573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COE 379L: Software Design For Responsible Intelligent Systems</a:t>
            </a:r>
            <a:endParaRPr sz="22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Course Overview</a:t>
            </a:r>
            <a:endParaRPr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Objective: Introduce students to scalable data analysis and machine learning.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Focus on techniques for designing, implementing, validating and operating responsible intelligent systems – how do they know if their system will be reliable?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Projects-based course with “real” software development at the core.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materials available online, e.g.,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https://coe379l-sp25.readthedocs.io/en/latest/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History</a:t>
            </a:r>
            <a:endParaRPr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Initially taught in Spring of 2024 with about 20 students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Spring 2025 we gave it a </a:t>
            </a:r>
            <a:r>
              <a:rPr lang="en"/>
              <a:t>second</a:t>
            </a:r>
            <a:r>
              <a:rPr lang="en"/>
              <a:t> time and it had 30 students plus ~110 on the waitlist.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Currently teaching the </a:t>
            </a:r>
            <a:r>
              <a:rPr lang="en"/>
              <a:t>third</a:t>
            </a:r>
            <a:r>
              <a:rPr lang="en"/>
              <a:t> iteration (Fall 2025) with about 35 students.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the Course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COE 332 (Software Design for Cloud and Distributed Systems) very popular, and many students often requested “more”.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COE 332, the goal was partially self-fulfilling: what skills did students need to be successful in an undergraduate research experience project (the kinds that my grants had funds for).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the ICICLE AI Institute we were doing more AI/ML work and had funding for students to work on those projects.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wanted an excuse to learn more about certain topics ourselves! :)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 379L: Overview and Topics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35125" y="1165525"/>
            <a:ext cx="35304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95" u="sng"/>
              <a:t>Material</a:t>
            </a:r>
            <a:endParaRPr sz="1595" u="sng"/>
          </a:p>
          <a:p>
            <a:pPr indent="-329882" lvl="0" marL="457200" rtl="0" algn="l">
              <a:spcBef>
                <a:spcPts val="120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Unit 1: Data Analysis and Data Preparation</a:t>
            </a:r>
            <a:endParaRPr sz="1595"/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Unit 2: The Machine Learning Application Development Life Cycle and Classic Machine Learning </a:t>
            </a:r>
            <a:r>
              <a:rPr lang="en" sz="1595"/>
              <a:t>Algorithms</a:t>
            </a:r>
            <a:endParaRPr sz="1595"/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Unit 3: Neural Networks and Deep Learning </a:t>
            </a:r>
            <a:endParaRPr sz="1595"/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Unit 4: Advanced Topics (Transformers, Benchmarks, RAG, TinyML, etc)</a:t>
            </a:r>
            <a:endParaRPr sz="1595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504600" y="1165525"/>
            <a:ext cx="28719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Software</a:t>
            </a:r>
            <a:endParaRPr sz="1700" u="sng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Unit 1: Numpy, Pandas, Matplotlib, Seaborn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Unit 2: Scikit-learn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Unit 3: Tensorflow Keras, Docker and HTTP servers (e.g., Flask)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Unit 4: Transformers, LangChain</a:t>
            </a:r>
            <a:endParaRPr sz="17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222087" y="1165525"/>
            <a:ext cx="29991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Projects</a:t>
            </a:r>
            <a:endParaRPr sz="1700" u="sng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Project </a:t>
            </a:r>
            <a:r>
              <a:rPr lang="en" sz="1700"/>
              <a:t>1: Breast </a:t>
            </a:r>
            <a:r>
              <a:rPr lang="en" sz="1700"/>
              <a:t>Cancer</a:t>
            </a:r>
            <a:r>
              <a:rPr lang="en" sz="1700"/>
              <a:t> classification (solo)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Project 2: Housing Prices (solo)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Project 3: </a:t>
            </a:r>
            <a:r>
              <a:rPr lang="en" sz="1700"/>
              <a:t>Predicting </a:t>
            </a:r>
            <a:r>
              <a:rPr lang="en" sz="1700"/>
              <a:t>Damage to Buildings in Images pairs)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Project 4: Open-ended (pairs)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Interactive, Hands-on Lectures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94250" y="1152475"/>
            <a:ext cx="34797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student has their own VM running in our cloud with access to required software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Lectures consist of a series of presentations followed by a hands-on portion that reinforces the concept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Students are given time throughout the lecture to work on </a:t>
            </a:r>
            <a:r>
              <a:rPr lang="en"/>
              <a:t>these hands-on portions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aim to give students the opportunity to explore the topics with open-ended questions and gain confidence in using the tools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100" y="1152475"/>
            <a:ext cx="5367902" cy="357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Assignments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9875" y="11018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Analyze a real-world dataset using one or more machine learning methods.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the necessary pre-processing, model </a:t>
            </a:r>
            <a:r>
              <a:rPr lang="en"/>
              <a:t>design, training, and validation.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some cases, we have them read papers from the literature and ask them to incorporate ideas from the paper into their work.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some cases, we ask them to develop deployment artifacts (e.g., containers) so that code can be used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Write a report describing the analysis they did, the choices they made, the results they obtained,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900" y="720525"/>
            <a:ext cx="4741101" cy="38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AI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Goal</a:t>
            </a:r>
            <a:endParaRPr u="sng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Want students to learn to use AI tools </a:t>
            </a:r>
            <a:r>
              <a:rPr b="1" lang="en"/>
              <a:t>and</a:t>
            </a:r>
            <a:r>
              <a:rPr lang="en"/>
              <a:t> to learn the actual AI/ML topics.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 can be a great tool for </a:t>
            </a:r>
            <a:r>
              <a:rPr i="1" lang="en"/>
              <a:t>learning</a:t>
            </a:r>
            <a:r>
              <a:rPr lang="en"/>
              <a:t> when used correctly (e.g., AI tutors)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AI can also be a great tool for </a:t>
            </a:r>
            <a:r>
              <a:rPr i="1" lang="en"/>
              <a:t>doing </a:t>
            </a:r>
            <a:r>
              <a:rPr lang="en"/>
              <a:t>development</a:t>
            </a:r>
            <a:r>
              <a:rPr lang="en"/>
              <a:t> –  but users must be able to recognize when the AI gives incorrect, misleading or otherwise suboptimal solutions.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In Practice</a:t>
            </a:r>
            <a:endParaRPr u="sng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Students will use the AI to solve an entire project – it’s just too tempting.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Students don’t understand when the AI makes a “mistake” (or when the student tries to use an AI-generated solution out of context)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students use of AI prevents them from learning the material.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Policy and Written Exam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AI Policy: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use of AI that leads to new code must be documented in a “Use of AI” file – like a bibliography that contains the tool, prompt used, and code generated.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Within the code, must add (in a comment) a reference to the Use of AI document anywhere that code was generated.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 not use AI to generate the reports.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semester we will have a written exam covering conceptual ideas from the course.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goal of the exam is to make students aware that we want them to learn the material, not just have AI do everything.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