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09" r:id="rId3"/>
    <p:sldId id="411" r:id="rId4"/>
    <p:sldId id="410" r:id="rId5"/>
    <p:sldId id="412" r:id="rId6"/>
    <p:sldId id="413" r:id="rId7"/>
    <p:sldId id="414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DB7"/>
    <a:srgbClr val="1F4CA5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5873" autoAdjust="0"/>
  </p:normalViewPr>
  <p:slideViewPr>
    <p:cSldViewPr>
      <p:cViewPr>
        <p:scale>
          <a:sx n="125" d="100"/>
          <a:sy n="125" d="100"/>
        </p:scale>
        <p:origin x="2244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313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 dirty="0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김재진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jaejin960729@gmail.com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김재진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멀티미디어관</a:t>
            </a:r>
            <a:r>
              <a:rPr lang="ko-KR" altLang="en-US" sz="1800" b="1" dirty="0">
                <a:latin typeface="HY헤드라인M"/>
                <a:ea typeface="HY헤드라인M"/>
              </a:rPr>
              <a:t>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jeajin960729@gmail.com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 dirty="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 dirty="0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 dirty="0">
                <a:solidFill>
                  <a:srgbClr val="0000FF"/>
                </a:solidFill>
              </a:rPr>
              <a:t>  </a:t>
            </a:r>
            <a:r>
              <a:rPr lang="en-US" altLang="ko-KR" sz="2000" b="1" i="1" dirty="0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 dirty="0">
                <a:solidFill>
                  <a:srgbClr val="000066"/>
                </a:solidFill>
              </a:rPr>
              <a:t>University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김재진</a:t>
            </a:r>
            <a:endParaRPr lang="en-US" altLang="ko-KR" dirty="0"/>
          </a:p>
          <a:p>
            <a:r>
              <a:rPr lang="en-US" altLang="ko-KR" dirty="0"/>
              <a:t>21.01.26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Off-policy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Target policy	: p(a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|s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 = δ(a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-a</a:t>
            </a:r>
            <a:r>
              <a:rPr lang="en-US" altLang="ko-KR" sz="1400" kern="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), a</a:t>
            </a:r>
            <a:r>
              <a:rPr lang="en-US" altLang="ko-KR" sz="1400" kern="0" baseline="30000" dirty="0">
                <a:solidFill>
                  <a:srgbClr val="202122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=argmax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ko-KR" sz="1400" kern="0" baseline="-42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↳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Greedy(Optional policy)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Behavior policy	: ε – Greedy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α(Learning rate)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Q(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←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Q(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 + α(R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γ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,ά) – Q(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))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= Q(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)(1- α) + α(R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γ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,ά))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Q(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 err="1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 =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∫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s</a:t>
            </a:r>
            <a:r>
              <a:rPr lang="en-US" altLang="ko-KR" sz="1400" b="0" i="0" baseline="-40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,a</a:t>
            </a:r>
            <a:r>
              <a:rPr lang="en-US" altLang="ko-KR" sz="1400" b="0" i="0" baseline="-40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en-US" altLang="ko-KR" sz="1400" b="0" i="0" dirty="0" err="1">
                <a:solidFill>
                  <a:srgbClr val="202124"/>
                </a:solidFill>
                <a:effectLst/>
                <a:latin typeface="Apple SD Gothic Neo"/>
              </a:rPr>
              <a:t>R</a:t>
            </a:r>
            <a:r>
              <a:rPr lang="en-US" altLang="ko-KR" sz="1400" b="0" i="0" baseline="-25000" dirty="0" err="1">
                <a:solidFill>
                  <a:srgbClr val="202124"/>
                </a:solidFill>
                <a:effectLst/>
                <a:latin typeface="Apple SD Gothic Neo"/>
              </a:rPr>
              <a:t>t</a:t>
            </a:r>
            <a:r>
              <a:rPr lang="en-US" altLang="ko-KR" sz="1400" b="0" i="0" dirty="0" err="1">
                <a:solidFill>
                  <a:srgbClr val="202124"/>
                </a:solidFill>
                <a:effectLst/>
                <a:latin typeface="Apple SD Gothic Neo"/>
              </a:rPr>
              <a:t>+γQ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(s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,a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))p(s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t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+1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|s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,a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)ds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t+1,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a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t+1</a:t>
            </a:r>
          </a:p>
          <a:p>
            <a:pPr marL="628650" lvl="3" indent="0">
              <a:buNone/>
            </a:pP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	=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∫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 s</a:t>
            </a:r>
            <a:r>
              <a:rPr lang="en-US" altLang="ko-KR" sz="1400" b="0" i="0" baseline="-40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en-US" altLang="ko-KR" sz="1400" b="0" i="0" dirty="0" err="1">
                <a:solidFill>
                  <a:srgbClr val="202124"/>
                </a:solidFill>
                <a:effectLst/>
                <a:latin typeface="Apple SD Gothic Neo"/>
              </a:rPr>
              <a:t>R</a:t>
            </a:r>
            <a:r>
              <a:rPr lang="en-US" altLang="ko-KR" sz="1400" b="0" i="0" baseline="-25000" dirty="0" err="1">
                <a:solidFill>
                  <a:srgbClr val="202124"/>
                </a:solidFill>
                <a:effectLst/>
                <a:latin typeface="Apple SD Gothic Neo"/>
              </a:rPr>
              <a:t>t</a:t>
            </a:r>
            <a:r>
              <a:rPr lang="en-US" altLang="ko-KR" sz="1400" b="0" i="0" dirty="0" err="1">
                <a:solidFill>
                  <a:srgbClr val="202124"/>
                </a:solidFill>
                <a:effectLst/>
                <a:latin typeface="Apple SD Gothic Neo"/>
              </a:rPr>
              <a:t>+γmaxQ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(s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,a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t+1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))p(s</a:t>
            </a:r>
            <a:r>
              <a:rPr lang="en-US" altLang="ko-KR" sz="1400" b="0" i="0" baseline="-25000" dirty="0">
                <a:solidFill>
                  <a:srgbClr val="202124"/>
                </a:solidFill>
                <a:effectLst/>
                <a:latin typeface="Apple SD Gothic Neo"/>
              </a:rPr>
              <a:t>t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+1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|s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,a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)ds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t+1</a:t>
            </a:r>
          </a:p>
          <a:p>
            <a:pPr marL="628650" lvl="3" indent="0">
              <a:buNone/>
            </a:pP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	</a:t>
            </a:r>
            <a:r>
              <a:rPr lang="ko-KR" altLang="en-US" sz="1400" dirty="0">
                <a:solidFill>
                  <a:srgbClr val="202124"/>
                </a:solidFill>
                <a:latin typeface="Apple SD Gothic Neo"/>
              </a:rPr>
              <a:t>⩯    </a:t>
            </a:r>
            <a:r>
              <a:rPr lang="en-US" altLang="ko-KR" sz="1400" baseline="-25000" dirty="0">
                <a:solidFill>
                  <a:srgbClr val="202124"/>
                </a:solidFill>
                <a:latin typeface="Apple SD Gothic Neo"/>
              </a:rPr>
              <a:t>N+1</a:t>
            </a:r>
            <a:r>
              <a:rPr lang="ko-KR" altLang="en-US" sz="14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1400" dirty="0">
                <a:solidFill>
                  <a:srgbClr val="202124"/>
                </a:solidFill>
                <a:latin typeface="Apple SD Gothic Neo"/>
              </a:rPr>
              <a:t>=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n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+ α(R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γ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,ά) –    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n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	TD target(sampling) : R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γ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,ά)</a:t>
            </a:r>
          </a:p>
          <a:p>
            <a:pPr marL="628650" lvl="3" indent="0">
              <a:buNone/>
            </a:pPr>
            <a:endParaRPr lang="en-US" altLang="ko-KR" sz="1400" dirty="0">
              <a:solidFill>
                <a:srgbClr val="202124"/>
              </a:solidFill>
              <a:latin typeface="Apple SD Gothic Neo"/>
            </a:endParaRPr>
          </a:p>
          <a:p>
            <a:pPr marL="857250" lvl="3"/>
            <a:endParaRPr lang="en-US" altLang="ko-KR" sz="1400" kern="0" baseline="-25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ko-KR" altLang="en-US" sz="1400" dirty="0"/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9" descr="Q bar">
            <a:extLst>
              <a:ext uri="{FF2B5EF4-FFF2-40B4-BE49-F238E27FC236}">
                <a16:creationId xmlns:a16="http://schemas.microsoft.com/office/drawing/2014/main" id="{B9C73DFC-FF6C-457C-BECD-95F87150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22656"/>
            <a:ext cx="144016" cy="22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Q bar">
            <a:extLst>
              <a:ext uri="{FF2B5EF4-FFF2-40B4-BE49-F238E27FC236}">
                <a16:creationId xmlns:a16="http://schemas.microsoft.com/office/drawing/2014/main" id="{AB48EB03-488A-4CD3-BA89-AEFD1EB8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16" y="4630276"/>
            <a:ext cx="144016" cy="22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Q bar">
            <a:extLst>
              <a:ext uri="{FF2B5EF4-FFF2-40B4-BE49-F238E27FC236}">
                <a16:creationId xmlns:a16="http://schemas.microsoft.com/office/drawing/2014/main" id="{2DA612F0-AD6C-4528-BDEF-063D9996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04" y="4630276"/>
            <a:ext cx="144016" cy="22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ko-KR" altLang="en-US" dirty="0"/>
              <a:t>그리드 월드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683643" y="1805556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구성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agent  : Rectangle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reward: Triangle(-100), Circle(100)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state	: Coordinate(x, y)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action	: [0, 1, 2, 3] //up,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down,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left,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right 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Agent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Env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에게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 a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를 전달하면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Env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으로 부터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을 전달 받음 </a:t>
            </a: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ko-KR" altLang="en-US" sz="1400" dirty="0"/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4FB245-BC8B-4A5B-B5F7-B0155183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573016"/>
            <a:ext cx="2204041" cy="2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Main – Q_Learning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467544" y="1628800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Init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Env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Agent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Episode &lt;1000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reset(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좌표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(0,0))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decaying</a:t>
            </a:r>
          </a:p>
          <a:p>
            <a:pPr marL="1771650" lvl="5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render: drawing</a:t>
            </a:r>
          </a:p>
          <a:p>
            <a:pPr marL="1771650" lvl="5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get_action: Coord</a:t>
            </a:r>
          </a:p>
          <a:p>
            <a:pPr marL="1771650" lvl="5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step :s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 R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 done</a:t>
            </a:r>
            <a:endParaRPr lang="en-US" altLang="ko-KR" sz="1400" kern="0" baseline="-25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771650" lvl="5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learn: update</a:t>
            </a:r>
          </a:p>
          <a:p>
            <a:pPr marL="1771650" lvl="5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If(done)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ko-KR" altLang="en-US" sz="1400" dirty="0"/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8E0664-40B0-4F07-BD5C-5D9F106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060848"/>
            <a:ext cx="3758363" cy="38669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2584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get_action – Q_Learning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467544" y="1628800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Behavior policy  : (decaying)ε – Greedy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ε	: random action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1- ε	: Greedy</a:t>
            </a: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Decaying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ε </a:t>
            </a:r>
            <a:r>
              <a:rPr lang="ko-KR" altLang="en-US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⩬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1 - episode/1000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ko-KR" altLang="en-US" sz="1400" dirty="0"/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83DCB-70EC-4AF9-94B6-C54CFFF0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2780928"/>
            <a:ext cx="3365773" cy="17896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69E510-D4E3-4767-A9D0-27653A93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5346746"/>
            <a:ext cx="209579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5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step– Q_Learning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467544" y="1628800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transition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1{E}(s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|s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 </a:t>
            </a: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reward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circle	   : 100 	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triangle : -100</a:t>
            </a: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done	   : true</a:t>
            </a: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ko-KR" altLang="en-US" sz="1400" dirty="0"/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C3DEE-A2C9-42AE-9A3C-853363C3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3" y="2101704"/>
            <a:ext cx="2891876" cy="41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0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7" y="1700809"/>
            <a:ext cx="7200801" cy="48095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latin typeface="Consolas" panose="020B0609020204030204" pitchFamily="49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4"/>
            <a:ext cx="7488758" cy="648296"/>
          </a:xfrm>
        </p:spPr>
        <p:txBody>
          <a:bodyPr>
            <a:normAutofit/>
          </a:bodyPr>
          <a:lstStyle/>
          <a:p>
            <a:r>
              <a:rPr lang="en-US" altLang="ko-KR" dirty="0"/>
              <a:t>learn– Q_Learning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/>
              <a:t>Q-Learning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99157"/>
            <a:ext cx="182929" cy="52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AA28FE-5946-4C5D-8860-1310A730E32C}"/>
              </a:ext>
            </a:extLst>
          </p:cNvPr>
          <p:cNvSpPr txBox="1">
            <a:spLocks/>
          </p:cNvSpPr>
          <p:nvPr/>
        </p:nvSpPr>
        <p:spPr>
          <a:xfrm>
            <a:off x="467544" y="1628800"/>
            <a:ext cx="7560765" cy="495361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/>
              <a:buChar char="u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110000"/>
              <a:buFont typeface="Wingdings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8650" lvl="3" indent="0">
              <a:buNone/>
            </a:pPr>
            <a:endParaRPr lang="en-US" altLang="ko-KR" sz="1400" kern="0" dirty="0">
              <a:latin typeface="Arial" panose="020B0604020202020204" pitchFamily="34" charset="0"/>
            </a:endParaRPr>
          </a:p>
          <a:p>
            <a:pPr marL="857250" lvl="3"/>
            <a:r>
              <a:rPr lang="en-US" altLang="ko-KR" sz="1400" kern="0" dirty="0">
                <a:latin typeface="Arial" panose="020B0604020202020204" pitchFamily="34" charset="0"/>
              </a:rPr>
              <a:t>q_1: Behavior policy	:Q(</a:t>
            </a:r>
            <a:r>
              <a:rPr lang="en-US" altLang="ko-KR" sz="1400" kern="0" dirty="0" err="1">
                <a:latin typeface="Arial" panose="020B0604020202020204" pitchFamily="34" charset="0"/>
              </a:rPr>
              <a:t>S</a:t>
            </a:r>
            <a:r>
              <a:rPr lang="en-US" altLang="ko-KR" sz="1400" kern="0" baseline="-25000" dirty="0" err="1">
                <a:latin typeface="Arial" panose="020B0604020202020204" pitchFamily="34" charset="0"/>
              </a:rPr>
              <a:t>t</a:t>
            </a:r>
            <a:r>
              <a:rPr lang="en-US" altLang="ko-KR" sz="1400" kern="0" dirty="0" err="1">
                <a:latin typeface="Arial" panose="020B0604020202020204" pitchFamily="34" charset="0"/>
              </a:rPr>
              <a:t>,A</a:t>
            </a:r>
            <a:r>
              <a:rPr lang="en-US" altLang="ko-KR" sz="1400" kern="0" baseline="-25000" dirty="0" err="1"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latin typeface="Arial" panose="020B0604020202020204" pitchFamily="34" charset="0"/>
              </a:rPr>
              <a:t>) </a:t>
            </a:r>
          </a:p>
          <a:p>
            <a:pPr marL="857250" lvl="3"/>
            <a:r>
              <a:rPr lang="en-US" altLang="ko-KR" sz="1400" kern="0" dirty="0">
                <a:latin typeface="Arial" panose="020B0604020202020204" pitchFamily="34" charset="0"/>
              </a:rPr>
              <a:t>q_2: Rt + λ(Target policy) : R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effectLst/>
                <a:latin typeface="Apple SD Gothic Neo"/>
              </a:rPr>
              <a:t>γ</a:t>
            </a:r>
            <a:r>
              <a:rPr lang="en-US" altLang="ko-KR" sz="1400" kern="0" dirty="0"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latin typeface="Arial" panose="020B0604020202020204" pitchFamily="34" charset="0"/>
              </a:rPr>
              <a:t>,ά)</a:t>
            </a:r>
          </a:p>
          <a:p>
            <a:pPr marL="857250" lvl="3"/>
            <a:endParaRPr lang="en-US" altLang="ko-KR" sz="1400" kern="0" dirty="0">
              <a:latin typeface="Arial" panose="020B0604020202020204" pitchFamily="34" charset="0"/>
            </a:endParaRPr>
          </a:p>
          <a:p>
            <a:pPr marL="857250" lvl="3"/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self.q_table[state][action] += self.learning_rate * (q_2 - q_1)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1314450" lvl="4"/>
            <a:r>
              <a:rPr kumimoji="0" lang="en-US" altLang="ko-KR" sz="1400" dirty="0">
                <a:latin typeface="Arial Unicode MS"/>
                <a:ea typeface="JetBrains Mono"/>
              </a:rPr>
              <a:t>q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_1 + α(</a:t>
            </a:r>
            <a:r>
              <a:rPr lang="en-US" altLang="ko-KR" sz="1400" kern="0" dirty="0">
                <a:latin typeface="Arial" panose="020B0604020202020204" pitchFamily="34" charset="0"/>
              </a:rPr>
              <a:t>R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effectLst/>
                <a:latin typeface="Apple SD Gothic Neo"/>
              </a:rPr>
              <a:t>γ</a:t>
            </a:r>
            <a:r>
              <a:rPr lang="en-US" altLang="ko-KR" sz="1400" kern="0" dirty="0"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latin typeface="Arial" panose="020B0604020202020204" pitchFamily="34" charset="0"/>
              </a:rPr>
              <a:t>,ά) - </a:t>
            </a:r>
            <a:r>
              <a:rPr kumimoji="0" lang="en-US" altLang="ko-KR" sz="1400" dirty="0">
                <a:latin typeface="Arial Unicode MS"/>
                <a:ea typeface="JetBrains Mono"/>
              </a:rPr>
              <a:t>q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_1 </a:t>
            </a:r>
          </a:p>
          <a:p>
            <a:pPr marL="1314450" lvl="4"/>
            <a:r>
              <a:rPr lang="en-US" altLang="ko-KR" sz="1400" kern="0" dirty="0">
                <a:latin typeface="Arial" panose="020B0604020202020204" pitchFamily="34" charset="0"/>
              </a:rPr>
              <a:t>Q(s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latin typeface="Arial" panose="020B0604020202020204" pitchFamily="34" charset="0"/>
              </a:rPr>
              <a:t>, a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latin typeface="Arial" panose="020B0604020202020204" pitchFamily="34" charset="0"/>
              </a:rPr>
              <a:t>)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+ α(</a:t>
            </a:r>
            <a:r>
              <a:rPr lang="en-US" altLang="ko-KR" sz="1400" kern="0" dirty="0">
                <a:latin typeface="Arial" panose="020B0604020202020204" pitchFamily="34" charset="0"/>
              </a:rPr>
              <a:t>R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effectLst/>
                <a:latin typeface="Apple SD Gothic Neo"/>
              </a:rPr>
              <a:t>γ</a:t>
            </a:r>
            <a:r>
              <a:rPr lang="en-US" altLang="ko-KR" sz="1400" kern="0" dirty="0"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latin typeface="Arial" panose="020B0604020202020204" pitchFamily="34" charset="0"/>
              </a:rPr>
              <a:t>,ά) - Q(s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latin typeface="Arial" panose="020B0604020202020204" pitchFamily="34" charset="0"/>
              </a:rPr>
              <a:t>, a</a:t>
            </a:r>
            <a:r>
              <a:rPr lang="en-US" altLang="ko-KR" sz="1400" kern="0" baseline="-25000" dirty="0"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latin typeface="Arial" panose="020B0604020202020204" pitchFamily="34" charset="0"/>
              </a:rPr>
              <a:t>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1314450" lvl="4"/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 a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)(1- α) + α(R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 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+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γ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maxQ(s</a:t>
            </a:r>
            <a:r>
              <a:rPr lang="en-US" altLang="ko-KR" sz="1400" kern="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t+1</a:t>
            </a:r>
            <a:r>
              <a:rPr lang="en-US" altLang="ko-KR" sz="1400" kern="0" dirty="0">
                <a:solidFill>
                  <a:srgbClr val="202122"/>
                </a:solidFill>
                <a:latin typeface="Arial" panose="020B0604020202020204" pitchFamily="34" charset="0"/>
              </a:rPr>
              <a:t>,ά))</a:t>
            </a:r>
          </a:p>
          <a:p>
            <a:pPr marL="1085850" lvl="4" indent="0">
              <a:buNone/>
            </a:pP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ko-KR" altLang="en-US" sz="1400" dirty="0"/>
          </a:p>
          <a:p>
            <a:pPr marL="857250" lvl="3"/>
            <a:endParaRPr lang="en-US" altLang="ko-KR" sz="1400" kern="0" dirty="0">
              <a:latin typeface="Arial" panose="020B0604020202020204" pitchFamily="34" charset="0"/>
            </a:endParaRPr>
          </a:p>
          <a:p>
            <a:pPr marL="857250" lvl="3"/>
            <a:endParaRPr lang="en-US" altLang="ko-KR" sz="1400" kern="0" dirty="0"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latin typeface="Arial" panose="020B0604020202020204" pitchFamily="34" charset="0"/>
            </a:endParaRPr>
          </a:p>
          <a:p>
            <a:pPr marL="628650" lvl="3" indent="0">
              <a:buFontTx/>
              <a:buNone/>
            </a:pPr>
            <a:endParaRPr lang="en-US" altLang="ko-KR" sz="1400" kern="0" dirty="0">
              <a:latin typeface="Arial" panose="020B0604020202020204" pitchFamily="34" charset="0"/>
            </a:endParaRPr>
          </a:p>
          <a:p>
            <a:pPr marL="1314450" lvl="4"/>
            <a:endParaRPr lang="en-US" altLang="ko-KR" sz="1400" kern="0" dirty="0"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618B62-61D9-48A2-B636-41CE0802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68" y="4609905"/>
            <a:ext cx="562053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13112</TotalTime>
  <Words>570</Words>
  <Application>Microsoft Office PowerPoint</Application>
  <PresentationFormat>화면 슬라이드 쇼(4:3)</PresentationFormat>
  <Paragraphs>157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Apple SD Gothic Neo</vt:lpstr>
      <vt:lpstr>Arial Unicode MS</vt:lpstr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Q-Learning</vt:lpstr>
      <vt:lpstr>Q-Learning</vt:lpstr>
      <vt:lpstr>Q-Learning</vt:lpstr>
      <vt:lpstr>Q-Learning</vt:lpstr>
      <vt:lpstr>Q-Learning</vt:lpstr>
      <vt:lpstr>Q-Learning</vt:lpstr>
      <vt:lpstr>Q-Learning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김재진</cp:lastModifiedBy>
  <cp:revision>558</cp:revision>
  <cp:lastPrinted>2016-11-01T07:29:09Z</cp:lastPrinted>
  <dcterms:created xsi:type="dcterms:W3CDTF">2013-09-09T21:16:08Z</dcterms:created>
  <dcterms:modified xsi:type="dcterms:W3CDTF">2021-01-26T04:33:22Z</dcterms:modified>
</cp:coreProperties>
</file>