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7" r:id="rId5"/>
    <p:sldId id="273" r:id="rId6"/>
    <p:sldId id="259" r:id="rId7"/>
    <p:sldId id="260" r:id="rId8"/>
    <p:sldId id="261" r:id="rId9"/>
    <p:sldId id="274" r:id="rId10"/>
    <p:sldId id="262" r:id="rId11"/>
    <p:sldId id="263" r:id="rId12"/>
    <p:sldId id="282" r:id="rId13"/>
    <p:sldId id="28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5" r:id="rId23"/>
    <p:sldId id="279" r:id="rId24"/>
    <p:sldId id="280" r:id="rId25"/>
    <p:sldId id="276" r:id="rId26"/>
    <p:sldId id="281" r:id="rId27"/>
    <p:sldId id="277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0D11B"/>
    <a:srgbClr val="FFF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185A-E637-4449-9EE3-73188234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F74C-6062-4806-B83E-C1EF973A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D0740-22D8-49F5-B967-9954F1EB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2E3D2-776A-4543-9830-D2E51659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2ED25-40A1-4FBD-A89E-017B095D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38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DA199-495B-4DFC-AE19-271A7A0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ED099B-B558-4B83-BB77-0AA4DDB0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F9BB9-A327-4643-9E1E-B1A44661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65B99-F44C-4EF7-A57D-E43C9363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FBA94-71F3-484E-B7E2-F348EF9C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1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04781E-AA2F-4B44-A7C9-6B685B95B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39FD8A-903F-46BE-A33B-AC215D4B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CBCEB-BECB-4D8A-A7C9-894E1F35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3FB28-8AF6-42A5-8D3C-B9A1995E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6FCD2-988B-4CD5-8F24-AA980B09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44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87CAC-5A31-4385-88E2-5E7344C8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93DEB-3B14-49D4-946A-767FB39F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45375-4036-4B8D-8E38-165FD24D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8AE8C-6992-40C7-A7CD-9958736F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9FF7E-1576-4C1E-B702-56E3BCB9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330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ECE4-93A1-4FD1-BBF0-F803AF50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124A6-FD4C-456B-980E-0F302289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5541A-9874-4D0B-ACE0-02B6E10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0C4C0-CA28-4F0A-AEF8-58F64B89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B2B7DE-DC3F-4E44-A66B-49F5C3AC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572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BF0D7-A6AD-4176-AB3A-1E20811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C3EE0-5A32-452D-8E07-9D0EA9E83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910DA4-956F-4C1F-8031-D26CF486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63FEE2-167B-4980-B162-368691B5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671D4B-97CA-4399-8B2D-D68B7910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D9D9C-B919-4654-B1AA-0D969C71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4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10283-4123-4568-99E5-B5C7E41D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C15348-349D-4758-8F12-5C9AD7A2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929112-E3AF-4735-99B4-7942291D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F66B9F-672A-4E02-BB32-64A6ACF22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0DCBDC-FE26-4D89-8C6F-CF397392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EDBFCD-9CC2-4DDE-8CF3-B35BBFCA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8E2325-3380-4F0F-8CBC-81D146CB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E5C675-DAFB-4357-AF4C-C81D337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7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5C1E7-0A63-48B3-9FF8-EB87195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958A0E-DA8A-4F2B-B3AC-9BB868F9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B7B64F-D3B1-457E-9EAB-A5A13EE2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CDB5C6-1B88-4F75-9021-1A0D605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16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ACF383-44E2-46F9-971D-F33D7853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A7907F-6FCE-46FF-BD0B-A879797B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716134-BB24-40FD-A8B3-96264B60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79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8FA28-5CFC-4B87-BDD0-2C3B1D1F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BC6773-37FD-49B3-B576-C1261990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82A0A8-E920-40C4-9CE8-365165BB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4DF821-5F2C-47C8-B883-6F2134CA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2FDEEC-2CEF-4DEC-8A0F-5E26D118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BC49A-5327-4391-9F14-8B2D9795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2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4C001-F512-4F19-88CB-5194E143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6C13E6-F0C2-4EB8-A610-E82631B86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62351-A2AC-4D40-A420-E25E0636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67722-17D8-4571-89FC-6A26ABC5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85D67-1D6C-49E9-8181-71CF725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60454E-0DE1-438D-82E0-0FA65FC1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24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EF74BA-14D8-4019-8C8B-D9DA2FC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4B0FD-586C-4892-B7B9-67F8F8A1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97B64-8E7C-41E7-8639-E848700D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DC5B-D91C-42DB-AE1A-6AC6B261224C}" type="datetimeFigureOut">
              <a:rPr lang="es-PE" smtClean="0"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7E576-C1E1-4824-AC0B-A0A0D76C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C0B72-8A5D-4D28-A215-0010DC23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B2C9-8BDB-4FA0-BCB2-48920199C0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9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1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6902CA05-0A17-43D3-8749-10B2B12983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CDBF30-8592-4184-89F2-643A4B776B93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FC83F7-E26E-4958-80D1-915131FB1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0FA684D-77CB-40B9-82FE-8A220A009320}"/>
              </a:ext>
            </a:extLst>
          </p:cNvPr>
          <p:cNvSpPr txBox="1"/>
          <p:nvPr/>
        </p:nvSpPr>
        <p:spPr>
          <a:xfrm>
            <a:off x="131611" y="246966"/>
            <a:ext cx="4373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7200" dirty="0">
                <a:latin typeface="Bahnschrift SemiCondensed" panose="020B0502040204020203" pitchFamily="34" charset="0"/>
              </a:rPr>
              <a:t>PI2-DS02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506A55-4C19-42CD-A81D-FFF2F4E90948}"/>
              </a:ext>
            </a:extLst>
          </p:cNvPr>
          <p:cNvSpPr txBox="1"/>
          <p:nvPr/>
        </p:nvSpPr>
        <p:spPr>
          <a:xfrm>
            <a:off x="131611" y="4630704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AUTOR: </a:t>
            </a:r>
            <a:r>
              <a:rPr lang="es-ES" dirty="0"/>
              <a:t>JEAMPIERR JIMÉNEZ CHERO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5B6A01-69DE-431C-965F-338181F3D09F}"/>
              </a:ext>
            </a:extLst>
          </p:cNvPr>
          <p:cNvSpPr txBox="1"/>
          <p:nvPr/>
        </p:nvSpPr>
        <p:spPr>
          <a:xfrm>
            <a:off x="131611" y="5001830"/>
            <a:ext cx="384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CARRERA: </a:t>
            </a:r>
            <a:r>
              <a:rPr lang="es-ES" dirty="0"/>
              <a:t>DATA SCIENCE BOOTCAMP</a:t>
            </a:r>
            <a:endParaRPr lang="es-PE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F15AF4-4384-4820-BD5B-3E8DAA8EBEAE}"/>
              </a:ext>
            </a:extLst>
          </p:cNvPr>
          <p:cNvSpPr txBox="1"/>
          <p:nvPr/>
        </p:nvSpPr>
        <p:spPr>
          <a:xfrm>
            <a:off x="131611" y="5374751"/>
            <a:ext cx="384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COHORTE: </a:t>
            </a:r>
            <a:r>
              <a:rPr lang="es-ES" dirty="0"/>
              <a:t>DATAFT02</a:t>
            </a:r>
            <a:endParaRPr lang="es-PE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378129-8358-4F39-B1C0-480EE4EFF47B}"/>
              </a:ext>
            </a:extLst>
          </p:cNvPr>
          <p:cNvSpPr txBox="1"/>
          <p:nvPr/>
        </p:nvSpPr>
        <p:spPr>
          <a:xfrm>
            <a:off x="741666" y="1891426"/>
            <a:ext cx="1070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“</a:t>
            </a:r>
            <a:r>
              <a:rPr lang="es-MX" sz="5400" dirty="0">
                <a:latin typeface="Bahnschrift SemiCondensed" panose="020B0502040204020203" pitchFamily="34" charset="0"/>
              </a:rPr>
              <a:t>Análisis de la capacidad de camas de hospitalización en USA”</a:t>
            </a:r>
            <a:endParaRPr kumimoji="0" lang="es-MX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89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70" y="1330761"/>
            <a:ext cx="890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1RA PREGUNTA: </a:t>
            </a:r>
            <a:r>
              <a:rPr lang="es-ES" b="1" dirty="0"/>
              <a:t>“top5 Estados con mayor ocupación hospitalaria por COVID-19”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0B8267-1277-4CA8-AD47-4D1217FC5A0C}"/>
              </a:ext>
            </a:extLst>
          </p:cNvPr>
          <p:cNvSpPr/>
          <p:nvPr/>
        </p:nvSpPr>
        <p:spPr>
          <a:xfrm>
            <a:off x="131611" y="1897052"/>
            <a:ext cx="3141221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CRITERIO1: camas comunes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CRITERIO2: </a:t>
            </a:r>
            <a:r>
              <a:rPr lang="es-ES" dirty="0">
                <a:solidFill>
                  <a:schemeClr val="tx1"/>
                </a:solidFill>
              </a:rPr>
              <a:t>covid confirmado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CRITERIO3: 1</a:t>
            </a:r>
            <a:r>
              <a:rPr lang="es-ES" dirty="0">
                <a:solidFill>
                  <a:schemeClr val="tx1"/>
                </a:solidFill>
              </a:rPr>
              <a:t>er semestre 2020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55DB06-5ECD-44C2-BF64-2FAFC2A0292B}"/>
              </a:ext>
            </a:extLst>
          </p:cNvPr>
          <p:cNvSpPr/>
          <p:nvPr/>
        </p:nvSpPr>
        <p:spPr>
          <a:xfrm>
            <a:off x="4346484" y="1897052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CAMPOS DE CONSIDERACIÓN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C1EFEC5-F481-4197-BF00-5C89600C3484}"/>
              </a:ext>
            </a:extLst>
          </p:cNvPr>
          <p:cNvSpPr/>
          <p:nvPr/>
        </p:nvSpPr>
        <p:spPr>
          <a:xfrm>
            <a:off x="8607058" y="1871875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CAMPO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suma_comun_covid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P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E9A5704-DA2A-4BAA-8566-95D5A221553E}"/>
              </a:ext>
            </a:extLst>
          </p:cNvPr>
          <p:cNvSpPr/>
          <p:nvPr/>
        </p:nvSpPr>
        <p:spPr>
          <a:xfrm>
            <a:off x="3570549" y="2116157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C056287-D46A-4DCA-858A-297CBEC82904}"/>
              </a:ext>
            </a:extLst>
          </p:cNvPr>
          <p:cNvSpPr/>
          <p:nvPr/>
        </p:nvSpPr>
        <p:spPr>
          <a:xfrm>
            <a:off x="7723612" y="2116157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F07074-0AD2-4DFD-8A8B-EF4047183A00}"/>
              </a:ext>
            </a:extLst>
          </p:cNvPr>
          <p:cNvSpPr txBox="1"/>
          <p:nvPr/>
        </p:nvSpPr>
        <p:spPr>
          <a:xfrm>
            <a:off x="4346484" y="3248931"/>
            <a:ext cx="3315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total_adult_patients_hospitalized_confirmed_covid</a:t>
            </a:r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028C28A-06E5-4AC6-AD7E-D3DDF657DFC2}"/>
              </a:ext>
            </a:extLst>
          </p:cNvPr>
          <p:cNvSpPr txBox="1"/>
          <p:nvPr/>
        </p:nvSpPr>
        <p:spPr>
          <a:xfrm>
            <a:off x="8480072" y="4158519"/>
            <a:ext cx="31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'</a:t>
            </a:r>
            <a:r>
              <a:rPr lang="en-US" sz="1400" dirty="0" err="1"/>
              <a:t>total_pediatric_patients_hospitalized_confirmed_covid</a:t>
            </a:r>
            <a:r>
              <a:rPr lang="en-US" sz="1400" dirty="0"/>
              <a:t>'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81F73A-7719-4A72-BB37-43FDCC86FD7E}"/>
              </a:ext>
            </a:extLst>
          </p:cNvPr>
          <p:cNvSpPr txBox="1"/>
          <p:nvPr/>
        </p:nvSpPr>
        <p:spPr>
          <a:xfrm>
            <a:off x="8420438" y="2921144"/>
            <a:ext cx="3315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total_adult_patients_hospitalized_confirmed_covid</a:t>
            </a:r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15" name="Cruz 14">
            <a:extLst>
              <a:ext uri="{FF2B5EF4-FFF2-40B4-BE49-F238E27FC236}">
                <a16:creationId xmlns:a16="http://schemas.microsoft.com/office/drawing/2014/main" id="{62F9DD92-D7F0-4AF9-AA74-66C477896BE5}"/>
              </a:ext>
            </a:extLst>
          </p:cNvPr>
          <p:cNvSpPr/>
          <p:nvPr/>
        </p:nvSpPr>
        <p:spPr>
          <a:xfrm>
            <a:off x="9872486" y="3707903"/>
            <a:ext cx="317696" cy="31769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1C7CDA2-8A37-4B7C-8239-C5166D7E76AB}"/>
              </a:ext>
            </a:extLst>
          </p:cNvPr>
          <p:cNvSpPr txBox="1"/>
          <p:nvPr/>
        </p:nvSpPr>
        <p:spPr>
          <a:xfrm>
            <a:off x="4412538" y="4298936"/>
            <a:ext cx="31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'</a:t>
            </a:r>
            <a:r>
              <a:rPr lang="en-US" sz="1400" dirty="0" err="1"/>
              <a:t>total_pediatric_patients_hospitalized_confirmed_covid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9887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330761"/>
            <a:ext cx="917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1RA PREGUNTA: </a:t>
            </a:r>
            <a:r>
              <a:rPr lang="es-ES" b="1" dirty="0"/>
              <a:t>“top5 de Estados con mayor ocupación hospitalaria por COVID-19”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891BA9-A4D7-431B-B25E-55F9617735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4"/>
          <a:stretch/>
        </p:blipFill>
        <p:spPr>
          <a:xfrm>
            <a:off x="330849" y="2918379"/>
            <a:ext cx="9170505" cy="25431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AC6D81B-7C89-43D8-BF5E-D2C9E63023D3}"/>
              </a:ext>
            </a:extLst>
          </p:cNvPr>
          <p:cNvSpPr/>
          <p:nvPr/>
        </p:nvSpPr>
        <p:spPr>
          <a:xfrm>
            <a:off x="2464905" y="2064524"/>
            <a:ext cx="1312875" cy="603510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RESPUESTA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D042296-7B41-438F-AD5F-DE080FE44B20}"/>
              </a:ext>
            </a:extLst>
          </p:cNvPr>
          <p:cNvSpPr/>
          <p:nvPr/>
        </p:nvSpPr>
        <p:spPr>
          <a:xfrm>
            <a:off x="1455334" y="2200770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A64E233-8B58-4AA7-8BDD-D2475AD2983E}"/>
              </a:ext>
            </a:extLst>
          </p:cNvPr>
          <p:cNvSpPr/>
          <p:nvPr/>
        </p:nvSpPr>
        <p:spPr>
          <a:xfrm>
            <a:off x="10007649" y="2664596"/>
            <a:ext cx="1853502" cy="2688671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* El estado que ocupa la mayor cantidad de pacientes hospitalizados en cama común es </a:t>
            </a:r>
            <a:r>
              <a:rPr lang="es-ES" sz="1800" b="1" dirty="0">
                <a:solidFill>
                  <a:schemeClr val="tx1"/>
                </a:solidFill>
              </a:rPr>
              <a:t>“Los Ángeles” con 40452 casos confirmados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70" y="1330761"/>
            <a:ext cx="890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2DA PREGUNTA: </a:t>
            </a:r>
            <a:r>
              <a:rPr lang="es-ES" b="1" dirty="0"/>
              <a:t>“Ocupación de camas común por COVID en el estado de Nueva York”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0B8267-1277-4CA8-AD47-4D1217FC5A0C}"/>
              </a:ext>
            </a:extLst>
          </p:cNvPr>
          <p:cNvSpPr/>
          <p:nvPr/>
        </p:nvSpPr>
        <p:spPr>
          <a:xfrm>
            <a:off x="131611" y="1897052"/>
            <a:ext cx="3141221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CRITERIO1: camas comunes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CRITERIO2: </a:t>
            </a:r>
            <a:r>
              <a:rPr lang="es-ES" dirty="0">
                <a:solidFill>
                  <a:schemeClr val="tx1"/>
                </a:solidFill>
              </a:rPr>
              <a:t>covid confirmado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CRITERIO3: </a:t>
            </a:r>
            <a:r>
              <a:rPr lang="es-ES" dirty="0">
                <a:solidFill>
                  <a:schemeClr val="tx1"/>
                </a:solidFill>
              </a:rPr>
              <a:t>Nueva York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55DB06-5ECD-44C2-BF64-2FAFC2A0292B}"/>
              </a:ext>
            </a:extLst>
          </p:cNvPr>
          <p:cNvSpPr/>
          <p:nvPr/>
        </p:nvSpPr>
        <p:spPr>
          <a:xfrm>
            <a:off x="4346484" y="1897052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CAMPOS DE CONSIDERACIÓN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C1EFEC5-F481-4197-BF00-5C89600C3484}"/>
              </a:ext>
            </a:extLst>
          </p:cNvPr>
          <p:cNvSpPr/>
          <p:nvPr/>
        </p:nvSpPr>
        <p:spPr>
          <a:xfrm>
            <a:off x="8607058" y="1871875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CAMPO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suma_comun_covid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P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E9A5704-DA2A-4BAA-8566-95D5A221553E}"/>
              </a:ext>
            </a:extLst>
          </p:cNvPr>
          <p:cNvSpPr/>
          <p:nvPr/>
        </p:nvSpPr>
        <p:spPr>
          <a:xfrm>
            <a:off x="3570549" y="2116157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C056287-D46A-4DCA-858A-297CBEC82904}"/>
              </a:ext>
            </a:extLst>
          </p:cNvPr>
          <p:cNvSpPr/>
          <p:nvPr/>
        </p:nvSpPr>
        <p:spPr>
          <a:xfrm>
            <a:off x="7723612" y="2116157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F07074-0AD2-4DFD-8A8B-EF4047183A00}"/>
              </a:ext>
            </a:extLst>
          </p:cNvPr>
          <p:cNvSpPr txBox="1"/>
          <p:nvPr/>
        </p:nvSpPr>
        <p:spPr>
          <a:xfrm>
            <a:off x="4346484" y="3248931"/>
            <a:ext cx="3315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total_adult_patients_hospitalized_confirmed_covid</a:t>
            </a:r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028C28A-06E5-4AC6-AD7E-D3DDF657DFC2}"/>
              </a:ext>
            </a:extLst>
          </p:cNvPr>
          <p:cNvSpPr txBox="1"/>
          <p:nvPr/>
        </p:nvSpPr>
        <p:spPr>
          <a:xfrm>
            <a:off x="8480072" y="4158519"/>
            <a:ext cx="31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'</a:t>
            </a:r>
            <a:r>
              <a:rPr lang="en-US" sz="1400" dirty="0" err="1"/>
              <a:t>total_pediatric_patients_hospitalized_confirmed_covid</a:t>
            </a:r>
            <a:r>
              <a:rPr lang="en-US" sz="1400" dirty="0"/>
              <a:t>'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81F73A-7719-4A72-BB37-43FDCC86FD7E}"/>
              </a:ext>
            </a:extLst>
          </p:cNvPr>
          <p:cNvSpPr txBox="1"/>
          <p:nvPr/>
        </p:nvSpPr>
        <p:spPr>
          <a:xfrm>
            <a:off x="8420438" y="2921144"/>
            <a:ext cx="3315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total_adult_patients_hospitalized_confirmed_covid</a:t>
            </a:r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15" name="Cruz 14">
            <a:extLst>
              <a:ext uri="{FF2B5EF4-FFF2-40B4-BE49-F238E27FC236}">
                <a16:creationId xmlns:a16="http://schemas.microsoft.com/office/drawing/2014/main" id="{62F9DD92-D7F0-4AF9-AA74-66C477896BE5}"/>
              </a:ext>
            </a:extLst>
          </p:cNvPr>
          <p:cNvSpPr/>
          <p:nvPr/>
        </p:nvSpPr>
        <p:spPr>
          <a:xfrm>
            <a:off x="9872486" y="3707903"/>
            <a:ext cx="317696" cy="31769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1C7CDA2-8A37-4B7C-8239-C5166D7E76AB}"/>
              </a:ext>
            </a:extLst>
          </p:cNvPr>
          <p:cNvSpPr txBox="1"/>
          <p:nvPr/>
        </p:nvSpPr>
        <p:spPr>
          <a:xfrm>
            <a:off x="4412538" y="4298936"/>
            <a:ext cx="31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'</a:t>
            </a:r>
            <a:r>
              <a:rPr lang="en-US" sz="1400" dirty="0" err="1"/>
              <a:t>total_pediatric_patients_hospitalized_confirmed_covid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0256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70" y="1330761"/>
            <a:ext cx="890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2DA PREGUNTA: </a:t>
            </a:r>
            <a:r>
              <a:rPr lang="es-ES" b="1" dirty="0"/>
              <a:t>“Ocupación de camas común por COVID en el estado de Nueva York”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55DB06-5ECD-44C2-BF64-2FAFC2A0292B}"/>
              </a:ext>
            </a:extLst>
          </p:cNvPr>
          <p:cNvSpPr/>
          <p:nvPr/>
        </p:nvSpPr>
        <p:spPr>
          <a:xfrm>
            <a:off x="1298483" y="1897052"/>
            <a:ext cx="1444717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RESPUESTA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E9A5704-DA2A-4BAA-8566-95D5A221553E}"/>
              </a:ext>
            </a:extLst>
          </p:cNvPr>
          <p:cNvSpPr/>
          <p:nvPr/>
        </p:nvSpPr>
        <p:spPr>
          <a:xfrm>
            <a:off x="522548" y="2116157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666CC9-F458-4B4F-8357-B2AFA1F9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88" y="1847051"/>
            <a:ext cx="6489614" cy="380449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755DC79-7C93-479D-B854-30F46A56012B}"/>
              </a:ext>
            </a:extLst>
          </p:cNvPr>
          <p:cNvSpPr/>
          <p:nvPr/>
        </p:nvSpPr>
        <p:spPr>
          <a:xfrm>
            <a:off x="9621079" y="1847050"/>
            <a:ext cx="834887" cy="732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6DC7F46-A48B-4DBA-88BA-B4599E434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39" y="3512797"/>
            <a:ext cx="4106722" cy="1324749"/>
          </a:xfrm>
          <a:prstGeom prst="rect">
            <a:avLst/>
          </a:prstGeom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F8152A3A-F8E2-4C17-900A-54717A833EF6}"/>
              </a:ext>
            </a:extLst>
          </p:cNvPr>
          <p:cNvSpPr/>
          <p:nvPr/>
        </p:nvSpPr>
        <p:spPr>
          <a:xfrm>
            <a:off x="7261985" y="1976748"/>
            <a:ext cx="1855098" cy="949960"/>
          </a:xfrm>
          <a:prstGeom prst="wedgeEllipseCallout">
            <a:avLst>
              <a:gd name="adj1" fmla="val 101323"/>
              <a:gd name="adj2" fmla="val -3654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12731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3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330761"/>
            <a:ext cx="864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3RA PREGUNTA: </a:t>
            </a:r>
            <a:r>
              <a:rPr lang="es-ES" b="1" dirty="0"/>
              <a:t>“top5 Estados con mayor camas UCI ocupadas durante el 2020”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5EF851-542C-4804-BD79-05DD2DB4F7AB}"/>
              </a:ext>
            </a:extLst>
          </p:cNvPr>
          <p:cNvSpPr/>
          <p:nvPr/>
        </p:nvSpPr>
        <p:spPr>
          <a:xfrm>
            <a:off x="323994" y="1986333"/>
            <a:ext cx="3141221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CRITERIO1: camas UCI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CRITERIO2: no especifica </a:t>
            </a:r>
            <a:r>
              <a:rPr lang="es-ES" dirty="0">
                <a:solidFill>
                  <a:schemeClr val="tx1"/>
                </a:solidFill>
              </a:rPr>
              <a:t>COVID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CRITERIO3: todo el</a:t>
            </a:r>
            <a:r>
              <a:rPr lang="es-ES" dirty="0">
                <a:solidFill>
                  <a:schemeClr val="tx1"/>
                </a:solidFill>
              </a:rPr>
              <a:t> 2020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01B27AA-670E-45D0-8885-B3EA6617FDB5}"/>
              </a:ext>
            </a:extLst>
          </p:cNvPr>
          <p:cNvSpPr/>
          <p:nvPr/>
        </p:nvSpPr>
        <p:spPr>
          <a:xfrm>
            <a:off x="3783267" y="2205438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90E5BA-4A94-4DA1-BDE1-7AC3E004202E}"/>
              </a:ext>
            </a:extLst>
          </p:cNvPr>
          <p:cNvSpPr/>
          <p:nvPr/>
        </p:nvSpPr>
        <p:spPr>
          <a:xfrm>
            <a:off x="4372988" y="1986333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CAMPOS DE CONSIDERACIÓN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5FA68D-828A-410D-9B3A-509F53286FBE}"/>
              </a:ext>
            </a:extLst>
          </p:cNvPr>
          <p:cNvSpPr/>
          <p:nvPr/>
        </p:nvSpPr>
        <p:spPr>
          <a:xfrm>
            <a:off x="8633562" y="1986332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CAMPO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suma_uci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P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C31506F-4017-4FDE-B07F-D5DA147EAA5A}"/>
              </a:ext>
            </a:extLst>
          </p:cNvPr>
          <p:cNvSpPr/>
          <p:nvPr/>
        </p:nvSpPr>
        <p:spPr>
          <a:xfrm>
            <a:off x="7812382" y="2240459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ABC121-3E07-4FC2-854F-7BFF58C49E85}"/>
              </a:ext>
            </a:extLst>
          </p:cNvPr>
          <p:cNvSpPr txBox="1"/>
          <p:nvPr/>
        </p:nvSpPr>
        <p:spPr>
          <a:xfrm>
            <a:off x="4154328" y="3359229"/>
            <a:ext cx="3538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staffed_adult_icu_bed_occupancy</a:t>
            </a:r>
            <a:r>
              <a:rPr lang="en-US" dirty="0"/>
              <a:t>'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53EC02-F1D9-498F-8F53-116E144DAA72}"/>
              </a:ext>
            </a:extLst>
          </p:cNvPr>
          <p:cNvSpPr txBox="1"/>
          <p:nvPr/>
        </p:nvSpPr>
        <p:spPr>
          <a:xfrm>
            <a:off x="3995302" y="4085337"/>
            <a:ext cx="3856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staffed_pediatric_icu_bed_occupancy</a:t>
            </a:r>
            <a:r>
              <a:rPr lang="en-US" dirty="0"/>
              <a:t>'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097239-C8F3-4D0D-88C5-444315D9A927}"/>
              </a:ext>
            </a:extLst>
          </p:cNvPr>
          <p:cNvSpPr txBox="1"/>
          <p:nvPr/>
        </p:nvSpPr>
        <p:spPr>
          <a:xfrm>
            <a:off x="8494644" y="3394527"/>
            <a:ext cx="3538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staffed_adult_icu_bed_occupancy</a:t>
            </a:r>
            <a:r>
              <a:rPr lang="en-US" dirty="0"/>
              <a:t>'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9A7B198-C3E5-4C36-8DD2-03E59F8FFECB}"/>
              </a:ext>
            </a:extLst>
          </p:cNvPr>
          <p:cNvSpPr txBox="1"/>
          <p:nvPr/>
        </p:nvSpPr>
        <p:spPr>
          <a:xfrm>
            <a:off x="8335618" y="4544704"/>
            <a:ext cx="3856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staffed_pediatric_icu_bed_occupancy</a:t>
            </a:r>
            <a:r>
              <a:rPr lang="en-US" dirty="0"/>
              <a:t>'</a:t>
            </a:r>
          </a:p>
        </p:txBody>
      </p:sp>
      <p:sp>
        <p:nvSpPr>
          <p:cNvPr id="27" name="Cruz 26">
            <a:extLst>
              <a:ext uri="{FF2B5EF4-FFF2-40B4-BE49-F238E27FC236}">
                <a16:creationId xmlns:a16="http://schemas.microsoft.com/office/drawing/2014/main" id="{0004521D-F9AE-4F39-929C-59C3D711DDBE}"/>
              </a:ext>
            </a:extLst>
          </p:cNvPr>
          <p:cNvSpPr/>
          <p:nvPr/>
        </p:nvSpPr>
        <p:spPr>
          <a:xfrm>
            <a:off x="10085261" y="3956551"/>
            <a:ext cx="317696" cy="31769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68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330761"/>
            <a:ext cx="864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3RA PREGUNTA: </a:t>
            </a:r>
            <a:r>
              <a:rPr lang="es-ES" b="1" dirty="0"/>
              <a:t>“top5 Estados con mayor camas UCI ocupadas durante el 2020”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01B27AA-670E-45D0-8885-B3EA6617FDB5}"/>
              </a:ext>
            </a:extLst>
          </p:cNvPr>
          <p:cNvSpPr/>
          <p:nvPr/>
        </p:nvSpPr>
        <p:spPr>
          <a:xfrm>
            <a:off x="947303" y="2205438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90E5BA-4A94-4DA1-BDE1-7AC3E004202E}"/>
              </a:ext>
            </a:extLst>
          </p:cNvPr>
          <p:cNvSpPr/>
          <p:nvPr/>
        </p:nvSpPr>
        <p:spPr>
          <a:xfrm>
            <a:off x="1537024" y="1986333"/>
            <a:ext cx="1391706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RESPUESTA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398086-B995-4FA0-8AA5-560F87551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63369" y="3104227"/>
            <a:ext cx="7629525" cy="252412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7BD54C23-07CB-464D-900B-A52D87C311D2}"/>
              </a:ext>
            </a:extLst>
          </p:cNvPr>
          <p:cNvSpPr/>
          <p:nvPr/>
        </p:nvSpPr>
        <p:spPr>
          <a:xfrm>
            <a:off x="9476206" y="2783866"/>
            <a:ext cx="1853502" cy="2688671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* El estado que ocupa la mayor cantidad de pacientes hospitalizados en camas UCI es </a:t>
            </a:r>
            <a:r>
              <a:rPr lang="es-ES" sz="1800" b="1" dirty="0">
                <a:solidFill>
                  <a:schemeClr val="tx1"/>
                </a:solidFill>
              </a:rPr>
              <a:t>“California” con 1’ 123, 211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1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330761"/>
            <a:ext cx="907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4TA PREGUNTA: </a:t>
            </a:r>
            <a:r>
              <a:rPr lang="es-ES" b="1" dirty="0"/>
              <a:t>“Camas por estado para pacientes pediátricos con COVID-19 en el 2020”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5EF851-542C-4804-BD79-05DD2DB4F7AB}"/>
              </a:ext>
            </a:extLst>
          </p:cNvPr>
          <p:cNvSpPr/>
          <p:nvPr/>
        </p:nvSpPr>
        <p:spPr>
          <a:xfrm>
            <a:off x="131612" y="1986333"/>
            <a:ext cx="3333604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CRITERIO1: </a:t>
            </a:r>
            <a:r>
              <a:rPr lang="es-ES" dirty="0">
                <a:solidFill>
                  <a:schemeClr val="tx1"/>
                </a:solidFill>
              </a:rPr>
              <a:t>pacientes pediátricos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CRITERIO2: </a:t>
            </a:r>
            <a:r>
              <a:rPr lang="es-ES" dirty="0">
                <a:solidFill>
                  <a:schemeClr val="tx1"/>
                </a:solidFill>
              </a:rPr>
              <a:t>COVID confirmado</a:t>
            </a:r>
          </a:p>
          <a:p>
            <a:r>
              <a:rPr lang="es-ES" sz="1800" dirty="0">
                <a:solidFill>
                  <a:schemeClr val="tx1"/>
                </a:solidFill>
              </a:rPr>
              <a:t>CRITERIO3: todo el</a:t>
            </a:r>
            <a:r>
              <a:rPr lang="es-ES" dirty="0">
                <a:solidFill>
                  <a:schemeClr val="tx1"/>
                </a:solidFill>
              </a:rPr>
              <a:t> 2020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01B27AA-670E-45D0-8885-B3EA6617FDB5}"/>
              </a:ext>
            </a:extLst>
          </p:cNvPr>
          <p:cNvSpPr/>
          <p:nvPr/>
        </p:nvSpPr>
        <p:spPr>
          <a:xfrm>
            <a:off x="3783267" y="2205438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90E5BA-4A94-4DA1-BDE1-7AC3E004202E}"/>
              </a:ext>
            </a:extLst>
          </p:cNvPr>
          <p:cNvSpPr/>
          <p:nvPr/>
        </p:nvSpPr>
        <p:spPr>
          <a:xfrm>
            <a:off x="4372988" y="1986333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CAMPOS DE CONSIDERACIÓN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5FA68D-828A-410D-9B3A-509F53286FBE}"/>
              </a:ext>
            </a:extLst>
          </p:cNvPr>
          <p:cNvSpPr/>
          <p:nvPr/>
        </p:nvSpPr>
        <p:spPr>
          <a:xfrm>
            <a:off x="8633562" y="1986332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CAMPO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suma_covid_ped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P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C31506F-4017-4FDE-B07F-D5DA147EAA5A}"/>
              </a:ext>
            </a:extLst>
          </p:cNvPr>
          <p:cNvSpPr/>
          <p:nvPr/>
        </p:nvSpPr>
        <p:spPr>
          <a:xfrm>
            <a:off x="7812382" y="2240459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ruz 26">
            <a:extLst>
              <a:ext uri="{FF2B5EF4-FFF2-40B4-BE49-F238E27FC236}">
                <a16:creationId xmlns:a16="http://schemas.microsoft.com/office/drawing/2014/main" id="{0004521D-F9AE-4F39-929C-59C3D711DDBE}"/>
              </a:ext>
            </a:extLst>
          </p:cNvPr>
          <p:cNvSpPr/>
          <p:nvPr/>
        </p:nvSpPr>
        <p:spPr>
          <a:xfrm>
            <a:off x="10085261" y="3956551"/>
            <a:ext cx="317696" cy="31769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5CD222-22AE-47FC-A6E7-EA2622D81119}"/>
              </a:ext>
            </a:extLst>
          </p:cNvPr>
          <p:cNvSpPr txBox="1"/>
          <p:nvPr/>
        </p:nvSpPr>
        <p:spPr>
          <a:xfrm>
            <a:off x="3988676" y="3330183"/>
            <a:ext cx="3108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staffed_icu_pediatric_patients_confirmed_covid</a:t>
            </a:r>
            <a:r>
              <a:rPr lang="en-US" dirty="0"/>
              <a:t>'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95D2A5-D80F-45A0-A7ED-D4E353CF187B}"/>
              </a:ext>
            </a:extLst>
          </p:cNvPr>
          <p:cNvSpPr txBox="1"/>
          <p:nvPr/>
        </p:nvSpPr>
        <p:spPr>
          <a:xfrm>
            <a:off x="3961717" y="4169490"/>
            <a:ext cx="3333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total_pediatric_patients_hospitalized_confirmed_covid</a:t>
            </a:r>
            <a:r>
              <a:rPr lang="en-US" dirty="0"/>
              <a:t>'</a:t>
            </a:r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1564581-3993-40F1-8CB8-578951BDD159}"/>
              </a:ext>
            </a:extLst>
          </p:cNvPr>
          <p:cNvSpPr txBox="1"/>
          <p:nvPr/>
        </p:nvSpPr>
        <p:spPr>
          <a:xfrm>
            <a:off x="8633562" y="3182754"/>
            <a:ext cx="3108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staffed_icu_pediatric_patients_confirmed_covid</a:t>
            </a:r>
            <a:r>
              <a:rPr lang="en-US" dirty="0"/>
              <a:t>'</a:t>
            </a:r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512282-DD04-4D19-A38F-DCA899828133}"/>
              </a:ext>
            </a:extLst>
          </p:cNvPr>
          <p:cNvSpPr txBox="1"/>
          <p:nvPr/>
        </p:nvSpPr>
        <p:spPr>
          <a:xfrm>
            <a:off x="8577307" y="4442039"/>
            <a:ext cx="3333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'</a:t>
            </a:r>
            <a:r>
              <a:rPr lang="en-US" dirty="0" err="1"/>
              <a:t>total_pediatric_patients_hospitalized_confirmed_covid</a:t>
            </a:r>
            <a:r>
              <a:rPr lang="en-US" dirty="0"/>
              <a:t>'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89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330761"/>
            <a:ext cx="907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4TA PREGUNTA: </a:t>
            </a:r>
            <a:r>
              <a:rPr lang="es-ES" b="1" dirty="0"/>
              <a:t>“Camas por estado para pacientes pediátricos con COVID-19 en el 2020”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01B27AA-670E-45D0-8885-B3EA6617FDB5}"/>
              </a:ext>
            </a:extLst>
          </p:cNvPr>
          <p:cNvSpPr/>
          <p:nvPr/>
        </p:nvSpPr>
        <p:spPr>
          <a:xfrm>
            <a:off x="801530" y="2205438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90E5BA-4A94-4DA1-BDE1-7AC3E004202E}"/>
              </a:ext>
            </a:extLst>
          </p:cNvPr>
          <p:cNvSpPr/>
          <p:nvPr/>
        </p:nvSpPr>
        <p:spPr>
          <a:xfrm>
            <a:off x="1391252" y="1986333"/>
            <a:ext cx="1444714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RESPUESTA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258FFE-EBD9-4860-8699-71DE133F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99" y="3061424"/>
            <a:ext cx="7169884" cy="2254626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FB41799-BB80-4BFE-BA1F-EC2BA87E1BCF}"/>
              </a:ext>
            </a:extLst>
          </p:cNvPr>
          <p:cNvSpPr/>
          <p:nvPr/>
        </p:nvSpPr>
        <p:spPr>
          <a:xfrm>
            <a:off x="9026985" y="2376904"/>
            <a:ext cx="1853502" cy="2688671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* El estado que ocupa la mayor cantidad de pacientes hospitalizados en camas (UCI y común) es </a:t>
            </a:r>
            <a:r>
              <a:rPr lang="es-ES" sz="1800" b="1" dirty="0">
                <a:solidFill>
                  <a:schemeClr val="tx1"/>
                </a:solidFill>
              </a:rPr>
              <a:t>“Texas” 12904 casos </a:t>
            </a:r>
            <a:r>
              <a:rPr lang="es-ES" sz="1800" dirty="0">
                <a:solidFill>
                  <a:schemeClr val="tx1"/>
                </a:solidFill>
              </a:rPr>
              <a:t>en el 2020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3B4A9E2-E3F8-4DA3-A122-E7597C78E2B2}"/>
              </a:ext>
            </a:extLst>
          </p:cNvPr>
          <p:cNvSpPr txBox="1"/>
          <p:nvPr/>
        </p:nvSpPr>
        <p:spPr>
          <a:xfrm>
            <a:off x="344099" y="5400934"/>
            <a:ext cx="737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Nota: dado que pide todos los estados, se recomienda revisar el notebook del proyectos</a:t>
            </a:r>
          </a:p>
        </p:txBody>
      </p:sp>
    </p:spTree>
    <p:extLst>
      <p:ext uri="{BB962C8B-B14F-4D97-AF65-F5344CB8AC3E}">
        <p14:creationId xmlns:p14="http://schemas.microsoft.com/office/powerpoint/2010/main" val="225082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330761"/>
            <a:ext cx="840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5TA PREGUNTA: </a:t>
            </a:r>
            <a:r>
              <a:rPr lang="es-ES" b="1" dirty="0"/>
              <a:t>“% de camas UCI de casos confirmados de COVID-19 por Estado.”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7EFF07-33F2-4B9D-A779-2B1D788AD348}"/>
              </a:ext>
            </a:extLst>
          </p:cNvPr>
          <p:cNvSpPr/>
          <p:nvPr/>
        </p:nvSpPr>
        <p:spPr>
          <a:xfrm>
            <a:off x="131612" y="1986333"/>
            <a:ext cx="2452562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CRITERIO1: No especifica año</a:t>
            </a:r>
          </a:p>
          <a:p>
            <a:r>
              <a:rPr lang="es-ES" sz="1400" dirty="0">
                <a:solidFill>
                  <a:schemeClr val="tx1"/>
                </a:solidFill>
              </a:rPr>
              <a:t>CRITERIO2: COVID confirmado</a:t>
            </a:r>
          </a:p>
          <a:p>
            <a:r>
              <a:rPr lang="es-ES" sz="1400" dirty="0">
                <a:solidFill>
                  <a:schemeClr val="tx1"/>
                </a:solidFill>
              </a:rPr>
              <a:t>CRITERIO3: por Estado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6FE718E-4D3F-4F1F-8F96-090E398CE441}"/>
              </a:ext>
            </a:extLst>
          </p:cNvPr>
          <p:cNvSpPr/>
          <p:nvPr/>
        </p:nvSpPr>
        <p:spPr>
          <a:xfrm>
            <a:off x="2789127" y="2260782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AA2BAC-F975-4EB0-AB5B-D214C3C9E238}"/>
              </a:ext>
            </a:extLst>
          </p:cNvPr>
          <p:cNvSpPr/>
          <p:nvPr/>
        </p:nvSpPr>
        <p:spPr>
          <a:xfrm>
            <a:off x="3404898" y="1986332"/>
            <a:ext cx="2452562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CAMPOS </a:t>
            </a:r>
            <a:r>
              <a:rPr lang="es-ES" sz="1400">
                <a:solidFill>
                  <a:schemeClr val="tx1"/>
                </a:solidFill>
              </a:rPr>
              <a:t>DE CONSIDERACIÓN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36FF1-9C7F-4F2B-9D38-5874E5C97940}"/>
              </a:ext>
            </a:extLst>
          </p:cNvPr>
          <p:cNvSpPr/>
          <p:nvPr/>
        </p:nvSpPr>
        <p:spPr>
          <a:xfrm>
            <a:off x="7897861" y="1998979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CAMPO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porc_uci_covid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P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2171F7F-0760-4ED0-8187-63F707C756FE}"/>
              </a:ext>
            </a:extLst>
          </p:cNvPr>
          <p:cNvSpPr/>
          <p:nvPr/>
        </p:nvSpPr>
        <p:spPr>
          <a:xfrm>
            <a:off x="6533320" y="2284369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D02418C-F47D-4898-AED2-84BE80535506}"/>
              </a:ext>
            </a:extLst>
          </p:cNvPr>
          <p:cNvSpPr txBox="1"/>
          <p:nvPr/>
        </p:nvSpPr>
        <p:spPr>
          <a:xfrm>
            <a:off x="2404585" y="3052131"/>
            <a:ext cx="4453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PE" sz="1200" dirty="0"/>
              <a:t>'</a:t>
            </a:r>
            <a:r>
              <a:rPr lang="es-PE" sz="1200" dirty="0" err="1"/>
              <a:t>staffed_icu_adult_patients_confirmed_covid</a:t>
            </a:r>
            <a:r>
              <a:rPr lang="es-PE" sz="1200" dirty="0"/>
              <a:t>',</a:t>
            </a:r>
          </a:p>
          <a:p>
            <a:r>
              <a:rPr lang="es-PE" sz="1200" dirty="0"/>
              <a:t> '</a:t>
            </a:r>
            <a:r>
              <a:rPr lang="es-PE" sz="1200" dirty="0" err="1"/>
              <a:t>staffed_icu_pediatric_patients_confirmed_covid</a:t>
            </a:r>
            <a:r>
              <a:rPr lang="es-PE" sz="1200" dirty="0"/>
              <a:t>’,</a:t>
            </a:r>
          </a:p>
          <a:p>
            <a:r>
              <a:rPr lang="es-PE" sz="1200" dirty="0"/>
              <a:t>'</a:t>
            </a:r>
            <a:r>
              <a:rPr lang="es-PE" sz="1200" dirty="0" err="1"/>
              <a:t>total_staffed_adult_icu_beds</a:t>
            </a:r>
            <a:r>
              <a:rPr lang="es-PE" sz="1200" dirty="0"/>
              <a:t>’, '</a:t>
            </a:r>
            <a:r>
              <a:rPr lang="es-PE" sz="1200" dirty="0" err="1"/>
              <a:t>total_staffed_pediatric_icu_beds</a:t>
            </a:r>
            <a:r>
              <a:rPr lang="es-PE" sz="1200" dirty="0"/>
              <a:t>'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2FCD98-2000-4AA7-9D6C-7B0C617CD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601" y="3959507"/>
            <a:ext cx="5311637" cy="1259372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1545CBE-68C7-4C4E-B36E-0C49E35B88EA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flipH="1">
            <a:off x="9109420" y="2901016"/>
            <a:ext cx="259661" cy="105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463369" y="1171737"/>
            <a:ext cx="840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5TA PREGUNTA: </a:t>
            </a:r>
            <a:r>
              <a:rPr lang="es-ES" b="1" dirty="0"/>
              <a:t>“% de camas UCI de casos confirmados de COVID-19 por Estado.”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6FE718E-4D3F-4F1F-8F96-090E398CE441}"/>
              </a:ext>
            </a:extLst>
          </p:cNvPr>
          <p:cNvSpPr/>
          <p:nvPr/>
        </p:nvSpPr>
        <p:spPr>
          <a:xfrm>
            <a:off x="2464905" y="1954568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AA2BAC-F975-4EB0-AB5B-D214C3C9E238}"/>
              </a:ext>
            </a:extLst>
          </p:cNvPr>
          <p:cNvSpPr/>
          <p:nvPr/>
        </p:nvSpPr>
        <p:spPr>
          <a:xfrm>
            <a:off x="3173441" y="1842953"/>
            <a:ext cx="1246619" cy="818980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RESPUESTA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F413F8-F756-468E-B35D-F3C6A4F6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9" y="2871484"/>
            <a:ext cx="7882976" cy="2267227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BEE024C-F857-4A56-A1B6-5C7580F8622B}"/>
              </a:ext>
            </a:extLst>
          </p:cNvPr>
          <p:cNvSpPr/>
          <p:nvPr/>
        </p:nvSpPr>
        <p:spPr>
          <a:xfrm>
            <a:off x="9172759" y="2418394"/>
            <a:ext cx="1853502" cy="2688671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* El estado que ocupa el mayor porcentaje de pacientes hospitalizados en camas UCI con respecto a las camas UCI totales es </a:t>
            </a:r>
            <a:r>
              <a:rPr lang="es-ES" sz="1800" b="1" dirty="0">
                <a:solidFill>
                  <a:schemeClr val="tx1"/>
                </a:solidFill>
              </a:rPr>
              <a:t>TEXAS con 20.41 %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4D27971-F951-4D61-ADA2-80849ADF0411}"/>
              </a:ext>
            </a:extLst>
          </p:cNvPr>
          <p:cNvSpPr txBox="1"/>
          <p:nvPr/>
        </p:nvSpPr>
        <p:spPr>
          <a:xfrm>
            <a:off x="344098" y="5400934"/>
            <a:ext cx="868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Nota: dado que pide todos los % por Estados, se recomienda revisar el </a:t>
            </a:r>
            <a:r>
              <a:rPr lang="es-PE" sz="1400" dirty="0" err="1"/>
              <a:t>dataframe</a:t>
            </a:r>
            <a:r>
              <a:rPr lang="es-PE" sz="1400" dirty="0"/>
              <a:t> “uci” en el notebook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279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636954" y="165129"/>
            <a:ext cx="6918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68354-183D-43DA-A4DB-81B34FDE0753}"/>
              </a:ext>
            </a:extLst>
          </p:cNvPr>
          <p:cNvSpPr txBox="1"/>
          <p:nvPr/>
        </p:nvSpPr>
        <p:spPr>
          <a:xfrm>
            <a:off x="1178988" y="1973617"/>
            <a:ext cx="7381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Obtención de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Preparación de los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 err="1">
                <a:latin typeface="Bahnschrift SemiCondensed" panose="020B0502040204020203" pitchFamily="34" charset="0"/>
              </a:rPr>
              <a:t>Dashboard</a:t>
            </a:r>
            <a:endParaRPr lang="es-MX" sz="4000" dirty="0">
              <a:latin typeface="Bahnschrift SemiCondensed" panose="020B0502040204020203" pitchFamily="34" charset="0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87075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224830" y="1227976"/>
            <a:ext cx="939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6TA PREGUNTA: </a:t>
            </a:r>
            <a:r>
              <a:rPr lang="es-ES" b="1" dirty="0"/>
              <a:t>“Número de muertes debido al COVID-19 por Estado durante el 2021.”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7EFF07-33F2-4B9D-A779-2B1D788AD348}"/>
              </a:ext>
            </a:extLst>
          </p:cNvPr>
          <p:cNvSpPr/>
          <p:nvPr/>
        </p:nvSpPr>
        <p:spPr>
          <a:xfrm>
            <a:off x="131612" y="1986333"/>
            <a:ext cx="2452562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CRITERIO1: muertes por COVID</a:t>
            </a:r>
          </a:p>
          <a:p>
            <a:r>
              <a:rPr lang="es-ES" sz="1400" dirty="0">
                <a:solidFill>
                  <a:schemeClr val="tx1"/>
                </a:solidFill>
              </a:rPr>
              <a:t>CRITERIO2: año 2021</a:t>
            </a:r>
          </a:p>
          <a:p>
            <a:r>
              <a:rPr lang="es-ES" sz="1400" dirty="0">
                <a:solidFill>
                  <a:schemeClr val="tx1"/>
                </a:solidFill>
              </a:rPr>
              <a:t>CRITERIO3: por Estado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6FE718E-4D3F-4F1F-8F96-090E398CE441}"/>
              </a:ext>
            </a:extLst>
          </p:cNvPr>
          <p:cNvSpPr/>
          <p:nvPr/>
        </p:nvSpPr>
        <p:spPr>
          <a:xfrm>
            <a:off x="2789127" y="2260782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AA2BAC-F975-4EB0-AB5B-D214C3C9E238}"/>
              </a:ext>
            </a:extLst>
          </p:cNvPr>
          <p:cNvSpPr/>
          <p:nvPr/>
        </p:nvSpPr>
        <p:spPr>
          <a:xfrm>
            <a:off x="3404898" y="1986332"/>
            <a:ext cx="2452562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CAMPOS </a:t>
            </a:r>
            <a:r>
              <a:rPr lang="es-ES" sz="1400">
                <a:solidFill>
                  <a:schemeClr val="tx1"/>
                </a:solidFill>
              </a:rPr>
              <a:t>DE CONSIDERACIÓN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36FF1-9C7F-4F2B-9D38-5874E5C97940}"/>
              </a:ext>
            </a:extLst>
          </p:cNvPr>
          <p:cNvSpPr/>
          <p:nvPr/>
        </p:nvSpPr>
        <p:spPr>
          <a:xfrm>
            <a:off x="7897861" y="1986331"/>
            <a:ext cx="2942439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CALCULADO MEDIANTE </a:t>
            </a:r>
            <a:r>
              <a:rPr lang="es-E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upby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y sum</a:t>
            </a:r>
            <a:endParaRPr lang="es-P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2171F7F-0760-4ED0-8187-63F707C756FE}"/>
              </a:ext>
            </a:extLst>
          </p:cNvPr>
          <p:cNvSpPr/>
          <p:nvPr/>
        </p:nvSpPr>
        <p:spPr>
          <a:xfrm>
            <a:off x="6533320" y="2284369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3CB5EED-6046-445C-9F42-4BEEDF4B2A00}"/>
              </a:ext>
            </a:extLst>
          </p:cNvPr>
          <p:cNvSpPr txBox="1"/>
          <p:nvPr/>
        </p:nvSpPr>
        <p:spPr>
          <a:xfrm>
            <a:off x="3822682" y="3095021"/>
            <a:ext cx="1616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 b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PE" dirty="0"/>
              <a:t>'</a:t>
            </a:r>
            <a:r>
              <a:rPr lang="es-PE" dirty="0" err="1"/>
              <a:t>deaths_covid</a:t>
            </a:r>
            <a:r>
              <a:rPr lang="es-PE" dirty="0"/>
              <a:t>'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9EFBF3-D3D6-4C07-995E-46F690652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7" y="3737961"/>
            <a:ext cx="6086886" cy="196607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0507B65-D003-4DA0-BF4F-E1AEDFD81096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flipH="1">
            <a:off x="8737740" y="2888368"/>
            <a:ext cx="631341" cy="849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3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3ED5A1-C5CA-4B11-9FCC-882C933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1" y="80907"/>
            <a:ext cx="1033876" cy="96361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224830" y="1227976"/>
            <a:ext cx="939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6TA PREGUNTA: </a:t>
            </a:r>
            <a:r>
              <a:rPr lang="es-ES" b="1" dirty="0"/>
              <a:t>“Número de muertes debido al COVID-19 por Estado durante el 2021.”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6FE718E-4D3F-4F1F-8F96-090E398CE441}"/>
              </a:ext>
            </a:extLst>
          </p:cNvPr>
          <p:cNvSpPr/>
          <p:nvPr/>
        </p:nvSpPr>
        <p:spPr>
          <a:xfrm>
            <a:off x="734811" y="3229766"/>
            <a:ext cx="41081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AA2BAC-F975-4EB0-AB5B-D214C3C9E238}"/>
              </a:ext>
            </a:extLst>
          </p:cNvPr>
          <p:cNvSpPr/>
          <p:nvPr/>
        </p:nvSpPr>
        <p:spPr>
          <a:xfrm>
            <a:off x="1469020" y="2977981"/>
            <a:ext cx="1405641" cy="902037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RESPUESTA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1A7E3E-6B85-4D52-9172-D3C87E96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334" y="1931819"/>
            <a:ext cx="3720902" cy="305972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C99C4B9-D019-4656-B156-F7DEF0E03A26}"/>
              </a:ext>
            </a:extLst>
          </p:cNvPr>
          <p:cNvSpPr/>
          <p:nvPr/>
        </p:nvSpPr>
        <p:spPr>
          <a:xfrm>
            <a:off x="8430637" y="2239554"/>
            <a:ext cx="2078337" cy="2378892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* El estado que más muertes por COVID-19 tuvo en el 2021 fue </a:t>
            </a:r>
            <a:r>
              <a:rPr lang="es-ES" sz="1800" b="1" dirty="0">
                <a:solidFill>
                  <a:schemeClr val="tx1"/>
                </a:solidFill>
              </a:rPr>
              <a:t>CALIFORNIA con 34649 de un total de 314872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A05A8D5-D7FE-43E8-A5B5-7A76C4437F66}"/>
              </a:ext>
            </a:extLst>
          </p:cNvPr>
          <p:cNvSpPr txBox="1"/>
          <p:nvPr/>
        </p:nvSpPr>
        <p:spPr>
          <a:xfrm>
            <a:off x="224830" y="5233717"/>
            <a:ext cx="1037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Nota: dado que pide el número de fallecidos COVID por Estado, se recomienda revisar el </a:t>
            </a:r>
            <a:r>
              <a:rPr lang="es-PE" sz="1400" dirty="0" err="1"/>
              <a:t>dataframe</a:t>
            </a:r>
            <a:r>
              <a:rPr lang="es-PE" sz="1400" dirty="0"/>
              <a:t> “df_deaths_covid_2021” en el notebook del proyecto</a:t>
            </a:r>
          </a:p>
        </p:txBody>
      </p:sp>
    </p:spTree>
    <p:extLst>
      <p:ext uri="{BB962C8B-B14F-4D97-AF65-F5344CB8AC3E}">
        <p14:creationId xmlns:p14="http://schemas.microsoft.com/office/powerpoint/2010/main" val="1972069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636954" y="165129"/>
            <a:ext cx="6918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68354-183D-43DA-A4DB-81B34FDE0753}"/>
              </a:ext>
            </a:extLst>
          </p:cNvPr>
          <p:cNvSpPr txBox="1"/>
          <p:nvPr/>
        </p:nvSpPr>
        <p:spPr>
          <a:xfrm>
            <a:off x="1178988" y="1973617"/>
            <a:ext cx="7381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Obtención de datos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Preparación de los datos</a:t>
            </a:r>
          </a:p>
          <a:p>
            <a:pPr marL="914400" marR="0" lvl="0" indent="-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Análisis exploratorio(EDA)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s-MX" sz="4000" dirty="0" err="1">
                <a:latin typeface="Bahnschrift SemiCondensed" panose="020B0502040204020203" pitchFamily="34" charset="0"/>
              </a:rPr>
              <a:t>Dashboard</a:t>
            </a:r>
            <a:endParaRPr lang="es-MX" sz="4000" dirty="0">
              <a:latin typeface="Bahnschrift SemiCondensed" panose="020B0502040204020203" pitchFamily="34" charset="0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27132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0" y="191988"/>
            <a:ext cx="7050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4</a:t>
            </a: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DASHBOARD</a:t>
            </a:r>
            <a:endParaRPr lang="es-MX" sz="4000" dirty="0">
              <a:latin typeface="Bahnschrift SemiCondensed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BA0899-72D8-4E3B-B2D7-BE6338D71CA9}"/>
              </a:ext>
            </a:extLst>
          </p:cNvPr>
          <p:cNvSpPr txBox="1"/>
          <p:nvPr/>
        </p:nvSpPr>
        <p:spPr>
          <a:xfrm>
            <a:off x="0" y="1041601"/>
            <a:ext cx="9396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1RA PREGUNTA: </a:t>
            </a:r>
            <a:r>
              <a:rPr lang="es-ES" b="1" dirty="0"/>
              <a:t>Un mapa que muestre la cantidad de hospitalizados debido al COVID-19 por Estado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8F23F2-2F53-44D8-9E64-E3238834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644" y="-13527"/>
            <a:ext cx="1076342" cy="9935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ADB430-6CBC-4667-B4A8-DDAC1642C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7"/>
          <a:stretch/>
        </p:blipFill>
        <p:spPr>
          <a:xfrm>
            <a:off x="6324015" y="1844593"/>
            <a:ext cx="5777492" cy="2143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FBC7DA-1369-4B48-A44D-B731636395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7"/>
          <a:stretch/>
        </p:blipFill>
        <p:spPr>
          <a:xfrm>
            <a:off x="291548" y="1844593"/>
            <a:ext cx="5777492" cy="21431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17A1D8-0E02-44B4-8F5D-2F7CE704BD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97"/>
          <a:stretch/>
        </p:blipFill>
        <p:spPr>
          <a:xfrm>
            <a:off x="3342504" y="4104210"/>
            <a:ext cx="5777492" cy="21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0" y="260700"/>
            <a:ext cx="3300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3200" dirty="0">
                <a:latin typeface="Bahnschrift SemiCondensed" panose="020B0502040204020203" pitchFamily="34" charset="0"/>
              </a:rPr>
              <a:t>4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. DASHBOARD</a:t>
            </a:r>
            <a:endParaRPr lang="es-MX" sz="3200" dirty="0">
              <a:latin typeface="Bahnschrift SemiCondensed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DFB16D-C224-40AD-9738-3F22F0D3A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07" y="260700"/>
            <a:ext cx="8322363" cy="622560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DA9294-C65A-41C5-BB0E-4DBE5C603E9C}"/>
              </a:ext>
            </a:extLst>
          </p:cNvPr>
          <p:cNvSpPr txBox="1"/>
          <p:nvPr/>
        </p:nvSpPr>
        <p:spPr>
          <a:xfrm>
            <a:off x="0" y="5351364"/>
            <a:ext cx="35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/>
              <a:t>https://datastudio.google.com/s/qA14x6-CZfk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F6462CE-D774-42C8-BBBE-4E16EBE3E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59" b="30472"/>
          <a:stretch/>
        </p:blipFill>
        <p:spPr>
          <a:xfrm>
            <a:off x="262624" y="2873265"/>
            <a:ext cx="3011119" cy="649354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1D81BE6-3660-4C96-AF61-C3EFE6D6E484}"/>
              </a:ext>
            </a:extLst>
          </p:cNvPr>
          <p:cNvSpPr/>
          <p:nvPr/>
        </p:nvSpPr>
        <p:spPr>
          <a:xfrm>
            <a:off x="289128" y="1062662"/>
            <a:ext cx="3263368" cy="1468499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Para la elaboración del dashboard se empleó Data Studio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7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636954" y="165129"/>
            <a:ext cx="6918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68354-183D-43DA-A4DB-81B34FDE0753}"/>
              </a:ext>
            </a:extLst>
          </p:cNvPr>
          <p:cNvSpPr txBox="1"/>
          <p:nvPr/>
        </p:nvSpPr>
        <p:spPr>
          <a:xfrm>
            <a:off x="1178988" y="1973617"/>
            <a:ext cx="7381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Obtención de datos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Preparación de los datos</a:t>
            </a:r>
          </a:p>
          <a:p>
            <a:pPr marL="914400" marR="0" lvl="0" indent="-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Análisis exploratorio(EDA)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s-MX" sz="4000" dirty="0" err="1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Dashboard</a:t>
            </a:r>
            <a:endParaRPr lang="es-MX" sz="4000" dirty="0">
              <a:solidFill>
                <a:schemeClr val="bg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9893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0" y="260700"/>
            <a:ext cx="38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5. CONCLUSIONES</a:t>
            </a:r>
            <a:endParaRPr lang="es-MX" sz="3200" dirty="0">
              <a:latin typeface="Bahnschrift SemiCondensed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83A00-B75A-4554-9DA8-F701D3366666}"/>
              </a:ext>
            </a:extLst>
          </p:cNvPr>
          <p:cNvSpPr txBox="1"/>
          <p:nvPr/>
        </p:nvSpPr>
        <p:spPr>
          <a:xfrm>
            <a:off x="2027127" y="2121738"/>
            <a:ext cx="7381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§"/>
              <a:defRPr/>
            </a:pPr>
            <a:r>
              <a:rPr lang="es-MX" sz="2000" dirty="0">
                <a:latin typeface="Bahnschrift SemiCondensed" panose="020B0502040204020203" pitchFamily="34" charset="0"/>
              </a:rPr>
              <a:t>El peor año para estados unidos en lo que se refiere a muertes por COVID fue en el 2021 con 314872.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s-MX" sz="2000" dirty="0">
              <a:latin typeface="Bahnschrift SemiCondensed" panose="020B0502040204020203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§"/>
              <a:defRPr/>
            </a:pPr>
            <a:r>
              <a:rPr lang="es-MX" sz="2000" dirty="0">
                <a:latin typeface="Bahnschrift SemiCondensed" panose="020B0502040204020203" pitchFamily="34" charset="0"/>
              </a:rPr>
              <a:t>En todos los escenarios evaluados, son los estados de TEXAS y CALIFORNIA los que presentan mayor casos y muertes por COVID.</a:t>
            </a:r>
          </a:p>
        </p:txBody>
      </p:sp>
    </p:spTree>
    <p:extLst>
      <p:ext uri="{BB962C8B-B14F-4D97-AF65-F5344CB8AC3E}">
        <p14:creationId xmlns:p14="http://schemas.microsoft.com/office/powerpoint/2010/main" val="180397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173128" y="1896934"/>
            <a:ext cx="6918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412615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636954" y="165129"/>
            <a:ext cx="6918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68354-183D-43DA-A4DB-81B34FDE0753}"/>
              </a:ext>
            </a:extLst>
          </p:cNvPr>
          <p:cNvSpPr txBox="1"/>
          <p:nvPr/>
        </p:nvSpPr>
        <p:spPr>
          <a:xfrm>
            <a:off x="1178988" y="1973617"/>
            <a:ext cx="7381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Obtención de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Preparación de los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</a:t>
            </a:r>
            <a:r>
              <a:rPr lang="es-MX" sz="4000" dirty="0" err="1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 exploratorio(EDA)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 err="1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Dashboard</a:t>
            </a:r>
            <a:endParaRPr lang="es-MX" sz="4000" dirty="0">
              <a:solidFill>
                <a:schemeClr val="bg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110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77F91B-5BE8-4824-A8C7-2A2C2DC51D45}"/>
              </a:ext>
            </a:extLst>
          </p:cNvPr>
          <p:cNvSpPr/>
          <p:nvPr/>
        </p:nvSpPr>
        <p:spPr>
          <a:xfrm>
            <a:off x="7329956" y="2010971"/>
            <a:ext cx="4452138" cy="2836058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FUENTE: data obtenida del gobierno de Estados Unidos.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FORMATO DE TRABAJO: archivo .</a:t>
            </a:r>
            <a:r>
              <a:rPr lang="es-ES" dirty="0" err="1">
                <a:solidFill>
                  <a:schemeClr val="tx1"/>
                </a:solidFill>
              </a:rPr>
              <a:t>csv</a:t>
            </a:r>
            <a:r>
              <a:rPr lang="es-ES" dirty="0">
                <a:solidFill>
                  <a:schemeClr val="tx1"/>
                </a:solidFill>
              </a:rPr>
              <a:t> guardado en la carpeta del proyecto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654ECD-4D51-4628-887A-435FFCE8A149}"/>
              </a:ext>
            </a:extLst>
          </p:cNvPr>
          <p:cNvSpPr txBox="1"/>
          <p:nvPr/>
        </p:nvSpPr>
        <p:spPr>
          <a:xfrm>
            <a:off x="409906" y="164356"/>
            <a:ext cx="565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4000" dirty="0">
                <a:latin typeface="Bahnschrift SemiCondensed" panose="020B0502040204020203" pitchFamily="34" charset="0"/>
              </a:rPr>
              <a:t>1. Obtención de datos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F062A2C-2723-46FA-860C-1EB33CF0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6" y="1716062"/>
            <a:ext cx="6733449" cy="342587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4839419-1CFE-46FF-8DA1-C0D290823205}"/>
              </a:ext>
            </a:extLst>
          </p:cNvPr>
          <p:cNvSpPr txBox="1"/>
          <p:nvPr/>
        </p:nvSpPr>
        <p:spPr>
          <a:xfrm>
            <a:off x="311267" y="5339184"/>
            <a:ext cx="737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https://healthdata.gov/Hospital/COVID-19-Reported-Patient-Impact-and-Hospital-Capa/g62h-syeh</a:t>
            </a:r>
          </a:p>
        </p:txBody>
      </p:sp>
    </p:spTree>
    <p:extLst>
      <p:ext uri="{BB962C8B-B14F-4D97-AF65-F5344CB8AC3E}">
        <p14:creationId xmlns:p14="http://schemas.microsoft.com/office/powerpoint/2010/main" val="34765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636954" y="165129"/>
            <a:ext cx="6918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68354-183D-43DA-A4DB-81B34FDE0753}"/>
              </a:ext>
            </a:extLst>
          </p:cNvPr>
          <p:cNvSpPr txBox="1"/>
          <p:nvPr/>
        </p:nvSpPr>
        <p:spPr>
          <a:xfrm>
            <a:off x="1178988" y="1973617"/>
            <a:ext cx="7381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Obtención de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Preparación de los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</a:t>
            </a:r>
            <a:r>
              <a:rPr lang="es-MX" sz="4000" dirty="0" err="1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 exploratorio(EDA)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 err="1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Dashboard</a:t>
            </a:r>
            <a:endParaRPr lang="es-MX" sz="4000" dirty="0">
              <a:solidFill>
                <a:schemeClr val="bg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2327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1" y="191987"/>
            <a:ext cx="671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2. Preparación de los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F8E4DF-DB90-4F8F-B76F-A41E2100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1" y="2356742"/>
            <a:ext cx="5876925" cy="1885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38D2EC-822B-4FD1-876B-7FD46F6DEC28}"/>
              </a:ext>
            </a:extLst>
          </p:cNvPr>
          <p:cNvSpPr txBox="1"/>
          <p:nvPr/>
        </p:nvSpPr>
        <p:spPr>
          <a:xfrm>
            <a:off x="463371" y="1462033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INSPECCIÓN INICIAL</a:t>
            </a:r>
            <a:endParaRPr lang="es-PE" b="1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217A0EB-C7D4-47D6-A22B-A4066B66DD44}"/>
              </a:ext>
            </a:extLst>
          </p:cNvPr>
          <p:cNvSpPr/>
          <p:nvPr/>
        </p:nvSpPr>
        <p:spPr>
          <a:xfrm>
            <a:off x="6679096" y="2783522"/>
            <a:ext cx="1007165" cy="10323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72D3E3-AD9E-4946-AD66-7DD0B63DF184}"/>
              </a:ext>
            </a:extLst>
          </p:cNvPr>
          <p:cNvSpPr/>
          <p:nvPr/>
        </p:nvSpPr>
        <p:spPr>
          <a:xfrm>
            <a:off x="8025061" y="2466223"/>
            <a:ext cx="3458225" cy="1666986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# DE COLUMNAS: 135.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# REGISTROS: 47585.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6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1" y="191987"/>
            <a:ext cx="671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2. Preparación de los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38D2EC-822B-4FD1-876B-7FD46F6DEC28}"/>
              </a:ext>
            </a:extLst>
          </p:cNvPr>
          <p:cNvSpPr txBox="1"/>
          <p:nvPr/>
        </p:nvSpPr>
        <p:spPr>
          <a:xfrm>
            <a:off x="131611" y="1117858"/>
            <a:ext cx="440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REVISIÓN DE DICCIONARIO DEL DATASET</a:t>
            </a:r>
            <a:endParaRPr lang="es-PE" b="1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217A0EB-C7D4-47D6-A22B-A4066B66DD44}"/>
              </a:ext>
            </a:extLst>
          </p:cNvPr>
          <p:cNvSpPr/>
          <p:nvPr/>
        </p:nvSpPr>
        <p:spPr>
          <a:xfrm>
            <a:off x="5236329" y="2195325"/>
            <a:ext cx="875098" cy="8326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72D3E3-AD9E-4946-AD66-7DD0B63DF184}"/>
              </a:ext>
            </a:extLst>
          </p:cNvPr>
          <p:cNvSpPr/>
          <p:nvPr/>
        </p:nvSpPr>
        <p:spPr>
          <a:xfrm>
            <a:off x="715390" y="1751103"/>
            <a:ext cx="3499029" cy="1032409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Lectura y comprensión de los campos idóneos para el análisis</a:t>
            </a:r>
            <a:endParaRPr lang="es-PE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F68410F-33A6-43F0-8BA4-28CB48396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24443"/>
              </p:ext>
            </p:extLst>
          </p:nvPr>
        </p:nvGraphicFramePr>
        <p:xfrm>
          <a:off x="6995553" y="1606694"/>
          <a:ext cx="4587303" cy="346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7303">
                  <a:extLst>
                    <a:ext uri="{9D8B030D-6E8A-4147-A177-3AD203B41FA5}">
                      <a16:colId xmlns:a16="http://schemas.microsoft.com/office/drawing/2014/main" val="35733141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b="1" u="none" strike="noStrike" dirty="0">
                          <a:effectLst/>
                        </a:rPr>
                        <a:t>CAMPOS PARA EL ESTUDIO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3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dirty="0" err="1">
                          <a:effectLst/>
                        </a:rPr>
                        <a:t>state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7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dirty="0">
                          <a:effectLst/>
                        </a:rPr>
                        <a:t>date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15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 err="1">
                          <a:effectLst/>
                        </a:rPr>
                        <a:t>inpatient_beds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56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inpatient_beds_used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75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 err="1">
                          <a:effectLst/>
                        </a:rPr>
                        <a:t>inpatient_beds_used_covid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3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staffed_adult_icu_bed_occupancy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975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staffed_icu_adult_patients_confirmed_covid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10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staffed_icu_adult_patients_confirmed_and_suspected_covid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62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total_staffed_adult_icu_beds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05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staffed_pediatric_icu_bed_occupancy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42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staffed_icu_pediatric_patients_confirmed_covid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3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total_staffed_pediatric_icu_beds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52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total_adult_patients_hospitalized_confirmed_covid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7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total_adult_patients_hospitalized_confirmed_and_suspected_covid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44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total_pediatric_patients_hospitalized_confirmed_covid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3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total_pediatric_patients_hospitalized_confirmed_and_suspected_covid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98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 err="1">
                          <a:effectLst/>
                        </a:rPr>
                        <a:t>deaths_covid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1491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7DA05-6C78-415A-8CE1-BF1272B0C839}"/>
              </a:ext>
            </a:extLst>
          </p:cNvPr>
          <p:cNvSpPr txBox="1"/>
          <p:nvPr/>
        </p:nvSpPr>
        <p:spPr>
          <a:xfrm>
            <a:off x="6731195" y="1095195"/>
            <a:ext cx="440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REVISIÓN DE DICCIONARIO DEL DATASET</a:t>
            </a:r>
            <a:endParaRPr lang="es-PE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E7A01-8371-4265-8543-C0740813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97" y="3113326"/>
            <a:ext cx="1882264" cy="188226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863F87B-720F-422E-8A2F-41E7D55374CA}"/>
              </a:ext>
            </a:extLst>
          </p:cNvPr>
          <p:cNvSpPr/>
          <p:nvPr/>
        </p:nvSpPr>
        <p:spPr>
          <a:xfrm>
            <a:off x="4214419" y="3801649"/>
            <a:ext cx="2432686" cy="1666986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1"/>
                </a:solidFill>
              </a:rPr>
              <a:t>Se seleccionaron 17 campos de interés para el estudio.</a:t>
            </a:r>
          </a:p>
          <a:p>
            <a:endParaRPr lang="es-ES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1"/>
                </a:solidFill>
              </a:rPr>
              <a:t>Se elaboró un archivo Excel con el nuevo diccionario.</a:t>
            </a:r>
            <a:endParaRPr lang="es-P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92A09C-2B17-494E-B247-AEF83711C612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449F1-69C4-4799-8591-FC74BEA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05A02F-EBA5-4597-9405-50F2FA4743F4}"/>
              </a:ext>
            </a:extLst>
          </p:cNvPr>
          <p:cNvCxnSpPr/>
          <p:nvPr/>
        </p:nvCxnSpPr>
        <p:spPr>
          <a:xfrm>
            <a:off x="131611" y="1044520"/>
            <a:ext cx="1187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51AC96-073C-4064-8D5E-D11327CBD8CC}"/>
              </a:ext>
            </a:extLst>
          </p:cNvPr>
          <p:cNvSpPr txBox="1"/>
          <p:nvPr/>
        </p:nvSpPr>
        <p:spPr>
          <a:xfrm>
            <a:off x="463371" y="191987"/>
            <a:ext cx="671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2. Preparación de los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38D2EC-822B-4FD1-876B-7FD46F6DEC28}"/>
              </a:ext>
            </a:extLst>
          </p:cNvPr>
          <p:cNvSpPr txBox="1"/>
          <p:nvPr/>
        </p:nvSpPr>
        <p:spPr>
          <a:xfrm>
            <a:off x="52559" y="1540201"/>
            <a:ext cx="485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CONVERSIÓN DEL CAMPO “date” A DATATIME</a:t>
            </a:r>
            <a:endParaRPr lang="es-PE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4A86EB-9F1F-42CB-B17C-8D31425E8E7E}"/>
              </a:ext>
            </a:extLst>
          </p:cNvPr>
          <p:cNvSpPr txBox="1"/>
          <p:nvPr/>
        </p:nvSpPr>
        <p:spPr>
          <a:xfrm>
            <a:off x="7301952" y="1540201"/>
            <a:ext cx="2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IMPUTACIÓN DE </a:t>
            </a:r>
            <a:r>
              <a:rPr lang="es-ES" b="1" dirty="0" err="1"/>
              <a:t>NAN’s</a:t>
            </a:r>
            <a:endParaRPr lang="es-PE" b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5D9A105-6074-48EF-B328-7793CA81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4" y="2550983"/>
            <a:ext cx="9365279" cy="2778113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5C17102-6DB8-467C-8AEA-7AD2AF73FBB1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2477935" y="1909533"/>
            <a:ext cx="4824017" cy="32275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63B31B2-F9E8-45CC-98FC-1371E124CAF4}"/>
              </a:ext>
            </a:extLst>
          </p:cNvPr>
          <p:cNvSpPr/>
          <p:nvPr/>
        </p:nvSpPr>
        <p:spPr>
          <a:xfrm>
            <a:off x="7301952" y="5039507"/>
            <a:ext cx="2597426" cy="1951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061BAD-F65D-49F1-8882-2B3D80BABB27}"/>
              </a:ext>
            </a:extLst>
          </p:cNvPr>
          <p:cNvSpPr/>
          <p:nvPr/>
        </p:nvSpPr>
        <p:spPr>
          <a:xfrm>
            <a:off x="2120351" y="3803376"/>
            <a:ext cx="1166191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E5881A-17B5-4989-B405-F47B606E3F6F}"/>
              </a:ext>
            </a:extLst>
          </p:cNvPr>
          <p:cNvSpPr/>
          <p:nvPr/>
        </p:nvSpPr>
        <p:spPr>
          <a:xfrm>
            <a:off x="7301952" y="4789557"/>
            <a:ext cx="1961321" cy="195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240AFEF-D63D-4AE3-BD57-745E349D4F68}"/>
              </a:ext>
            </a:extLst>
          </p:cNvPr>
          <p:cNvCxnSpPr>
            <a:stCxn id="16" idx="2"/>
            <a:endCxn id="23" idx="3"/>
          </p:cNvCxnSpPr>
          <p:nvPr/>
        </p:nvCxnSpPr>
        <p:spPr>
          <a:xfrm flipH="1">
            <a:off x="3286542" y="1909533"/>
            <a:ext cx="5360506" cy="2013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6D41AAA-0A11-42C0-AFC6-AFCD0DB3650E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 flipH="1">
            <a:off x="8282613" y="1909533"/>
            <a:ext cx="364435" cy="2880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1668871-EF92-4C06-A8EF-306EE8DE6565}"/>
              </a:ext>
            </a:extLst>
          </p:cNvPr>
          <p:cNvSpPr/>
          <p:nvPr/>
        </p:nvSpPr>
        <p:spPr>
          <a:xfrm>
            <a:off x="10319442" y="2595703"/>
            <a:ext cx="1708183" cy="2688671"/>
          </a:xfrm>
          <a:prstGeom prst="rect">
            <a:avLst/>
          </a:prstGeom>
          <a:solidFill>
            <a:srgbClr val="E6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tx1"/>
                </a:solidFill>
              </a:rPr>
              <a:t>* Se llevó a cabo una imputación simple para aquellos valores NAN con un valor de cero (0)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D73D8-ECD6-4C2A-BCC9-C974DBE65AAB}"/>
              </a:ext>
            </a:extLst>
          </p:cNvPr>
          <p:cNvSpPr/>
          <p:nvPr/>
        </p:nvSpPr>
        <p:spPr>
          <a:xfrm>
            <a:off x="0" y="5844209"/>
            <a:ext cx="12192000" cy="1032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82D7-CFE6-4C46-886C-2D44570E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" y="5906568"/>
            <a:ext cx="2333294" cy="9076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2D1BF-91CD-4AB7-92D5-5BB69543E580}"/>
              </a:ext>
            </a:extLst>
          </p:cNvPr>
          <p:cNvSpPr txBox="1"/>
          <p:nvPr/>
        </p:nvSpPr>
        <p:spPr>
          <a:xfrm>
            <a:off x="2636954" y="165129"/>
            <a:ext cx="6918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68354-183D-43DA-A4DB-81B34FDE0753}"/>
              </a:ext>
            </a:extLst>
          </p:cNvPr>
          <p:cNvSpPr txBox="1"/>
          <p:nvPr/>
        </p:nvSpPr>
        <p:spPr>
          <a:xfrm>
            <a:off x="1178988" y="1973617"/>
            <a:ext cx="7381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Obtención de datos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s-MX" sz="40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Preparación de los datos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A</a:t>
            </a:r>
            <a:r>
              <a:rPr lang="es-MX" sz="4000" dirty="0" err="1">
                <a:latin typeface="Bahnschrift SemiCondensed" panose="020B0502040204020203" pitchFamily="34" charset="0"/>
              </a:rPr>
              <a:t>nálisis</a:t>
            </a:r>
            <a:r>
              <a:rPr lang="es-MX" sz="4000" dirty="0">
                <a:latin typeface="Bahnschrift SemiCondensed" panose="020B0502040204020203" pitchFamily="34" charset="0"/>
              </a:rPr>
              <a:t> exploratorio(EDA)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4000" dirty="0" err="1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rPr>
              <a:t>Dashboard</a:t>
            </a:r>
            <a:endParaRPr lang="es-MX" sz="4000" dirty="0">
              <a:solidFill>
                <a:schemeClr val="bg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32852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1341</Words>
  <Application>Microsoft Office PowerPoint</Application>
  <PresentationFormat>Panorámica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Bahnschrift SemiCondensed</vt:lpstr>
      <vt:lpstr>Calibri</vt:lpstr>
      <vt:lpstr>Calibri Light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Jeampierr</dc:creator>
  <cp:lastModifiedBy>Jeampierr</cp:lastModifiedBy>
  <cp:revision>5</cp:revision>
  <dcterms:created xsi:type="dcterms:W3CDTF">2022-08-11T02:46:09Z</dcterms:created>
  <dcterms:modified xsi:type="dcterms:W3CDTF">2022-08-11T14:46:49Z</dcterms:modified>
</cp:coreProperties>
</file>