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332" r:id="rId4"/>
    <p:sldId id="299" r:id="rId5"/>
    <p:sldId id="305" r:id="rId6"/>
    <p:sldId id="333" r:id="rId7"/>
    <p:sldId id="331" r:id="rId8"/>
    <p:sldId id="306" r:id="rId9"/>
    <p:sldId id="334" r:id="rId10"/>
    <p:sldId id="312" r:id="rId11"/>
    <p:sldId id="335" r:id="rId12"/>
    <p:sldId id="330" r:id="rId13"/>
    <p:sldId id="308" r:id="rId14"/>
    <p:sldId id="329" r:id="rId15"/>
    <p:sldId id="326" r:id="rId16"/>
    <p:sldId id="328" r:id="rId17"/>
    <p:sldId id="313" r:id="rId18"/>
    <p:sldId id="309" r:id="rId19"/>
    <p:sldId id="352" r:id="rId20"/>
    <p:sldId id="351" r:id="rId21"/>
    <p:sldId id="350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BD6-F0C5-435A-9E8A-5F0BF661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007D0-D72F-496F-87EF-9887D9A5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8100-87E7-45B9-BBFA-26724C5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C292-3436-4CD1-B70D-FCC0D2C9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4EAC-0E0F-4582-A788-434308C8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69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8312-BDB5-4638-B466-C6F7ABD9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B8E87-DD1B-48BF-A431-FCA8719B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9674-69C9-4136-8341-4D5AA64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8EC9-4E25-466B-9AE9-DCCFD416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D84F-2CF1-4B9B-8484-4705FEF5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2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6DC3D-9711-4323-B84B-729A4752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B391-CB01-4510-83F0-817AE6F1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6703-50A1-47F2-8948-7759176B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7C21-E8BF-43BF-A889-9A83514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E6BD-1E3A-4541-A756-9BFCA97C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6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4AC-127A-4C3A-AB6B-DD18ED6A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2740-A56A-40CC-BD51-EED5B09C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C52F-D053-4090-A841-A96534A9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5835-53B1-4CCC-A85A-C9EF7C03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5CEB-BEBC-43D7-B87A-66C1EE7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3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17D0-7808-4ECA-ABF6-EE04F0BE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4C0F-050E-4A9D-ABFC-4A53C90B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EEAC-7522-4ACF-831D-941DFB43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6684-B1B2-46CD-A8CF-5D70D315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6768-8579-4EA4-A3FD-61AA7D1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2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489-70AF-4C26-989D-477A1EC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D651-42A5-4D58-AF48-5AB885127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4C932-C285-4D1D-AF2B-ED72381D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EDBF-7EF2-4B5C-BE1C-5D082000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D8F8-0505-459A-A0FF-C35E0511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0ACA-96AC-4E3C-9AA6-4DBF5DD8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44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439C-1265-473F-89CA-F7DFAF7B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37411-425A-4BB3-BF80-308A54C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549A6-E540-49BE-8E43-ADDBBC328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F213-0F8A-4648-9A82-A66262E4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6FD06-0D13-4FDA-A49A-1AC92136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14C49-7C84-4563-B8AC-4C4400A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AF77-738D-4430-B1E6-0D99AFA2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058C-4F9C-4070-8834-40D7759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403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519D-673D-4629-9623-7248807D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8C4C7-91DC-46BA-BB0A-FE8FD7C0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332C6-C421-47E6-9A08-45D4B66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EA44B-08D4-443A-B682-A95D91B4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0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07AFC-F751-4686-991C-7A0CB05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3BD22-9F84-4565-A30D-1698B6C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A0B2-8817-4A7E-A0B6-7F19EF81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0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03D-0AE0-4677-8582-4DF0B6AC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05AE-F1BA-4DD9-83EE-BB2BEA5F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605A5-F1CD-4731-98B6-E71B39CF6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382E-07CF-4D4B-B8B8-E514BB81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729B-84B4-42A4-98BD-302A0BBA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8410-8935-4710-8150-14762BF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9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EF1C-1558-4BC0-862A-D2654925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193C7-E951-4E9F-8976-4A4B976D2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17B5-1EBB-4369-B2F1-01212B37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F201F-F009-4B89-A6FC-52927E79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68D3-86A2-4B9F-BC54-B11DF194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B824-5435-44B1-A32E-532A029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5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D3BC-90D9-4F64-8D27-0BC0F447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E1C8-756C-42EB-B2DF-CAC5BE30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F120-495E-49F5-AFA0-6580B7EC7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8095-08B6-42CF-BE1A-AD74E8FCF9BB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AD75-154B-4603-A4ED-38B37062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B20-92B8-4E0D-8D3B-8F7F8DA0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EE1E-F742-4F32-8BB7-52684BE0B3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60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xmarbles.com/#ma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xmarbles.com/#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xmarbles.com/#switchM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xmarbles.com/#concatMa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xmarbles.com/#mergeMa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xmarbles.com/#debounceTi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bcme52u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5612664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kdu670ow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kdu670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kdu670ow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uthier/kdu670o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documentation/observab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3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RxJS</a:t>
            </a:r>
            <a:r>
              <a:rPr lang="de-CH" sz="3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de-CH" sz="33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depth</a:t>
            </a:r>
            <a:r>
              <a:rPr lang="de-CH" sz="33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(Part 1)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de-CH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basics</a:t>
            </a:r>
            <a:endParaRPr lang="de-CH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49B96B6-B4C6-4997-A643-7BB12D0C447A}"/>
              </a:ext>
            </a:extLst>
          </p:cNvPr>
          <p:cNvSpPr txBox="1">
            <a:spLocks/>
          </p:cNvSpPr>
          <p:nvPr/>
        </p:nvSpPr>
        <p:spPr>
          <a:xfrm>
            <a:off x="2000250" y="5257800"/>
            <a:ext cx="51435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35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Cloud Teamblocker @ SBB - 12.09.2019 - Jean André Gauthier</a:t>
            </a:r>
          </a:p>
        </p:txBody>
      </p:sp>
    </p:spTree>
    <p:extLst>
      <p:ext uri="{BB962C8B-B14F-4D97-AF65-F5344CB8AC3E}">
        <p14:creationId xmlns:p14="http://schemas.microsoft.com/office/powerpoint/2010/main" val="28962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DAC7-35F9-453E-B9AA-2F4C9715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 operator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B3F4-8DC8-4903-903A-05A0BEA0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423863"/>
          </a:xfrm>
        </p:spPr>
        <p:txBody>
          <a:bodyPr/>
          <a:lstStyle/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“Apply projection with each value from source.”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3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DAC7-35F9-453E-B9AA-2F4C9715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zip operator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B3F4-8DC8-4903-903A-05A0BEA0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423863"/>
          </a:xfrm>
        </p:spPr>
        <p:txBody>
          <a:bodyPr/>
          <a:lstStyle/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“After all observables emit, emit values as an array”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4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2F7-1173-42F8-93DC-58E2423D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switchMap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operator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34B85F-2D4B-45CC-A8E0-BA4F2F147392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42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“Map to observable, complete previous inner observable, emit values.”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5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2F7-1173-42F8-93DC-58E2423D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concatMap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operator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34B85F-2D4B-45CC-A8E0-BA4F2F147392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42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“Map values to inner observable, subscribe and emit in order.”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9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2F7-1173-42F8-93DC-58E2423D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Map operators -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mergeMap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34B85F-2D4B-45CC-A8E0-BA4F2F147392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42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“Map to observable, emit values.”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2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DAC7-35F9-453E-B9AA-2F4C9715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Filter operators -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debounceTime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EA1CBC-99A9-45BC-A0DA-0112F70F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423863"/>
          </a:xfrm>
        </p:spPr>
        <p:txBody>
          <a:bodyPr>
            <a:normAutofit fontScale="92500"/>
          </a:bodyPr>
          <a:lstStyle/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“Discard emitted values that take less than the specified time between output”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5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DAC7-35F9-453E-B9AA-2F4C9715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Filter operators -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debounceTime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6FB326-5724-4D9B-9FA1-63AB021B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161" y="3079849"/>
            <a:ext cx="5923673" cy="129266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const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keyup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fromEvent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document.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getElementById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input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'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keyup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‘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keyup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$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pipe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map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any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return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Sending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request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server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: 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i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currentTarget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value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;}),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debounceTime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</a:rPr>
              <a:t>500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subscribe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console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log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37C91-552C-431F-82F6-737752E5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292" y="4648200"/>
            <a:ext cx="1375410" cy="423863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de-DE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endParaRPr lang="de-DE" altLang="de-DE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8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385-5BA7-4D0D-91BD-CF74D87E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Backpressure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7D3F5-B067-49C9-A4AE-87ED4BF473D2}"/>
              </a:ext>
            </a:extLst>
          </p:cNvPr>
          <p:cNvSpPr txBox="1"/>
          <p:nvPr/>
        </p:nvSpPr>
        <p:spPr>
          <a:xfrm>
            <a:off x="1010361" y="5961815"/>
            <a:ext cx="71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508" name="Picture 4" descr="debounceTime vs throttleTime vs auditTime vs sampleTime">
            <a:extLst>
              <a:ext uri="{FF2B5EF4-FFF2-40B4-BE49-F238E27FC236}">
                <a16:creationId xmlns:a16="http://schemas.microsoft.com/office/drawing/2014/main" id="{C98FF80E-B3B2-47E7-A3E4-D9344760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7" y="1690689"/>
            <a:ext cx="5260104" cy="38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3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E3DF-4435-4871-AA38-018852F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Error handling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6BDF08-EC8F-4910-B979-08240EA40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2354486"/>
            <a:ext cx="5132853" cy="27699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const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interval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1000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i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i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3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throw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800" dirty="0"/>
              <a:t> </a:t>
            </a:r>
            <a:endParaRPr lang="de-DE" altLang="de-DE" sz="28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AAFD7-C234-44EC-86CA-C4BBADFDC797}"/>
              </a:ext>
            </a:extLst>
          </p:cNvPr>
          <p:cNvSpPr txBox="1"/>
          <p:nvPr/>
        </p:nvSpPr>
        <p:spPr>
          <a:xfrm>
            <a:off x="3869407" y="5961815"/>
            <a:ext cx="14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1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E3DF-4435-4871-AA38-018852F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Error handling – catch &amp; replace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9888E3-016D-488D-810D-C6D47B5C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2723819"/>
            <a:ext cx="5132853" cy="20313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catchError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replacement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03240-B03C-4BAE-A377-BEF734A7FF9C}"/>
              </a:ext>
            </a:extLst>
          </p:cNvPr>
          <p:cNvSpPr txBox="1"/>
          <p:nvPr/>
        </p:nvSpPr>
        <p:spPr>
          <a:xfrm>
            <a:off x="3869407" y="5961815"/>
            <a:ext cx="14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1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9835-C74C-447D-8191-2239BAFB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simple (asynchronous) task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44D778-4465-4088-875B-E54E8A5A78CE}"/>
              </a:ext>
            </a:extLst>
          </p:cNvPr>
          <p:cNvGrpSpPr/>
          <p:nvPr/>
        </p:nvGrpSpPr>
        <p:grpSpPr>
          <a:xfrm>
            <a:off x="1463040" y="2823210"/>
            <a:ext cx="2026921" cy="1623060"/>
            <a:chOff x="1463040" y="2823210"/>
            <a:chExt cx="2026921" cy="16230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4B543B-6263-483F-AEB3-A704D2E9F809}"/>
                </a:ext>
              </a:extLst>
            </p:cNvPr>
            <p:cNvSpPr/>
            <p:nvPr/>
          </p:nvSpPr>
          <p:spPr>
            <a:xfrm>
              <a:off x="1463040" y="2823210"/>
              <a:ext cx="2026921" cy="1623060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469E20-9541-49D7-BE39-7E5AD9E9601A}"/>
                </a:ext>
              </a:extLst>
            </p:cNvPr>
            <p:cNvSpPr txBox="1"/>
            <p:nvPr/>
          </p:nvSpPr>
          <p:spPr>
            <a:xfrm>
              <a:off x="1995142" y="4076938"/>
              <a:ext cx="962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Client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6504B9-911C-4071-98BA-B9931E95393D}"/>
              </a:ext>
            </a:extLst>
          </p:cNvPr>
          <p:cNvGrpSpPr/>
          <p:nvPr/>
        </p:nvGrpSpPr>
        <p:grpSpPr>
          <a:xfrm>
            <a:off x="5654041" y="2640330"/>
            <a:ext cx="1889760" cy="1988820"/>
            <a:chOff x="5654040" y="2640330"/>
            <a:chExt cx="1889760" cy="1988820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DC52BA03-0DC7-4BD8-9FB9-FF62350708B6}"/>
                </a:ext>
              </a:extLst>
            </p:cNvPr>
            <p:cNvSpPr/>
            <p:nvPr/>
          </p:nvSpPr>
          <p:spPr>
            <a:xfrm>
              <a:off x="5654040" y="2640330"/>
              <a:ext cx="1889760" cy="1988820"/>
            </a:xfrm>
            <a:prstGeom prst="flowChartMagneticDisk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F7B655-8CC8-425C-9AB7-EDF6B0D54694}"/>
                </a:ext>
              </a:extLst>
            </p:cNvPr>
            <p:cNvSpPr txBox="1"/>
            <p:nvPr/>
          </p:nvSpPr>
          <p:spPr>
            <a:xfrm>
              <a:off x="6117562" y="4198858"/>
              <a:ext cx="962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Server</a:t>
              </a:r>
              <a:endParaRPr lang="de-CH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420F62-8AF6-4738-A014-18818BE016ED}"/>
              </a:ext>
            </a:extLst>
          </p:cNvPr>
          <p:cNvSpPr txBox="1"/>
          <p:nvPr/>
        </p:nvSpPr>
        <p:spPr>
          <a:xfrm>
            <a:off x="1694800" y="4568190"/>
            <a:ext cx="156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3. Display user</a:t>
            </a:r>
            <a:endParaRPr lang="de-CH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29C0D9-BE15-4880-9D44-FB15B9793657}"/>
              </a:ext>
            </a:extLst>
          </p:cNvPr>
          <p:cNvGrpSpPr/>
          <p:nvPr/>
        </p:nvGrpSpPr>
        <p:grpSpPr>
          <a:xfrm>
            <a:off x="3489960" y="2787581"/>
            <a:ext cx="2164081" cy="800670"/>
            <a:chOff x="3489960" y="2787581"/>
            <a:chExt cx="2164081" cy="80067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1A2A0B-4D95-4065-9830-28F3182F8C8A}"/>
                </a:ext>
              </a:extLst>
            </p:cNvPr>
            <p:cNvCxnSpPr/>
            <p:nvPr/>
          </p:nvCxnSpPr>
          <p:spPr>
            <a:xfrm>
              <a:off x="3489961" y="3093720"/>
              <a:ext cx="2164080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481519-8519-43BB-886A-523AD5BDCA25}"/>
                </a:ext>
              </a:extLst>
            </p:cNvPr>
            <p:cNvCxnSpPr/>
            <p:nvPr/>
          </p:nvCxnSpPr>
          <p:spPr>
            <a:xfrm>
              <a:off x="3489960" y="3261360"/>
              <a:ext cx="2164080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87FF03-8BBF-4834-8E48-194ACFDC40CE}"/>
                </a:ext>
              </a:extLst>
            </p:cNvPr>
            <p:cNvSpPr txBox="1"/>
            <p:nvPr/>
          </p:nvSpPr>
          <p:spPr>
            <a:xfrm>
              <a:off x="3790301" y="2787581"/>
              <a:ext cx="156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1. /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</a:rPr>
                <a:t>checkCredentials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600CEC-A0A7-4E8C-B7AF-77A3E2E61ED7}"/>
                </a:ext>
              </a:extLst>
            </p:cNvPr>
            <p:cNvSpPr txBox="1"/>
            <p:nvPr/>
          </p:nvSpPr>
          <p:spPr>
            <a:xfrm>
              <a:off x="3790301" y="3311252"/>
              <a:ext cx="156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✔ / X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940F8B-D8C6-459C-BD10-83053BECB076}"/>
              </a:ext>
            </a:extLst>
          </p:cNvPr>
          <p:cNvGrpSpPr/>
          <p:nvPr/>
        </p:nvGrpSpPr>
        <p:grpSpPr>
          <a:xfrm>
            <a:off x="3489960" y="3799939"/>
            <a:ext cx="2164080" cy="786901"/>
            <a:chOff x="3489960" y="3799939"/>
            <a:chExt cx="2164080" cy="78690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1DBB27F-34DE-466A-9C61-DB88DABEC519}"/>
                </a:ext>
              </a:extLst>
            </p:cNvPr>
            <p:cNvCxnSpPr/>
            <p:nvPr/>
          </p:nvCxnSpPr>
          <p:spPr>
            <a:xfrm>
              <a:off x="3489960" y="4116318"/>
              <a:ext cx="2164080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E2213E-C610-4104-B207-89BE87DBCFC7}"/>
                </a:ext>
              </a:extLst>
            </p:cNvPr>
            <p:cNvCxnSpPr/>
            <p:nvPr/>
          </p:nvCxnSpPr>
          <p:spPr>
            <a:xfrm>
              <a:off x="3489960" y="4268956"/>
              <a:ext cx="2164080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1A3ED9-6FDF-46FC-A0F9-C9D6F3BD2C1C}"/>
                </a:ext>
              </a:extLst>
            </p:cNvPr>
            <p:cNvSpPr txBox="1"/>
            <p:nvPr/>
          </p:nvSpPr>
          <p:spPr>
            <a:xfrm>
              <a:off x="3790301" y="3799939"/>
              <a:ext cx="156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2. /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</a:rPr>
                <a:t>getUser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226F14-389F-4BF6-9F66-EC1199A02C1A}"/>
                </a:ext>
              </a:extLst>
            </p:cNvPr>
            <p:cNvSpPr txBox="1"/>
            <p:nvPr/>
          </p:nvSpPr>
          <p:spPr>
            <a:xfrm>
              <a:off x="3790301" y="4309841"/>
              <a:ext cx="156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{ … }</a:t>
              </a:r>
              <a:endParaRPr lang="de-CH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3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E3DF-4435-4871-AA38-018852F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Error handling – catch &amp; rethrow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4522BB-2BD2-4836-BAB7-167E1F80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2723820"/>
            <a:ext cx="5132853" cy="20313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catchError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throwError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replacement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3719E-1E1F-4392-A205-1E44544E18F5}"/>
              </a:ext>
            </a:extLst>
          </p:cNvPr>
          <p:cNvSpPr txBox="1"/>
          <p:nvPr/>
        </p:nvSpPr>
        <p:spPr>
          <a:xfrm>
            <a:off x="3869407" y="5961815"/>
            <a:ext cx="14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42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E3DF-4435-4871-AA38-018852F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Error handling – catch &amp; retry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AE1251-44CD-4171-8F09-6DF9925C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71" y="2077490"/>
            <a:ext cx="5132853" cy="33239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observable$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retryWhen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errors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errors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delayWhen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timer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3000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tap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   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retrying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..."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next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value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: 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+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error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complete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F95CE-B5FB-438E-A4FF-E07A996F961A}"/>
              </a:ext>
            </a:extLst>
          </p:cNvPr>
          <p:cNvSpPr txBox="1"/>
          <p:nvPr/>
        </p:nvSpPr>
        <p:spPr>
          <a:xfrm>
            <a:off x="3869407" y="5961815"/>
            <a:ext cx="14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jsfiddle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2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9835-C74C-447D-8191-2239BAFB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Solution #1: Callbacks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354CF-0A8A-4A73-B8BB-9D30BB7D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009" y="1485544"/>
            <a:ext cx="4473982" cy="48013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66D9EF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function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checkCredentialsCB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username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password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callback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credentialsOk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boolean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setTimeout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callback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username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"test"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&amp;&amp;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password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"1234"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</a:rPr>
              <a:t>2000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function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getUserCB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credentialsOk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boolean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callback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user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?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string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void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if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!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credentialsOk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callback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undefined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Arial Unicode MS"/>
              </a:rPr>
              <a:t>else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setTimeout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callback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"CALLBACK"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</a:rPr>
              <a:t>2000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checkCredentialsCB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"test"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</a:rPr>
              <a:t>"1234"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credentialsOk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/>
              </a:rPr>
              <a:t>=&gt;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getUserCB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credentialsOk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,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console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log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</a:rPr>
              <a:t>});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24922-9B7E-4C68-B6CB-6C2E822FE782}"/>
              </a:ext>
            </a:extLst>
          </p:cNvPr>
          <p:cNvGrpSpPr/>
          <p:nvPr/>
        </p:nvGrpSpPr>
        <p:grpSpPr>
          <a:xfrm>
            <a:off x="108411" y="2903221"/>
            <a:ext cx="4341669" cy="1913571"/>
            <a:chOff x="108411" y="2903221"/>
            <a:chExt cx="4341669" cy="19135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83541-3086-4372-A7AE-A728778490B6}"/>
                </a:ext>
              </a:extLst>
            </p:cNvPr>
            <p:cNvSpPr txBox="1"/>
            <p:nvPr/>
          </p:nvSpPr>
          <p:spPr>
            <a:xfrm>
              <a:off x="108411" y="3520243"/>
              <a:ext cx="20328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Why should </a:t>
              </a:r>
              <a:r>
                <a:rPr lang="en-US" sz="1000" dirty="0" err="1">
                  <a:solidFill>
                    <a:schemeClr val="accent6">
                      <a:lumMod val="50000"/>
                    </a:schemeClr>
                  </a:solidFill>
                </a:rPr>
                <a:t>checkCredentials</a:t>
              </a:r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 / </a:t>
              </a:r>
              <a:r>
                <a:rPr lang="en-US" sz="1000" dirty="0" err="1">
                  <a:solidFill>
                    <a:schemeClr val="accent6">
                      <a:lumMod val="50000"/>
                    </a:schemeClr>
                  </a:solidFill>
                </a:rPr>
                <a:t>getUser</a:t>
              </a:r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 be responsible to call the next operation?</a:t>
              </a:r>
              <a:endParaRPr lang="de-CH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B17DAD-2B5E-4DD5-B148-D7142108F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880" y="2903221"/>
              <a:ext cx="982980" cy="70103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03C84B1-5BB8-4BFE-95D4-67916704E175}"/>
                </a:ext>
              </a:extLst>
            </p:cNvPr>
            <p:cNvCxnSpPr>
              <a:cxnSpLocks/>
            </p:cNvCxnSpPr>
            <p:nvPr/>
          </p:nvCxnSpPr>
          <p:spPr>
            <a:xfrm>
              <a:off x="2087880" y="4015740"/>
              <a:ext cx="2362200" cy="801052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20D6CB-6692-4890-AB0E-D2DEC8FCA065}"/>
              </a:ext>
            </a:extLst>
          </p:cNvPr>
          <p:cNvGrpSpPr/>
          <p:nvPr/>
        </p:nvGrpSpPr>
        <p:grpSpPr>
          <a:xfrm>
            <a:off x="6865620" y="5527618"/>
            <a:ext cx="2169969" cy="594915"/>
            <a:chOff x="6865620" y="5527618"/>
            <a:chExt cx="2169969" cy="5949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22BB9-424C-4AA8-8992-6BDF3F95FE2B}"/>
                </a:ext>
              </a:extLst>
            </p:cNvPr>
            <p:cNvSpPr txBox="1"/>
            <p:nvPr/>
          </p:nvSpPr>
          <p:spPr>
            <a:xfrm>
              <a:off x="7002780" y="5625021"/>
              <a:ext cx="20328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Would that still be readable if we had 10 other nested callbacks?</a:t>
              </a:r>
              <a:endParaRPr lang="de-CH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BE9C0102-C082-48B4-8BA8-B2574A766A0B}"/>
                </a:ext>
              </a:extLst>
            </p:cNvPr>
            <p:cNvSpPr/>
            <p:nvPr/>
          </p:nvSpPr>
          <p:spPr>
            <a:xfrm rot="10800000">
              <a:off x="6865620" y="5527618"/>
              <a:ext cx="137160" cy="594915"/>
            </a:xfrm>
            <a:prstGeom prst="leftBrac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14F815-6CD4-4281-BB40-DEE11BAD6E81}"/>
              </a:ext>
            </a:extLst>
          </p:cNvPr>
          <p:cNvSpPr txBox="1"/>
          <p:nvPr/>
        </p:nvSpPr>
        <p:spPr>
          <a:xfrm>
            <a:off x="6887179" y="1567578"/>
            <a:ext cx="203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How to deal with errors?</a:t>
            </a:r>
            <a:endParaRPr lang="de-CH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6FBDB3-6006-4771-BEDF-714E8B6B85D1}"/>
              </a:ext>
            </a:extLst>
          </p:cNvPr>
          <p:cNvSpPr txBox="1"/>
          <p:nvPr/>
        </p:nvSpPr>
        <p:spPr>
          <a:xfrm>
            <a:off x="6887179" y="3016251"/>
            <a:ext cx="203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How to write tests?</a:t>
            </a:r>
            <a:endParaRPr lang="de-CH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C21A4-246C-453A-A5A0-1B508ECEA468}"/>
              </a:ext>
            </a:extLst>
          </p:cNvPr>
          <p:cNvSpPr txBox="1"/>
          <p:nvPr/>
        </p:nvSpPr>
        <p:spPr>
          <a:xfrm>
            <a:off x="294235" y="5536699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What if we change the signature of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getUserCB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de-CH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8B417-2817-465E-A5B3-11A97BAC171B}"/>
              </a:ext>
            </a:extLst>
          </p:cNvPr>
          <p:cNvSpPr txBox="1"/>
          <p:nvPr/>
        </p:nvSpPr>
        <p:spPr>
          <a:xfrm>
            <a:off x="1010362" y="3044279"/>
            <a:ext cx="7123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These problems are referred to as 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callback hell</a:t>
            </a:r>
            <a:endParaRPr lang="de-CH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C3FD-8D47-4531-A9C1-86B3DB1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Solution #2: Promises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3D37E-6C16-4ADE-A71E-3CF266A7721A}"/>
              </a:ext>
            </a:extLst>
          </p:cNvPr>
          <p:cNvSpPr/>
          <p:nvPr/>
        </p:nvSpPr>
        <p:spPr>
          <a:xfrm>
            <a:off x="2286000" y="1794302"/>
            <a:ext cx="4572000" cy="449353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66D9EF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function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checkCredentialsP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   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username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string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,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password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string</a:t>
            </a:r>
            <a:endParaRPr lang="de-DE" altLang="de-DE" sz="1100" dirty="0">
              <a:solidFill>
                <a:srgbClr val="66D9EF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Promise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boolean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Promise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resolve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resolve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username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==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E6DB74"/>
                </a:solidFill>
                <a:latin typeface="Arial Unicode MS"/>
              </a:rPr>
              <a:t>"test"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&amp;&amp;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password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==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E6DB74"/>
                </a:solidFill>
                <a:latin typeface="Arial Unicode MS"/>
              </a:rPr>
              <a:t>"1234"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function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getUserP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credentialsOk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boolean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Promise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string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new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Promise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resolve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if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!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credentialsOk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resolve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undefined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66D9EF"/>
                </a:solidFill>
                <a:latin typeface="Arial Unicode MS"/>
              </a:rPr>
              <a:t>else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   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setTimeout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resolve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>
                <a:solidFill>
                  <a:srgbClr val="E6DB74"/>
                </a:solidFill>
                <a:latin typeface="Arial Unicode MS"/>
              </a:rPr>
              <a:t>"PROMISE"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},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100" dirty="0">
              <a:solidFill>
                <a:srgbClr val="A6E22E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A6E22E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checkCredentialsP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>
                <a:solidFill>
                  <a:srgbClr val="E6DB74"/>
                </a:solidFill>
                <a:latin typeface="Arial Unicode MS"/>
              </a:rPr>
              <a:t>"test"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100" dirty="0">
                <a:solidFill>
                  <a:srgbClr val="E6DB74"/>
                </a:solidFill>
                <a:latin typeface="Arial Unicode MS"/>
              </a:rPr>
              <a:t>"1234"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then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getUserP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100" dirty="0" err="1">
                <a:solidFill>
                  <a:srgbClr val="A6E22E"/>
                </a:solidFill>
                <a:latin typeface="Arial Unicode MS"/>
              </a:rPr>
              <a:t>then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1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100" dirty="0">
                <a:solidFill>
                  <a:srgbClr val="66D9EF"/>
                </a:solidFill>
                <a:latin typeface="Arial Unicode MS"/>
              </a:rPr>
              <a:t>catch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1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1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100" dirty="0">
                <a:solidFill>
                  <a:srgbClr val="F8F8F2"/>
                </a:solidFill>
                <a:latin typeface="Arial Unicode MS"/>
              </a:rPr>
              <a:t>);</a:t>
            </a:r>
            <a:endParaRPr lang="de-DE" altLang="de-DE" sz="1100" dirty="0">
              <a:solidFill>
                <a:srgbClr val="333333"/>
              </a:solidFill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11FE5-2B87-442E-99FB-5BF6BB1A6B2D}"/>
              </a:ext>
            </a:extLst>
          </p:cNvPr>
          <p:cNvGrpSpPr/>
          <p:nvPr/>
        </p:nvGrpSpPr>
        <p:grpSpPr>
          <a:xfrm>
            <a:off x="108411" y="2171700"/>
            <a:ext cx="2634789" cy="1902541"/>
            <a:chOff x="108411" y="2171700"/>
            <a:chExt cx="2634789" cy="19025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9FC6D4-9FE5-4266-ADE5-B1CF2A797C8E}"/>
                </a:ext>
              </a:extLst>
            </p:cNvPr>
            <p:cNvSpPr txBox="1"/>
            <p:nvPr/>
          </p:nvSpPr>
          <p:spPr>
            <a:xfrm>
              <a:off x="108411" y="3520243"/>
              <a:ext cx="18936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accent6">
                      <a:lumMod val="50000"/>
                    </a:schemeClr>
                  </a:solidFill>
                </a:rPr>
                <a:t>checkCredentials</a:t>
              </a:r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 / </a:t>
              </a:r>
              <a:r>
                <a:rPr lang="en-US" sz="1000" dirty="0" err="1">
                  <a:solidFill>
                    <a:schemeClr val="accent6">
                      <a:lumMod val="50000"/>
                    </a:schemeClr>
                  </a:solidFill>
                </a:rPr>
                <a:t>getUser</a:t>
              </a:r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 do not call the next operation anymore</a:t>
              </a:r>
              <a:endParaRPr lang="de-CH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58A7BB-4FA6-44D2-A643-3202432DC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2389" y="2171700"/>
              <a:ext cx="790811" cy="1432561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C20651-FD1B-4AD6-97D0-642F87D1923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002078" y="3797242"/>
              <a:ext cx="661271" cy="149918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9DAED0-5C72-49B9-8DFE-ACEE865808F9}"/>
              </a:ext>
            </a:extLst>
          </p:cNvPr>
          <p:cNvGrpSpPr/>
          <p:nvPr/>
        </p:nvGrpSpPr>
        <p:grpSpPr>
          <a:xfrm>
            <a:off x="6865620" y="5527617"/>
            <a:ext cx="2169969" cy="705542"/>
            <a:chOff x="6865620" y="5527617"/>
            <a:chExt cx="2169969" cy="7055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80DC6-B957-499F-9674-D8800B8BFC8A}"/>
                </a:ext>
              </a:extLst>
            </p:cNvPr>
            <p:cNvSpPr txBox="1"/>
            <p:nvPr/>
          </p:nvSpPr>
          <p:spPr>
            <a:xfrm>
              <a:off x="7002780" y="5762925"/>
              <a:ext cx="2032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Flat instead of nested code</a:t>
              </a:r>
              <a:endParaRPr lang="de-CH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8AD915E6-2F43-4004-82D5-B76E6366B144}"/>
                </a:ext>
              </a:extLst>
            </p:cNvPr>
            <p:cNvSpPr/>
            <p:nvPr/>
          </p:nvSpPr>
          <p:spPr>
            <a:xfrm rot="10800000">
              <a:off x="6865620" y="5527617"/>
              <a:ext cx="137160" cy="705542"/>
            </a:xfrm>
            <a:prstGeom prst="leftBrac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E4BAA8-395A-4974-9D98-978A5B8E9B2D}"/>
              </a:ext>
            </a:extLst>
          </p:cNvPr>
          <p:cNvGrpSpPr/>
          <p:nvPr/>
        </p:nvGrpSpPr>
        <p:grpSpPr>
          <a:xfrm>
            <a:off x="111230" y="5687966"/>
            <a:ext cx="2631970" cy="396139"/>
            <a:chOff x="111230" y="5687966"/>
            <a:chExt cx="2631970" cy="39613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683B3A-B68F-4987-A0B0-915D3D1D56B3}"/>
                </a:ext>
              </a:extLst>
            </p:cNvPr>
            <p:cNvCxnSpPr>
              <a:cxnSpLocks/>
            </p:cNvCxnSpPr>
            <p:nvPr/>
          </p:nvCxnSpPr>
          <p:spPr>
            <a:xfrm>
              <a:off x="1884384" y="5880388"/>
              <a:ext cx="858816" cy="2037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0BDFA9-1DB0-45C8-879C-A9B04829E4E3}"/>
                </a:ext>
              </a:extLst>
            </p:cNvPr>
            <p:cNvSpPr txBox="1"/>
            <p:nvPr/>
          </p:nvSpPr>
          <p:spPr>
            <a:xfrm>
              <a:off x="111230" y="5687966"/>
              <a:ext cx="2032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6">
                      <a:lumMod val="50000"/>
                    </a:schemeClr>
                  </a:solidFill>
                </a:rPr>
                <a:t>Easier error handling</a:t>
              </a:r>
              <a:endParaRPr lang="de-CH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7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8B417-2817-465E-A5B3-11A97BAC171B}"/>
              </a:ext>
            </a:extLst>
          </p:cNvPr>
          <p:cNvSpPr txBox="1"/>
          <p:nvPr/>
        </p:nvSpPr>
        <p:spPr>
          <a:xfrm>
            <a:off x="1010362" y="2890391"/>
            <a:ext cx="7123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if we want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execute the credential check multiple times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(e.g. after a button click)? </a:t>
            </a:r>
            <a:endParaRPr lang="de-CH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C3FD-8D47-4531-A9C1-86B3DB10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Solution: Observables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RxJS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9D89C-9AB3-4C66-9C82-4DAF50351366}"/>
              </a:ext>
            </a:extLst>
          </p:cNvPr>
          <p:cNvSpPr/>
          <p:nvPr/>
        </p:nvSpPr>
        <p:spPr>
          <a:xfrm>
            <a:off x="1943100" y="2197269"/>
            <a:ext cx="5257800" cy="34163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function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checkCredentialsO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username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string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password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string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boolean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username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"test"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&amp;&amp;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password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==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"1234"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delay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function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getUserO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credentialsOk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: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boolean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: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Observable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&lt;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string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of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"OBSERVABLE"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delay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E81FF"/>
                </a:solidFill>
                <a:latin typeface="Arial Unicode MS"/>
              </a:rPr>
              <a:t>2000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));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solidFill>
                <a:srgbClr val="A6E22E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fromEvent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F8F8F2"/>
                </a:solidFill>
                <a:latin typeface="Arial Unicode MS"/>
              </a:rPr>
              <a:t>document.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querySelector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'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button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'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'</a:t>
            </a:r>
            <a:r>
              <a:rPr lang="de-DE" altLang="de-DE" sz="1200" dirty="0" err="1">
                <a:solidFill>
                  <a:srgbClr val="E6DB74"/>
                </a:solidFill>
                <a:latin typeface="Arial Unicode MS"/>
              </a:rPr>
              <a:t>click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‘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pipe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switchMap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(()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92672"/>
                </a:solidFill>
                <a:latin typeface="Arial Unicode MS"/>
              </a:rPr>
              <a:t>=&gt;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{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66D9EF"/>
                </a:solidFill>
                <a:latin typeface="Arial Unicode MS"/>
              </a:rPr>
              <a:t>return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checkCredentialsO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"test"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,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E6DB74"/>
                </a:solidFill>
                <a:latin typeface="Arial Unicode MS"/>
              </a:rPr>
              <a:t>"1234"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}),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Arial Unicode MS"/>
              </a:rPr>
              <a:t>    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switchMap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getUserO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</a:t>
            </a:r>
            <a:endParaRPr lang="de-DE" altLang="de-DE" sz="1200" dirty="0">
              <a:solidFill>
                <a:srgbClr val="333333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).</a:t>
            </a:r>
            <a:r>
              <a:rPr lang="de-DE" altLang="de-DE" sz="1200" dirty="0" err="1">
                <a:solidFill>
                  <a:srgbClr val="A6E22E"/>
                </a:solidFill>
                <a:latin typeface="Arial Unicode MS"/>
              </a:rPr>
              <a:t>subscribe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(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console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.</a:t>
            </a:r>
            <a:r>
              <a:rPr lang="de-DE" altLang="de-DE" sz="1200" dirty="0">
                <a:solidFill>
                  <a:srgbClr val="A6E22E"/>
                </a:solidFill>
                <a:latin typeface="Arial Unicode MS"/>
              </a:rPr>
              <a:t>log</a:t>
            </a:r>
            <a:r>
              <a:rPr lang="de-DE" altLang="de-DE" sz="1200" dirty="0">
                <a:solidFill>
                  <a:srgbClr val="F8F8F2"/>
                </a:solidFill>
                <a:latin typeface="Arial Unicode MS"/>
              </a:rPr>
              <a:t>);</a:t>
            </a:r>
            <a:r>
              <a:rPr lang="de-DE" altLang="de-DE" sz="1200" dirty="0">
                <a:latin typeface="Arial Unicode MS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2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6034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8BE9FF-582F-411C-96C7-0D5133BA3121}"/>
              </a:ext>
            </a:extLst>
          </p:cNvPr>
          <p:cNvSpPr txBox="1"/>
          <p:nvPr/>
        </p:nvSpPr>
        <p:spPr>
          <a:xfrm>
            <a:off x="1884401" y="2828835"/>
            <a:ext cx="537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Observables are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lazy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collections of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multiple values over time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4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5C0A-C741-445A-923E-5DBC3958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Observables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6386" name="Picture 2" descr="http://reactivex.io/assets/operators/legend.png">
            <a:extLst>
              <a:ext uri="{FF2B5EF4-FFF2-40B4-BE49-F238E27FC236}">
                <a16:creationId xmlns:a16="http://schemas.microsoft.com/office/drawing/2014/main" id="{E70C3A67-BC61-42BE-9B80-6BBB1F39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40" y="2286000"/>
            <a:ext cx="6932319" cy="326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9B75E-F382-40CB-AA5D-961BCDF2A031}"/>
              </a:ext>
            </a:extLst>
          </p:cNvPr>
          <p:cNvSpPr txBox="1"/>
          <p:nvPr/>
        </p:nvSpPr>
        <p:spPr>
          <a:xfrm>
            <a:off x="1010361" y="5961815"/>
            <a:ext cx="71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de-CH" sz="4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13562"/>
      </p:ext>
    </p:extLst>
  </p:cSld>
  <p:clrMapOvr>
    <a:masterClrMapping/>
  </p:clrMapOvr>
</p:sld>
</file>

<file path=ppt/theme/theme1.xml><?xml version="1.0" encoding="utf-8"?>
<a:theme xmlns:a="http://schemas.openxmlformats.org/drawingml/2006/main" name="SBB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D5D6E5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1016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Arial Unicode MS</vt:lpstr>
      <vt:lpstr>SBB</vt:lpstr>
      <vt:lpstr>RxJS in depth (Part 1)</vt:lpstr>
      <vt:lpstr>A simple (asynchronous) task</vt:lpstr>
      <vt:lpstr>Solution #1: Callbacks</vt:lpstr>
      <vt:lpstr>PowerPoint Presentation</vt:lpstr>
      <vt:lpstr>Solution #2: Promises</vt:lpstr>
      <vt:lpstr>PowerPoint Presentation</vt:lpstr>
      <vt:lpstr>Solution: Observables (RxJS)</vt:lpstr>
      <vt:lpstr>PowerPoint Presentation</vt:lpstr>
      <vt:lpstr>Observables</vt:lpstr>
      <vt:lpstr>map operator</vt:lpstr>
      <vt:lpstr>zip operator</vt:lpstr>
      <vt:lpstr>switchMap operator</vt:lpstr>
      <vt:lpstr>concatMap operator</vt:lpstr>
      <vt:lpstr>Map operators - mergeMap</vt:lpstr>
      <vt:lpstr>Filter operators - debounceTime</vt:lpstr>
      <vt:lpstr>Filter operators - debounceTime</vt:lpstr>
      <vt:lpstr>Backpressure</vt:lpstr>
      <vt:lpstr>Error handling</vt:lpstr>
      <vt:lpstr>Error handling – catch &amp; replace</vt:lpstr>
      <vt:lpstr>Error handling – catch &amp; rethrow</vt:lpstr>
      <vt:lpstr>Error handling – catch &amp; retry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Internals (Part 2)</dc:title>
  <dc:creator>Gauthier Jean André (IT-SWE-CC3-TS1)</dc:creator>
  <cp:lastModifiedBy>Gauthier Jean André (IT-SWE-CC3-TS1)</cp:lastModifiedBy>
  <cp:revision>120</cp:revision>
  <dcterms:created xsi:type="dcterms:W3CDTF">2019-07-03T08:00:39Z</dcterms:created>
  <dcterms:modified xsi:type="dcterms:W3CDTF">2019-09-20T14:19:38Z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mpVertraulichkeit">
    <vt:lpwstr/>
  </property>
  <property fmtid="{D5CDD505-2E9C-101B-9397-08002B2CF9AE}" pid="3" name="TmpStatus">
    <vt:lpwstr/>
  </property>
</Properties>
</file>