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317" r:id="rId3"/>
    <p:sldId id="341" r:id="rId4"/>
    <p:sldId id="342" r:id="rId5"/>
    <p:sldId id="340" r:id="rId6"/>
    <p:sldId id="343" r:id="rId7"/>
    <p:sldId id="311" r:id="rId8"/>
    <p:sldId id="344" r:id="rId9"/>
    <p:sldId id="310" r:id="rId10"/>
    <p:sldId id="355" r:id="rId11"/>
    <p:sldId id="345" r:id="rId12"/>
    <p:sldId id="356" r:id="rId13"/>
    <p:sldId id="357" r:id="rId14"/>
    <p:sldId id="336" r:id="rId15"/>
    <p:sldId id="337" r:id="rId16"/>
    <p:sldId id="338" r:id="rId17"/>
    <p:sldId id="316" r:id="rId18"/>
    <p:sldId id="354" r:id="rId19"/>
    <p:sldId id="318" r:id="rId20"/>
    <p:sldId id="349" r:id="rId21"/>
    <p:sldId id="346" r:id="rId22"/>
    <p:sldId id="353" r:id="rId23"/>
    <p:sldId id="267" r:id="rId24"/>
    <p:sldId id="266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6BD6-F0C5-435A-9E8A-5F0BF6615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007D0-D72F-496F-87EF-9887D9A59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F8100-87E7-45B9-BBFA-26724C57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26.09.2019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3C292-3436-4CD1-B70D-FCC0D2C9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4EAC-0E0F-4582-A788-434308C8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696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8312-BDB5-4638-B466-C6F7ABD9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B8E87-DD1B-48BF-A431-FCA8719BC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99674-69C9-4136-8341-4D5AA647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26.09.2019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8EC9-4E25-466B-9AE9-DCCFD416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ED84F-2CF1-4B9B-8484-4705FEF5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922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6DC3D-9711-4323-B84B-729A4752F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2B391-CB01-4510-83F0-817AE6F15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E6703-50A1-47F2-8948-7759176B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26.09.2019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47C21-E8BF-43BF-A889-9A83514B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7E6BD-1E3A-4541-A756-9BFCA97C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062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E4AC-127A-4C3A-AB6B-DD18ED6A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2740-A56A-40CC-BD51-EED5B09C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0C52F-D053-4090-A841-A96534A9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26.09.2019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05835-53B1-4CCC-A85A-C9EF7C03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65CEB-BEBC-43D7-B87A-66C1EE7A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635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17D0-7808-4ECA-ABF6-EE04F0BE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24C0F-050E-4A9D-ABFC-4A53C90BF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EEAC-7522-4ACF-831D-941DFB43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26.09.2019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E6684-B1B2-46CD-A8CF-5D70D315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26768-8579-4EA4-A3FD-61AA7D13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527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8489-70AF-4C26-989D-477A1EC2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D651-42A5-4D58-AF48-5AB885127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4C932-C285-4D1D-AF2B-ED72381D5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EDBF-7EF2-4B5C-BE1C-5D082000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26.09.2019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2D8F8-0505-459A-A0FF-C35E0511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B0ACA-96AC-4E3C-9AA6-4DBF5DD8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144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439C-1265-473F-89CA-F7DFAF7B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37411-425A-4BB3-BF80-308A54C3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549A6-E540-49BE-8E43-ADDBBC328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CF213-0F8A-4648-9A82-A66262E44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6FD06-0D13-4FDA-A49A-1AC921369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14C49-7C84-4563-B8AC-4C4400AB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26.09.2019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2AF77-738D-4430-B1E6-0D99AFA2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E058C-4F9C-4070-8834-40D7759B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403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519D-673D-4629-9623-7248807D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8C4C7-91DC-46BA-BB0A-FE8FD7C0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26.09.2019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332C6-C421-47E6-9A08-45D4B66A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EA44B-08D4-443A-B682-A95D91B4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308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07AFC-F751-4686-991C-7A0CB053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26.09.2019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43BD22-9F84-4565-A30D-1698B6C3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2A0B2-8817-4A7E-A0B6-7F19EF81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40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03D-0AE0-4677-8582-4DF0B6AC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205AE-F1BA-4DD9-83EE-BB2BEA5F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605A5-F1CD-4731-98B6-E71B39CF6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C382E-07CF-4D4B-B8B8-E514BB81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26.09.2019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1729B-84B4-42A4-98BD-302A0BBA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78410-8935-4710-8150-14762BF5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095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EF1C-1558-4BC0-862A-D2654925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193C7-E951-4E9F-8976-4A4B976D2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117B5-1EBB-4369-B2F1-01212B37D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F201F-F009-4B89-A6FC-52927E79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26.09.2019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368D3-86A2-4B9F-BC54-B11DF194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5B824-5435-44B1-A32E-532A0294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650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AD3BC-90D9-4F64-8D27-0BC0F447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DE1C8-756C-42EB-B2DF-CAC5BE306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FF120-495E-49F5-AFA0-6580B7EC7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F8095-08B6-42CF-BE1A-AD74E8FCF9BB}" type="datetimeFigureOut">
              <a:rPr lang="de-CH" smtClean="0"/>
              <a:t>26.09.2019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AAD75-154B-4603-A4ED-38B370624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9DB20-92B8-4E0D-8D3B-8F7F8DA0C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2602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jagauthier/rsejpL7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jagauthier/rsejpL7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jagauthier/n7zvum1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fknussel/a-simple-observable-implementation-c9c809c89c69" TargetMode="External"/><Relationship Id="rId3" Type="http://schemas.openxmlformats.org/officeDocument/2006/relationships/hyperlink" Target="https://www.learnrxjs.io/" TargetMode="External"/><Relationship Id="rId7" Type="http://schemas.openxmlformats.org/officeDocument/2006/relationships/hyperlink" Target="https://hackernoon.com/implementing-javascript-promise-in-70-lines-of-code-b3592565af0f" TargetMode="External"/><Relationship Id="rId12" Type="http://schemas.openxmlformats.org/officeDocument/2006/relationships/hyperlink" Target="https://netbasal.com/when-to-unsubscribe-in-angular-d61c6b21bad3" TargetMode="External"/><Relationship Id="rId2" Type="http://schemas.openxmlformats.org/officeDocument/2006/relationships/hyperlink" Target="http://reactivex.io/documentation/observ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ligator.io/js/async-functions/" TargetMode="External"/><Relationship Id="rId11" Type="http://schemas.openxmlformats.org/officeDocument/2006/relationships/hyperlink" Target="https://blog.angularindepth.com/the-best-way-to-unsubscribe-rxjs-observable-in-the-angular-applications-d8f9aa42f6a0" TargetMode="External"/><Relationship Id="rId5" Type="http://schemas.openxmlformats.org/officeDocument/2006/relationships/hyperlink" Target="https://blog.risingstack.com/asynchronous-javascript/" TargetMode="External"/><Relationship Id="rId10" Type="http://schemas.openxmlformats.org/officeDocument/2006/relationships/hyperlink" Target="https://medium.com/javascript-everyday/should-i-care-about-rxjs-schedulers-862b5646d40d" TargetMode="External"/><Relationship Id="rId4" Type="http://schemas.openxmlformats.org/officeDocument/2006/relationships/hyperlink" Target="https://rxmarbles.com/" TargetMode="External"/><Relationship Id="rId9" Type="http://schemas.openxmlformats.org/officeDocument/2006/relationships/hyperlink" Target="https://medium.com/@luukgruijs/understanding-rxjs-behaviorsubject-replaysubject-and-asyncsubject-8cc061f1cfc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3300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RxJS</a:t>
            </a:r>
            <a:r>
              <a:rPr lang="de-CH" sz="33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de-CH" sz="3300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depth</a:t>
            </a:r>
            <a:r>
              <a:rPr lang="de-CH" sz="33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(Part 3)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Beyond</a:t>
            </a:r>
            <a:r>
              <a:rPr lang="de-CH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de-CH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basics</a:t>
            </a:r>
            <a:endParaRPr lang="de-CH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49B96B6-B4C6-4997-A643-7BB12D0C447A}"/>
              </a:ext>
            </a:extLst>
          </p:cNvPr>
          <p:cNvSpPr txBox="1">
            <a:spLocks/>
          </p:cNvSpPr>
          <p:nvPr/>
        </p:nvSpPr>
        <p:spPr>
          <a:xfrm>
            <a:off x="2000250" y="5257800"/>
            <a:ext cx="51435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35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Cloud Teamblocker @ SBB - 26.09.2019 - Jean André Gauthier</a:t>
            </a:r>
          </a:p>
        </p:txBody>
      </p:sp>
    </p:spTree>
    <p:extLst>
      <p:ext uri="{BB962C8B-B14F-4D97-AF65-F5344CB8AC3E}">
        <p14:creationId xmlns:p14="http://schemas.microsoft.com/office/powerpoint/2010/main" val="28962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F22A-1231-43E7-A5D0-7948EF1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From cold to hot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BA25FF-5115-4DAA-B258-6174F974C12A}"/>
              </a:ext>
            </a:extLst>
          </p:cNvPr>
          <p:cNvGrpSpPr/>
          <p:nvPr/>
        </p:nvGrpSpPr>
        <p:grpSpPr>
          <a:xfrm>
            <a:off x="830840" y="3341508"/>
            <a:ext cx="2026920" cy="442145"/>
            <a:chOff x="1272540" y="3307080"/>
            <a:chExt cx="2026920" cy="117348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6A5C9C-648E-4206-9E2D-1BDE6979F916}"/>
                </a:ext>
              </a:extLst>
            </p:cNvPr>
            <p:cNvSpPr txBox="1"/>
            <p:nvPr/>
          </p:nvSpPr>
          <p:spPr>
            <a:xfrm>
              <a:off x="1578030" y="3417128"/>
              <a:ext cx="1415937" cy="9802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Observable</a:t>
              </a:r>
              <a:endParaRPr lang="de-CH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F7D8F6-9B57-4FCC-9A4B-12BBB24A89B9}"/>
                </a:ext>
              </a:extLst>
            </p:cNvPr>
            <p:cNvSpPr/>
            <p:nvPr/>
          </p:nvSpPr>
          <p:spPr>
            <a:xfrm>
              <a:off x="1272540" y="3307080"/>
              <a:ext cx="2026920" cy="1173480"/>
            </a:xfrm>
            <a:prstGeom prst="rect">
              <a:avLst/>
            </a:prstGeom>
            <a:noFill/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B3F656E-FFF5-4CBA-95DD-459F185303C3}"/>
              </a:ext>
            </a:extLst>
          </p:cNvPr>
          <p:cNvGrpSpPr/>
          <p:nvPr/>
        </p:nvGrpSpPr>
        <p:grpSpPr>
          <a:xfrm>
            <a:off x="3541611" y="3347748"/>
            <a:ext cx="2026920" cy="442145"/>
            <a:chOff x="3709897" y="2250314"/>
            <a:chExt cx="2026920" cy="15292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0B3815-A685-4280-B087-69F15B3EA494}"/>
                </a:ext>
              </a:extLst>
            </p:cNvPr>
            <p:cNvSpPr txBox="1"/>
            <p:nvPr/>
          </p:nvSpPr>
          <p:spPr>
            <a:xfrm>
              <a:off x="4041366" y="2337640"/>
              <a:ext cx="1363982" cy="12773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Subject</a:t>
              </a:r>
              <a:endParaRPr lang="de-CH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244337-5283-4173-9BFB-C8550D0836BA}"/>
                </a:ext>
              </a:extLst>
            </p:cNvPr>
            <p:cNvSpPr/>
            <p:nvPr/>
          </p:nvSpPr>
          <p:spPr>
            <a:xfrm>
              <a:off x="3709897" y="2250314"/>
              <a:ext cx="2026920" cy="1529205"/>
            </a:xfrm>
            <a:prstGeom prst="rect">
              <a:avLst/>
            </a:prstGeom>
            <a:noFill/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B3D5A8-B500-4E67-B365-445DF348894A}"/>
              </a:ext>
            </a:extLst>
          </p:cNvPr>
          <p:cNvGrpSpPr/>
          <p:nvPr/>
        </p:nvGrpSpPr>
        <p:grpSpPr>
          <a:xfrm>
            <a:off x="6269309" y="3115518"/>
            <a:ext cx="2026920" cy="442145"/>
            <a:chOff x="6973678" y="2450917"/>
            <a:chExt cx="2026920" cy="1477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F370B0-5074-48CA-8339-92D68D0B00BD}"/>
                </a:ext>
              </a:extLst>
            </p:cNvPr>
            <p:cNvSpPr txBox="1"/>
            <p:nvPr/>
          </p:nvSpPr>
          <p:spPr>
            <a:xfrm>
              <a:off x="7327486" y="2508420"/>
              <a:ext cx="1319303" cy="12340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Observer</a:t>
              </a:r>
              <a:endParaRPr lang="de-CH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08AD5F-2BCF-4B4D-AB84-C40FD7AA6E4A}"/>
                </a:ext>
              </a:extLst>
            </p:cNvPr>
            <p:cNvSpPr/>
            <p:nvPr/>
          </p:nvSpPr>
          <p:spPr>
            <a:xfrm>
              <a:off x="6973678" y="2450917"/>
              <a:ext cx="2026920" cy="1477331"/>
            </a:xfrm>
            <a:prstGeom prst="rect">
              <a:avLst/>
            </a:prstGeom>
            <a:noFill/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43681E-81A6-4DFC-99FD-615AD0C41D8E}"/>
              </a:ext>
            </a:extLst>
          </p:cNvPr>
          <p:cNvGrpSpPr/>
          <p:nvPr/>
        </p:nvGrpSpPr>
        <p:grpSpPr>
          <a:xfrm>
            <a:off x="6252382" y="3690655"/>
            <a:ext cx="2026920" cy="442145"/>
            <a:chOff x="6973678" y="2450917"/>
            <a:chExt cx="2026920" cy="1477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C2DC22-7055-4CCE-BF0D-B1FF504020BC}"/>
                </a:ext>
              </a:extLst>
            </p:cNvPr>
            <p:cNvSpPr txBox="1"/>
            <p:nvPr/>
          </p:nvSpPr>
          <p:spPr>
            <a:xfrm>
              <a:off x="7327486" y="2508420"/>
              <a:ext cx="1319303" cy="12340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Observer</a:t>
              </a:r>
              <a:endParaRPr lang="de-CH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32565A-4613-44F6-85EC-466A49ACD44C}"/>
                </a:ext>
              </a:extLst>
            </p:cNvPr>
            <p:cNvSpPr/>
            <p:nvPr/>
          </p:nvSpPr>
          <p:spPr>
            <a:xfrm>
              <a:off x="6973678" y="2450917"/>
              <a:ext cx="2026920" cy="1477331"/>
            </a:xfrm>
            <a:prstGeom prst="rect">
              <a:avLst/>
            </a:prstGeom>
            <a:noFill/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AE762B5-4035-4BAA-91EF-59E575E906A3}"/>
              </a:ext>
            </a:extLst>
          </p:cNvPr>
          <p:cNvGrpSpPr/>
          <p:nvPr/>
        </p:nvGrpSpPr>
        <p:grpSpPr>
          <a:xfrm>
            <a:off x="2857760" y="3336591"/>
            <a:ext cx="3411549" cy="1145902"/>
            <a:chOff x="2857760" y="3336591"/>
            <a:chExt cx="3411549" cy="114590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B3DED61-8F13-4870-A525-4654CD699E90}"/>
                </a:ext>
              </a:extLst>
            </p:cNvPr>
            <p:cNvGrpSpPr/>
            <p:nvPr/>
          </p:nvGrpSpPr>
          <p:grpSpPr>
            <a:xfrm>
              <a:off x="2857760" y="3336591"/>
              <a:ext cx="3411549" cy="1145902"/>
              <a:chOff x="2857760" y="3336591"/>
              <a:chExt cx="3411549" cy="1145902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3ED98BF-0B98-4DB4-B8DC-7BF7DF80D49A}"/>
                  </a:ext>
                </a:extLst>
              </p:cNvPr>
              <p:cNvCxnSpPr>
                <a:cxnSpLocks/>
                <a:stCxn id="7" idx="3"/>
                <a:endCxn id="15" idx="1"/>
              </p:cNvCxnSpPr>
              <p:nvPr/>
            </p:nvCxnSpPr>
            <p:spPr>
              <a:xfrm>
                <a:off x="2857760" y="3562581"/>
                <a:ext cx="683851" cy="6240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6872F27-0413-4206-9D4C-BFB8A3FF3A39}"/>
                  </a:ext>
                </a:extLst>
              </p:cNvPr>
              <p:cNvCxnSpPr>
                <a:cxnSpLocks/>
                <a:stCxn id="15" idx="3"/>
                <a:endCxn id="18" idx="1"/>
              </p:cNvCxnSpPr>
              <p:nvPr/>
            </p:nvCxnSpPr>
            <p:spPr>
              <a:xfrm flipV="1">
                <a:off x="5568531" y="3336591"/>
                <a:ext cx="700778" cy="232230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E75B6E-30D7-4B98-81D3-06693A6E6B54}"/>
                  </a:ext>
                </a:extLst>
              </p:cNvPr>
              <p:cNvSpPr txBox="1"/>
              <p:nvPr/>
            </p:nvSpPr>
            <p:spPr>
              <a:xfrm>
                <a:off x="4001191" y="4143939"/>
                <a:ext cx="1141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>
                        <a:lumMod val="50000"/>
                      </a:schemeClr>
                    </a:solidFill>
                  </a:rPr>
                  <a:t>multicast</a:t>
                </a:r>
                <a:endParaRPr lang="de-CH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B7BD9E9-F446-4AC4-B7D1-B46B86362540}"/>
                </a:ext>
              </a:extLst>
            </p:cNvPr>
            <p:cNvCxnSpPr>
              <a:cxnSpLocks/>
              <a:stCxn id="15" idx="3"/>
              <a:endCxn id="21" idx="1"/>
            </p:cNvCxnSpPr>
            <p:nvPr/>
          </p:nvCxnSpPr>
          <p:spPr>
            <a:xfrm>
              <a:off x="5568531" y="3568821"/>
              <a:ext cx="683851" cy="34290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65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F22A-1231-43E7-A5D0-7948EF1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From cold to hot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Rectangle 1">
            <a:extLst>
              <a:ext uri="{FF2B5EF4-FFF2-40B4-BE49-F238E27FC236}">
                <a16:creationId xmlns:a16="http://schemas.microsoft.com/office/drawing/2014/main" id="{D6C5900C-D174-45BF-B946-3B38FCF6B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30" y="2400250"/>
            <a:ext cx="4321139" cy="240065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const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observable$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interval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AE81FF"/>
                </a:solidFill>
                <a:latin typeface="Arial Unicode MS"/>
              </a:rPr>
              <a:t>1000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pipe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multicast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new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Subject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())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const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timesMinusOne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$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observable$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pipe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map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value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return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value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*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-</a:t>
            </a:r>
            <a:r>
              <a:rPr lang="de-DE" altLang="de-DE" sz="1200" dirty="0">
                <a:solidFill>
                  <a:srgbClr val="AE81FF"/>
                </a:solidFill>
                <a:latin typeface="Arial Unicode MS"/>
              </a:rPr>
              <a:t>1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timesMinusOne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$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setTimeout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timesMinusOne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$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},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E81FF"/>
                </a:solidFill>
                <a:latin typeface="Arial Unicode MS"/>
              </a:rPr>
              <a:t>5000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800" dirty="0"/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observable$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connect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();</a:t>
            </a:r>
            <a:r>
              <a:rPr lang="de-DE" altLang="de-DE" sz="1200" dirty="0">
                <a:latin typeface="Arial Unicode MS"/>
              </a:rPr>
              <a:t>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E7B1F5-EB53-4F2C-A1C3-2FD754F20A47}"/>
              </a:ext>
            </a:extLst>
          </p:cNvPr>
          <p:cNvGrpSpPr/>
          <p:nvPr/>
        </p:nvGrpSpPr>
        <p:grpSpPr>
          <a:xfrm>
            <a:off x="1482742" y="4686300"/>
            <a:ext cx="2365358" cy="1232158"/>
            <a:chOff x="1482742" y="4686300"/>
            <a:chExt cx="2365358" cy="123215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8BB6A91-3797-4C9F-8BBB-1B8F8EFABAC3}"/>
                </a:ext>
              </a:extLst>
            </p:cNvPr>
            <p:cNvSpPr/>
            <p:nvPr/>
          </p:nvSpPr>
          <p:spPr>
            <a:xfrm>
              <a:off x="1482742" y="5456793"/>
              <a:ext cx="148143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connect </a:t>
              </a:r>
              <a:r>
                <a:rPr lang="de-CH" sz="1200" dirty="0" err="1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has</a:t>
              </a:r>
              <a:r>
                <a:rPr lang="de-CH" sz="1200" dirty="0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 </a:t>
              </a:r>
              <a:r>
                <a:rPr lang="de-CH" sz="1200" dirty="0" err="1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to</a:t>
              </a:r>
              <a:r>
                <a:rPr lang="de-CH" sz="1200" dirty="0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 </a:t>
              </a:r>
              <a:r>
                <a:rPr lang="de-CH" sz="1200" dirty="0" err="1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be</a:t>
              </a:r>
              <a:r>
                <a:rPr lang="de-CH" sz="1200" dirty="0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 </a:t>
              </a:r>
              <a:r>
                <a:rPr lang="de-CH" sz="1200" dirty="0" err="1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called</a:t>
              </a:r>
              <a:r>
                <a:rPr lang="de-CH" sz="1200" dirty="0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 </a:t>
              </a:r>
              <a:r>
                <a:rPr lang="de-CH" sz="1200" dirty="0" err="1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explicitly</a:t>
              </a:r>
              <a:endParaRPr lang="de-CH" sz="1200" dirty="0">
                <a:solidFill>
                  <a:schemeClr val="accent6">
                    <a:lumMod val="50000"/>
                  </a:schemeClr>
                </a:solidFill>
                <a:latin typeface="Arial Unicode MS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B3F7E68-21E5-478F-AFBF-04F272DD8EC9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2223461" y="4686300"/>
              <a:ext cx="1624639" cy="770493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7EC978-F49D-4C4E-8851-8DCE45369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195" y="5417820"/>
            <a:ext cx="994410" cy="362902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jsfiddle</a:t>
            </a:r>
            <a:endParaRPr lang="de-CH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64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5561-FE1A-4EAA-9955-F48A3D98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Reducing the boilerplate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DCA759-518C-4291-80C9-99C0899FCC5C}"/>
              </a:ext>
            </a:extLst>
          </p:cNvPr>
          <p:cNvSpPr txBox="1">
            <a:spLocks/>
          </p:cNvSpPr>
          <p:nvPr/>
        </p:nvSpPr>
        <p:spPr>
          <a:xfrm>
            <a:off x="628650" y="2934016"/>
            <a:ext cx="7886700" cy="1917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publish() === multicast(new Subject())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share() ≈ publish() +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refCount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()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20D8EE-05FC-4832-9D11-DB62F899D96D}"/>
              </a:ext>
            </a:extLst>
          </p:cNvPr>
          <p:cNvGrpSpPr/>
          <p:nvPr/>
        </p:nvGrpSpPr>
        <p:grpSpPr>
          <a:xfrm>
            <a:off x="4110607" y="4077051"/>
            <a:ext cx="3585764" cy="650171"/>
            <a:chOff x="1274186" y="5268287"/>
            <a:chExt cx="1689994" cy="6501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95D928-F27A-453E-AF9C-1456F1F127D2}"/>
                </a:ext>
              </a:extLst>
            </p:cNvPr>
            <p:cNvSpPr/>
            <p:nvPr/>
          </p:nvSpPr>
          <p:spPr>
            <a:xfrm>
              <a:off x="1482742" y="5456793"/>
              <a:ext cx="148143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de-CH" sz="1200" dirty="0">
                <a:solidFill>
                  <a:schemeClr val="accent6">
                    <a:lumMod val="50000"/>
                  </a:schemeClr>
                </a:solidFill>
                <a:latin typeface="Arial Unicode MS"/>
              </a:endParaRPr>
            </a:p>
            <a:p>
              <a:pPr algn="ctr"/>
              <a:r>
                <a:rPr lang="de-CH" sz="1200" dirty="0" err="1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Connects</a:t>
              </a:r>
              <a:r>
                <a:rPr lang="de-CH" sz="1200" dirty="0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 and </a:t>
              </a:r>
              <a:r>
                <a:rPr lang="de-CH" sz="1200" dirty="0" err="1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disconnects</a:t>
              </a:r>
              <a:r>
                <a:rPr lang="de-CH" sz="1200" dirty="0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 </a:t>
              </a:r>
              <a:r>
                <a:rPr lang="de-CH" sz="1200" dirty="0" err="1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automatically</a:t>
              </a:r>
              <a:endParaRPr lang="de-CH" sz="1200" dirty="0">
                <a:solidFill>
                  <a:schemeClr val="accent6">
                    <a:lumMod val="50000"/>
                  </a:schemeClr>
                </a:solidFill>
                <a:latin typeface="Arial Unicode M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A026192-965B-474E-ACB2-D13A3AEE2B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4186" y="5268287"/>
              <a:ext cx="264903" cy="394281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485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5561-FE1A-4EAA-9955-F48A3D98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Reducing the boilerplate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6CAB51-017C-4911-B031-193644743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195" y="5417820"/>
            <a:ext cx="994410" cy="362902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jsfiddle</a:t>
            </a:r>
            <a:endParaRPr lang="de-CH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7454633-83B3-4635-B275-EA58E4CDD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30" y="3166646"/>
            <a:ext cx="4321139" cy="14773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const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observable$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interval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AE81FF"/>
                </a:solidFill>
                <a:latin typeface="Arial Unicode MS"/>
              </a:rPr>
              <a:t>1000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pipe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share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const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timesMinusOne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$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observable$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pipe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map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value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return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value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*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-</a:t>
            </a:r>
            <a:r>
              <a:rPr lang="de-DE" altLang="de-DE" sz="1200" dirty="0">
                <a:solidFill>
                  <a:srgbClr val="AE81FF"/>
                </a:solidFill>
                <a:latin typeface="Arial Unicode MS"/>
              </a:rPr>
              <a:t>1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timesMinusOne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$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observable$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connect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();</a:t>
            </a:r>
            <a:r>
              <a:rPr lang="de-DE" altLang="de-DE" sz="1200" dirty="0">
                <a:latin typeface="Arial Unicode MS"/>
              </a:rPr>
              <a:t>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63026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4574-8F7E-4045-90C3-5D088897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BehaviorSubject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1BD6F8E-4B12-43A1-B4CD-F65F84F4A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19" y="2497455"/>
            <a:ext cx="4321139" cy="276998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const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behaviorSubject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new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BehaviorSubject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AE81FF"/>
                </a:solidFill>
                <a:latin typeface="Arial Unicode MS"/>
              </a:rPr>
              <a:t>42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behaviorSubject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behaviorSubject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 #1: "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+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behaviorSubject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Math.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random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behaviorSubject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Math.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random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behaviorSubject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Math.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random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setTimeout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behaviorSubject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behaviorSubject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 #2: "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+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},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E81FF"/>
                </a:solidFill>
                <a:latin typeface="Arial Unicode MS"/>
              </a:rPr>
              <a:t>2000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behaviorSubject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Math.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random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());</a:t>
            </a:r>
            <a:r>
              <a:rPr lang="de-DE" altLang="de-DE" sz="1200" dirty="0">
                <a:latin typeface="Arial Unicode MS"/>
              </a:rPr>
              <a:t>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FC86E-2E07-4A7A-B1AE-F085939E8963}"/>
              </a:ext>
            </a:extLst>
          </p:cNvPr>
          <p:cNvSpPr txBox="1"/>
          <p:nvPr/>
        </p:nvSpPr>
        <p:spPr>
          <a:xfrm>
            <a:off x="6488482" y="2312789"/>
            <a:ext cx="150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Output:</a:t>
            </a:r>
            <a:endParaRPr lang="de-CH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247412-1192-4CAA-99AC-C389D96DEC8A}"/>
              </a:ext>
            </a:extLst>
          </p:cNvPr>
          <p:cNvSpPr/>
          <p:nvPr/>
        </p:nvSpPr>
        <p:spPr>
          <a:xfrm>
            <a:off x="6404302" y="2734934"/>
            <a:ext cx="1672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behaviorSubject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#1: 42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86DC3-D4BA-4326-B54F-3042B8F6F453}"/>
              </a:ext>
            </a:extLst>
          </p:cNvPr>
          <p:cNvSpPr/>
          <p:nvPr/>
        </p:nvSpPr>
        <p:spPr>
          <a:xfrm>
            <a:off x="6331914" y="3196599"/>
            <a:ext cx="1817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behaviorSubject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#1: 0.28484506095836926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7B2174-DC45-425B-9D7D-A3E133E4AE90}"/>
              </a:ext>
            </a:extLst>
          </p:cNvPr>
          <p:cNvCxnSpPr/>
          <p:nvPr/>
        </p:nvCxnSpPr>
        <p:spPr>
          <a:xfrm>
            <a:off x="5539740" y="3882450"/>
            <a:ext cx="403860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643C4D4-72BC-4838-80B9-FB342031E011}"/>
              </a:ext>
            </a:extLst>
          </p:cNvPr>
          <p:cNvSpPr/>
          <p:nvPr/>
        </p:nvSpPr>
        <p:spPr>
          <a:xfrm>
            <a:off x="6331913" y="3658264"/>
            <a:ext cx="1817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behaviorSubject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#1: 0.14382412500454356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6D71D4-51BB-4E78-A921-171AF0D9F881}"/>
              </a:ext>
            </a:extLst>
          </p:cNvPr>
          <p:cNvSpPr/>
          <p:nvPr/>
        </p:nvSpPr>
        <p:spPr>
          <a:xfrm>
            <a:off x="6331913" y="4119929"/>
            <a:ext cx="1817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behaviorSubject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#1: 0.821816890661595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1956BC-CFB5-48D6-A4D7-5E1B0C33A2C2}"/>
              </a:ext>
            </a:extLst>
          </p:cNvPr>
          <p:cNvSpPr/>
          <p:nvPr/>
        </p:nvSpPr>
        <p:spPr>
          <a:xfrm>
            <a:off x="6331913" y="4581594"/>
            <a:ext cx="1817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behaviorSubject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#1: 0.6979675610150831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90742B-FF4F-4C9F-B80E-FC1A373FB29E}"/>
              </a:ext>
            </a:extLst>
          </p:cNvPr>
          <p:cNvSpPr/>
          <p:nvPr/>
        </p:nvSpPr>
        <p:spPr>
          <a:xfrm>
            <a:off x="6331913" y="5043259"/>
            <a:ext cx="1817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behaviorSubject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#2: 0.6979675610150831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B0712A-04BC-404F-A615-65D5991B9908}"/>
              </a:ext>
            </a:extLst>
          </p:cNvPr>
          <p:cNvSpPr txBox="1"/>
          <p:nvPr/>
        </p:nvSpPr>
        <p:spPr>
          <a:xfrm>
            <a:off x="2676002" y="5938008"/>
            <a:ext cx="379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Requires an initial value and emits its current value to new subscribers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3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4574-8F7E-4045-90C3-5D088897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ReplaySubject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CE7BDD7-D91C-4A3D-8B9A-DDE9CD3E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19" y="2497455"/>
            <a:ext cx="4321139" cy="276998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const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replaySubject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new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ReplaySubject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AE81FF"/>
                </a:solidFill>
                <a:latin typeface="Arial Unicode MS"/>
              </a:rPr>
              <a:t>2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replaySubject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replaySubject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 #1: "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+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replaySubject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Math.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random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replaySubject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Math.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random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replaySubject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Math.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random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setTimeout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replaySubject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replaySubject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 #2: "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+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},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E81FF"/>
                </a:solidFill>
                <a:latin typeface="Arial Unicode MS"/>
              </a:rPr>
              <a:t>2000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replaySubject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Math.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random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());</a:t>
            </a:r>
            <a:r>
              <a:rPr lang="de-DE" altLang="de-DE" sz="1200" dirty="0">
                <a:latin typeface="Arial Unicode MS"/>
              </a:rPr>
              <a:t>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35A5F-ACEC-4EC9-98F9-E8840F180802}"/>
              </a:ext>
            </a:extLst>
          </p:cNvPr>
          <p:cNvSpPr txBox="1"/>
          <p:nvPr/>
        </p:nvSpPr>
        <p:spPr>
          <a:xfrm>
            <a:off x="6488482" y="2312789"/>
            <a:ext cx="150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Output:</a:t>
            </a:r>
            <a:endParaRPr lang="de-CH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A3BF0-24EC-4FC5-BE19-2770670D914E}"/>
              </a:ext>
            </a:extLst>
          </p:cNvPr>
          <p:cNvSpPr/>
          <p:nvPr/>
        </p:nvSpPr>
        <p:spPr>
          <a:xfrm>
            <a:off x="6404302" y="2734934"/>
            <a:ext cx="1672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replaySubject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#1: 0.5458736994986135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D3350-A0D3-43AA-BAD1-C9973B4D8007}"/>
              </a:ext>
            </a:extLst>
          </p:cNvPr>
          <p:cNvSpPr/>
          <p:nvPr/>
        </p:nvSpPr>
        <p:spPr>
          <a:xfrm>
            <a:off x="6331914" y="3196599"/>
            <a:ext cx="1817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replaySubject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#1: 0.5656977118236854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52F1F1-CC42-4CE0-8FD9-68B171907016}"/>
              </a:ext>
            </a:extLst>
          </p:cNvPr>
          <p:cNvCxnSpPr/>
          <p:nvPr/>
        </p:nvCxnSpPr>
        <p:spPr>
          <a:xfrm>
            <a:off x="5539740" y="3882450"/>
            <a:ext cx="403860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E97D94F-3439-4E86-AFF8-1D4416D42017}"/>
              </a:ext>
            </a:extLst>
          </p:cNvPr>
          <p:cNvSpPr/>
          <p:nvPr/>
        </p:nvSpPr>
        <p:spPr>
          <a:xfrm>
            <a:off x="6331913" y="3658264"/>
            <a:ext cx="1817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replaySubject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#1: 0.2378906195692394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292347-90F4-4234-AE5E-5478DAFD180F}"/>
              </a:ext>
            </a:extLst>
          </p:cNvPr>
          <p:cNvSpPr/>
          <p:nvPr/>
        </p:nvSpPr>
        <p:spPr>
          <a:xfrm>
            <a:off x="6331913" y="4119929"/>
            <a:ext cx="1817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replaySubject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#1: 0.6571879405725616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BFF92B-36F6-4009-B137-8E397A874BB8}"/>
              </a:ext>
            </a:extLst>
          </p:cNvPr>
          <p:cNvSpPr/>
          <p:nvPr/>
        </p:nvSpPr>
        <p:spPr>
          <a:xfrm>
            <a:off x="6331913" y="4581594"/>
            <a:ext cx="1817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replaySubject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#2: 0.2378906195692394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DF1525-B351-4554-9C68-BC2C5B3E77DE}"/>
              </a:ext>
            </a:extLst>
          </p:cNvPr>
          <p:cNvSpPr/>
          <p:nvPr/>
        </p:nvSpPr>
        <p:spPr>
          <a:xfrm>
            <a:off x="6331913" y="5043259"/>
            <a:ext cx="1817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replaySubject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#2: 0.6571879405725616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97DE4-318C-4A41-871D-7BC796E72F1D}"/>
              </a:ext>
            </a:extLst>
          </p:cNvPr>
          <p:cNvSpPr txBox="1"/>
          <p:nvPr/>
        </p:nvSpPr>
        <p:spPr>
          <a:xfrm>
            <a:off x="2676002" y="5938008"/>
            <a:ext cx="379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 Subject that "replays" or emits old values to new subscribers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4574-8F7E-4045-90C3-5D088897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AsyncSubject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DF7C95-74BF-4582-8369-252B4FE2A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19" y="2405122"/>
            <a:ext cx="4321139" cy="295465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const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asyncSubject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new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AsyncSubject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asyncSubject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asyncSubject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 #1: "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+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asyncSubject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Math.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random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asyncSubject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Math.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random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asyncSubject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Math.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random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setTimeout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asyncSubject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asyncSubject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 #2: "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+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},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E81FF"/>
                </a:solidFill>
                <a:latin typeface="Arial Unicode MS"/>
              </a:rPr>
              <a:t>2000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asyncSubject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Math.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random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asyncSubject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complete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();</a:t>
            </a:r>
            <a:r>
              <a:rPr lang="de-DE" altLang="de-DE" sz="1200" dirty="0">
                <a:latin typeface="Arial Unicode MS"/>
              </a:rPr>
              <a:t>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2FB45-6C2D-4865-AB6D-3D269A41B6E3}"/>
              </a:ext>
            </a:extLst>
          </p:cNvPr>
          <p:cNvSpPr txBox="1"/>
          <p:nvPr/>
        </p:nvSpPr>
        <p:spPr>
          <a:xfrm>
            <a:off x="6382460" y="3244334"/>
            <a:ext cx="150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Output:</a:t>
            </a:r>
            <a:endParaRPr lang="de-CH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F9E0D9-CB0D-432D-8E8C-6EA10C72CD5D}"/>
              </a:ext>
            </a:extLst>
          </p:cNvPr>
          <p:cNvSpPr/>
          <p:nvPr/>
        </p:nvSpPr>
        <p:spPr>
          <a:xfrm>
            <a:off x="6298280" y="3666479"/>
            <a:ext cx="1672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asyncSubject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#1: 0.8994070709645197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3B185-8808-4BDE-925E-A2DD2F10325A}"/>
              </a:ext>
            </a:extLst>
          </p:cNvPr>
          <p:cNvSpPr/>
          <p:nvPr/>
        </p:nvSpPr>
        <p:spPr>
          <a:xfrm>
            <a:off x="6225892" y="4128144"/>
            <a:ext cx="1817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asyncSubject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#2: 0.8994070709645197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1BFC63-81EB-4389-A55F-0C79F4CCFA70}"/>
              </a:ext>
            </a:extLst>
          </p:cNvPr>
          <p:cNvCxnSpPr/>
          <p:nvPr/>
        </p:nvCxnSpPr>
        <p:spPr>
          <a:xfrm>
            <a:off x="5539740" y="3882450"/>
            <a:ext cx="403860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E4428A-5C69-4958-B2B9-E4C5B450A988}"/>
              </a:ext>
            </a:extLst>
          </p:cNvPr>
          <p:cNvSpPr txBox="1"/>
          <p:nvPr/>
        </p:nvSpPr>
        <p:spPr>
          <a:xfrm>
            <a:off x="2676002" y="5938008"/>
            <a:ext cx="379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 Subject that only emits its last value upon completion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8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BC03-AB22-4E04-8FB5-52FEA752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Schedulers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88ECB50-6788-4CD4-A315-545B72E5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455" y="2689742"/>
            <a:ext cx="5559090" cy="240065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start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const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asap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$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of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asap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,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asapScheduler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const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async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$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of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async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,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asyncScheduler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const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queue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$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of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queue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,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queueScheduler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A6E22E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merge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asap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$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,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async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$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,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queue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$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pipe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filter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value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return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!!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value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}))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"end"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latin typeface="Arial Unicode MS"/>
              </a:rPr>
              <a:t>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8058B-440D-4631-BBE4-1ACCEAA1531A}"/>
              </a:ext>
            </a:extLst>
          </p:cNvPr>
          <p:cNvSpPr txBox="1"/>
          <p:nvPr/>
        </p:nvSpPr>
        <p:spPr>
          <a:xfrm>
            <a:off x="3869407" y="5961815"/>
            <a:ext cx="140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jsfiddle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de-CH" sz="4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54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BC03-AB22-4E04-8FB5-52FEA752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Schedulers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B6ED-49E0-4E2A-AC77-57ADE7E0D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34016"/>
            <a:ext cx="7886700" cy="19173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queueScheduler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 synchronous execution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asapScheduler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 schedules a new micro task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asyncScheduler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 schedules a new macro task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25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E13D-91D2-4430-BB87-EF6AF983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Observable anti-pattern #1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ED59CA8-5718-4393-862F-ABA6ABFB9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29" y="2991386"/>
            <a:ext cx="4683141" cy="14773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this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params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params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const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id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params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[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'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id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‘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];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if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id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!==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66D9EF"/>
                </a:solidFill>
                <a:latin typeface="Arial Unicode MS"/>
              </a:rPr>
              <a:t>null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&amp;&amp;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id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!==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undefined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this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getUser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id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user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this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user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user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});</a:t>
            </a:r>
            <a:r>
              <a:rPr lang="de-DE" altLang="de-DE" sz="1200" dirty="0">
                <a:latin typeface="Arial Unicode MS"/>
              </a:rPr>
              <a:t>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9D3AC-B496-4CD2-955C-14AB215D5451}"/>
              </a:ext>
            </a:extLst>
          </p:cNvPr>
          <p:cNvSpPr txBox="1"/>
          <p:nvPr/>
        </p:nvSpPr>
        <p:spPr>
          <a:xfrm>
            <a:off x="1334882" y="5115048"/>
            <a:ext cx="2757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Avoid nested observables (use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switchMap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instead)</a:t>
            </a:r>
            <a:endParaRPr lang="de-CH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F1A3C8-DA27-4B8E-B5F1-0BCB53212081}"/>
              </a:ext>
            </a:extLst>
          </p:cNvPr>
          <p:cNvCxnSpPr>
            <a:cxnSpLocks/>
          </p:cNvCxnSpPr>
          <p:nvPr/>
        </p:nvCxnSpPr>
        <p:spPr>
          <a:xfrm flipV="1">
            <a:off x="2872740" y="4053840"/>
            <a:ext cx="1219200" cy="95250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16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C422-9FE5-4952-8052-574B2FDE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Cold observables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B721F0-6E56-4B0E-9235-CFFAA22A4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1" y="2604650"/>
            <a:ext cx="4321139" cy="22159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const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cold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$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=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Observable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create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observer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=&gt;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const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coldN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=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Math.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random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observer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next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coldN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cold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$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subscribe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=&gt;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console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log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"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cold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subscription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 #1: 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+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cold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$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subscribe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=&gt;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console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log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"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cold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subscription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 #2: 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+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E56FBE-6C15-42C4-888F-CC6E324D242B}"/>
              </a:ext>
            </a:extLst>
          </p:cNvPr>
          <p:cNvSpPr txBox="1"/>
          <p:nvPr/>
        </p:nvSpPr>
        <p:spPr>
          <a:xfrm>
            <a:off x="6466280" y="3093306"/>
            <a:ext cx="150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Output:</a:t>
            </a:r>
            <a:endParaRPr lang="de-CH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E42620-2B2A-48D3-8F7E-0E794BE608E0}"/>
              </a:ext>
            </a:extLst>
          </p:cNvPr>
          <p:cNvSpPr/>
          <p:nvPr/>
        </p:nvSpPr>
        <p:spPr>
          <a:xfrm>
            <a:off x="6382104" y="3651618"/>
            <a:ext cx="1672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cold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</a:t>
            </a:r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subscription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#1: 0.3249932754233944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6BFC6-2E7D-4EAD-8758-D36162D6FA64}"/>
              </a:ext>
            </a:extLst>
          </p:cNvPr>
          <p:cNvSpPr/>
          <p:nvPr/>
        </p:nvSpPr>
        <p:spPr>
          <a:xfrm>
            <a:off x="6309715" y="4121912"/>
            <a:ext cx="1817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cold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</a:t>
            </a:r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subscription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#2: 0.07535958699797307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BAE087-8F66-4173-92F2-9DA41A45BCE9}"/>
              </a:ext>
            </a:extLst>
          </p:cNvPr>
          <p:cNvCxnSpPr/>
          <p:nvPr/>
        </p:nvCxnSpPr>
        <p:spPr>
          <a:xfrm>
            <a:off x="5539740" y="3882450"/>
            <a:ext cx="403860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C5D5D4B-5303-42FB-800B-9ACAC445D4A6}"/>
              </a:ext>
            </a:extLst>
          </p:cNvPr>
          <p:cNvGrpSpPr/>
          <p:nvPr/>
        </p:nvGrpSpPr>
        <p:grpSpPr>
          <a:xfrm>
            <a:off x="344804" y="3093306"/>
            <a:ext cx="3052737" cy="3129952"/>
            <a:chOff x="344804" y="3093306"/>
            <a:chExt cx="3052737" cy="3129952"/>
          </a:xfrm>
        </p:grpSpPr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E7050B01-B7FD-4C05-BB68-AFFA90F3A09B}"/>
                </a:ext>
              </a:extLst>
            </p:cNvPr>
            <p:cNvCxnSpPr/>
            <p:nvPr/>
          </p:nvCxnSpPr>
          <p:spPr>
            <a:xfrm rot="5400000">
              <a:off x="-487887" y="4076493"/>
              <a:ext cx="2652174" cy="685800"/>
            </a:xfrm>
            <a:prstGeom prst="bentConnector3">
              <a:avLst>
                <a:gd name="adj1" fmla="val 8"/>
              </a:avLst>
            </a:prstGeom>
            <a:ln w="38100"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0E8F79-941E-437E-936D-694D406C9896}"/>
                </a:ext>
              </a:extLst>
            </p:cNvPr>
            <p:cNvSpPr/>
            <p:nvPr/>
          </p:nvSpPr>
          <p:spPr>
            <a:xfrm>
              <a:off x="344804" y="5761593"/>
              <a:ext cx="30527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The Observable </a:t>
              </a:r>
              <a:r>
                <a:rPr lang="de-CH" sz="1200" dirty="0" err="1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creates</a:t>
              </a:r>
              <a:r>
                <a:rPr lang="de-CH" sz="1200" dirty="0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 </a:t>
              </a:r>
              <a:r>
                <a:rPr lang="de-CH" sz="1200" dirty="0" err="1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the</a:t>
              </a:r>
              <a:r>
                <a:rPr lang="de-CH" sz="1200" dirty="0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 </a:t>
              </a:r>
              <a:r>
                <a:rPr lang="de-CH" sz="1200" dirty="0" err="1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producer</a:t>
              </a:r>
              <a:endParaRPr lang="de-CH" sz="1200" dirty="0">
                <a:solidFill>
                  <a:schemeClr val="accent6">
                    <a:lumMod val="50000"/>
                  </a:schemeClr>
                </a:solidFill>
                <a:latin typeface="Arial Unicode MS"/>
              </a:endParaRPr>
            </a:p>
            <a:p>
              <a:pPr algn="ctr"/>
              <a:r>
                <a:rPr lang="de-CH" sz="1200" dirty="0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→ </a:t>
              </a:r>
              <a:r>
                <a:rPr lang="de-CH" sz="1200" dirty="0" err="1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new</a:t>
              </a:r>
              <a:r>
                <a:rPr lang="de-CH" sz="1200" dirty="0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 </a:t>
              </a:r>
              <a:r>
                <a:rPr lang="de-CH" sz="1200" dirty="0" err="1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number</a:t>
              </a:r>
              <a:r>
                <a:rPr lang="de-CH" sz="1200" dirty="0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 on </a:t>
              </a:r>
              <a:r>
                <a:rPr lang="de-CH" sz="1200" dirty="0" err="1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every</a:t>
              </a:r>
              <a:r>
                <a:rPr lang="de-CH" sz="1200" dirty="0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 .</a:t>
              </a:r>
              <a:r>
                <a:rPr lang="de-CH" sz="1200" dirty="0" err="1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subscribe</a:t>
              </a:r>
              <a:r>
                <a:rPr lang="de-CH" sz="1200" dirty="0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6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E13D-91D2-4430-BB87-EF6AF983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Observable anti-pattern #2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ED59CA8-5718-4393-862F-ABA6ABFB9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29" y="2991386"/>
            <a:ext cx="4683141" cy="14773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this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params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map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params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params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[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'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id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‘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])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switchMap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id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if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id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!==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66D9EF"/>
                </a:solidFill>
                <a:latin typeface="Arial Unicode MS"/>
              </a:rPr>
              <a:t>null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&amp;&amp;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id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!==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undefined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66D9EF"/>
                </a:solidFill>
                <a:latin typeface="Arial Unicode MS"/>
              </a:rPr>
              <a:t>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return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this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getUser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id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user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this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user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user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latin typeface="Arial Unicode MS"/>
              </a:rPr>
              <a:t> 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9D3AC-B496-4CD2-955C-14AB215D5451}"/>
              </a:ext>
            </a:extLst>
          </p:cNvPr>
          <p:cNvSpPr txBox="1"/>
          <p:nvPr/>
        </p:nvSpPr>
        <p:spPr>
          <a:xfrm>
            <a:off x="369244" y="5099808"/>
            <a:ext cx="372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Avoid observables that never complete (return EMPTY if necessary)</a:t>
            </a:r>
            <a:endParaRPr lang="de-CH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FD1882-06A2-4B7F-A4FC-F6098077FD99}"/>
              </a:ext>
            </a:extLst>
          </p:cNvPr>
          <p:cNvCxnSpPr>
            <a:cxnSpLocks/>
          </p:cNvCxnSpPr>
          <p:nvPr/>
        </p:nvCxnSpPr>
        <p:spPr>
          <a:xfrm flipV="1">
            <a:off x="1920240" y="4091940"/>
            <a:ext cx="929640" cy="89916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242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E13D-91D2-4430-BB87-EF6AF983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Observable anti-pattern #3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98E6E30-E62A-4838-B902-118C4A638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29" y="2806721"/>
            <a:ext cx="4683141" cy="18466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6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960050"/>
                </a:solidFill>
                <a:latin typeface="Arial Unicode MS"/>
              </a:rPr>
              <a:t>@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Component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(...)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class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MyComponent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implements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OnInit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observable$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timer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AE81FF"/>
                </a:solidFill>
                <a:latin typeface="Arial Unicode MS"/>
              </a:rPr>
              <a:t>0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,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E81FF"/>
                </a:solidFill>
                <a:latin typeface="Arial Unicode MS"/>
              </a:rPr>
              <a:t>1000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ngOnInit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()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>
                <a:solidFill>
                  <a:srgbClr val="66D9EF"/>
                </a:solidFill>
                <a:latin typeface="Arial Unicode MS"/>
              </a:rPr>
              <a:t>this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observable$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</a:t>
            </a:r>
            <a:r>
              <a:rPr lang="de-DE" altLang="de-DE" sz="1200" dirty="0">
                <a:latin typeface="Arial Unicode MS"/>
              </a:rPr>
              <a:t> </a:t>
            </a:r>
          </a:p>
          <a:p>
            <a:pPr lvl="6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90C17-1404-4B7B-A7FA-3297DA939628}"/>
              </a:ext>
            </a:extLst>
          </p:cNvPr>
          <p:cNvSpPr txBox="1"/>
          <p:nvPr/>
        </p:nvSpPr>
        <p:spPr>
          <a:xfrm>
            <a:off x="628651" y="5069328"/>
            <a:ext cx="2579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Avoid memory leaks</a:t>
            </a:r>
            <a:endParaRPr lang="de-CH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B6C84F-0B67-4C3E-BF45-F50B49382C66}"/>
              </a:ext>
            </a:extLst>
          </p:cNvPr>
          <p:cNvCxnSpPr>
            <a:cxnSpLocks/>
          </p:cNvCxnSpPr>
          <p:nvPr/>
        </p:nvCxnSpPr>
        <p:spPr>
          <a:xfrm flipV="1">
            <a:off x="1920240" y="4091940"/>
            <a:ext cx="929640" cy="89916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193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E13D-91D2-4430-BB87-EF6AF983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Observable anti-pattern #3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88DA4-E058-433C-8B14-622635298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6939"/>
            <a:ext cx="7886700" cy="3990023"/>
          </a:xfrm>
        </p:spPr>
        <p:txBody>
          <a:bodyPr/>
          <a:lstStyle/>
          <a:p>
            <a:pPr marL="0" indent="0">
              <a:buNone/>
            </a:pPr>
            <a:r>
              <a:rPr lang="de-CH" dirty="0" err="1">
                <a:solidFill>
                  <a:schemeClr val="tx2">
                    <a:lumMod val="50000"/>
                  </a:schemeClr>
                </a:solidFill>
              </a:rPr>
              <a:t>Unsubscribe</a:t>
            </a:r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de-CH" dirty="0" err="1">
                <a:solidFill>
                  <a:schemeClr val="tx2">
                    <a:lumMod val="50000"/>
                  </a:schemeClr>
                </a:solidFill>
              </a:rPr>
              <a:t>ngOnDestroy</a:t>
            </a:r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50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Form </a:t>
            </a:r>
            <a:r>
              <a:rPr lang="de-CH" dirty="0" err="1">
                <a:solidFill>
                  <a:schemeClr val="tx2">
                    <a:lumMod val="50000"/>
                  </a:schemeClr>
                </a:solidFill>
              </a:rPr>
              <a:t>subscriptions</a:t>
            </a:r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de-CH" dirty="0" err="1">
                <a:solidFill>
                  <a:schemeClr val="tx2">
                    <a:lumMod val="50000"/>
                  </a:schemeClr>
                </a:solidFill>
              </a:rPr>
              <a:t>valueChanges</a:t>
            </a:r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 / </a:t>
            </a:r>
            <a:r>
              <a:rPr lang="de-CH" dirty="0" err="1">
                <a:solidFill>
                  <a:schemeClr val="tx2">
                    <a:lumMod val="50000"/>
                  </a:schemeClr>
                </a:solidFill>
              </a:rPr>
              <a:t>statusChanges</a:t>
            </a:r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 / ...)</a:t>
            </a:r>
          </a:p>
          <a:p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Renderer2 </a:t>
            </a:r>
            <a:r>
              <a:rPr lang="de-CH" dirty="0" err="1">
                <a:solidFill>
                  <a:schemeClr val="tx2">
                    <a:lumMod val="50000"/>
                  </a:schemeClr>
                </a:solidFill>
              </a:rPr>
              <a:t>subscriptions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Observables </a:t>
            </a:r>
            <a:r>
              <a:rPr lang="de-CH" dirty="0" err="1">
                <a:solidFill>
                  <a:schemeClr val="tx2">
                    <a:lumMod val="50000"/>
                  </a:schemeClr>
                </a:solidFill>
              </a:rPr>
              <a:t>that</a:t>
            </a:r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50000"/>
                  </a:schemeClr>
                </a:solidFill>
              </a:rPr>
              <a:t>never</a:t>
            </a:r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50000"/>
                  </a:schemeClr>
                </a:solidFill>
              </a:rPr>
              <a:t>complete</a:t>
            </a:r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de-CH" dirty="0" err="1">
                <a:solidFill>
                  <a:schemeClr val="tx2">
                    <a:lumMod val="50000"/>
                  </a:schemeClr>
                </a:solidFill>
              </a:rPr>
              <a:t>or</a:t>
            </a:r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50000"/>
                  </a:schemeClr>
                </a:solidFill>
              </a:rPr>
              <a:t>error</a:t>
            </a:r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 out)</a:t>
            </a:r>
          </a:p>
          <a:p>
            <a:endParaRPr lang="de-CH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CH" dirty="0" err="1">
                <a:solidFill>
                  <a:schemeClr val="tx2">
                    <a:lumMod val="50000"/>
                  </a:schemeClr>
                </a:solidFill>
              </a:rPr>
              <a:t>Unsubscribtions</a:t>
            </a:r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50000"/>
                  </a:schemeClr>
                </a:solidFill>
              </a:rPr>
              <a:t>are</a:t>
            </a:r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tx2">
                    <a:lumMod val="50000"/>
                  </a:schemeClr>
                </a:solidFill>
              </a:rPr>
              <a:t>needed</a:t>
            </a:r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50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r>
              <a:rPr lang="de-CH" dirty="0" err="1">
                <a:solidFill>
                  <a:schemeClr val="tx2">
                    <a:lumMod val="50000"/>
                  </a:schemeClr>
                </a:solidFill>
              </a:rPr>
              <a:t>ActivatedRoute</a:t>
            </a:r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50000"/>
                  </a:schemeClr>
                </a:solidFill>
              </a:rPr>
              <a:t>subscriptions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</a:t>
            </a:r>
            <a:r>
              <a:rPr lang="de-CH" dirty="0" err="1">
                <a:solidFill>
                  <a:schemeClr val="tx2">
                    <a:lumMod val="50000"/>
                  </a:schemeClr>
                </a:solidFill>
              </a:rPr>
              <a:t>ttpClient</a:t>
            </a:r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50000"/>
                  </a:schemeClr>
                </a:solidFill>
              </a:rPr>
              <a:t>subscriptions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de-CH" b="1" dirty="0">
                <a:solidFill>
                  <a:schemeClr val="tx2">
                    <a:lumMod val="50000"/>
                  </a:schemeClr>
                </a:solidFill>
              </a:rPr>
              <a:t>Observables </a:t>
            </a:r>
            <a:r>
              <a:rPr lang="de-CH" b="1" dirty="0" err="1">
                <a:solidFill>
                  <a:schemeClr val="tx2">
                    <a:lumMod val="50000"/>
                  </a:schemeClr>
                </a:solidFill>
              </a:rPr>
              <a:t>used</a:t>
            </a:r>
            <a:r>
              <a:rPr lang="de-CH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b="1" dirty="0" err="1">
                <a:solidFill>
                  <a:schemeClr val="tx2">
                    <a:lumMod val="50000"/>
                  </a:schemeClr>
                </a:solidFill>
              </a:rPr>
              <a:t>with</a:t>
            </a:r>
            <a:r>
              <a:rPr lang="de-CH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b="1" dirty="0" err="1">
                <a:solidFill>
                  <a:schemeClr val="tx2">
                    <a:lumMod val="50000"/>
                  </a:schemeClr>
                </a:solidFill>
              </a:rPr>
              <a:t>the</a:t>
            </a:r>
            <a:r>
              <a:rPr lang="de-CH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b="1" dirty="0" err="1">
                <a:solidFill>
                  <a:schemeClr val="tx2">
                    <a:lumMod val="50000"/>
                  </a:schemeClr>
                </a:solidFill>
              </a:rPr>
              <a:t>async</a:t>
            </a:r>
            <a:r>
              <a:rPr lang="de-CH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b="1" dirty="0" err="1">
                <a:solidFill>
                  <a:schemeClr val="tx2">
                    <a:lumMod val="50000"/>
                  </a:schemeClr>
                </a:solidFill>
              </a:rPr>
              <a:t>pipe</a:t>
            </a:r>
            <a:endParaRPr lang="de-CH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Finite observables</a:t>
            </a:r>
          </a:p>
        </p:txBody>
      </p:sp>
    </p:spTree>
    <p:extLst>
      <p:ext uri="{BB962C8B-B14F-4D97-AF65-F5344CB8AC3E}">
        <p14:creationId xmlns:p14="http://schemas.microsoft.com/office/powerpoint/2010/main" val="3136339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A2C8-F1AC-469A-8FFD-FAE1543F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Did you like this talk?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C44D-3A11-4E28-B855-C92C33A55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429000"/>
            <a:ext cx="7886700" cy="3429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Vote for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NgRx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– Reactive state management if yes :)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68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0BC9-F16E-40FD-9BA3-267BCE62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Sources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E8E5-FA48-49A6-B859-6B09CB37B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8631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Callbacks vs promises vs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rxjs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vs async awaits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– Maximilian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Schwarzmüller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1400" dirty="0">
              <a:solidFill>
                <a:schemeClr val="tx2">
                  <a:lumMod val="50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reactivex.io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– </a:t>
            </a:r>
            <a:r>
              <a:rPr lang="de-CH" sz="1400" dirty="0">
                <a:solidFill>
                  <a:schemeClr val="tx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learnrxjs.io</a:t>
            </a:r>
            <a:r>
              <a:rPr lang="de-CH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–</a:t>
            </a:r>
            <a:r>
              <a:rPr lang="de-CH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1400" dirty="0">
                <a:solidFill>
                  <a:schemeClr val="tx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rxmarbles.com</a:t>
            </a:r>
            <a:endParaRPr lang="de-CH" sz="14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Evolution of Asynchronous JavaScript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– Gergely Nemeth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Exploring Async/Await Functions in JavaScript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– alligator.io</a:t>
            </a:r>
            <a:endParaRPr lang="de-CH" sz="14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Implementing JavaScript Promise in 70 lines of code!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–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Keyvan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M. Sadeghi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1400" dirty="0">
                <a:solidFill>
                  <a:schemeClr val="tx2">
                    <a:lumMod val="5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simple Observable </a:t>
            </a:r>
            <a:r>
              <a:rPr lang="de-CH" sz="1400" dirty="0" err="1">
                <a:solidFill>
                  <a:schemeClr val="tx2">
                    <a:lumMod val="5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implementation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– Federico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Knüssel</a:t>
            </a:r>
            <a:endParaRPr lang="de-CH" sz="14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rxjs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BehaviorSubject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ReplaySubject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AsyncSubject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–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Luuk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Gruijs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Should I care about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RxJS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schedulers?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- </a:t>
            </a:r>
            <a:r>
              <a:rPr lang="de-CH" sz="1400" dirty="0">
                <a:solidFill>
                  <a:schemeClr val="tx2">
                    <a:lumMod val="50000"/>
                  </a:schemeClr>
                </a:solidFill>
              </a:rPr>
              <a:t>Wojciech </a:t>
            </a:r>
            <a:r>
              <a:rPr lang="de-CH" sz="1400" dirty="0" err="1">
                <a:solidFill>
                  <a:schemeClr val="tx2">
                    <a:lumMod val="50000"/>
                  </a:schemeClr>
                </a:solidFill>
              </a:rPr>
              <a:t>Trawiński</a:t>
            </a:r>
            <a:endParaRPr lang="de-CH" sz="14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Best Way To Unsubscribe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RxJS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Observables In The Angular Applications!</a:t>
            </a:r>
            <a:r>
              <a:rPr lang="de-CH" sz="1400" dirty="0">
                <a:solidFill>
                  <a:schemeClr val="tx2">
                    <a:lumMod val="50000"/>
                  </a:schemeClr>
                </a:solidFill>
              </a:rPr>
              <a:t> – Tomas </a:t>
            </a:r>
            <a:r>
              <a:rPr lang="de-CH" sz="1400" dirty="0" err="1">
                <a:solidFill>
                  <a:schemeClr val="tx2">
                    <a:lumMod val="50000"/>
                  </a:schemeClr>
                </a:solidFill>
              </a:rPr>
              <a:t>Traja</a:t>
            </a:r>
            <a:endParaRPr lang="de-CH" sz="14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When to Unsubscribe in Angular</a:t>
            </a:r>
            <a:r>
              <a:rPr lang="de-CH" sz="1400" dirty="0">
                <a:solidFill>
                  <a:schemeClr val="tx2">
                    <a:lumMod val="50000"/>
                  </a:schemeClr>
                </a:solidFill>
              </a:rPr>
              <a:t> – </a:t>
            </a:r>
            <a:r>
              <a:rPr lang="de-CH" sz="1400" dirty="0" err="1">
                <a:solidFill>
                  <a:schemeClr val="tx2">
                    <a:lumMod val="50000"/>
                  </a:schemeClr>
                </a:solidFill>
              </a:rPr>
              <a:t>Netanel</a:t>
            </a:r>
            <a:r>
              <a:rPr lang="de-CH" sz="1400" dirty="0">
                <a:solidFill>
                  <a:schemeClr val="tx2">
                    <a:lumMod val="50000"/>
                  </a:schemeClr>
                </a:solidFill>
              </a:rPr>
              <a:t> Basal</a:t>
            </a:r>
          </a:p>
          <a:p>
            <a:pPr marL="0" indent="0">
              <a:lnSpc>
                <a:spcPct val="200000"/>
              </a:lnSpc>
              <a:buNone/>
            </a:pPr>
            <a:endParaRPr lang="de-CH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1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C422-9FE5-4952-8052-574B2FDE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Hot observables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940C5A-8CB4-4A05-91A9-57138273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1" y="2512317"/>
            <a:ext cx="4321139" cy="240065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const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hotN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Math.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random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const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hot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$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Observable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create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observer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observer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hotN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hot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$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hot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subscription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 #1: "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+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hot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$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hot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subscription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 #2: "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+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});</a:t>
            </a:r>
            <a:r>
              <a:rPr lang="de-DE" altLang="de-DE" sz="1200" dirty="0"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E05D3-E418-45A3-A4CD-C591C0D1180E}"/>
              </a:ext>
            </a:extLst>
          </p:cNvPr>
          <p:cNvSpPr txBox="1"/>
          <p:nvPr/>
        </p:nvSpPr>
        <p:spPr>
          <a:xfrm>
            <a:off x="6466280" y="3093306"/>
            <a:ext cx="150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Output:</a:t>
            </a:r>
            <a:endParaRPr lang="de-CH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4F3F1C-1C02-4FCD-A1AE-07DF2EF8F499}"/>
              </a:ext>
            </a:extLst>
          </p:cNvPr>
          <p:cNvSpPr/>
          <p:nvPr/>
        </p:nvSpPr>
        <p:spPr>
          <a:xfrm>
            <a:off x="6382104" y="3651618"/>
            <a:ext cx="1672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hot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</a:t>
            </a:r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subscription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#1: 0.1097828579997677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91B82-93D2-47BF-A360-1951839254FB}"/>
              </a:ext>
            </a:extLst>
          </p:cNvPr>
          <p:cNvSpPr/>
          <p:nvPr/>
        </p:nvSpPr>
        <p:spPr>
          <a:xfrm>
            <a:off x="6309715" y="4121912"/>
            <a:ext cx="1817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hot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</a:t>
            </a:r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subscription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#2: 0.1097828579997677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580143-49A0-4A48-A553-211E99F52450}"/>
              </a:ext>
            </a:extLst>
          </p:cNvPr>
          <p:cNvCxnSpPr/>
          <p:nvPr/>
        </p:nvCxnSpPr>
        <p:spPr>
          <a:xfrm>
            <a:off x="5539740" y="3882450"/>
            <a:ext cx="403860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460CAC1-8B7B-4F68-BF74-B78D1BB02EA2}"/>
              </a:ext>
            </a:extLst>
          </p:cNvPr>
          <p:cNvGrpSpPr/>
          <p:nvPr/>
        </p:nvGrpSpPr>
        <p:grpSpPr>
          <a:xfrm>
            <a:off x="114901" y="3174050"/>
            <a:ext cx="3086293" cy="3683950"/>
            <a:chOff x="344804" y="3169506"/>
            <a:chExt cx="1857376" cy="3683950"/>
          </a:xfrm>
        </p:grpSpPr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D4269683-7D1C-470F-AA9B-20A4BD5366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487887" y="4152693"/>
              <a:ext cx="2652174" cy="685800"/>
            </a:xfrm>
            <a:prstGeom prst="bentConnector3">
              <a:avLst>
                <a:gd name="adj1" fmla="val 8"/>
              </a:avLst>
            </a:prstGeom>
            <a:ln w="38100"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382DD0-40E6-4BD0-BD71-248CEBC14AA9}"/>
                </a:ext>
              </a:extLst>
            </p:cNvPr>
            <p:cNvSpPr/>
            <p:nvPr/>
          </p:nvSpPr>
          <p:spPr>
            <a:xfrm>
              <a:off x="344804" y="5837793"/>
              <a:ext cx="185737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The Observable </a:t>
              </a:r>
              <a:r>
                <a:rPr lang="de-CH" sz="1200" dirty="0" err="1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closes</a:t>
              </a:r>
              <a:r>
                <a:rPr lang="de-CH" sz="1200" dirty="0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 </a:t>
              </a:r>
              <a:r>
                <a:rPr lang="de-CH" sz="1200" dirty="0" err="1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over</a:t>
              </a:r>
              <a:r>
                <a:rPr lang="de-CH" sz="1200" dirty="0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 </a:t>
              </a:r>
              <a:r>
                <a:rPr lang="de-CH" sz="1200" dirty="0" err="1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the</a:t>
              </a:r>
              <a:r>
                <a:rPr lang="de-CH" sz="1200" dirty="0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 </a:t>
              </a:r>
              <a:r>
                <a:rPr lang="de-CH" sz="1200" dirty="0" err="1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producer</a:t>
              </a:r>
              <a:endParaRPr lang="de-CH" sz="1200" dirty="0">
                <a:solidFill>
                  <a:schemeClr val="accent6">
                    <a:lumMod val="50000"/>
                  </a:schemeClr>
                </a:solidFill>
                <a:latin typeface="Arial Unicode MS"/>
              </a:endParaRPr>
            </a:p>
            <a:p>
              <a:pPr algn="ctr"/>
              <a:r>
                <a:rPr lang="de-CH" sz="1200" dirty="0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→ same </a:t>
              </a:r>
              <a:r>
                <a:rPr lang="de-CH" sz="1200" dirty="0" err="1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number</a:t>
              </a:r>
              <a:r>
                <a:rPr lang="de-CH" sz="1200" dirty="0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 </a:t>
              </a:r>
              <a:r>
                <a:rPr lang="de-CH" sz="1200" dirty="0" err="1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for</a:t>
              </a:r>
              <a:r>
                <a:rPr lang="de-CH" sz="1200" dirty="0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 </a:t>
              </a:r>
              <a:r>
                <a:rPr lang="de-CH" sz="1200" dirty="0" err="1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every</a:t>
              </a:r>
              <a:r>
                <a:rPr lang="de-CH" sz="1200" dirty="0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 .</a:t>
              </a:r>
              <a:r>
                <a:rPr lang="de-CH" sz="1200" dirty="0" err="1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subscribe</a:t>
              </a:r>
              <a:r>
                <a:rPr lang="de-CH" sz="1200" dirty="0">
                  <a:solidFill>
                    <a:schemeClr val="accent6">
                      <a:lumMod val="50000"/>
                    </a:schemeClr>
                  </a:solidFill>
                  <a:latin typeface="Arial Unicode MS"/>
                </a:rPr>
                <a:t>()</a:t>
              </a:r>
            </a:p>
            <a:p>
              <a:pPr algn="ctr"/>
              <a:endParaRPr lang="de-CH" sz="1200" dirty="0">
                <a:solidFill>
                  <a:schemeClr val="accent6">
                    <a:lumMod val="50000"/>
                  </a:schemeClr>
                </a:solidFill>
                <a:latin typeface="Arial Unicode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03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2B929-786A-40AC-AC08-9C26EFF95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09519"/>
            <a:ext cx="7886700" cy="24965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of()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interval()</a:t>
            </a:r>
          </a:p>
          <a:p>
            <a:pPr>
              <a:lnSpc>
                <a:spcPct val="150000"/>
              </a:lnSpc>
            </a:pPr>
            <a:r>
              <a:rPr lang="de-CH" dirty="0" err="1">
                <a:solidFill>
                  <a:schemeClr val="accent6">
                    <a:lumMod val="50000"/>
                  </a:schemeClr>
                </a:solidFill>
              </a:rPr>
              <a:t>HttpClient.get</a:t>
            </a:r>
            <a:r>
              <a:rPr lang="de-CH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⚠ </a:t>
            </a:r>
            <a:r>
              <a:rPr lang="de-CH" dirty="0" err="1">
                <a:solidFill>
                  <a:schemeClr val="tx2">
                    <a:lumMod val="50000"/>
                  </a:schemeClr>
                </a:solidFill>
              </a:rPr>
              <a:t>cold</a:t>
            </a:r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 ≠ </a:t>
            </a:r>
            <a:r>
              <a:rPr lang="de-CH" dirty="0" err="1">
                <a:solidFill>
                  <a:schemeClr val="tx2">
                    <a:lumMod val="50000"/>
                  </a:schemeClr>
                </a:solidFill>
              </a:rPr>
              <a:t>completable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B7C50DA-A6EC-4238-AE2B-063EAB01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Cold observables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5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969759-E4FD-4607-A0E8-5F24E6773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0978"/>
            <a:ext cx="7886700" cy="1858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fromEvent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de-CH" dirty="0" err="1">
                <a:solidFill>
                  <a:schemeClr val="tx2">
                    <a:lumMod val="50000"/>
                  </a:schemeClr>
                </a:solidFill>
              </a:rPr>
              <a:t>ActivatedRoute.queryParams</a:t>
            </a:r>
            <a:r>
              <a:rPr lang="de-CH" dirty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…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C72EB3-AD50-45CF-A223-4C610091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Hot observables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3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42894D-AF7B-492D-8ACF-FDB664E3D489}"/>
              </a:ext>
            </a:extLst>
          </p:cNvPr>
          <p:cNvSpPr txBox="1"/>
          <p:nvPr/>
        </p:nvSpPr>
        <p:spPr>
          <a:xfrm>
            <a:off x="758755" y="3075057"/>
            <a:ext cx="762648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Can you turn a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cold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observable into a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hot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one?</a:t>
            </a:r>
            <a:endParaRPr lang="de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0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4574-8F7E-4045-90C3-5D088897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Subjects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E93EA7-2557-4670-BF9C-9B96DAF1F309}"/>
              </a:ext>
            </a:extLst>
          </p:cNvPr>
          <p:cNvGrpSpPr/>
          <p:nvPr/>
        </p:nvGrpSpPr>
        <p:grpSpPr>
          <a:xfrm>
            <a:off x="830840" y="3341508"/>
            <a:ext cx="2026920" cy="1173480"/>
            <a:chOff x="1272540" y="3307080"/>
            <a:chExt cx="2026920" cy="11734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81A19D-EDF1-4BC0-858D-75751738A189}"/>
                </a:ext>
              </a:extLst>
            </p:cNvPr>
            <p:cNvSpPr txBox="1"/>
            <p:nvPr/>
          </p:nvSpPr>
          <p:spPr>
            <a:xfrm>
              <a:off x="1578030" y="3417127"/>
              <a:ext cx="14159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Observable</a:t>
              </a:r>
              <a:endParaRPr lang="de-CH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6ACF6F5-C7D1-45B3-9E6C-416AB0224A33}"/>
                </a:ext>
              </a:extLst>
            </p:cNvPr>
            <p:cNvGrpSpPr/>
            <p:nvPr/>
          </p:nvGrpSpPr>
          <p:grpSpPr>
            <a:xfrm>
              <a:off x="1272540" y="3307080"/>
              <a:ext cx="2026920" cy="1173480"/>
              <a:chOff x="1272540" y="3307080"/>
              <a:chExt cx="2026920" cy="117348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AF42585-4265-40B9-95AC-D132688C20FB}"/>
                  </a:ext>
                </a:extLst>
              </p:cNvPr>
              <p:cNvSpPr/>
              <p:nvPr/>
            </p:nvSpPr>
            <p:spPr>
              <a:xfrm>
                <a:off x="1272540" y="3307080"/>
                <a:ext cx="2026920" cy="1173480"/>
              </a:xfrm>
              <a:prstGeom prst="rect">
                <a:avLst/>
              </a:prstGeom>
              <a:noFill/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5283B7-53F2-40FB-9B3E-CAB2CF969F45}"/>
                  </a:ext>
                </a:extLst>
              </p:cNvPr>
              <p:cNvSpPr txBox="1"/>
              <p:nvPr/>
            </p:nvSpPr>
            <p:spPr>
              <a:xfrm>
                <a:off x="2285999" y="4200647"/>
                <a:ext cx="101207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2">
                        <a:lumMod val="50000"/>
                      </a:schemeClr>
                    </a:solidFill>
                  </a:rPr>
                  <a:t>subscribe()</a:t>
                </a:r>
                <a:endParaRPr lang="de-CH" sz="12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598779-BC78-4F09-94D5-2D23F9E9AFB5}"/>
              </a:ext>
            </a:extLst>
          </p:cNvPr>
          <p:cNvGrpSpPr/>
          <p:nvPr/>
        </p:nvGrpSpPr>
        <p:grpSpPr>
          <a:xfrm>
            <a:off x="3558540" y="3163645"/>
            <a:ext cx="2026920" cy="1529205"/>
            <a:chOff x="3709897" y="2250314"/>
            <a:chExt cx="2026920" cy="15292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0B28C2-44C9-4CA8-9099-F021B5D8DE77}"/>
                </a:ext>
              </a:extLst>
            </p:cNvPr>
            <p:cNvSpPr txBox="1"/>
            <p:nvPr/>
          </p:nvSpPr>
          <p:spPr>
            <a:xfrm>
              <a:off x="4723357" y="3246120"/>
              <a:ext cx="10058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subscribe()</a:t>
              </a:r>
              <a:endParaRPr lang="de-CH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718F4B-BD80-4F05-8E4B-92E0C121A274}"/>
                </a:ext>
              </a:extLst>
            </p:cNvPr>
            <p:cNvSpPr txBox="1"/>
            <p:nvPr/>
          </p:nvSpPr>
          <p:spPr>
            <a:xfrm>
              <a:off x="3734662" y="2946724"/>
              <a:ext cx="7557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next()</a:t>
              </a:r>
              <a:endParaRPr lang="de-CH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BBB805-1DDD-4FA2-8951-E893113AD241}"/>
                </a:ext>
              </a:extLst>
            </p:cNvPr>
            <p:cNvSpPr txBox="1"/>
            <p:nvPr/>
          </p:nvSpPr>
          <p:spPr>
            <a:xfrm>
              <a:off x="3765834" y="3217667"/>
              <a:ext cx="6934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error()</a:t>
              </a:r>
              <a:endParaRPr lang="de-CH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943DCD-66CD-488D-90AC-8435DC794CAC}"/>
                </a:ext>
              </a:extLst>
            </p:cNvPr>
            <p:cNvSpPr txBox="1"/>
            <p:nvPr/>
          </p:nvSpPr>
          <p:spPr>
            <a:xfrm>
              <a:off x="3709897" y="3463476"/>
              <a:ext cx="9078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complete()</a:t>
              </a:r>
              <a:endParaRPr lang="de-CH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E157B0-8C7C-4427-A235-E4C39AD42308}"/>
                </a:ext>
              </a:extLst>
            </p:cNvPr>
            <p:cNvSpPr txBox="1"/>
            <p:nvPr/>
          </p:nvSpPr>
          <p:spPr>
            <a:xfrm>
              <a:off x="4041366" y="2337639"/>
              <a:ext cx="13639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Subject</a:t>
              </a:r>
              <a:endParaRPr lang="de-CH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2D0A45-6218-4985-9A3D-D9619E107C30}"/>
                </a:ext>
              </a:extLst>
            </p:cNvPr>
            <p:cNvSpPr/>
            <p:nvPr/>
          </p:nvSpPr>
          <p:spPr>
            <a:xfrm>
              <a:off x="3709897" y="2250314"/>
              <a:ext cx="2026920" cy="1529205"/>
            </a:xfrm>
            <a:prstGeom prst="rect">
              <a:avLst/>
            </a:prstGeom>
            <a:noFill/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32AA4F-CAAD-44E0-A733-D0EDA9F4EB6D}"/>
              </a:ext>
            </a:extLst>
          </p:cNvPr>
          <p:cNvGrpSpPr/>
          <p:nvPr/>
        </p:nvGrpSpPr>
        <p:grpSpPr>
          <a:xfrm>
            <a:off x="6286240" y="3189581"/>
            <a:ext cx="2026920" cy="1477331"/>
            <a:chOff x="6973678" y="2450917"/>
            <a:chExt cx="2026920" cy="14773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BD18F3-3A1C-45D4-9517-C72CBBCD3732}"/>
                </a:ext>
              </a:extLst>
            </p:cNvPr>
            <p:cNvSpPr txBox="1"/>
            <p:nvPr/>
          </p:nvSpPr>
          <p:spPr>
            <a:xfrm>
              <a:off x="7327486" y="2508420"/>
              <a:ext cx="13193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Observer</a:t>
              </a:r>
              <a:endParaRPr lang="de-CH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31A6765-7281-4EB2-9511-9E5A39F8C308}"/>
                </a:ext>
              </a:extLst>
            </p:cNvPr>
            <p:cNvSpPr/>
            <p:nvPr/>
          </p:nvSpPr>
          <p:spPr>
            <a:xfrm>
              <a:off x="6973678" y="2450917"/>
              <a:ext cx="2026920" cy="1477331"/>
            </a:xfrm>
            <a:prstGeom prst="rect">
              <a:avLst/>
            </a:prstGeom>
            <a:noFill/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184F35-47ED-48EF-9D72-C3003B18F6C4}"/>
                </a:ext>
              </a:extLst>
            </p:cNvPr>
            <p:cNvSpPr txBox="1"/>
            <p:nvPr/>
          </p:nvSpPr>
          <p:spPr>
            <a:xfrm>
              <a:off x="6998443" y="3107620"/>
              <a:ext cx="7557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next()</a:t>
              </a:r>
              <a:endParaRPr lang="de-CH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E75514B-0E84-40C0-B6F9-FC78CA8CA635}"/>
                </a:ext>
              </a:extLst>
            </p:cNvPr>
            <p:cNvSpPr txBox="1"/>
            <p:nvPr/>
          </p:nvSpPr>
          <p:spPr>
            <a:xfrm>
              <a:off x="7029615" y="3378563"/>
              <a:ext cx="6934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error()</a:t>
              </a:r>
              <a:endParaRPr lang="de-CH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6AFAA2-9902-46DF-B87C-2AD4604D8C28}"/>
                </a:ext>
              </a:extLst>
            </p:cNvPr>
            <p:cNvSpPr txBox="1"/>
            <p:nvPr/>
          </p:nvSpPr>
          <p:spPr>
            <a:xfrm>
              <a:off x="6973678" y="3624372"/>
              <a:ext cx="9078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complete()</a:t>
              </a:r>
              <a:endParaRPr lang="de-CH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8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42894D-AF7B-492D-8ACF-FDB664E3D489}"/>
              </a:ext>
            </a:extLst>
          </p:cNvPr>
          <p:cNvSpPr txBox="1"/>
          <p:nvPr/>
        </p:nvSpPr>
        <p:spPr>
          <a:xfrm>
            <a:off x="758755" y="3075057"/>
            <a:ext cx="7626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A Subject is an Observable and an Observer at the same time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8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592C-B5D3-4661-B376-710942C3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Subject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F98C0C-AF67-4A1B-8381-9AF6CCF1E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19" y="2497455"/>
            <a:ext cx="4321139" cy="276998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const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subject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new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Subject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subject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 #1: "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+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Math.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random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Math.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random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Math.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random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setTimeout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subject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 #2: "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+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},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E81FF"/>
                </a:solidFill>
                <a:latin typeface="Arial Unicode MS"/>
              </a:rPr>
              <a:t>2000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subject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Math.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random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());</a:t>
            </a:r>
            <a:r>
              <a:rPr lang="de-DE" altLang="de-DE" sz="1200" dirty="0">
                <a:latin typeface="Arial Unicode MS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D791B-B7C1-49FF-BB72-4E3949BCF398}"/>
              </a:ext>
            </a:extLst>
          </p:cNvPr>
          <p:cNvSpPr txBox="1"/>
          <p:nvPr/>
        </p:nvSpPr>
        <p:spPr>
          <a:xfrm>
            <a:off x="6466280" y="2601903"/>
            <a:ext cx="150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Output:</a:t>
            </a:r>
            <a:endParaRPr lang="de-CH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ABEEA3-5E5F-46C0-9367-4A5EBEB8BD31}"/>
              </a:ext>
            </a:extLst>
          </p:cNvPr>
          <p:cNvSpPr/>
          <p:nvPr/>
        </p:nvSpPr>
        <p:spPr>
          <a:xfrm>
            <a:off x="6382100" y="3024048"/>
            <a:ext cx="1672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subject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#1: 0.799064507560346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DAA03E-D3DE-42FF-AADB-7704F8423EA7}"/>
              </a:ext>
            </a:extLst>
          </p:cNvPr>
          <p:cNvSpPr/>
          <p:nvPr/>
        </p:nvSpPr>
        <p:spPr>
          <a:xfrm>
            <a:off x="6309712" y="3485713"/>
            <a:ext cx="1817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subject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#1: 0.5626115223854045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AE3F8A-EEE1-495E-A80F-8583303F1A42}"/>
              </a:ext>
            </a:extLst>
          </p:cNvPr>
          <p:cNvCxnSpPr/>
          <p:nvPr/>
        </p:nvCxnSpPr>
        <p:spPr>
          <a:xfrm>
            <a:off x="5539740" y="3882450"/>
            <a:ext cx="403860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3320B40-A8CE-44FB-B989-2E0016C9B3BC}"/>
              </a:ext>
            </a:extLst>
          </p:cNvPr>
          <p:cNvSpPr/>
          <p:nvPr/>
        </p:nvSpPr>
        <p:spPr>
          <a:xfrm>
            <a:off x="6309711" y="3947378"/>
            <a:ext cx="1817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subject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#1: 0.5820694908227122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C7589D-F919-46B1-8A73-4926A9269D69}"/>
              </a:ext>
            </a:extLst>
          </p:cNvPr>
          <p:cNvSpPr/>
          <p:nvPr/>
        </p:nvSpPr>
        <p:spPr>
          <a:xfrm>
            <a:off x="6309711" y="4409043"/>
            <a:ext cx="1817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subject</a:t>
            </a:r>
            <a:r>
              <a:rPr lang="de-CH" sz="1200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 #1: 0.5041551012937133</a:t>
            </a:r>
          </a:p>
        </p:txBody>
      </p:sp>
    </p:spTree>
    <p:extLst>
      <p:ext uri="{BB962C8B-B14F-4D97-AF65-F5344CB8AC3E}">
        <p14:creationId xmlns:p14="http://schemas.microsoft.com/office/powerpoint/2010/main" val="189275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SBB">
  <a:themeElements>
    <a:clrScheme name="SBB">
      <a:dk1>
        <a:srgbClr val="000000"/>
      </a:dk1>
      <a:lt1>
        <a:srgbClr val="FFFFFF"/>
      </a:lt1>
      <a:dk2>
        <a:srgbClr val="B7B7B7"/>
      </a:dk2>
      <a:lt2>
        <a:srgbClr val="4C4C4C"/>
      </a:lt2>
      <a:accent1>
        <a:srgbClr val="ABADCB"/>
      </a:accent1>
      <a:accent2>
        <a:srgbClr val="6C6FA4"/>
      </a:accent2>
      <a:accent3>
        <a:srgbClr val="2D327D"/>
      </a:accent3>
      <a:accent4>
        <a:srgbClr val="FF9999"/>
      </a:accent4>
      <a:accent5>
        <a:srgbClr val="FF4C4C"/>
      </a:accent5>
      <a:accent6>
        <a:srgbClr val="FF0000"/>
      </a:accent6>
      <a:hlink>
        <a:srgbClr val="2D327D"/>
      </a:hlink>
      <a:folHlink>
        <a:srgbClr val="D5D6E5"/>
      </a:folHlink>
    </a:clrScheme>
    <a:fontScheme name="S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1398</Words>
  <Application>Microsoft Office PowerPoint</Application>
  <PresentationFormat>On-screen Show (4:3)</PresentationFormat>
  <Paragraphs>252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Arial Unicode MS</vt:lpstr>
      <vt:lpstr>SBB</vt:lpstr>
      <vt:lpstr>RxJS in depth (Part 3)</vt:lpstr>
      <vt:lpstr>Cold observables</vt:lpstr>
      <vt:lpstr>Hot observables</vt:lpstr>
      <vt:lpstr>Cold observables</vt:lpstr>
      <vt:lpstr>Hot observables</vt:lpstr>
      <vt:lpstr>PowerPoint Presentation</vt:lpstr>
      <vt:lpstr>Subjects</vt:lpstr>
      <vt:lpstr>PowerPoint Presentation</vt:lpstr>
      <vt:lpstr>Subject</vt:lpstr>
      <vt:lpstr>From cold to hot</vt:lpstr>
      <vt:lpstr>From cold to hot</vt:lpstr>
      <vt:lpstr>Reducing the boilerplate</vt:lpstr>
      <vt:lpstr>Reducing the boilerplate</vt:lpstr>
      <vt:lpstr>BehaviorSubject</vt:lpstr>
      <vt:lpstr>ReplaySubject</vt:lpstr>
      <vt:lpstr>AsyncSubject</vt:lpstr>
      <vt:lpstr>Schedulers</vt:lpstr>
      <vt:lpstr>Schedulers</vt:lpstr>
      <vt:lpstr>Observable anti-pattern #1</vt:lpstr>
      <vt:lpstr>Observable anti-pattern #2</vt:lpstr>
      <vt:lpstr>Observable anti-pattern #3</vt:lpstr>
      <vt:lpstr>Observable anti-pattern #3</vt:lpstr>
      <vt:lpstr>Did you like this talk?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Internals (Part 2)</dc:title>
  <dc:creator>Gauthier Jean André (IT-SWE-CC3-TS1)</dc:creator>
  <cp:lastModifiedBy>Gauthier Jean André (IT-SWE-CC3-TS1)</cp:lastModifiedBy>
  <cp:revision>137</cp:revision>
  <dcterms:created xsi:type="dcterms:W3CDTF">2019-07-03T08:00:39Z</dcterms:created>
  <dcterms:modified xsi:type="dcterms:W3CDTF">2019-09-26T12:55:36Z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mpVertraulichkeit">
    <vt:lpwstr/>
  </property>
  <property fmtid="{D5CDD505-2E9C-101B-9397-08002B2CF9AE}" pid="3" name="TmpStatus">
    <vt:lpwstr/>
  </property>
</Properties>
</file>