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462" r:id="rId2"/>
    <p:sldId id="450" r:id="rId3"/>
    <p:sldId id="463" r:id="rId4"/>
    <p:sldId id="464" r:id="rId5"/>
    <p:sldId id="465" r:id="rId6"/>
  </p:sldIdLst>
  <p:sldSz cx="18288000" cy="10287000"/>
  <p:notesSz cx="6858000" cy="9144000"/>
  <p:embeddedFontLst>
    <p:embeddedFont>
      <p:font typeface="Big Shoulders Display Bold" pitchFamily="2" charset="77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Pimentel" initials="FP" lastIdx="8" clrIdx="0">
    <p:extLst>
      <p:ext uri="{19B8F6BF-5375-455C-9EA6-DF929625EA0E}">
        <p15:presenceInfo xmlns:p15="http://schemas.microsoft.com/office/powerpoint/2012/main" userId="5541f771e9412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2D4D"/>
    <a:srgbClr val="F39920"/>
    <a:srgbClr val="00A13D"/>
    <a:srgbClr val="11538A"/>
    <a:srgbClr val="8036FF"/>
    <a:srgbClr val="FF2500"/>
    <a:srgbClr val="FFFFFF"/>
    <a:srgbClr val="E1E1E1"/>
    <a:srgbClr val="003C1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5" autoAdjust="0"/>
    <p:restoredTop sz="91152" autoAdjust="0"/>
  </p:normalViewPr>
  <p:slideViewPr>
    <p:cSldViewPr>
      <p:cViewPr varScale="1">
        <p:scale>
          <a:sx n="77" d="100"/>
          <a:sy n="77" d="100"/>
        </p:scale>
        <p:origin x="512" y="184"/>
      </p:cViewPr>
      <p:guideLst>
        <p:guide orient="horz" pos="2280"/>
        <p:guide pos="2880"/>
      </p:guideLst>
    </p:cSldViewPr>
  </p:slideViewPr>
  <p:outlineViewPr>
    <p:cViewPr>
      <p:scale>
        <a:sx n="33" d="100"/>
        <a:sy n="33" d="100"/>
      </p:scale>
      <p:origin x="0" y="-5544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AB7-22F7-4FE9-97DA-D7277530E6A8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BF896-9269-4A84-AA55-52043446A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05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921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674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282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212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11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316376" cy="10288800"/>
          </a:xfrm>
          <a:prstGeom prst="rect">
            <a:avLst/>
          </a:prstGeom>
          <a:ln>
            <a:noFill/>
          </a:ln>
        </p:spPr>
      </p:pic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9B43A298-B968-AE06-2782-67707330076B}"/>
              </a:ext>
            </a:extLst>
          </p:cNvPr>
          <p:cNvSpPr/>
          <p:nvPr/>
        </p:nvSpPr>
        <p:spPr>
          <a:xfrm>
            <a:off x="6567353" y="3343300"/>
            <a:ext cx="5252928" cy="762368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346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</a:t>
            </a:r>
            <a:r>
              <a:rPr lang="en-US" sz="6248" dirty="0" err="1">
                <a:solidFill>
                  <a:srgbClr val="FFC331"/>
                </a:solidFill>
                <a:latin typeface="Big Shoulders Display Bold"/>
              </a:rPr>
              <a:t>estrutura</a:t>
            </a: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 de </a:t>
            </a:r>
            <a:r>
              <a:rPr lang="en-US" sz="6248" dirty="0" err="1">
                <a:solidFill>
                  <a:srgbClr val="FFC331"/>
                </a:solidFill>
                <a:latin typeface="Big Shoulders Display Bold"/>
              </a:rPr>
              <a:t>uma</a:t>
            </a: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 </a:t>
            </a:r>
            <a:r>
              <a:rPr lang="en-US" sz="6248" dirty="0" err="1">
                <a:solidFill>
                  <a:srgbClr val="FFC331"/>
                </a:solidFill>
                <a:latin typeface="Big Shoulders Display Bold"/>
              </a:rPr>
              <a:t>história</a:t>
            </a:r>
            <a:endParaRPr lang="en-US" sz="6248" dirty="0">
              <a:solidFill>
                <a:srgbClr val="FFC331"/>
              </a:solidFill>
              <a:latin typeface="Big Shoulders Display Bold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C120CE4-A7CE-6214-94B2-7695F7565289}"/>
              </a:ext>
            </a:extLst>
          </p:cNvPr>
          <p:cNvSpPr txBox="1"/>
          <p:nvPr/>
        </p:nvSpPr>
        <p:spPr>
          <a:xfrm>
            <a:off x="1079103" y="2390953"/>
            <a:ext cx="1432959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3200" dirty="0">
                <a:solidFill>
                  <a:srgbClr val="002060"/>
                </a:solidFill>
              </a:rPr>
              <a:t>Uma história pode ser dividia em </a:t>
            </a:r>
            <a:r>
              <a:rPr lang="pt-BR" sz="3200" b="1" dirty="0">
                <a:solidFill>
                  <a:srgbClr val="002060"/>
                </a:solidFill>
              </a:rPr>
              <a:t>3 atos:</a:t>
            </a:r>
            <a:endParaRPr lang="pt-BR" sz="3200" dirty="0">
              <a:solidFill>
                <a:srgbClr val="002060"/>
              </a:solidFill>
            </a:endParaRPr>
          </a:p>
        </p:txBody>
      </p:sp>
      <p:pic>
        <p:nvPicPr>
          <p:cNvPr id="10" name="Imagem 9" descr="Forma&#10;&#10;Descrição gerada automaticamente com confiança baixa">
            <a:extLst>
              <a:ext uri="{FF2B5EF4-FFF2-40B4-BE49-F238E27FC236}">
                <a16:creationId xmlns:a16="http://schemas.microsoft.com/office/drawing/2014/main" id="{1003F309-A726-9EBD-4D88-15F4A0720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00" y="3770015"/>
            <a:ext cx="1928960" cy="1928960"/>
          </a:xfrm>
          <a:prstGeom prst="rect">
            <a:avLst/>
          </a:prstGeom>
        </p:spPr>
      </p:pic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146FEBE3-15E8-E931-0932-32D7BD1155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520" y="3825214"/>
            <a:ext cx="1928960" cy="1928960"/>
          </a:xfrm>
          <a:prstGeom prst="rect">
            <a:avLst/>
          </a:prstGeom>
        </p:spPr>
      </p:pic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396E09D0-2753-6C02-D97C-B316349311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840" y="3825214"/>
            <a:ext cx="1928960" cy="192896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FE67AB-94E2-C0AB-AD10-15C9E413A981}"/>
              </a:ext>
            </a:extLst>
          </p:cNvPr>
          <p:cNvSpPr txBox="1"/>
          <p:nvPr/>
        </p:nvSpPr>
        <p:spPr>
          <a:xfrm>
            <a:off x="1485321" y="5829315"/>
            <a:ext cx="4982400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PREPARAÇÃO</a:t>
            </a:r>
          </a:p>
          <a:p>
            <a:pPr algn="ctr"/>
            <a:r>
              <a:rPr lang="pt-BR" sz="3200" dirty="0">
                <a:solidFill>
                  <a:srgbClr val="002060"/>
                </a:solidFill>
              </a:rPr>
              <a:t>Você vai mostrar ao público </a:t>
            </a:r>
            <a:r>
              <a:rPr lang="pt-BR" sz="3200" b="1" dirty="0">
                <a:solidFill>
                  <a:srgbClr val="002060"/>
                </a:solidFill>
              </a:rPr>
              <a:t>o motivo de valer a pena ficar ali</a:t>
            </a:r>
            <a:r>
              <a:rPr lang="pt-BR" sz="3200" dirty="0">
                <a:solidFill>
                  <a:srgbClr val="002060"/>
                </a:solidFill>
              </a:rPr>
              <a:t>, vai introduzir as informações mais relevantes e explicar o </a:t>
            </a:r>
            <a:r>
              <a:rPr lang="pt-BR" sz="3200" b="1" dirty="0">
                <a:solidFill>
                  <a:srgbClr val="002060"/>
                </a:solidFill>
              </a:rPr>
              <a:t>contexto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29C01E2-D4D6-F81E-4EE3-9BFD925BF058}"/>
              </a:ext>
            </a:extLst>
          </p:cNvPr>
          <p:cNvSpPr txBox="1"/>
          <p:nvPr/>
        </p:nvSpPr>
        <p:spPr>
          <a:xfrm>
            <a:off x="6567353" y="5829315"/>
            <a:ext cx="5153293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CONFLITO</a:t>
            </a:r>
          </a:p>
          <a:p>
            <a:pPr algn="ctr"/>
            <a:r>
              <a:rPr lang="pt-BR" sz="3200" dirty="0">
                <a:solidFill>
                  <a:srgbClr val="002060"/>
                </a:solidFill>
              </a:rPr>
              <a:t>Qual o </a:t>
            </a:r>
            <a:r>
              <a:rPr lang="pt-BR" sz="3200" b="1" dirty="0">
                <a:solidFill>
                  <a:srgbClr val="002060"/>
                </a:solidFill>
              </a:rPr>
              <a:t>problema</a:t>
            </a:r>
            <a:r>
              <a:rPr lang="pt-BR" sz="3200" dirty="0">
                <a:solidFill>
                  <a:srgbClr val="002060"/>
                </a:solidFill>
              </a:rPr>
              <a:t> que queremos resolver ou a </a:t>
            </a:r>
            <a:r>
              <a:rPr lang="pt-BR" sz="3200" b="1" dirty="0">
                <a:solidFill>
                  <a:srgbClr val="002060"/>
                </a:solidFill>
              </a:rPr>
              <a:t>oportunidade</a:t>
            </a:r>
            <a:r>
              <a:rPr lang="pt-BR" sz="3200" dirty="0">
                <a:solidFill>
                  <a:srgbClr val="002060"/>
                </a:solidFill>
              </a:rPr>
              <a:t> que temos de melhoria? O que justifica isso que estamos mostrando?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696C0C5-15D3-71F3-EF5A-F252EE2C87FF}"/>
              </a:ext>
            </a:extLst>
          </p:cNvPr>
          <p:cNvSpPr txBox="1"/>
          <p:nvPr/>
        </p:nvSpPr>
        <p:spPr>
          <a:xfrm>
            <a:off x="11820281" y="5829315"/>
            <a:ext cx="498240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SOLUÇÃO</a:t>
            </a:r>
          </a:p>
          <a:p>
            <a:pPr algn="ctr"/>
            <a:r>
              <a:rPr lang="pt-BR" sz="3200" dirty="0">
                <a:solidFill>
                  <a:srgbClr val="002060"/>
                </a:solidFill>
              </a:rPr>
              <a:t>Apresentar as </a:t>
            </a:r>
            <a:r>
              <a:rPr lang="pt-BR" sz="3200" b="1" dirty="0">
                <a:solidFill>
                  <a:srgbClr val="002060"/>
                </a:solidFill>
              </a:rPr>
              <a:t>ideias</a:t>
            </a:r>
            <a:r>
              <a:rPr lang="pt-BR" sz="3200" dirty="0">
                <a:solidFill>
                  <a:srgbClr val="002060"/>
                </a:solidFill>
              </a:rPr>
              <a:t> que serão usadas para resolver o conflito e </a:t>
            </a:r>
            <a:r>
              <a:rPr lang="pt-BR" sz="3200" b="1" dirty="0">
                <a:solidFill>
                  <a:srgbClr val="002060"/>
                </a:solidFill>
              </a:rPr>
              <a:t>chamar para a ação </a:t>
            </a:r>
            <a:r>
              <a:rPr lang="pt-BR" sz="3200" dirty="0">
                <a:solidFill>
                  <a:srgbClr val="002060"/>
                </a:solidFill>
              </a:rPr>
              <a:t>ou gerar uma </a:t>
            </a:r>
            <a:r>
              <a:rPr lang="pt-BR" sz="3200" b="1" dirty="0">
                <a:solidFill>
                  <a:srgbClr val="002060"/>
                </a:solidFill>
              </a:rPr>
              <a:t>discussão</a:t>
            </a:r>
          </a:p>
        </p:txBody>
      </p:sp>
    </p:spTree>
    <p:extLst>
      <p:ext uri="{BB962C8B-B14F-4D97-AF65-F5344CB8AC3E}">
        <p14:creationId xmlns:p14="http://schemas.microsoft.com/office/powerpoint/2010/main" val="303673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316376" cy="10288800"/>
          </a:xfrm>
          <a:prstGeom prst="rect">
            <a:avLst/>
          </a:prstGeom>
          <a:ln>
            <a:noFill/>
          </a:ln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RELAÇÃO ENTRE ATRASO E AVALIAÇÃO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C120CE4-A7CE-6214-94B2-7695F7565289}"/>
              </a:ext>
            </a:extLst>
          </p:cNvPr>
          <p:cNvSpPr txBox="1"/>
          <p:nvPr/>
        </p:nvSpPr>
        <p:spPr>
          <a:xfrm>
            <a:off x="1079103" y="2390953"/>
            <a:ext cx="14329593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3200" dirty="0">
                <a:solidFill>
                  <a:srgbClr val="002060"/>
                </a:solidFill>
              </a:rPr>
              <a:t>Em média </a:t>
            </a:r>
            <a:r>
              <a:rPr lang="pt-BR" sz="3200" b="1" dirty="0">
                <a:solidFill>
                  <a:srgbClr val="FF0000"/>
                </a:solidFill>
              </a:rPr>
              <a:t>6,79% dos pedidos sofrem atraso</a:t>
            </a:r>
            <a:r>
              <a:rPr lang="pt-BR" sz="3200" dirty="0">
                <a:solidFill>
                  <a:srgbClr val="002060"/>
                </a:solidFill>
              </a:rPr>
              <a:t>, somente nos últimos 3 meses, </a:t>
            </a:r>
            <a:r>
              <a:rPr lang="pt-BR" sz="3200" dirty="0"/>
              <a:t>672</a:t>
            </a:r>
            <a:r>
              <a:rPr lang="pt-BR" sz="3200" dirty="0">
                <a:solidFill>
                  <a:srgbClr val="002060"/>
                </a:solidFill>
              </a:rPr>
              <a:t> pedidos atrasaram.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32092E3-6615-E62B-8584-E3147F17D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878" y="3305288"/>
            <a:ext cx="11665296" cy="665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8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316376" cy="10288800"/>
          </a:xfrm>
          <a:prstGeom prst="rect">
            <a:avLst/>
          </a:prstGeom>
          <a:ln>
            <a:noFill/>
          </a:ln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RELAÇÃO ENTRE ATRASO E AVALIAÇÃO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C120CE4-A7CE-6214-94B2-7695F7565289}"/>
              </a:ext>
            </a:extLst>
          </p:cNvPr>
          <p:cNvSpPr txBox="1"/>
          <p:nvPr/>
        </p:nvSpPr>
        <p:spPr>
          <a:xfrm>
            <a:off x="1079103" y="2390953"/>
            <a:ext cx="1432959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3200" dirty="0">
                <a:solidFill>
                  <a:srgbClr val="002060"/>
                </a:solidFill>
              </a:rPr>
              <a:t>Quanto maior o tempo de atraso, pior a avaliação do cliente.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AE3F84-9EC4-308A-B4C8-12A81D59D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440" y="3936344"/>
            <a:ext cx="12817424" cy="588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3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316376" cy="10288800"/>
          </a:xfrm>
          <a:prstGeom prst="rect">
            <a:avLst/>
          </a:prstGeom>
          <a:ln>
            <a:noFill/>
          </a:ln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RELAÇÃO ENTRE ATRASO E AVALIAÇÃO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C120CE4-A7CE-6214-94B2-7695F7565289}"/>
              </a:ext>
            </a:extLst>
          </p:cNvPr>
          <p:cNvSpPr txBox="1"/>
          <p:nvPr/>
        </p:nvSpPr>
        <p:spPr>
          <a:xfrm>
            <a:off x="1079103" y="2390953"/>
            <a:ext cx="1432959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3200" dirty="0">
                <a:solidFill>
                  <a:srgbClr val="002060"/>
                </a:solidFill>
              </a:rPr>
              <a:t>Quanto maior o tempo de atraso, pior a avaliação do cliente.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AE3F84-9EC4-308A-B4C8-12A81D59D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440" y="3936344"/>
            <a:ext cx="12817424" cy="58842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D43DA-AC1E-13F4-A19E-45EC61518B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8" y="3599258"/>
            <a:ext cx="6289383" cy="3261829"/>
          </a:xfrm>
          <a:prstGeom prst="rect">
            <a:avLst/>
          </a:prstGeom>
        </p:spPr>
      </p:pic>
      <p:sp>
        <p:nvSpPr>
          <p:cNvPr id="10" name="Retângulo Arredondado 9">
            <a:extLst>
              <a:ext uri="{FF2B5EF4-FFF2-40B4-BE49-F238E27FC236}">
                <a16:creationId xmlns:a16="http://schemas.microsoft.com/office/drawing/2014/main" id="{0BDC48EB-DECE-01E9-F5C1-FD6AC9A6187A}"/>
              </a:ext>
            </a:extLst>
          </p:cNvPr>
          <p:cNvSpPr/>
          <p:nvPr/>
        </p:nvSpPr>
        <p:spPr>
          <a:xfrm>
            <a:off x="6695728" y="6223620"/>
            <a:ext cx="2160240" cy="3261829"/>
          </a:xfrm>
          <a:prstGeom prst="roundRect">
            <a:avLst>
              <a:gd name="adj" fmla="val 3584"/>
            </a:avLst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em Curva 11">
            <a:extLst>
              <a:ext uri="{FF2B5EF4-FFF2-40B4-BE49-F238E27FC236}">
                <a16:creationId xmlns:a16="http://schemas.microsoft.com/office/drawing/2014/main" id="{8772D29B-22C1-81C0-13AC-CC9E0DCC2B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05423" y="4778530"/>
            <a:ext cx="993447" cy="1271457"/>
          </a:xfrm>
          <a:prstGeom prst="curved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89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316376" cy="10288800"/>
          </a:xfrm>
          <a:prstGeom prst="rect">
            <a:avLst/>
          </a:prstGeom>
          <a:ln>
            <a:noFill/>
          </a:ln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RELAÇÃO ENTRE ATRASO E AVALIAÇÃO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C120CE4-A7CE-6214-94B2-7695F7565289}"/>
              </a:ext>
            </a:extLst>
          </p:cNvPr>
          <p:cNvSpPr txBox="1"/>
          <p:nvPr/>
        </p:nvSpPr>
        <p:spPr>
          <a:xfrm>
            <a:off x="1079103" y="2390953"/>
            <a:ext cx="1432959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3200" dirty="0">
                <a:solidFill>
                  <a:srgbClr val="002060"/>
                </a:solidFill>
              </a:rPr>
              <a:t>Para </a:t>
            </a:r>
            <a:r>
              <a:rPr lang="pt-BR" sz="3200">
                <a:solidFill>
                  <a:srgbClr val="002060"/>
                </a:solidFill>
              </a:rPr>
              <a:t>resolver isso...</a:t>
            </a:r>
            <a:endParaRPr lang="pt-BR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462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. Prevendo o futuro com ML" id="{72440FB7-6549-9449-9D9A-B3E22151600F}" vid="{9420E741-9AA2-DA49-AF64-BFEC701FAA4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</Template>
  <TotalTime>14658</TotalTime>
  <Words>156</Words>
  <Application>Microsoft Macintosh PowerPoint</Application>
  <PresentationFormat>Personalizar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Calibri</vt:lpstr>
      <vt:lpstr>Arial</vt:lpstr>
      <vt:lpstr>Big Shoulders Display 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Leal</dc:creator>
  <cp:lastModifiedBy>Lucas Leal</cp:lastModifiedBy>
  <cp:revision>26</cp:revision>
  <dcterms:created xsi:type="dcterms:W3CDTF">2022-05-12T00:40:05Z</dcterms:created>
  <dcterms:modified xsi:type="dcterms:W3CDTF">2022-09-28T23:44:05Z</dcterms:modified>
  <dc:identifier>DAExEKVsRbk</dc:identifier>
</cp:coreProperties>
</file>