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CA48-1299-411C-A659-6F859B1DA5E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5C83-FBD2-45FD-8C21-2FF4201A1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097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07AA-795A-44BA-B482-A2A2D429F1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0C568-5554-4462-97C9-2BFF40E29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630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551d5b7eb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551d5b7eb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99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7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9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2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49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0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98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9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12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38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960000" y="1649444"/>
            <a:ext cx="10272000" cy="4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1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0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6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7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2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3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0B13AC-3218-47D2-8C8B-BE3025047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6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5"/>
          <p:cNvSpPr txBox="1">
            <a:spLocks noGrp="1"/>
          </p:cNvSpPr>
          <p:nvPr>
            <p:ph type="ctrTitle"/>
          </p:nvPr>
        </p:nvSpPr>
        <p:spPr>
          <a:xfrm>
            <a:off x="2355682" y="2419927"/>
            <a:ext cx="8441627" cy="92581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 sz="6000" b="1" dirty="0">
                <a:latin typeface="Bahnschrift Light Condensed" panose="020B0502040204020203" pitchFamily="34" charset="0"/>
              </a:rPr>
              <a:t>Фотонные </a:t>
            </a:r>
            <a:r>
              <a:rPr lang="ru-RU" sz="6000" b="1" dirty="0" err="1">
                <a:latin typeface="Bahnschrift Light Condensed" panose="020B0502040204020203" pitchFamily="34" charset="0"/>
              </a:rPr>
              <a:t>квазикристаллы</a:t>
            </a:r>
            <a:endParaRPr sz="6000" dirty="0">
              <a:latin typeface="Bahnschrift Light Condensed" panose="020B0502040204020203" pitchFamily="34" charset="0"/>
              <a:ea typeface="Fredoka Medium"/>
              <a:cs typeface="Fredoka Medium"/>
              <a:sym typeface="Fredoka Medium"/>
            </a:endParaRPr>
          </a:p>
        </p:txBody>
      </p:sp>
      <p:sp>
        <p:nvSpPr>
          <p:cNvPr id="1237" name="Google Shape;1237;p45"/>
          <p:cNvSpPr txBox="1">
            <a:spLocks noGrp="1"/>
          </p:cNvSpPr>
          <p:nvPr>
            <p:ph type="subTitle" idx="1"/>
          </p:nvPr>
        </p:nvSpPr>
        <p:spPr>
          <a:xfrm rot="-460">
            <a:off x="6493975" y="5481340"/>
            <a:ext cx="4626599" cy="5501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 sz="2400" dirty="0" smtClean="0">
                <a:latin typeface="Bahnschrift Light Condensed" panose="020B0502040204020203" pitchFamily="34" charset="0"/>
              </a:rPr>
              <a:t>Подготовил: Почекутов </a:t>
            </a:r>
            <a:r>
              <a:rPr lang="ru-RU" sz="2400" dirty="0" err="1" smtClean="0">
                <a:latin typeface="Bahnschrift Light Condensed" panose="020B0502040204020203" pitchFamily="34" charset="0"/>
              </a:rPr>
              <a:t>евгений</a:t>
            </a:r>
            <a:r>
              <a:rPr lang="ru-RU" sz="2400" dirty="0" smtClean="0">
                <a:latin typeface="Bahnschrift Light Condensed" panose="020B0502040204020203" pitchFamily="34" charset="0"/>
              </a:rPr>
              <a:t> ФФ-11</a:t>
            </a:r>
            <a:endParaRPr sz="2400" dirty="0">
              <a:latin typeface="Bahnschrift Light Condensed" panose="020B0502040204020203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601360" y="655781"/>
            <a:ext cx="391898" cy="452582"/>
          </a:xfrm>
        </p:spPr>
        <p:txBody>
          <a:bodyPr/>
          <a:lstStyle/>
          <a:p>
            <a:fld id="{2D0B13AC-3218-47D2-8C8B-BE3025047209}" type="slidenum">
              <a:rPr lang="ru-RU" smtClean="0">
                <a:latin typeface="Bahnschrift Light Condensed" panose="020B0502040204020203" pitchFamily="34" charset="0"/>
              </a:rPr>
              <a:t>1</a:t>
            </a:fld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5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6728" y="805508"/>
            <a:ext cx="2623128" cy="1025672"/>
          </a:xfrm>
        </p:spPr>
        <p:txBody>
          <a:bodyPr/>
          <a:lstStyle/>
          <a:p>
            <a:pPr fontAlgn="base"/>
            <a:r>
              <a:rPr lang="ru-RU" sz="4400" dirty="0" smtClean="0">
                <a:latin typeface="Bahnschrift Light Condensed" panose="020B0502040204020203" pitchFamily="34" charset="0"/>
              </a:rPr>
              <a:t>Применение</a:t>
            </a:r>
            <a:endParaRPr lang="ru-RU" sz="4400" b="1" dirty="0">
              <a:latin typeface="Bahnschrift Light Condensed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3" y="2327562"/>
            <a:ext cx="9744363" cy="4388981"/>
          </a:xfrm>
          <a:prstGeom prst="rect">
            <a:avLst/>
          </a:prstGeom>
        </p:spPr>
      </p:pic>
      <p:sp>
        <p:nvSpPr>
          <p:cNvPr id="5" name="Номер слайда 1"/>
          <p:cNvSpPr txBox="1">
            <a:spLocks/>
          </p:cNvSpPr>
          <p:nvPr/>
        </p:nvSpPr>
        <p:spPr>
          <a:xfrm>
            <a:off x="10566399" y="618837"/>
            <a:ext cx="591127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10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1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3310" y="750090"/>
            <a:ext cx="4535054" cy="1025672"/>
          </a:xfrm>
        </p:spPr>
        <p:txBody>
          <a:bodyPr/>
          <a:lstStyle/>
          <a:p>
            <a:pPr fontAlgn="base"/>
            <a:r>
              <a:rPr lang="ru-RU" sz="4400" dirty="0" smtClean="0">
                <a:latin typeface="Bahnschrift Light Condensed" panose="020B0502040204020203" pitchFamily="34" charset="0"/>
              </a:rPr>
              <a:t>Список литературы</a:t>
            </a:r>
            <a:endParaRPr lang="ru-RU" sz="4400" b="1" dirty="0">
              <a:latin typeface="Bahnschrift Light Condensed" panose="020B0502040204020203" pitchFamily="34" charset="0"/>
            </a:endParaRPr>
          </a:p>
        </p:txBody>
      </p:sp>
      <p:sp>
        <p:nvSpPr>
          <p:cNvPr id="5" name="Номер слайда 1"/>
          <p:cNvSpPr txBox="1">
            <a:spLocks/>
          </p:cNvSpPr>
          <p:nvPr/>
        </p:nvSpPr>
        <p:spPr>
          <a:xfrm>
            <a:off x="10603343" y="618837"/>
            <a:ext cx="591127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11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7235" y="2593884"/>
            <a:ext cx="10991273" cy="327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Векилов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Ю. Х. Признание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квазикристаллов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Ю. Х.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Векилов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// Наука и жизнь. – 2012. – № 1. – С. 12-18.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Маккей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А. Л. Структурные исследования кристаллов / А. Л.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Маккей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// Кристаллография. – 1981. – Т. 26, № 5. – С. 910-919.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Векилов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Ю. Х.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Квазикристаллы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Ю. Х.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Векилов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М. А. Черников // УФН. – 2010. – Т. 180. – С. 561-586.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Нельсон, Д. Р.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Квазикристаллы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Мозаика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Пенроуза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Д. Р. Нельсон // В мире науки. – 1986. – № 10. – С. 19-28.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Корепин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В. В. Узоры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Пенроуза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квазикристаллы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В. В.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Корепин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// Квант. – 1987. – № 6. – С. 2-6.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Стивенз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П. В. Структура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квазикристаллов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П. В.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Стивенз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А. И.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Гоулдман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// В мире науки. – 1991. – № 6. –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14-21. 7. Слабый хаос и квазирегулярные структуры / Г. М.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Заславский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[и др.]. – М.: Наука, 1991. – 235 с.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642065" y="886254"/>
            <a:ext cx="5095534" cy="752400"/>
          </a:xfrm>
        </p:spPr>
        <p:txBody>
          <a:bodyPr/>
          <a:lstStyle/>
          <a:p>
            <a:pPr fontAlgn="base"/>
            <a:r>
              <a:rPr lang="ru-RU" sz="4400" dirty="0">
                <a:latin typeface="Bahnschrift Light Condensed" panose="020B0502040204020203" pitchFamily="34" charset="0"/>
              </a:rPr>
              <a:t>Почему это не </a:t>
            </a:r>
            <a:r>
              <a:rPr lang="ru-RU" sz="4400" dirty="0" smtClean="0">
                <a:latin typeface="Bahnschrift Light Condensed" panose="020B0502040204020203" pitchFamily="34" charset="0"/>
              </a:rPr>
              <a:t>кристалл</a:t>
            </a:r>
            <a:r>
              <a:rPr lang="ru-RU" sz="4400" dirty="0">
                <a:latin typeface="Bahnschrift Light Condensed" panose="020B0502040204020203" pitchFamily="34" charset="0"/>
              </a:rPr>
              <a:t>?</a:t>
            </a:r>
            <a:endParaRPr lang="ru-RU" sz="4400" b="1" dirty="0">
              <a:latin typeface="Bahnschrift Light Condensed" panose="020B0502040204020203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987708" y="4180401"/>
            <a:ext cx="10272000" cy="2295236"/>
          </a:xfrm>
        </p:spPr>
        <p:txBody>
          <a:bodyPr/>
          <a:lstStyle/>
          <a:p>
            <a:pPr marL="186262" indent="457200" algn="just">
              <a:buNone/>
            </a:pPr>
            <a:r>
              <a:rPr lang="ru-RU" sz="2400" dirty="0">
                <a:latin typeface="Bahnschrift Light Condensed" panose="020B0502040204020203" pitchFamily="34" charset="0"/>
              </a:rPr>
              <a:t>Кристалл — это вещество с регулярным расположением атомов, которые упорядочены и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периодичны. </a:t>
            </a:r>
            <a:r>
              <a:rPr lang="ru-RU" sz="2400" dirty="0">
                <a:latin typeface="Bahnschrift Light Condensed" panose="020B0502040204020203" pitchFamily="34" charset="0"/>
              </a:rPr>
              <a:t>Они образованы сборкой базовых повторяющихся структур, известных как элементарные ячейки. </a:t>
            </a:r>
            <a:endParaRPr lang="ru-RU" sz="2400" dirty="0" smtClean="0">
              <a:latin typeface="Bahnschrift Light Condensed" panose="020B0502040204020203" pitchFamily="34" charset="0"/>
            </a:endParaRPr>
          </a:p>
          <a:p>
            <a:pPr marL="186262" indent="457200" algn="just">
              <a:buNone/>
            </a:pPr>
            <a:r>
              <a:rPr lang="ru-RU" sz="2400" dirty="0" err="1">
                <a:latin typeface="Bahnschrift Light Condensed" panose="020B0502040204020203" pitchFamily="34" charset="0"/>
              </a:rPr>
              <a:t>Квазикристалл</a:t>
            </a:r>
            <a:r>
              <a:rPr lang="ru-RU" sz="2400" dirty="0">
                <a:latin typeface="Bahnschrift Light Condensed" panose="020B0502040204020203" pitchFamily="34" charset="0"/>
              </a:rPr>
              <a:t> — это твёрдое тело, обладающее дальним порядком в расположении атомов, но не имеющее трансляционной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симметрии</a:t>
            </a:r>
            <a:r>
              <a:rPr lang="ru-RU" sz="2400" dirty="0">
                <a:latin typeface="Bahnschrift Light Condensed" panose="020B0502040204020203" pitchFamily="34" charset="0"/>
              </a:rPr>
              <a:t>, характерной для обычных кристаллов.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97" y="2340265"/>
            <a:ext cx="2200275" cy="1752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65" y="2234256"/>
            <a:ext cx="2366628" cy="194614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665" y="2331029"/>
            <a:ext cx="1942273" cy="18493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650" y="2321793"/>
            <a:ext cx="1730058" cy="1753920"/>
          </a:xfrm>
          <a:prstGeom prst="rect">
            <a:avLst/>
          </a:prstGeom>
        </p:spPr>
      </p:pic>
      <p:sp>
        <p:nvSpPr>
          <p:cNvPr id="9" name="Номер слайда 1"/>
          <p:cNvSpPr txBox="1">
            <a:spLocks/>
          </p:cNvSpPr>
          <p:nvPr/>
        </p:nvSpPr>
        <p:spPr>
          <a:xfrm>
            <a:off x="10629068" y="600365"/>
            <a:ext cx="391898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0A562-2063-4841-9BB6-A5F619058EF6}" type="slidenum">
              <a:rPr lang="ru-RU" sz="28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2</a:t>
            </a:fld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4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7078" y="825273"/>
            <a:ext cx="4608765" cy="752400"/>
          </a:xfrm>
        </p:spPr>
        <p:txBody>
          <a:bodyPr/>
          <a:lstStyle/>
          <a:p>
            <a:r>
              <a:rPr lang="ru-RU" sz="4400" dirty="0" smtClean="0">
                <a:latin typeface="Bahnschrift Light Condensed" panose="020B0502040204020203" pitchFamily="34" charset="0"/>
              </a:rPr>
              <a:t>История открытия</a:t>
            </a:r>
            <a:endParaRPr lang="ru-RU" sz="4400" dirty="0">
              <a:latin typeface="Bahnschrift Light Condensed" panose="020B0502040204020203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00103" y="3155345"/>
            <a:ext cx="64681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В начале 80-х Даниэль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Шехтман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, исследуя быстро застывающий сплав алюминия и марганца методом электронной дифракции, обнаружил необычное расположение дифракционных точек. </a:t>
            </a:r>
            <a:r>
              <a:rPr lang="ru-RU" sz="2400" dirty="0">
                <a:latin typeface="Bahnschrift Light Condensed" panose="020B0502040204020203" pitchFamily="34" charset="0"/>
              </a:rPr>
              <a:t>Увидев расположение точек, </a:t>
            </a:r>
            <a:r>
              <a:rPr lang="ru-RU" sz="2400" dirty="0" err="1">
                <a:latin typeface="Bahnschrift Light Condensed" panose="020B0502040204020203" pitchFamily="34" charset="0"/>
              </a:rPr>
              <a:t>Шехтман</a:t>
            </a:r>
            <a:r>
              <a:rPr lang="ru-RU" sz="2400" dirty="0">
                <a:latin typeface="Bahnschrift Light Condensed" panose="020B0502040204020203" pitchFamily="34" charset="0"/>
              </a:rPr>
              <a:t> был крайне удивлен. Ведь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это</a:t>
            </a:r>
            <a:r>
              <a:rPr lang="ru-RU" sz="2400" dirty="0"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противоречило </a:t>
            </a:r>
            <a:r>
              <a:rPr lang="ru-RU" sz="2400" dirty="0">
                <a:latin typeface="Bahnschrift Light Condensed" panose="020B0502040204020203" pitchFamily="34" charset="0"/>
              </a:rPr>
              <a:t>всему, что на тот момент люди знали о структуре кристаллов.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834" y="2802008"/>
            <a:ext cx="1805795" cy="275563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81221" y="3363602"/>
            <a:ext cx="2475099" cy="2284733"/>
          </a:xfrm>
          <a:prstGeom prst="rect">
            <a:avLst/>
          </a:prstGeom>
        </p:spPr>
      </p:pic>
      <p:sp>
        <p:nvSpPr>
          <p:cNvPr id="10" name="Номер слайда 1"/>
          <p:cNvSpPr txBox="1">
            <a:spLocks/>
          </p:cNvSpPr>
          <p:nvPr/>
        </p:nvSpPr>
        <p:spPr>
          <a:xfrm>
            <a:off x="10638304" y="609601"/>
            <a:ext cx="391898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2C132B-80D7-4911-9A45-262AB2B42FF7}" type="slidenum">
              <a:rPr lang="ru-RU" sz="28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3</a:t>
            </a:fld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0732" y="2793521"/>
            <a:ext cx="5320728" cy="3634987"/>
          </a:xfrm>
        </p:spPr>
        <p:txBody>
          <a:bodyPr/>
          <a:lstStyle/>
          <a:p>
            <a:pPr marL="186262" indent="0">
              <a:buNone/>
            </a:pPr>
            <a:r>
              <a:rPr lang="ru-RU" sz="2400" dirty="0">
                <a:latin typeface="Bahnschrift Light Condensed" panose="020B0502040204020203" pitchFamily="34" charset="0"/>
              </a:rPr>
              <a:t>Еще в XIX веке ученые считали, что кристалл представляет собой набор атомов,</a:t>
            </a:r>
          </a:p>
          <a:p>
            <a:pPr marL="186262" indent="0">
              <a:buNone/>
            </a:pPr>
            <a:r>
              <a:rPr lang="ru-RU" sz="2400" dirty="0">
                <a:latin typeface="Bahnschrift Light Condensed" panose="020B0502040204020203" pitchFamily="34" charset="0"/>
              </a:rPr>
              <a:t>расположенных в трехмерном пространстве особым образом. Кристаллы обладают</a:t>
            </a:r>
          </a:p>
          <a:p>
            <a:pPr marL="186262" indent="0">
              <a:buNone/>
            </a:pPr>
            <a:r>
              <a:rPr lang="ru-RU" sz="2400" dirty="0">
                <a:latin typeface="Bahnschrift Light Condensed" panose="020B0502040204020203" pitchFamily="34" charset="0"/>
              </a:rPr>
              <a:t>дальним атомным порядком двух типов — трансляционным и ориентационным. 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479185" y="3125901"/>
            <a:ext cx="2649046" cy="22958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956" y="3125901"/>
            <a:ext cx="2495898" cy="2295845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847078" y="825273"/>
            <a:ext cx="4608765" cy="752400"/>
          </a:xfrm>
        </p:spPr>
        <p:txBody>
          <a:bodyPr/>
          <a:lstStyle/>
          <a:p>
            <a:r>
              <a:rPr lang="ru-RU" sz="4400" dirty="0" smtClean="0">
                <a:latin typeface="Bahnschrift Light Condensed" panose="020B0502040204020203" pitchFamily="34" charset="0"/>
              </a:rPr>
              <a:t>История открытия</a:t>
            </a:r>
            <a:endParaRPr lang="ru-RU" sz="44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Номер слайда 1"/>
          <p:cNvSpPr txBox="1">
            <a:spLocks/>
          </p:cNvSpPr>
          <p:nvPr/>
        </p:nvSpPr>
        <p:spPr>
          <a:xfrm>
            <a:off x="10582888" y="600365"/>
            <a:ext cx="391898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55B35C-F295-48AE-ABDB-694BDC8DE2DF}" type="slidenum">
              <a:rPr lang="ru-RU" sz="2800" smtClean="0">
                <a:solidFill>
                  <a:schemeClr val="bg1"/>
                </a:solidFill>
              </a:rPr>
              <a:t>4</a:t>
            </a:fld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7829" y="840073"/>
            <a:ext cx="2910036" cy="752400"/>
          </a:xfrm>
        </p:spPr>
        <p:txBody>
          <a:bodyPr/>
          <a:lstStyle/>
          <a:p>
            <a:r>
              <a:rPr lang="ru-RU" sz="4400" dirty="0" smtClean="0">
                <a:latin typeface="Bahnschrift Light Condensed" panose="020B0502040204020203" pitchFamily="34" charset="0"/>
              </a:rPr>
              <a:t>Структура</a:t>
            </a:r>
            <a:endParaRPr lang="ru-RU" sz="44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3055" y="2964652"/>
            <a:ext cx="6447564" cy="334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</a:t>
            </a:r>
            <a:r>
              <a:rPr lang="ru-RU" sz="2400" dirty="0" err="1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квазикристаллов</a:t>
            </a:r>
            <a:r>
              <a:rPr lang="ru-RU" sz="2400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основана </a:t>
            </a:r>
            <a:r>
              <a:rPr lang="ru-RU" sz="2400" dirty="0" smtClean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геометрическом </a:t>
            </a:r>
            <a:r>
              <a:rPr lang="ru-RU" sz="2400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 </a:t>
            </a:r>
            <a:r>
              <a:rPr lang="ru-RU" sz="2400" dirty="0" smtClean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 названием икосаэдр.</a:t>
            </a:r>
            <a:endParaRPr lang="ru-RU" sz="2400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Икосаэдрические</a:t>
            </a:r>
            <a:r>
              <a:rPr lang="ru-RU" sz="2400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квазикристаллы</a:t>
            </a:r>
            <a:r>
              <a:rPr lang="ru-RU" sz="2400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имеют вращательные оси симметрии второго, </a:t>
            </a:r>
            <a:r>
              <a:rPr lang="ru-RU" sz="2400" dirty="0" smtClean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третьего </a:t>
            </a:r>
            <a:r>
              <a:rPr lang="ru-RU" sz="2400" dirty="0" smtClean="0">
                <a:latin typeface="Bahnschrift Light Condensed" panose="020B0502040204020203" pitchFamily="34" charset="0"/>
                <a:ea typeface="Calibri" panose="020F0502020204030204" pitchFamily="34" charset="0"/>
              </a:rPr>
              <a:t>и </a:t>
            </a:r>
            <a:r>
              <a:rPr lang="ru-RU" sz="2400" dirty="0">
                <a:latin typeface="Bahnschrift Light Condensed" panose="020B0502040204020203" pitchFamily="34" charset="0"/>
                <a:ea typeface="Calibri" panose="020F0502020204030204" pitchFamily="34" charset="0"/>
              </a:rPr>
              <a:t>пятого </a:t>
            </a:r>
            <a:r>
              <a:rPr lang="ru-RU" sz="2400" dirty="0" smtClean="0">
                <a:latin typeface="Bahnschrift Light Condensed" panose="020B0502040204020203" pitchFamily="34" charset="0"/>
                <a:ea typeface="Calibri" panose="020F0502020204030204" pitchFamily="34" charset="0"/>
              </a:rPr>
              <a:t>порядков,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а это означало, </a:t>
            </a:r>
            <a:r>
              <a:rPr lang="ru-RU" sz="2400" dirty="0">
                <a:latin typeface="Bahnschrift Light Condensed" panose="020B0502040204020203" pitchFamily="34" charset="0"/>
              </a:rPr>
              <a:t>что среди симметрий кристалла есть поворот на 72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градуса.</a:t>
            </a:r>
            <a:endParaRPr lang="ru-RU" sz="2400" dirty="0">
              <a:latin typeface="Bahnschrift Light Condensed" panose="020B0502040204020203" pitchFamily="34" charset="0"/>
            </a:endParaRPr>
          </a:p>
          <a:p>
            <a:r>
              <a:rPr lang="ru-RU" sz="2400" dirty="0">
                <a:latin typeface="Bahnschrift Light Condensed" panose="020B0502040204020203" pitchFamily="34" charset="0"/>
              </a:rPr>
              <a:t>Э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того </a:t>
            </a:r>
            <a:r>
              <a:rPr lang="ru-RU" sz="2400" dirty="0">
                <a:latin typeface="Bahnschrift Light Condensed" panose="020B0502040204020203" pitchFamily="34" charset="0"/>
              </a:rPr>
              <a:t>просто не могло быть!</a:t>
            </a:r>
          </a:p>
          <a:p>
            <a:endParaRPr lang="ru-RU" sz="2000" dirty="0">
              <a:latin typeface="Bahnschrift Light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717865" y="2441446"/>
            <a:ext cx="3886742" cy="3896269"/>
          </a:xfrm>
          <a:prstGeom prst="rect">
            <a:avLst/>
          </a:prstGeom>
        </p:spPr>
      </p:pic>
      <p:sp>
        <p:nvSpPr>
          <p:cNvPr id="7" name="Номер слайда 1"/>
          <p:cNvSpPr txBox="1">
            <a:spLocks/>
          </p:cNvSpPr>
          <p:nvPr/>
        </p:nvSpPr>
        <p:spPr>
          <a:xfrm>
            <a:off x="10629068" y="609601"/>
            <a:ext cx="391898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8E9C29-83F3-4B75-A770-E454612EFC30}" type="slidenum">
              <a:rPr lang="ru-RU" sz="28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5</a:t>
            </a:fld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7381" y="867782"/>
            <a:ext cx="4969745" cy="752400"/>
          </a:xfrm>
        </p:spPr>
        <p:txBody>
          <a:bodyPr/>
          <a:lstStyle/>
          <a:p>
            <a:r>
              <a:rPr lang="ru-RU" sz="4400" dirty="0" smtClean="0">
                <a:latin typeface="Bahnschrift Light Condensed" panose="020B0502040204020203" pitchFamily="34" charset="0"/>
              </a:rPr>
              <a:t>О чем это говорит</a:t>
            </a:r>
            <a:r>
              <a:rPr lang="en-US" sz="4400" dirty="0" smtClean="0">
                <a:latin typeface="Bahnschrift Light Condensed" panose="020B0502040204020203" pitchFamily="34" charset="0"/>
              </a:rPr>
              <a:t>?</a:t>
            </a:r>
            <a:endParaRPr lang="ru-RU" sz="44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32655" y="2770908"/>
            <a:ext cx="9430909" cy="3075710"/>
          </a:xfrm>
        </p:spPr>
        <p:txBody>
          <a:bodyPr/>
          <a:lstStyle/>
          <a:p>
            <a:pPr marL="186262" indent="0">
              <a:buNone/>
            </a:pPr>
            <a:r>
              <a:rPr lang="ru-RU" sz="2400" dirty="0" smtClean="0">
                <a:latin typeface="Bahnschrift Light Condensed" panose="020B0502040204020203" pitchFamily="34" charset="0"/>
              </a:rPr>
              <a:t>Группа</a:t>
            </a:r>
            <a:r>
              <a:rPr lang="ru-RU" sz="2400" dirty="0"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симметрий </a:t>
            </a:r>
            <a:r>
              <a:rPr lang="ru-RU" sz="2400" dirty="0">
                <a:latin typeface="Bahnschrift Light Condensed" panose="020B0502040204020203" pitchFamily="34" charset="0"/>
              </a:rPr>
              <a:t>кристалла содержала подгруппу, которая соответствует симметриям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икосаэдра.</a:t>
            </a:r>
          </a:p>
          <a:p>
            <a:pPr marL="186262" indent="0">
              <a:buNone/>
            </a:pPr>
            <a:endParaRPr lang="ru-RU" sz="2400" dirty="0" smtClean="0">
              <a:latin typeface="Bahnschrift Light Condensed" panose="020B0502040204020203" pitchFamily="34" charset="0"/>
            </a:endParaRPr>
          </a:p>
          <a:p>
            <a:pPr marL="186262" indent="0">
              <a:buNone/>
            </a:pPr>
            <a:r>
              <a:rPr lang="ru-RU" sz="2400" dirty="0">
                <a:latin typeface="Bahnschrift Light Condensed" panose="020B0502040204020203" pitchFamily="34" charset="0"/>
              </a:rPr>
              <a:t>Дело в том, что наличие такой подгруппы означает,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что в </a:t>
            </a:r>
            <a:r>
              <a:rPr lang="ru-RU" sz="2400" dirty="0">
                <a:latin typeface="Bahnschrift Light Condensed" panose="020B0502040204020203" pitchFamily="34" charset="0"/>
              </a:rPr>
              <a:t>строительстве решетки принимает участие икосаэдр, сложить из которого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все трехмерное </a:t>
            </a:r>
            <a:r>
              <a:rPr lang="ru-RU" sz="2400" dirty="0">
                <a:latin typeface="Bahnschrift Light Condensed" panose="020B0502040204020203" pitchFamily="34" charset="0"/>
              </a:rPr>
              <a:t>пространство без щелей просто невозможно.</a:t>
            </a:r>
          </a:p>
          <a:p>
            <a:pPr marL="186262" indent="0">
              <a:buNone/>
            </a:pPr>
            <a:endParaRPr lang="ru-RU" sz="2000" dirty="0">
              <a:latin typeface="Bahnschrift Light Condensed" panose="020B0502040204020203" pitchFamily="34" charset="0"/>
            </a:endParaRPr>
          </a:p>
          <a:p>
            <a:pPr marL="186262" indent="0" algn="ctr">
              <a:buNone/>
            </a:pPr>
            <a:endParaRPr lang="ru-RU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Номер слайда 1"/>
          <p:cNvSpPr txBox="1">
            <a:spLocks/>
          </p:cNvSpPr>
          <p:nvPr/>
        </p:nvSpPr>
        <p:spPr>
          <a:xfrm>
            <a:off x="10629068" y="600365"/>
            <a:ext cx="391898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7D4216-6602-4A53-830D-A98AC9592098}" type="slidenum">
              <a:rPr lang="ru-RU" sz="28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6</a:t>
            </a:fld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1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0108" y="750090"/>
            <a:ext cx="7278255" cy="1025672"/>
          </a:xfrm>
        </p:spPr>
        <p:txBody>
          <a:bodyPr/>
          <a:lstStyle/>
          <a:p>
            <a:r>
              <a:rPr lang="en-US" sz="4400" dirty="0">
                <a:latin typeface="Bahnschrift Light Condensed" panose="020B0502040204020203" pitchFamily="34" charset="0"/>
              </a:rPr>
              <a:t>“</a:t>
            </a:r>
            <a:r>
              <a:rPr lang="ru-RU" sz="4400" dirty="0">
                <a:latin typeface="Bahnschrift Light Condensed" panose="020B0502040204020203" pitchFamily="34" charset="0"/>
              </a:rPr>
              <a:t>Сложить трёхмерное пространство"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2182" y="2415501"/>
            <a:ext cx="10594109" cy="1149735"/>
          </a:xfrm>
        </p:spPr>
        <p:txBody>
          <a:bodyPr/>
          <a:lstStyle/>
          <a:p>
            <a:pPr marL="186262" indent="0">
              <a:buNone/>
            </a:pPr>
            <a:r>
              <a:rPr lang="ru-RU" sz="2400" dirty="0" smtClean="0">
                <a:latin typeface="Bahnschrift Light Condensed" panose="020B0502040204020203" pitchFamily="34" charset="0"/>
              </a:rPr>
              <a:t>В </a:t>
            </a:r>
            <a:r>
              <a:rPr lang="ru-RU" sz="2400" dirty="0">
                <a:latin typeface="Bahnschrift Light Condensed" panose="020B0502040204020203" pitchFamily="34" charset="0"/>
              </a:rPr>
              <a:t>контексте кристаллографии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это означает </a:t>
            </a:r>
            <a:r>
              <a:rPr lang="ru-RU" sz="2400" dirty="0">
                <a:latin typeface="Bahnschrift Light Condensed" panose="020B0502040204020203" pitchFamily="34" charset="0"/>
              </a:rPr>
              <a:t>заполнить всё пространство без пустот и перекрытий, используя идентичные копии одной и той же элементарной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ячейки.</a:t>
            </a:r>
            <a:endParaRPr lang="ru-RU" sz="2400" dirty="0">
              <a:latin typeface="Bahnschrift Light Condensed" panose="020B0502040204020203" pitchFamily="34" charset="0"/>
            </a:endParaRPr>
          </a:p>
          <a:p>
            <a:pPr marL="186262" indent="0" algn="ctr">
              <a:buNone/>
            </a:pPr>
            <a:endParaRPr lang="ru-RU" sz="20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236" y="3657600"/>
            <a:ext cx="8774546" cy="16421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62545" y="5553517"/>
            <a:ext cx="9328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ahnschrift Light Condensed" panose="020B0502040204020203" pitchFamily="34" charset="0"/>
                <a:ea typeface="Calibri" panose="020F0502020204030204" pitchFamily="34" charset="0"/>
              </a:rPr>
              <a:t>Мы видим, что фигуры 1, 2, 3 и 5 можно легко разместить без зазоров между плитками, но это не относится к плитке 4, пятиугольнику. 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Номер слайда 1"/>
          <p:cNvSpPr txBox="1">
            <a:spLocks/>
          </p:cNvSpPr>
          <p:nvPr/>
        </p:nvSpPr>
        <p:spPr>
          <a:xfrm>
            <a:off x="10629068" y="600365"/>
            <a:ext cx="391898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7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3782" y="740853"/>
            <a:ext cx="5052291" cy="1025672"/>
          </a:xfrm>
        </p:spPr>
        <p:txBody>
          <a:bodyPr/>
          <a:lstStyle/>
          <a:p>
            <a:r>
              <a:rPr lang="ru-RU" sz="4400" dirty="0" smtClean="0">
                <a:latin typeface="Bahnschrift Light Condensed" panose="020B0502040204020203" pitchFamily="34" charset="0"/>
              </a:rPr>
              <a:t>Спектральные свойства</a:t>
            </a:r>
            <a:endParaRPr lang="ru-RU" sz="44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2182" y="2415501"/>
            <a:ext cx="10594109" cy="3939117"/>
          </a:xfrm>
        </p:spPr>
        <p:txBody>
          <a:bodyPr/>
          <a:lstStyle/>
          <a:p>
            <a:pPr marL="186262" indent="0">
              <a:buNone/>
            </a:pPr>
            <a:r>
              <a:rPr lang="ru-RU" sz="2400" dirty="0" err="1">
                <a:latin typeface="Bahnschrift Light Condensed" panose="020B0502040204020203" pitchFamily="34" charset="0"/>
              </a:rPr>
              <a:t>Квазикристаллы</a:t>
            </a:r>
            <a:r>
              <a:rPr lang="ru-RU" sz="2400" dirty="0">
                <a:latin typeface="Bahnschrift Light Condensed" panose="020B0502040204020203" pitchFamily="34" charset="0"/>
              </a:rPr>
              <a:t>, несмотря на свою </a:t>
            </a:r>
            <a:r>
              <a:rPr lang="ru-RU" sz="2400" dirty="0" err="1">
                <a:latin typeface="Bahnschrift Light Condensed" panose="020B0502040204020203" pitchFamily="34" charset="0"/>
              </a:rPr>
              <a:t>непериодичность</a:t>
            </a:r>
            <a:r>
              <a:rPr lang="ru-RU" sz="2400" dirty="0">
                <a:latin typeface="Bahnschrift Light Condensed" panose="020B0502040204020203" pitchFamily="34" charset="0"/>
              </a:rPr>
              <a:t>, обладают удивительными спектральными свойствами, которые сочетают в себе черты как кристаллов, так и аморфных материалов. Их спектры, как правило, демонстрируют</a:t>
            </a:r>
            <a:r>
              <a:rPr lang="ru-RU" sz="2400" dirty="0" smtClean="0">
                <a:latin typeface="Bahnschrift Light Condensed" panose="020B0502040204020203" pitchFamily="34" charset="0"/>
              </a:rPr>
              <a:t>:</a:t>
            </a:r>
            <a:r>
              <a:rPr lang="ru-RU" sz="2400" dirty="0">
                <a:latin typeface="Bahnschrift Light Condensed" panose="020B0502040204020203" pitchFamily="34" charset="0"/>
              </a:rPr>
              <a:t/>
            </a:r>
            <a:br>
              <a:rPr lang="ru-RU" sz="2400" dirty="0">
                <a:latin typeface="Bahnschrift Light Condensed" panose="020B0502040204020203" pitchFamily="34" charset="0"/>
              </a:rPr>
            </a:br>
            <a:r>
              <a:rPr lang="ru-RU" sz="2400" dirty="0">
                <a:latin typeface="Bahnschrift Light Condensed" panose="020B0502040204020203" pitchFamily="34" charset="0"/>
              </a:rPr>
              <a:t>•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Дифракционные пики</a:t>
            </a:r>
          </a:p>
          <a:p>
            <a:pPr marL="186262" indent="0">
              <a:buNone/>
            </a:pPr>
            <a:r>
              <a:rPr lang="ru-RU" sz="2400" dirty="0" smtClean="0">
                <a:latin typeface="Bahnschrift Light Condensed" panose="020B0502040204020203" pitchFamily="34" charset="0"/>
              </a:rPr>
              <a:t>•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Широкая запрещенная зона</a:t>
            </a:r>
            <a:endParaRPr lang="ru-RU" sz="2400" dirty="0" smtClean="0">
              <a:latin typeface="Bahnschrift Light Condensed" panose="020B0502040204020203" pitchFamily="34" charset="0"/>
            </a:endParaRPr>
          </a:p>
          <a:p>
            <a:pPr marL="186262" indent="0">
              <a:buNone/>
            </a:pPr>
            <a:r>
              <a:rPr lang="ru-RU" sz="2400" dirty="0">
                <a:latin typeface="Bahnschrift Light Condensed" panose="020B0502040204020203" pitchFamily="34" charset="0"/>
              </a:rPr>
              <a:t>• </a:t>
            </a:r>
            <a:r>
              <a:rPr lang="ru-RU" sz="2400" dirty="0" err="1" smtClean="0">
                <a:latin typeface="Bahnschrift Light Condensed" panose="020B0502040204020203" pitchFamily="34" charset="0"/>
              </a:rPr>
              <a:t>Самоподобие</a:t>
            </a:r>
            <a:endParaRPr lang="ru-RU" sz="2400" dirty="0" smtClean="0">
              <a:latin typeface="Bahnschrift Light Condensed" panose="020B0502040204020203" pitchFamily="34" charset="0"/>
            </a:endParaRPr>
          </a:p>
          <a:p>
            <a:pPr marL="186262" indent="0">
              <a:buNone/>
            </a:pPr>
            <a:r>
              <a:rPr lang="ru-RU" sz="2400" dirty="0" smtClean="0">
                <a:latin typeface="Bahnschrift Light Condensed" panose="020B0502040204020203" pitchFamily="34" charset="0"/>
              </a:rPr>
              <a:t>• </a:t>
            </a:r>
            <a:r>
              <a:rPr lang="ru-RU" sz="2400" dirty="0">
                <a:latin typeface="Bahnschrift Light Condensed" panose="020B0502040204020203" pitchFamily="34" charset="0"/>
              </a:rPr>
              <a:t>Запрещенные отражения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77" y="3942088"/>
            <a:ext cx="5350977" cy="2080021"/>
          </a:xfrm>
          <a:prstGeom prst="rect">
            <a:avLst/>
          </a:prstGeom>
        </p:spPr>
      </p:pic>
      <p:sp>
        <p:nvSpPr>
          <p:cNvPr id="6" name="Номер слайда 1"/>
          <p:cNvSpPr txBox="1">
            <a:spLocks/>
          </p:cNvSpPr>
          <p:nvPr/>
        </p:nvSpPr>
        <p:spPr>
          <a:xfrm>
            <a:off x="10610596" y="609601"/>
            <a:ext cx="391898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9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4800" y="768563"/>
            <a:ext cx="6585528" cy="1025672"/>
          </a:xfrm>
        </p:spPr>
        <p:txBody>
          <a:bodyPr/>
          <a:lstStyle/>
          <a:p>
            <a:pPr fontAlgn="base"/>
            <a:r>
              <a:rPr lang="ru-RU" sz="4400" dirty="0">
                <a:latin typeface="Bahnschrift Light Condensed" panose="020B0502040204020203" pitchFamily="34" charset="0"/>
              </a:rPr>
              <a:t>Почему важны </a:t>
            </a:r>
            <a:r>
              <a:rPr lang="ru-RU" sz="4400" dirty="0" err="1">
                <a:latin typeface="Bahnschrift Light Condensed" panose="020B0502040204020203" pitchFamily="34" charset="0"/>
              </a:rPr>
              <a:t>квазикристаллы</a:t>
            </a:r>
            <a:r>
              <a:rPr lang="ru-RU" sz="4400" dirty="0">
                <a:latin typeface="Bahnschrift Light Condensed" panose="020B0502040204020203" pitchFamily="34" charset="0"/>
              </a:rPr>
              <a:t>?</a:t>
            </a:r>
            <a:endParaRPr lang="ru-RU" sz="4400" b="1" dirty="0">
              <a:latin typeface="Bahnschrift Light Condensed" panose="020B0502040204020203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2677309"/>
            <a:ext cx="99754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>
                <a:latin typeface="Bahnschrift Light Condensed" panose="020B0502040204020203" pitchFamily="34" charset="0"/>
              </a:rPr>
              <a:t> </a:t>
            </a:r>
            <a:r>
              <a:rPr lang="ru-RU" sz="2400" dirty="0" err="1" smtClean="0">
                <a:latin typeface="Bahnschrift Light Condensed" panose="020B0502040204020203" pitchFamily="34" charset="0"/>
              </a:rPr>
              <a:t>Квазикристаллы</a:t>
            </a:r>
            <a:r>
              <a:rPr lang="ru-RU" sz="2400" dirty="0" smtClean="0"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latin typeface="Bahnschrift Light Condensed" panose="020B0502040204020203" pitchFamily="34" charset="0"/>
              </a:rPr>
              <a:t>— уникальные материалы с необычными свойствами</a:t>
            </a:r>
            <a:r>
              <a:rPr lang="ru-RU" sz="2400" dirty="0" smtClean="0">
                <a:latin typeface="Bahnschrift Light Condensed" panose="020B0502040204020203" pitchFamily="34" charset="0"/>
              </a:rPr>
              <a:t>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>
                <a:latin typeface="Bahnschrift Light Condensed" panose="020B0502040204020203" pitchFamily="34" charset="0"/>
              </a:rPr>
              <a:t>• Потенциал для создания фотонных </a:t>
            </a:r>
            <a:r>
              <a:rPr lang="ru-RU" sz="2400" dirty="0" err="1">
                <a:latin typeface="Bahnschrift Light Condensed" panose="020B0502040204020203" pitchFamily="34" charset="0"/>
              </a:rPr>
              <a:t>квазикристаллов</a:t>
            </a:r>
            <a:r>
              <a:rPr lang="ru-RU" sz="2400" dirty="0">
                <a:latin typeface="Bahnschrift Light Condensed" panose="020B0502040204020203" pitchFamily="34" charset="0"/>
              </a:rPr>
              <a:t> с уникальными оптическими свойствами</a:t>
            </a:r>
            <a:r>
              <a:rPr lang="ru-RU" sz="2400" dirty="0" smtClean="0">
                <a:latin typeface="Bahnschrift Light Condensed" panose="020B0502040204020203" pitchFamily="34" charset="0"/>
              </a:rPr>
              <a:t>.</a:t>
            </a:r>
            <a:endParaRPr lang="ru-RU" sz="2400" dirty="0">
              <a:latin typeface="Bahnschrift Light Condensed" panose="020B0502040204020203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 smtClean="0">
                <a:latin typeface="Bahnschrift Light Condensed" panose="020B0502040204020203" pitchFamily="34" charset="0"/>
              </a:rPr>
              <a:t>• </a:t>
            </a:r>
            <a:r>
              <a:rPr lang="ru-RU" sz="2400" dirty="0">
                <a:latin typeface="Bahnschrift Light Condensed" panose="020B0502040204020203" pitchFamily="34" charset="0"/>
              </a:rPr>
              <a:t>Очень низкая теплопроводность, растущая с температурой (в отличие от металлов).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r>
              <a:rPr lang="ru-RU" sz="2400" dirty="0">
                <a:latin typeface="Bahnschrift Light Condensed" panose="020B0502040204020203" pitchFamily="34" charset="0"/>
              </a:rPr>
              <a:t>• Низкое поверхностное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натяжение</a:t>
            </a:r>
            <a:r>
              <a:rPr lang="ru-RU" sz="2400" dirty="0">
                <a:latin typeface="Bahnschrift Light Condensed" panose="020B0502040204020203" pitchFamily="34" charset="0"/>
              </a:rPr>
              <a:t>.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r>
              <a:rPr lang="ru-RU" sz="2400" dirty="0">
                <a:latin typeface="Bahnschrift Light Condensed" panose="020B0502040204020203" pitchFamily="34" charset="0"/>
              </a:rPr>
              <a:t>• Низкий коэффициент трения.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r>
              <a:rPr lang="ru-RU" sz="2400" dirty="0">
                <a:latin typeface="Bahnschrift Light Condensed" panose="020B0502040204020203" pitchFamily="34" charset="0"/>
              </a:rPr>
              <a:t>• Высокая твердость.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r>
              <a:rPr lang="ru-RU" sz="2400" dirty="0">
                <a:latin typeface="Bahnschrift Light Condensed" panose="020B0502040204020203" pitchFamily="34" charset="0"/>
              </a:rPr>
              <a:t>• Высокая износостойкость.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r>
              <a:rPr lang="ru-RU" sz="2400" dirty="0">
                <a:latin typeface="Bahnschrift Light Condensed" panose="020B0502040204020203" pitchFamily="34" charset="0"/>
              </a:rPr>
              <a:t>• Высокая коррозионная стойкость</a:t>
            </a:r>
            <a:r>
              <a:rPr lang="ru-RU" sz="2400" dirty="0" smtClean="0">
                <a:latin typeface="Bahnschrift Light Condensed" panose="020B0502040204020203" pitchFamily="34" charset="0"/>
              </a:rPr>
              <a:t>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6" name="Номер слайда 1"/>
          <p:cNvSpPr txBox="1">
            <a:spLocks/>
          </p:cNvSpPr>
          <p:nvPr/>
        </p:nvSpPr>
        <p:spPr>
          <a:xfrm>
            <a:off x="10619832" y="609601"/>
            <a:ext cx="391898" cy="45258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9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94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602</Words>
  <Application>Microsoft Office PowerPoint</Application>
  <PresentationFormat>Широкоэкранный</PresentationFormat>
  <Paragraphs>50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Bahnschrift Light Condensed</vt:lpstr>
      <vt:lpstr>Calibri</vt:lpstr>
      <vt:lpstr>Century Gothic</vt:lpstr>
      <vt:lpstr>Fredoka Medium</vt:lpstr>
      <vt:lpstr>Times New Roman</vt:lpstr>
      <vt:lpstr>Wingdings 3</vt:lpstr>
      <vt:lpstr>Совет директоров</vt:lpstr>
      <vt:lpstr>Фотонные квазикристаллы</vt:lpstr>
      <vt:lpstr>Почему это не кристалл?</vt:lpstr>
      <vt:lpstr>История открытия</vt:lpstr>
      <vt:lpstr>История открытия</vt:lpstr>
      <vt:lpstr>Структура</vt:lpstr>
      <vt:lpstr>О чем это говорит?</vt:lpstr>
      <vt:lpstr>“Сложить трёхмерное пространство"</vt:lpstr>
      <vt:lpstr>Спектральные свойства</vt:lpstr>
      <vt:lpstr>Почему важны квазикристаллы?</vt:lpstr>
      <vt:lpstr>Применение</vt:lpstr>
      <vt:lpstr>Список литературы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Спектральные свойства жидких кристаллов как фотонно-кристалических структур</dc:title>
  <dc:creator>tooru</dc:creator>
  <cp:lastModifiedBy>ASUS</cp:lastModifiedBy>
  <cp:revision>27</cp:revision>
  <dcterms:created xsi:type="dcterms:W3CDTF">2024-11-28T23:28:10Z</dcterms:created>
  <dcterms:modified xsi:type="dcterms:W3CDTF">2024-12-13T13:33:23Z</dcterms:modified>
</cp:coreProperties>
</file>