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DFCE0-7064-4F7A-A4BE-7FB50726DFFA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2A030-1E0F-4670-9264-8035CF0119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8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53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15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483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458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727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463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15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89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0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68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86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188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"/>
          <p:cNvGrpSpPr/>
          <p:nvPr/>
        </p:nvGrpSpPr>
        <p:grpSpPr>
          <a:xfrm>
            <a:off x="-6480" y="1054080"/>
            <a:ext cx="11374200" cy="239400"/>
            <a:chOff x="-6480" y="1054080"/>
            <a:chExt cx="11374200" cy="239400"/>
          </a:xfrm>
        </p:grpSpPr>
        <p:pic>
          <p:nvPicPr>
            <p:cNvPr id="145" name="Picture 2"/>
            <p:cNvPicPr/>
            <p:nvPr/>
          </p:nvPicPr>
          <p:blipFill>
            <a:blip r:embed="rId14"/>
            <a:stretch/>
          </p:blipFill>
          <p:spPr>
            <a:xfrm>
              <a:off x="-6480" y="1054080"/>
              <a:ext cx="11374200" cy="239400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146" name="Text Box 3"/>
            <p:cNvSpPr/>
            <p:nvPr/>
          </p:nvSpPr>
          <p:spPr>
            <a:xfrm>
              <a:off x="12600" y="1074600"/>
              <a:ext cx="11283480" cy="196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 dirty="0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grpSp>
        <p:nvGrpSpPr>
          <p:cNvPr id="147" name="Group 4"/>
          <p:cNvGrpSpPr/>
          <p:nvPr/>
        </p:nvGrpSpPr>
        <p:grpSpPr>
          <a:xfrm>
            <a:off x="-23760" y="-23760"/>
            <a:ext cx="877680" cy="6900480"/>
            <a:chOff x="-23760" y="-23760"/>
            <a:chExt cx="877680" cy="6900480"/>
          </a:xfrm>
        </p:grpSpPr>
        <p:pic>
          <p:nvPicPr>
            <p:cNvPr id="148" name="Picture 5"/>
            <p:cNvPicPr/>
            <p:nvPr/>
          </p:nvPicPr>
          <p:blipFill>
            <a:blip r:embed="rId15"/>
            <a:stretch/>
          </p:blipFill>
          <p:spPr>
            <a:xfrm>
              <a:off x="-23760" y="-23760"/>
              <a:ext cx="877680" cy="6900480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149" name="Text Box 6"/>
            <p:cNvSpPr/>
            <p:nvPr/>
          </p:nvSpPr>
          <p:spPr>
            <a:xfrm>
              <a:off x="0" y="0"/>
              <a:ext cx="833040" cy="685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 dirty="0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  <p:pic>
        <p:nvPicPr>
          <p:cNvPr id="14" name="Google Shape;72;p34"/>
          <p:cNvPicPr preferRelativeResize="0"/>
          <p:nvPr userDrawn="1"/>
        </p:nvPicPr>
        <p:blipFill rotWithShape="1">
          <a:blip r:embed="rId16">
            <a:alphaModFix/>
          </a:blip>
          <a:srcRect/>
          <a:stretch/>
        </p:blipFill>
        <p:spPr>
          <a:xfrm>
            <a:off x="42312" y="6032111"/>
            <a:ext cx="708737" cy="54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73;p34"/>
          <p:cNvPicPr preferRelativeResize="0"/>
          <p:nvPr userDrawn="1"/>
        </p:nvPicPr>
        <p:blipFill rotWithShape="1">
          <a:blip r:embed="rId17">
            <a:alphaModFix/>
          </a:blip>
          <a:srcRect/>
          <a:stretch/>
        </p:blipFill>
        <p:spPr>
          <a:xfrm>
            <a:off x="209519" y="5254713"/>
            <a:ext cx="39420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1EF5CEF-4421-1B9C-0165-80EA32DFFC2D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>
                        <a14:foregroundMark x1="48052" y1="66234" x2="48052" y2="66234"/>
                        <a14:foregroundMark x1="46104" y1="79221" x2="46104" y2="79221"/>
                        <a14:foregroundMark x1="53896" y1="75325" x2="53896" y2="75325"/>
                        <a14:foregroundMark x1="49351" y1="57143" x2="49351" y2="57143"/>
                        <a14:foregroundMark x1="59091" y1="44156" x2="59091" y2="44156"/>
                        <a14:foregroundMark x1="48701" y1="42208" x2="48701" y2="42208"/>
                        <a14:foregroundMark x1="40260" y1="42208" x2="40260" y2="42208"/>
                        <a14:foregroundMark x1="11688" y1="20779" x2="11688" y2="20779"/>
                        <a14:foregroundMark x1="48052" y1="46104" x2="48052" y2="46104"/>
                        <a14:foregroundMark x1="41558" y1="72727" x2="41558" y2="72727"/>
                        <a14:foregroundMark x1="56494" y1="74675" x2="56494" y2="74675"/>
                        <a14:foregroundMark x1="62987" y1="74026" x2="62987" y2="74026"/>
                        <a14:foregroundMark x1="69481" y1="74026" x2="69481" y2="74026"/>
                        <a14:foregroundMark x1="73377" y1="72078" x2="73377" y2="72078"/>
                        <a14:foregroundMark x1="79221" y1="65584" x2="79221" y2="65584"/>
                        <a14:foregroundMark x1="75325" y1="68831" x2="75325" y2="68831"/>
                        <a14:foregroundMark x1="71429" y1="69481" x2="71429" y2="69481"/>
                        <a14:foregroundMark x1="53896" y1="82468" x2="53896" y2="82468"/>
                        <a14:foregroundMark x1="37013" y1="83766" x2="37013" y2="83766"/>
                        <a14:foregroundMark x1="31169" y1="83766" x2="31169" y2="83766"/>
                        <a14:foregroundMark x1="26623" y1="81169" x2="26623" y2="81169"/>
                        <a14:foregroundMark x1="48052" y1="63636" x2="48052" y2="63636"/>
                        <a14:foregroundMark x1="51299" y1="30519" x2="51299" y2="30519"/>
                        <a14:foregroundMark x1="51299" y1="17532" x2="51299" y2="17532"/>
                        <a14:foregroundMark x1="54545" y1="18831" x2="54545" y2="18831"/>
                        <a14:foregroundMark x1="55195" y1="22078" x2="55195" y2="22078"/>
                        <a14:foregroundMark x1="48052" y1="21429" x2="48052" y2="21429"/>
                        <a14:foregroundMark x1="30519" y1="30519" x2="30519" y2="30519"/>
                        <a14:foregroundMark x1="41558" y1="34416" x2="41558" y2="34416"/>
                        <a14:foregroundMark x1="59091" y1="33766" x2="59091" y2="33766"/>
                        <a14:foregroundMark x1="25325" y1="68182" x2="25325" y2="68182"/>
                        <a14:foregroundMark x1="66234" y1="79221" x2="66234" y2="79221"/>
                        <a14:foregroundMark x1="66234" y1="79221" x2="66234" y2="79221"/>
                        <a14:foregroundMark x1="58442" y1="82468" x2="58442" y2="82468"/>
                        <a14:foregroundMark x1="78571" y1="90909" x2="78571" y2="90909"/>
                        <a14:foregroundMark x1="70130" y1="92857" x2="70130" y2="92857"/>
                        <a14:foregroundMark x1="34416" y1="95455" x2="34416" y2="95455"/>
                        <a14:foregroundMark x1="21429" y1="89610" x2="21429" y2="89610"/>
                        <a14:foregroundMark x1="92208" y1="31169" x2="92208" y2="31169"/>
                        <a14:foregroundMark x1="86364" y1="17532" x2="86364" y2="17532"/>
                        <a14:foregroundMark x1="74675" y1="6494" x2="74675" y2="6494"/>
                        <a14:foregroundMark x1="31818" y1="69481" x2="31818" y2="69481"/>
                        <a14:foregroundMark x1="83766" y1="83766" x2="83766" y2="83766"/>
                        <a14:foregroundMark x1="88312" y1="78571" x2="88312" y2="78571"/>
                        <a14:foregroundMark x1="93506" y1="68182" x2="93506" y2="68182"/>
                        <a14:foregroundMark x1="97403" y1="61039" x2="97403" y2="61039"/>
                        <a14:foregroundMark x1="20130" y1="69481" x2="20130" y2="69481"/>
                        <a14:foregroundMark x1="5844" y1="69481" x2="5844" y2="69481"/>
                        <a14:foregroundMark x1="61039" y1="97403" x2="61039" y2="97403"/>
                        <a14:foregroundMark x1="96104" y1="38961" x2="96104" y2="389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8" y="4539863"/>
            <a:ext cx="497966" cy="497966"/>
          </a:xfrm>
          <a:prstGeom prst="rect">
            <a:avLst/>
          </a:prstGeom>
        </p:spPr>
      </p:pic>
      <p:pic>
        <p:nvPicPr>
          <p:cNvPr id="17" name="Google Shape;76;p34"/>
          <p:cNvPicPr preferRelativeResize="0"/>
          <p:nvPr userDrawn="1"/>
        </p:nvPicPr>
        <p:blipFill rotWithShape="1">
          <a:blip r:embed="rId20">
            <a:alphaModFix/>
          </a:blip>
          <a:srcRect/>
          <a:stretch/>
        </p:blipFill>
        <p:spPr>
          <a:xfrm>
            <a:off x="-9360" y="0"/>
            <a:ext cx="840240" cy="1021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50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SISTEMA DE GERENCIAMENTO DE SOLICITAÇÕES DE DESPESAS ADMINISTRATIVAS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Projeto desenvolvido como prova de conceito</a:t>
            </a:r>
          </a:p>
          <a:p>
            <a:r>
              <a:rPr lang="pt-BR"/>
              <a:t>Apresentação das funcionalidades e lógica de implementação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00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INTERFACE DO USUÁRIO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Menu Principal:</a:t>
            </a:r>
          </a:p>
          <a:p>
            <a:pPr lvl="1"/>
            <a:r>
              <a:rPr lang="pt-BR" dirty="0"/>
              <a:t>O usuário é guiado por um menu que oferece as opções de criar, editar, salvar ou carregar uma solicitação existente.</a:t>
            </a:r>
          </a:p>
          <a:p>
            <a:pPr lvl="1"/>
            <a:r>
              <a:rPr lang="pt-BR" dirty="0"/>
              <a:t>Simplicidade e usabilidade foram priorizadas.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BA38F-6325-4F6B-BC0D-2D1C670A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12" y="3674803"/>
            <a:ext cx="7120331" cy="22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PERSONALIZAÇÃO POR ARQUIVOS DE CONFIGURAÇÃO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Arquivo de Configuração (config.kv):</a:t>
            </a:r>
          </a:p>
          <a:p>
            <a:pPr lvl="1"/>
            <a:r>
              <a:rPr lang="pt-BR" dirty="0"/>
              <a:t>As opções de operação, os campos do solicitante e dos itens de requisição são definidos em um arquivo externo.</a:t>
            </a:r>
          </a:p>
          <a:p>
            <a:pPr lvl="1"/>
            <a:r>
              <a:rPr lang="pt-BR" dirty="0"/>
              <a:t>Isso permite que o sistema seja facilmente adaptado a novas necessidades sem que alterações no código sejam necessárias.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5778C-5C58-48A6-88AC-E81537246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174"/>
          <a:stretch/>
        </p:blipFill>
        <p:spPr>
          <a:xfrm>
            <a:off x="1883289" y="3730984"/>
            <a:ext cx="8960330" cy="29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7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ESTRUTURA DE DADOS MODULAR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Campos do Solicitante e Itens de Requisição:</a:t>
            </a:r>
          </a:p>
          <a:p>
            <a:pPr lvl="1"/>
            <a:r>
              <a:rPr lang="pt-BR" dirty="0"/>
              <a:t>O sistema utiliza dicionários para armazenar os dados, o que facilita a expansão e manutenção do sistema.</a:t>
            </a:r>
          </a:p>
          <a:p>
            <a:pPr lvl="1"/>
            <a:r>
              <a:rPr lang="pt-BR" dirty="0"/>
              <a:t>A estrutura de dados é flexível, permitindo a adição de novos campos com facilidade.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8E22C-0A4B-4162-91A5-8857296D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49" y="3593160"/>
            <a:ext cx="705901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8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POSSÍVEIS MELHORIAS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Interface Gráfica (GUI): </a:t>
            </a:r>
          </a:p>
          <a:p>
            <a:pPr lvl="1"/>
            <a:r>
              <a:rPr lang="pt-BR" dirty="0"/>
              <a:t>Adicionar uma interface gráfica poderia facilitar ainda mais o uso por parte dos usuários finais.</a:t>
            </a:r>
          </a:p>
          <a:p>
            <a:r>
              <a:rPr lang="pt-BR" b="1" dirty="0"/>
              <a:t>Integração com Sistemas de Banco de Dados: </a:t>
            </a:r>
          </a:p>
          <a:p>
            <a:pPr lvl="1"/>
            <a:r>
              <a:rPr lang="pt-BR" dirty="0"/>
              <a:t>Implementar uma conexão com bancos de dados relacionais para um armazenamento mais robusto e seguro e substituição dos arquivos em CSV e KV.</a:t>
            </a:r>
          </a:p>
          <a:p>
            <a:r>
              <a:rPr lang="pt-BR" b="1" dirty="0"/>
              <a:t>Exportação em Diversos Formatos: </a:t>
            </a:r>
          </a:p>
          <a:p>
            <a:pPr lvl="1"/>
            <a:r>
              <a:rPr lang="pt-BR" dirty="0"/>
              <a:t>Ampliar o suporte para exportação dos dados em outros formatos além de CSV (ex: PDF, XLS).</a:t>
            </a:r>
          </a:p>
          <a:p>
            <a:r>
              <a:rPr lang="pt-BR" b="1" dirty="0"/>
              <a:t>Fluxo de informações: </a:t>
            </a:r>
          </a:p>
          <a:p>
            <a:pPr lvl="1"/>
            <a:r>
              <a:rPr lang="pt-BR" dirty="0"/>
              <a:t>Implementar um processo de trâmite de dados entre os entes envolvidos.</a:t>
            </a:r>
          </a:p>
        </p:txBody>
      </p:sp>
    </p:spTree>
    <p:extLst>
      <p:ext uri="{BB962C8B-B14F-4D97-AF65-F5344CB8AC3E}">
        <p14:creationId xmlns:p14="http://schemas.microsoft.com/office/powerpoint/2010/main" val="194828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CONCLUSÃO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Sistema Flexível e Extensível: </a:t>
            </a:r>
          </a:p>
          <a:p>
            <a:pPr lvl="1"/>
            <a:r>
              <a:rPr lang="pt-BR" dirty="0"/>
              <a:t>A arquitetura modular e a configuração dinâmica permitem que o sistema cresça conforme as necessidades do cliente.</a:t>
            </a:r>
          </a:p>
          <a:p>
            <a:r>
              <a:rPr lang="pt-BR" b="1" dirty="0"/>
              <a:t>Proposta para Implementação: </a:t>
            </a:r>
          </a:p>
          <a:p>
            <a:pPr lvl="1"/>
            <a:r>
              <a:rPr lang="pt-BR" dirty="0"/>
              <a:t>Sugerimos a continuação do desenvolvimento com foco em aumentar a robustez do sistema e a adição de novas funcionalidades.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081F3-4B33-4670-8C91-4CD798D74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343" y="4383099"/>
            <a:ext cx="2079614" cy="2079614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FCE1F60-CC45-493B-B9BD-F6FF4E304769}"/>
              </a:ext>
            </a:extLst>
          </p:cNvPr>
          <p:cNvSpPr txBox="1">
            <a:spLocks/>
          </p:cNvSpPr>
          <p:nvPr/>
        </p:nvSpPr>
        <p:spPr>
          <a:xfrm>
            <a:off x="6979729" y="4850506"/>
            <a:ext cx="2605142" cy="114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u="sng" dirty="0"/>
              <a:t>Acesso à documentação e código fonte</a:t>
            </a:r>
          </a:p>
        </p:txBody>
      </p:sp>
    </p:spTree>
    <p:extLst>
      <p:ext uri="{BB962C8B-B14F-4D97-AF65-F5344CB8AC3E}">
        <p14:creationId xmlns:p14="http://schemas.microsoft.com/office/powerpoint/2010/main" val="43874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VISÃO GERAL DO SISTEMA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Gerenciar o processo de solicitação de despesas administrativas.</a:t>
            </a:r>
          </a:p>
          <a:p>
            <a:r>
              <a:rPr lang="pt-BR" dirty="0"/>
              <a:t>Simplificar o fluxo de trabalho para usuários, permitindo criar, editar, excluir e gerenciar requisições.</a:t>
            </a:r>
          </a:p>
        </p:txBody>
      </p:sp>
    </p:spTree>
    <p:extLst>
      <p:ext uri="{BB962C8B-B14F-4D97-AF65-F5344CB8AC3E}">
        <p14:creationId xmlns:p14="http://schemas.microsoft.com/office/powerpoint/2010/main" val="189207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COMPONENTES DO SISTEMA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Interface via Linha de Comando (CLI)</a:t>
            </a:r>
            <a:r>
              <a:rPr lang="pt-BR" dirty="0"/>
              <a:t>: O sistema é acessado por meio de um menu interativo que permite a navegação e gerenciamento das solicitações.</a:t>
            </a:r>
          </a:p>
          <a:p>
            <a:r>
              <a:rPr lang="pt-BR" b="1" dirty="0"/>
              <a:t>Arquivos CSV: </a:t>
            </a:r>
            <a:r>
              <a:rPr lang="pt-BR" dirty="0"/>
              <a:t>As requisições são salvas e carregadas de arquivos no formato CSV, o que facilita a exportação e manipulação dos dados.</a:t>
            </a:r>
          </a:p>
          <a:p>
            <a:r>
              <a:rPr lang="pt-BR" b="1" dirty="0"/>
              <a:t>Configurações Externas: </a:t>
            </a:r>
            <a:r>
              <a:rPr lang="pt-BR" dirty="0"/>
              <a:t>O comportamento do sistema pode ser configurado através de arquivos .kv, o que permite flexibilidade sem alterar o código.</a:t>
            </a:r>
          </a:p>
        </p:txBody>
      </p:sp>
    </p:spTree>
    <p:extLst>
      <p:ext uri="{BB962C8B-B14F-4D97-AF65-F5344CB8AC3E}">
        <p14:creationId xmlns:p14="http://schemas.microsoft.com/office/powerpoint/2010/main" val="330377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FLUXO DO SISTEMA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Cadastro de Solicitante: </a:t>
            </a:r>
            <a:r>
              <a:rPr lang="pt-BR" dirty="0"/>
              <a:t>Preenchimento de informações obrigatórias e opcionais (nome, telefone, etc.).</a:t>
            </a:r>
          </a:p>
          <a:p>
            <a:r>
              <a:rPr lang="pt-BR" b="1" dirty="0"/>
              <a:t>Criação de Requisição: </a:t>
            </a:r>
            <a:r>
              <a:rPr lang="pt-BR" dirty="0"/>
              <a:t>Seleção de uma operação militar e inserção de itens de despesas.</a:t>
            </a:r>
          </a:p>
          <a:p>
            <a:r>
              <a:rPr lang="pt-BR" b="1" dirty="0"/>
              <a:t>Edição/Exclusão de Itens: </a:t>
            </a:r>
            <a:r>
              <a:rPr lang="pt-BR" dirty="0"/>
              <a:t>Modificação ou exclusão de itens dentro de uma requisição.</a:t>
            </a:r>
          </a:p>
          <a:p>
            <a:r>
              <a:rPr lang="pt-BR" b="1" dirty="0"/>
              <a:t>Salvar/Carregar Requisições: </a:t>
            </a:r>
            <a:r>
              <a:rPr lang="pt-BR" dirty="0"/>
              <a:t>Exportação das requisições para arquivos CSV e reabertura para edição posterior.</a:t>
            </a:r>
          </a:p>
        </p:txBody>
      </p:sp>
    </p:spTree>
    <p:extLst>
      <p:ext uri="{BB962C8B-B14F-4D97-AF65-F5344CB8AC3E}">
        <p14:creationId xmlns:p14="http://schemas.microsoft.com/office/powerpoint/2010/main" val="344964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DETALHES DA IMPLEMENTAÇÃO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Tipos de Campos Suportados:</a:t>
            </a:r>
          </a:p>
          <a:p>
            <a:pPr lvl="1"/>
            <a:r>
              <a:rPr lang="pt-BR" dirty="0"/>
              <a:t>Texto livre</a:t>
            </a:r>
          </a:p>
          <a:p>
            <a:pPr lvl="1"/>
            <a:r>
              <a:rPr lang="pt-BR" dirty="0"/>
              <a:t>Texto obrigatório</a:t>
            </a:r>
          </a:p>
          <a:p>
            <a:pPr lvl="1"/>
            <a:r>
              <a:rPr lang="pt-BR" dirty="0"/>
              <a:t>Selecionável (lista de opções)</a:t>
            </a:r>
          </a:p>
          <a:p>
            <a:pPr lvl="1"/>
            <a:r>
              <a:rPr lang="pt-BR" dirty="0"/>
              <a:t>Moeda (valores com separador decimal)</a:t>
            </a:r>
          </a:p>
          <a:p>
            <a:pPr lvl="1"/>
            <a:r>
              <a:rPr lang="pt-BR" dirty="0"/>
              <a:t>Telefone (validação e formatação)</a:t>
            </a:r>
          </a:p>
          <a:p>
            <a:pPr lvl="1"/>
            <a:r>
              <a:rPr lang="pt-BR" dirty="0"/>
              <a:t>Email (validação e formatação)</a:t>
            </a:r>
          </a:p>
          <a:p>
            <a:pPr lvl="1"/>
            <a:r>
              <a:rPr lang="pt-BR" dirty="0"/>
              <a:t>Data (validação e formatação)</a:t>
            </a:r>
          </a:p>
          <a:p>
            <a:pPr lvl="1"/>
            <a:r>
              <a:rPr lang="pt-BR" dirty="0"/>
              <a:t>Hora (validação e formatação)</a:t>
            </a:r>
          </a:p>
          <a:p>
            <a:pPr lvl="1"/>
            <a:r>
              <a:rPr lang="pt-BR" dirty="0"/>
              <a:t>Duração (validação e formatação)</a:t>
            </a:r>
          </a:p>
          <a:p>
            <a:r>
              <a:rPr lang="pt-BR" b="1" dirty="0"/>
              <a:t>Validação de Campos:</a:t>
            </a:r>
          </a:p>
          <a:p>
            <a:pPr lvl="1"/>
            <a:r>
              <a:rPr lang="pt-BR" dirty="0"/>
              <a:t>Cada campo possui validações específicas, como o formato de moeda (ex: 1234,56) ou o formato de telefone ((00) 00000-0000).</a:t>
            </a:r>
          </a:p>
        </p:txBody>
      </p:sp>
    </p:spTree>
    <p:extLst>
      <p:ext uri="{BB962C8B-B14F-4D97-AF65-F5344CB8AC3E}">
        <p14:creationId xmlns:p14="http://schemas.microsoft.com/office/powerpoint/2010/main" val="329458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FUNCIONALIDADES DINÂMICAS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5566055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Operações Militares Dinâmicas:</a:t>
            </a:r>
          </a:p>
          <a:p>
            <a:pPr lvl="1"/>
            <a:r>
              <a:rPr lang="pt-BR" dirty="0"/>
              <a:t>As operações militares são carregadas dinamicamente a partir de arquivos de configuração.</a:t>
            </a:r>
          </a:p>
          <a:p>
            <a:pPr lvl="1"/>
            <a:r>
              <a:rPr lang="pt-BR" dirty="0"/>
              <a:t>Isso permite a adição e remoção de operações sem necessidade de alterar o código.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94CAC-CBF0-4FB9-903C-ECE75CF3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63" y="1604520"/>
            <a:ext cx="5001827" cy="39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5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MÓDULO DE REQUISIÇÃO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Estrutura da Requisição:</a:t>
            </a:r>
          </a:p>
          <a:p>
            <a:pPr lvl="1"/>
            <a:r>
              <a:rPr lang="pt-BR" dirty="0"/>
              <a:t>Cada requisição é composta por itens de despesas que podem ser adicionados, editados ou removidos.</a:t>
            </a:r>
          </a:p>
          <a:p>
            <a:pPr lvl="1"/>
            <a:r>
              <a:rPr lang="pt-BR" dirty="0"/>
              <a:t>O sistema gera um identificador único para cada requisição, utilizando a combinação do endereço MAC da máquina e o timestamp.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F13F5-CA3F-4851-A4FE-5E4F3AFC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73" y="4558058"/>
            <a:ext cx="887853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4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ENTRADA E VALIDAÇÃO DE DADOS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Formulários Dinâmicos:</a:t>
            </a:r>
          </a:p>
          <a:p>
            <a:pPr lvl="1"/>
            <a:r>
              <a:rPr lang="pt-BR" dirty="0"/>
              <a:t>O sistema ajusta a entrada de dados conforme o tipo de campo. Por exemplo, ao inserir valores monetários, o sistema exige a vírgula como separador decimal.</a:t>
            </a:r>
          </a:p>
          <a:p>
            <a:pPr lvl="1"/>
            <a:r>
              <a:rPr lang="pt-BR" dirty="0"/>
              <a:t>Erros de formatação são tratados com mensagens de feedback para o usuário.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8D4ED-A2CB-4657-97AE-FA5522B7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4180934"/>
            <a:ext cx="727811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8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7C47-E584-4C56-B757-C84350DEBB16}"/>
              </a:ext>
            </a:extLst>
          </p:cNvPr>
          <p:cNvSpPr txBox="1">
            <a:spLocks/>
          </p:cNvSpPr>
          <p:nvPr/>
        </p:nvSpPr>
        <p:spPr>
          <a:xfrm>
            <a:off x="728750" y="0"/>
            <a:ext cx="10972440" cy="1144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2800" dirty="0">
                <a:solidFill>
                  <a:srgbClr val="0F0450"/>
                </a:solidFill>
                <a:latin typeface="Arial Black" pitchFamily="34" charset="0"/>
              </a:rPr>
              <a:t>ARMAZENAMENTO E RECUPERAÇÃO DE DADOS</a:t>
            </a:r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F82038E5-460F-4935-B607-8247933F8A9F}"/>
              </a:ext>
            </a:extLst>
          </p:cNvPr>
          <p:cNvSpPr txBox="1">
            <a:spLocks noGrp="1"/>
          </p:cNvSpPr>
          <p:nvPr/>
        </p:nvSpPr>
        <p:spPr bwMode="auto">
          <a:xfrm>
            <a:off x="1631950" y="6462713"/>
            <a:ext cx="436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9DE1D-1284-4BA7-B5C4-66C91E1B921E}" type="slidenum">
              <a:rPr kumimoji="0" lang="pt-BR" altLang="pt-BR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 Narrow" pitchFamily="34" charset="0"/>
                <a:ea typeface="DejaVu Sans"/>
                <a:cs typeface="DejaVu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altLang="pt-BR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 Narrow" pitchFamily="34" charset="0"/>
              <a:ea typeface="DejaVu Sans"/>
              <a:cs typeface="DejaVu San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633C09-F716-4F82-815F-7A7350628E92}"/>
              </a:ext>
            </a:extLst>
          </p:cNvPr>
          <p:cNvSpPr txBox="1">
            <a:spLocks/>
          </p:cNvSpPr>
          <p:nvPr/>
        </p:nvSpPr>
        <p:spPr>
          <a:xfrm>
            <a:off x="1144988" y="1604520"/>
            <a:ext cx="10436932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Persistência de Dados:</a:t>
            </a:r>
          </a:p>
          <a:p>
            <a:pPr lvl="1"/>
            <a:r>
              <a:rPr lang="pt-BR" dirty="0"/>
              <a:t>As requisições são armazenadas em arquivos CSV, onde cada linha representa um item de despesa, incluindo os dados do solicitante.Os arquivos são carregados em memória quando necessário, permitindo a edição de requisições previamente salvas.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CD496-5ED4-4CBA-9BE2-711806A5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4107346"/>
            <a:ext cx="9693729" cy="11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0093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765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Arial Narrow</vt:lpstr>
      <vt:lpstr>Calibri</vt:lpstr>
      <vt:lpstr>Symbol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EM Cj COMAE</dc:title>
  <dc:creator>Ten Cel Av (Bruno) da Silva (Xavier)</dc:creator>
  <cp:lastModifiedBy>Jean Knapp</cp:lastModifiedBy>
  <cp:revision>7</cp:revision>
  <dcterms:created xsi:type="dcterms:W3CDTF">2024-09-10T15:27:19Z</dcterms:created>
  <dcterms:modified xsi:type="dcterms:W3CDTF">2024-09-10T17:19:29Z</dcterms:modified>
</cp:coreProperties>
</file>