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 id="2147483691" r:id="rId5"/>
  </p:sldMasterIdLst>
  <p:handoutMasterIdLst>
    <p:handoutMasterId r:id="rId27"/>
  </p:handoutMasterIdLst>
  <p:sldIdLst>
    <p:sldId id="291" r:id="rId6"/>
    <p:sldId id="293" r:id="rId7"/>
    <p:sldId id="294" r:id="rId8"/>
    <p:sldId id="296" r:id="rId9"/>
    <p:sldId id="297" r:id="rId10"/>
    <p:sldId id="298" r:id="rId11"/>
    <p:sldId id="299" r:id="rId12"/>
    <p:sldId id="300" r:id="rId13"/>
    <p:sldId id="301" r:id="rId14"/>
    <p:sldId id="302" r:id="rId15"/>
    <p:sldId id="290" r:id="rId16"/>
    <p:sldId id="295" r:id="rId17"/>
    <p:sldId id="305" r:id="rId18"/>
    <p:sldId id="306" r:id="rId19"/>
    <p:sldId id="307" r:id="rId20"/>
    <p:sldId id="308" r:id="rId21"/>
    <p:sldId id="309" r:id="rId22"/>
    <p:sldId id="310" r:id="rId23"/>
    <p:sldId id="304" r:id="rId24"/>
    <p:sldId id="303" r:id="rId25"/>
    <p:sldId id="285" r:id="rId26"/>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s" id="{E8292662-CC42-6649-8D63-1371724B77FF}">
          <p14:sldIdLst>
            <p14:sldId id="291"/>
            <p14:sldId id="293"/>
            <p14:sldId id="294"/>
            <p14:sldId id="296"/>
            <p14:sldId id="297"/>
            <p14:sldId id="298"/>
            <p14:sldId id="299"/>
            <p14:sldId id="300"/>
            <p14:sldId id="301"/>
            <p14:sldId id="302"/>
            <p14:sldId id="290"/>
            <p14:sldId id="295"/>
            <p14:sldId id="305"/>
            <p14:sldId id="306"/>
            <p14:sldId id="307"/>
            <p14:sldId id="308"/>
            <p14:sldId id="309"/>
            <p14:sldId id="310"/>
            <p14:sldId id="304"/>
            <p14:sldId id="303"/>
          </p14:sldIdLst>
        </p14:section>
        <p14:section name="Pages - Photo + Text" id="{793E4616-E71F-9A4E-B9E4-7D4F839D552C}">
          <p14:sldIdLst/>
        </p14:section>
        <p14:section name="Pages Only Text" id="{928E17FD-B672-A34D-8639-4A59CFBF953C}">
          <p14:sldIdLst/>
        </p14:section>
        <p14:section name="Map" id="{692B6122-0495-7949-8781-040502CB35D9}">
          <p14:sldIdLst/>
        </p14:section>
        <p14:section name="Charts" id="{8DEA93DF-0BE4-1544-AF2B-365D80BB1F2B}">
          <p14:sldIdLst/>
        </p14:section>
        <p14:section name="Tables" id="{9D7E1A4C-E124-8B4B-8212-0A26FC853F34}">
          <p14:sldIdLst/>
        </p14:section>
        <p14:section name="Closing" id="{6E760C69-7A70-C647-95AE-5302476424B3}">
          <p14:sldIdLst>
            <p14:sldId id="285"/>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A0"/>
    <a:srgbClr val="D89E56"/>
    <a:srgbClr val="A5B6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27"/>
  </p:normalViewPr>
  <p:slideViewPr>
    <p:cSldViewPr snapToGrid="0" snapToObjects="1">
      <p:cViewPr varScale="1">
        <p:scale>
          <a:sx n="144" d="100"/>
          <a:sy n="144" d="100"/>
        </p:scale>
        <p:origin x="80" y="416"/>
      </p:cViewPr>
      <p:guideLst>
        <p:guide orient="horz" pos="2160"/>
        <p:guide pos="3840"/>
      </p:guideLst>
    </p:cSldViewPr>
  </p:slid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109" d="100"/>
          <a:sy n="109" d="100"/>
        </p:scale>
        <p:origin x="413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959BC3-9FD2-EA4F-B606-513566566D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0C701E2-850D-1645-B017-237E5AEA27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77EB0D-43C1-6447-A65E-80F01902CF2C}" type="datetimeFigureOut">
              <a:t>06/07/2023</a:t>
            </a:fld>
            <a:endParaRPr lang="en-US"/>
          </a:p>
        </p:txBody>
      </p:sp>
      <p:sp>
        <p:nvSpPr>
          <p:cNvPr id="4" name="Footer Placeholder 3">
            <a:extLst>
              <a:ext uri="{FF2B5EF4-FFF2-40B4-BE49-F238E27FC236}">
                <a16:creationId xmlns:a16="http://schemas.microsoft.com/office/drawing/2014/main" id="{1B1A2BFD-14F2-9042-8F63-7915F619B8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F7BBDDF-45DE-454B-9A04-DA1F768A86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0EAB66-EEE6-C14F-A734-AA7960F5B300}" type="slidenum">
              <a:t>‹#›</a:t>
            </a:fld>
            <a:endParaRPr lang="en-US"/>
          </a:p>
        </p:txBody>
      </p:sp>
    </p:spTree>
    <p:extLst>
      <p:ext uri="{BB962C8B-B14F-4D97-AF65-F5344CB8AC3E}">
        <p14:creationId xmlns:p14="http://schemas.microsoft.com/office/powerpoint/2010/main" val="40482074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 Photo">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CA53CF3F-B117-8242-AFF0-D4997186CCFF}"/>
              </a:ext>
            </a:extLst>
          </p:cNvPr>
          <p:cNvSpPr>
            <a:spLocks noGrp="1"/>
          </p:cNvSpPr>
          <p:nvPr>
            <p:ph type="pic" sz="quarter" idx="10" hasCustomPrompt="1"/>
          </p:nvPr>
        </p:nvSpPr>
        <p:spPr>
          <a:xfrm>
            <a:off x="0" y="0"/>
            <a:ext cx="12192000" cy="6858000"/>
          </a:xfrm>
          <a:prstGeom prst="rect">
            <a:avLst/>
          </a:prstGeom>
          <a:pattFill prst="pct50">
            <a:fgClr>
              <a:schemeClr val="accent1"/>
            </a:fgClr>
            <a:bgClr>
              <a:schemeClr val="bg1"/>
            </a:bgClr>
          </a:pattFill>
        </p:spPr>
        <p:txBody>
          <a:bodyPr/>
          <a:lstStyle>
            <a:lvl1pPr marL="0" indent="0">
              <a:buNone/>
              <a:defRPr>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6">
            <a:extLst>
              <a:ext uri="{FF2B5EF4-FFF2-40B4-BE49-F238E27FC236}">
                <a16:creationId xmlns:a16="http://schemas.microsoft.com/office/drawing/2014/main" id="{C328EA38-F3A3-F84E-9319-C5B16E07AEC6}"/>
              </a:ext>
            </a:extLst>
          </p:cNvPr>
          <p:cNvSpPr>
            <a:spLocks noGrp="1"/>
          </p:cNvSpPr>
          <p:nvPr>
            <p:ph type="body" sz="quarter" idx="11" hasCustomPrompt="1"/>
          </p:nvPr>
        </p:nvSpPr>
        <p:spPr>
          <a:xfrm>
            <a:off x="0" y="5494041"/>
            <a:ext cx="12192000" cy="963909"/>
          </a:xfrm>
          <a:prstGeom prst="rect">
            <a:avLst/>
          </a:prstGeom>
          <a:solidFill>
            <a:schemeClr val="bg1"/>
          </a:solidFill>
        </p:spPr>
        <p:txBody>
          <a:bodyPr lIns="457200" anchor="ctr" anchorCtr="0">
            <a:normAutofit/>
          </a:bodyPr>
          <a:lstStyle>
            <a:lvl1pPr marL="0" indent="0" algn="ctr">
              <a:buNone/>
              <a:defRPr sz="2400" b="0" i="0">
                <a:solidFill>
                  <a:srgbClr val="0048AA"/>
                </a:solidFill>
                <a:latin typeface="Calibri" panose="020F0502020204030204" pitchFamily="34" charset="0"/>
                <a:cs typeface="Calibri" panose="020F0502020204030204" pitchFamily="34" charset="0"/>
              </a:defRPr>
            </a:lvl1pPr>
            <a:lvl2pPr marL="457200" indent="0">
              <a:buNone/>
              <a:defRPr sz="4000" b="0" i="0">
                <a:solidFill>
                  <a:srgbClr val="0048AA"/>
                </a:solidFill>
                <a:latin typeface="Gill Sans Nova Book" panose="020B0502020204020203" pitchFamily="34" charset="0"/>
              </a:defRPr>
            </a:lvl2pPr>
            <a:lvl3pPr marL="914400" indent="0">
              <a:buNone/>
              <a:defRPr sz="4000" b="0" i="0">
                <a:solidFill>
                  <a:srgbClr val="0048AA"/>
                </a:solidFill>
                <a:latin typeface="Gill Sans Nova Book" panose="020B0502020204020203" pitchFamily="34" charset="0"/>
              </a:defRPr>
            </a:lvl3pPr>
            <a:lvl4pPr marL="1371600" indent="0">
              <a:buNone/>
              <a:defRPr sz="4000" b="0" i="0">
                <a:solidFill>
                  <a:srgbClr val="0048AA"/>
                </a:solidFill>
                <a:latin typeface="Gill Sans Nova Book" panose="020B0502020204020203" pitchFamily="34" charset="0"/>
              </a:defRPr>
            </a:lvl4pPr>
            <a:lvl5pPr marL="1828800" indent="0">
              <a:buNone/>
              <a:defRPr sz="4000" b="0" i="0">
                <a:solidFill>
                  <a:srgbClr val="0048AA"/>
                </a:solidFill>
                <a:latin typeface="Gill Sans Nova Book" panose="020B0502020204020203" pitchFamily="34" charset="0"/>
              </a:defRPr>
            </a:lvl5pPr>
          </a:lstStyle>
          <a:p>
            <a:pPr lvl="0"/>
            <a:r>
              <a:rPr lang="fr-FR" noProof="0" dirty="0"/>
              <a:t>CLIQUER POUR MODIFIER LES STYLES DE TEXTE</a:t>
            </a:r>
          </a:p>
        </p:txBody>
      </p:sp>
    </p:spTree>
    <p:extLst>
      <p:ext uri="{BB962C8B-B14F-4D97-AF65-F5344CB8AC3E}">
        <p14:creationId xmlns:p14="http://schemas.microsoft.com/office/powerpoint/2010/main" val="348830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hoto Full Cov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243B9C4-512D-0040-8EDA-C9AC0DBF7155}"/>
              </a:ext>
            </a:extLst>
          </p:cNvPr>
          <p:cNvSpPr>
            <a:spLocks noGrp="1"/>
          </p:cNvSpPr>
          <p:nvPr>
            <p:ph type="pic" sz="quarter" idx="10" hasCustomPrompt="1"/>
          </p:nvPr>
        </p:nvSpPr>
        <p:spPr>
          <a:xfrm>
            <a:off x="0" y="0"/>
            <a:ext cx="12192000" cy="6858000"/>
          </a:xfrm>
        </p:spPr>
        <p:txBody>
          <a:bodyPr tIns="2743200">
            <a:normAutofit/>
          </a:bodyPr>
          <a:lstStyle>
            <a:lvl1pPr marL="0" indent="0" algn="ctr">
              <a:buNone/>
              <a:defRPr sz="2200"/>
            </a:lvl1pPr>
          </a:lstStyle>
          <a:p>
            <a:r>
              <a:rPr lang="fr-FR" noProof="0" dirty="0"/>
              <a:t>Cliquer pour insérer la photo de couverture</a:t>
            </a:r>
          </a:p>
        </p:txBody>
      </p:sp>
      <p:sp>
        <p:nvSpPr>
          <p:cNvPr id="11" name="Text Placeholder 10">
            <a:extLst>
              <a:ext uri="{FF2B5EF4-FFF2-40B4-BE49-F238E27FC236}">
                <a16:creationId xmlns:a16="http://schemas.microsoft.com/office/drawing/2014/main" id="{46C84A47-F680-0849-84C3-B88BEA6591D5}"/>
              </a:ext>
            </a:extLst>
          </p:cNvPr>
          <p:cNvSpPr>
            <a:spLocks noGrp="1"/>
          </p:cNvSpPr>
          <p:nvPr>
            <p:ph type="body" sz="quarter" idx="11" hasCustomPrompt="1"/>
          </p:nvPr>
        </p:nvSpPr>
        <p:spPr>
          <a:xfrm>
            <a:off x="0" y="5476875"/>
            <a:ext cx="9048750" cy="981075"/>
          </a:xfrm>
          <a:solidFill>
            <a:schemeClr val="tx1"/>
          </a:solidFill>
        </p:spPr>
        <p:txBody>
          <a:bodyPr lIns="320040" anchor="ctr" anchorCtr="0">
            <a:normAutofit/>
          </a:bodyPr>
          <a:lstStyle>
            <a:lvl1pPr marL="0" indent="0">
              <a:buNone/>
              <a:defRPr sz="24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fr-FR" noProof="0" dirty="0"/>
              <a:t>Cliquer pour modifier les styles de texte</a:t>
            </a:r>
          </a:p>
        </p:txBody>
      </p:sp>
      <p:sp>
        <p:nvSpPr>
          <p:cNvPr id="12" name="Rectangle 11">
            <a:extLst>
              <a:ext uri="{FF2B5EF4-FFF2-40B4-BE49-F238E27FC236}">
                <a16:creationId xmlns:a16="http://schemas.microsoft.com/office/drawing/2014/main" id="{F8A18A07-EC4E-684D-9BFF-44CD123E230F}"/>
              </a:ext>
            </a:extLst>
          </p:cNvPr>
          <p:cNvSpPr/>
          <p:nvPr userDrawn="1"/>
        </p:nvSpPr>
        <p:spPr>
          <a:xfrm>
            <a:off x="9048750" y="5476875"/>
            <a:ext cx="314325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4">
            <a:extLst>
              <a:ext uri="{FF2B5EF4-FFF2-40B4-BE49-F238E27FC236}">
                <a16:creationId xmlns:a16="http://schemas.microsoft.com/office/drawing/2014/main" id="{3E1586CF-C790-D244-9688-444BEF405DE5}"/>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98778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 Backgrou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6C3B37-F3A2-4541-A061-51D62E46B2E5}"/>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descr="A picture containing window, person, looking, sign&#10;&#10;Description automatically generated">
            <a:extLst>
              <a:ext uri="{FF2B5EF4-FFF2-40B4-BE49-F238E27FC236}">
                <a16:creationId xmlns:a16="http://schemas.microsoft.com/office/drawing/2014/main" id="{F1D09FD4-BF34-6140-BB04-6E9A9EA17438}"/>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7" name="Text Placeholder 11">
            <a:extLst>
              <a:ext uri="{FF2B5EF4-FFF2-40B4-BE49-F238E27FC236}">
                <a16:creationId xmlns:a16="http://schemas.microsoft.com/office/drawing/2014/main" id="{3DE66E88-CCDA-4242-A0D4-95C6A55A139C}"/>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21">
            <a:extLst>
              <a:ext uri="{FF2B5EF4-FFF2-40B4-BE49-F238E27FC236}">
                <a16:creationId xmlns:a16="http://schemas.microsoft.com/office/drawing/2014/main" id="{76D65636-6C15-2E48-9DEE-7D120EC72F56}"/>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p>
        </p:txBody>
      </p:sp>
      <p:sp>
        <p:nvSpPr>
          <p:cNvPr id="9" name="Picture Placeholder 14">
            <a:extLst>
              <a:ext uri="{FF2B5EF4-FFF2-40B4-BE49-F238E27FC236}">
                <a16:creationId xmlns:a16="http://schemas.microsoft.com/office/drawing/2014/main" id="{18B3F00F-E701-234F-9FFB-C80D22E8FCC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504713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4" name="Text Placeholder 4">
            <a:extLst>
              <a:ext uri="{FF2B5EF4-FFF2-40B4-BE49-F238E27FC236}">
                <a16:creationId xmlns:a16="http://schemas.microsoft.com/office/drawing/2014/main" id="{1004BB8C-0F2F-674E-843C-5261B42EE427}"/>
              </a:ext>
            </a:extLst>
          </p:cNvPr>
          <p:cNvSpPr>
            <a:spLocks noGrp="1"/>
          </p:cNvSpPr>
          <p:nvPr>
            <p:ph type="body" sz="quarter" idx="17" hasCustomPrompt="1"/>
          </p:nvPr>
        </p:nvSpPr>
        <p:spPr>
          <a:xfrm>
            <a:off x="1467643"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5" name="Text Placeholder 6">
            <a:extLst>
              <a:ext uri="{FF2B5EF4-FFF2-40B4-BE49-F238E27FC236}">
                <a16:creationId xmlns:a16="http://schemas.microsoft.com/office/drawing/2014/main" id="{26E27A03-155E-C64C-8A76-3F36E2032740}"/>
              </a:ext>
            </a:extLst>
          </p:cNvPr>
          <p:cNvSpPr>
            <a:spLocks noGrp="1"/>
          </p:cNvSpPr>
          <p:nvPr>
            <p:ph type="body" sz="quarter" idx="18" hasCustomPrompt="1"/>
          </p:nvPr>
        </p:nvSpPr>
        <p:spPr>
          <a:xfrm>
            <a:off x="1467643" y="2025650"/>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872072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82BDCFB-3CD6-8240-8B61-2866FDF4EB31}"/>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6" name="Text Placeholder 6">
            <a:extLst>
              <a:ext uri="{FF2B5EF4-FFF2-40B4-BE49-F238E27FC236}">
                <a16:creationId xmlns:a16="http://schemas.microsoft.com/office/drawing/2014/main" id="{397D9975-457A-3540-87A9-A724E63D7CC3}"/>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7" name="Text Placeholder 6">
            <a:extLst>
              <a:ext uri="{FF2B5EF4-FFF2-40B4-BE49-F238E27FC236}">
                <a16:creationId xmlns:a16="http://schemas.microsoft.com/office/drawing/2014/main" id="{9E076621-B9DD-7941-972D-27A162EF0771}"/>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9" name="Text Placeholder 23">
            <a:extLst>
              <a:ext uri="{FF2B5EF4-FFF2-40B4-BE49-F238E27FC236}">
                <a16:creationId xmlns:a16="http://schemas.microsoft.com/office/drawing/2014/main" id="{4BA77D03-BB0D-B540-B6A7-0F550D29970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5F4D13F2-F61F-484F-AA28-28A10FA724DC}"/>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498595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59666F6E-F96F-FB45-B9A6-4E46C14CBE24}"/>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6" name="Text Placeholder 6">
            <a:extLst>
              <a:ext uri="{FF2B5EF4-FFF2-40B4-BE49-F238E27FC236}">
                <a16:creationId xmlns:a16="http://schemas.microsoft.com/office/drawing/2014/main" id="{74BB1A53-4F39-744E-9F53-10EA0A3D71FA}"/>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7" name="Text Placeholder 23">
            <a:extLst>
              <a:ext uri="{FF2B5EF4-FFF2-40B4-BE49-F238E27FC236}">
                <a16:creationId xmlns:a16="http://schemas.microsoft.com/office/drawing/2014/main" id="{41C6DF23-A143-E540-B2E9-F09BA66236F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4">
            <a:extLst>
              <a:ext uri="{FF2B5EF4-FFF2-40B4-BE49-F238E27FC236}">
                <a16:creationId xmlns:a16="http://schemas.microsoft.com/office/drawing/2014/main" id="{C98320A7-DE80-BA47-BCAC-9FE371BEB5A8}"/>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0" name="Picture Placeholder 14">
            <a:extLst>
              <a:ext uri="{FF2B5EF4-FFF2-40B4-BE49-F238E27FC236}">
                <a16:creationId xmlns:a16="http://schemas.microsoft.com/office/drawing/2014/main" id="{F823DDDB-92AC-6C4C-9A2C-EDE425719F8A}"/>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395800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 name="Text Placeholder 23">
            <a:extLst>
              <a:ext uri="{FF2B5EF4-FFF2-40B4-BE49-F238E27FC236}">
                <a16:creationId xmlns:a16="http://schemas.microsoft.com/office/drawing/2014/main" id="{47159049-14FC-2D44-B81E-DAD8C5CE8022}"/>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5" name="Text Placeholder 15">
            <a:extLst>
              <a:ext uri="{FF2B5EF4-FFF2-40B4-BE49-F238E27FC236}">
                <a16:creationId xmlns:a16="http://schemas.microsoft.com/office/drawing/2014/main" id="{E55B3FC7-70AA-3C49-B4D2-3CEE18A70193}"/>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6" name="Rectangle 5">
            <a:extLst>
              <a:ext uri="{FF2B5EF4-FFF2-40B4-BE49-F238E27FC236}">
                <a16:creationId xmlns:a16="http://schemas.microsoft.com/office/drawing/2014/main" id="{03FD57C2-A2C2-F64A-9F64-CAE6F2E4B761}"/>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3">
            <a:extLst>
              <a:ext uri="{FF2B5EF4-FFF2-40B4-BE49-F238E27FC236}">
                <a16:creationId xmlns:a16="http://schemas.microsoft.com/office/drawing/2014/main" id="{6571DEAB-92C2-DC45-8C66-732467A687DF}"/>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8" name="Text Placeholder 4">
            <a:extLst>
              <a:ext uri="{FF2B5EF4-FFF2-40B4-BE49-F238E27FC236}">
                <a16:creationId xmlns:a16="http://schemas.microsoft.com/office/drawing/2014/main" id="{85F38BF2-CD27-9747-A8E1-767A9C7C86BF}"/>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a:t>Gravida rutrum quisque non tellus orci ac. Ultricies mi eget mauris pharetra et ultrices neque ornare aenean.</a:t>
            </a:r>
          </a:p>
        </p:txBody>
      </p:sp>
      <p:sp>
        <p:nvSpPr>
          <p:cNvPr id="9" name="Picture Placeholder 14">
            <a:extLst>
              <a:ext uri="{FF2B5EF4-FFF2-40B4-BE49-F238E27FC236}">
                <a16:creationId xmlns:a16="http://schemas.microsoft.com/office/drawing/2014/main" id="{C6A2148B-985B-F34E-8AFB-032D4C9CE139}"/>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047827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B603466-A7AB-794D-B014-9623323B4B7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7045A51A-3D6E-5440-A6D5-19315CC124A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40734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Text Placeholder 4">
            <a:extLst>
              <a:ext uri="{FF2B5EF4-FFF2-40B4-BE49-F238E27FC236}">
                <a16:creationId xmlns:a16="http://schemas.microsoft.com/office/drawing/2014/main" id="{33643FAC-DD7D-3F4A-AFEC-1F43DDC9CD78}"/>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0" name="Text Placeholder 6">
            <a:extLst>
              <a:ext uri="{FF2B5EF4-FFF2-40B4-BE49-F238E27FC236}">
                <a16:creationId xmlns:a16="http://schemas.microsoft.com/office/drawing/2014/main" id="{A255CE22-1451-5B47-AAD5-507A624AC4C2}"/>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a:t>
            </a:r>
            <a:r>
              <a:rPr lang="en-US" dirty="0" err="1"/>
              <a:t>massa</a:t>
            </a:r>
            <a:r>
              <a:rPr lang="en-US" dirty="0"/>
              <a:t> </a:t>
            </a:r>
            <a:r>
              <a:rPr lang="en-US" dirty="0" err="1"/>
              <a:t>eget</a:t>
            </a:r>
            <a:r>
              <a:rPr lang="en-US" dirty="0"/>
              <a:t> </a:t>
            </a:r>
            <a:r>
              <a:rPr lang="en-US" dirty="0" err="1"/>
              <a:t>egestas</a:t>
            </a:r>
            <a:r>
              <a:rPr lang="en-US" dirty="0"/>
              <a:t> </a:t>
            </a:r>
            <a:r>
              <a:rPr lang="en-US" dirty="0" err="1"/>
              <a:t>purus</a:t>
            </a:r>
            <a:r>
              <a:rPr lang="en-US" dirty="0"/>
              <a:t>. </a:t>
            </a:r>
          </a:p>
          <a:p>
            <a:pPr lvl="0"/>
            <a:r>
              <a:rPr lang="en-US" dirty="0"/>
              <a:t>Vestibulum </a:t>
            </a:r>
            <a:r>
              <a:rPr lang="en-US" dirty="0" err="1"/>
              <a:t>rhoncus</a:t>
            </a:r>
            <a:r>
              <a:rPr lang="en-US" dirty="0"/>
              <a:t> </a:t>
            </a:r>
            <a:r>
              <a:rPr lang="en-US" dirty="0" err="1"/>
              <a:t>est</a:t>
            </a:r>
            <a:r>
              <a:rPr lang="en-US" dirty="0"/>
              <a:t> </a:t>
            </a:r>
            <a:r>
              <a:rPr lang="en-US" dirty="0" err="1"/>
              <a:t>pellentesque</a:t>
            </a:r>
            <a:r>
              <a:rPr lang="en-US" dirty="0"/>
              <a:t> </a:t>
            </a:r>
            <a:r>
              <a:rPr lang="en-US" dirty="0" err="1"/>
              <a:t>elit</a:t>
            </a:r>
            <a:r>
              <a:rPr lang="en-US" dirty="0"/>
              <a:t> </a:t>
            </a:r>
            <a:r>
              <a:rPr lang="en-US" dirty="0" err="1"/>
              <a:t>ullamcorper</a:t>
            </a:r>
            <a:r>
              <a:rPr lang="en-US" dirty="0"/>
              <a:t> </a:t>
            </a:r>
            <a:r>
              <a:rPr lang="en-US" dirty="0" err="1"/>
              <a:t>dignissim</a:t>
            </a:r>
            <a:r>
              <a:rPr lang="en-US" dirty="0"/>
              <a:t> </a:t>
            </a:r>
            <a:r>
              <a:rPr lang="en-US" dirty="0" err="1"/>
              <a:t>cras</a:t>
            </a:r>
            <a:r>
              <a:rPr lang="en-US" dirty="0"/>
              <a:t> </a:t>
            </a:r>
            <a:r>
              <a:rPr lang="en-US" dirty="0" err="1"/>
              <a:t>tincidunt</a:t>
            </a:r>
            <a:r>
              <a:rPr lang="en-US" dirty="0"/>
              <a:t> </a:t>
            </a:r>
            <a:r>
              <a:rPr lang="en-US" dirty="0" err="1"/>
              <a:t>lobortis</a:t>
            </a:r>
            <a:r>
              <a:rPr lang="en-US" dirty="0"/>
              <a:t>. </a:t>
            </a:r>
          </a:p>
          <a:p>
            <a:pPr lvl="0"/>
            <a:r>
              <a:rPr lang="en-US" dirty="0"/>
              <a:t>Sed nisi </a:t>
            </a:r>
            <a:r>
              <a:rPr lang="en-US" dirty="0" err="1"/>
              <a:t>lacus</a:t>
            </a:r>
            <a:r>
              <a:rPr lang="en-US" dirty="0"/>
              <a:t> sed </a:t>
            </a:r>
            <a:r>
              <a:rPr lang="en-US" dirty="0" err="1"/>
              <a:t>viverra</a:t>
            </a:r>
            <a:r>
              <a:rPr lang="en-US" dirty="0"/>
              <a:t> </a:t>
            </a:r>
            <a:r>
              <a:rPr lang="en-US" dirty="0" err="1"/>
              <a:t>tellus</a:t>
            </a:r>
            <a:r>
              <a:rPr lang="en-US" dirty="0"/>
              <a:t> in. Fames ac </a:t>
            </a:r>
            <a:r>
              <a:rPr lang="en-US" dirty="0" err="1"/>
              <a:t>turpis</a:t>
            </a:r>
            <a:r>
              <a:rPr lang="en-US" dirty="0"/>
              <a:t> </a:t>
            </a:r>
            <a:r>
              <a:rPr lang="en-US" dirty="0" err="1"/>
              <a:t>egestas</a:t>
            </a:r>
            <a:r>
              <a:rPr lang="en-US" dirty="0"/>
              <a:t> </a:t>
            </a:r>
            <a:r>
              <a:rPr lang="en-US" dirty="0" err="1"/>
              <a:t>maecenas</a:t>
            </a:r>
            <a:r>
              <a:rPr lang="en-US" dirty="0"/>
              <a:t>. </a:t>
            </a:r>
          </a:p>
          <a:p>
            <a:pPr lvl="0"/>
            <a:r>
              <a:rPr lang="en-US" dirty="0"/>
              <a:t>Cras </a:t>
            </a:r>
            <a:r>
              <a:rPr lang="en-US" dirty="0" err="1"/>
              <a:t>adipiscing</a:t>
            </a:r>
            <a:r>
              <a:rPr lang="en-US" dirty="0"/>
              <a:t> </a:t>
            </a:r>
            <a:r>
              <a:rPr lang="fr-FR" noProof="0" dirty="0" err="1"/>
              <a:t>enim</a:t>
            </a:r>
            <a:r>
              <a:rPr lang="en-US" dirty="0"/>
              <a:t> </a:t>
            </a:r>
            <a:r>
              <a:rPr lang="en-US" dirty="0" err="1"/>
              <a:t>eu</a:t>
            </a:r>
            <a:r>
              <a:rPr lang="en-US" dirty="0"/>
              <a:t> </a:t>
            </a:r>
            <a:r>
              <a:rPr lang="en-US" dirty="0" err="1"/>
              <a:t>turpis</a:t>
            </a:r>
            <a:r>
              <a:rPr lang="en-US" dirty="0"/>
              <a:t> </a:t>
            </a:r>
            <a:r>
              <a:rPr lang="en-US" dirty="0" err="1"/>
              <a:t>egestas</a:t>
            </a:r>
            <a:r>
              <a:rPr lang="en-US" dirty="0"/>
              <a:t> </a:t>
            </a:r>
            <a:r>
              <a:rPr lang="en-US" dirty="0" err="1"/>
              <a:t>pretium</a:t>
            </a:r>
            <a:r>
              <a:rPr lang="en-US" dirty="0"/>
              <a:t> </a:t>
            </a:r>
            <a:r>
              <a:rPr lang="en-US" dirty="0" err="1"/>
              <a:t>aenean</a:t>
            </a:r>
            <a:r>
              <a:rPr lang="en-US" dirty="0"/>
              <a:t> pharetra. </a:t>
            </a:r>
          </a:p>
          <a:p>
            <a:pPr lvl="0"/>
            <a:r>
              <a:rPr lang="en-US" dirty="0"/>
              <a:t>Gravida </a:t>
            </a:r>
            <a:r>
              <a:rPr lang="en-US" dirty="0" err="1"/>
              <a:t>rutrum</a:t>
            </a:r>
            <a:r>
              <a:rPr lang="en-US" dirty="0"/>
              <a:t> </a:t>
            </a:r>
            <a:r>
              <a:rPr lang="en-US" dirty="0" err="1"/>
              <a:t>quisque</a:t>
            </a:r>
            <a:r>
              <a:rPr lang="en-US" dirty="0"/>
              <a:t> non </a:t>
            </a:r>
            <a:r>
              <a:rPr lang="en-US" dirty="0" err="1"/>
              <a:t>tellus</a:t>
            </a:r>
            <a:r>
              <a:rPr lang="en-US" dirty="0"/>
              <a:t>.</a:t>
            </a:r>
          </a:p>
          <a:p>
            <a:pPr lvl="0"/>
            <a:r>
              <a:rPr lang="en-US" dirty="0" err="1"/>
              <a:t>Tortor</a:t>
            </a:r>
            <a:r>
              <a:rPr lang="en-US" dirty="0"/>
              <a:t> </a:t>
            </a:r>
            <a:r>
              <a:rPr lang="en-US" dirty="0" err="1"/>
              <a:t>dignissim</a:t>
            </a:r>
            <a:r>
              <a:rPr lang="en-US" dirty="0"/>
              <a:t> convallis </a:t>
            </a:r>
            <a:r>
              <a:rPr lang="en-US" dirty="0" err="1"/>
              <a:t>aenean</a:t>
            </a:r>
            <a:r>
              <a:rPr lang="en-US" dirty="0"/>
              <a:t> et </a:t>
            </a:r>
            <a:r>
              <a:rPr lang="en-US" dirty="0" err="1"/>
              <a:t>tortor</a:t>
            </a:r>
            <a:r>
              <a:rPr lang="en-US" dirty="0"/>
              <a:t> at. </a:t>
            </a:r>
          </a:p>
          <a:p>
            <a:pPr lvl="0"/>
            <a:r>
              <a:rPr lang="en-US" dirty="0" err="1"/>
              <a:t>Rhoncus</a:t>
            </a:r>
            <a:r>
              <a:rPr lang="en-US" dirty="0"/>
              <a:t> </a:t>
            </a:r>
            <a:r>
              <a:rPr lang="en-US" dirty="0" err="1"/>
              <a:t>est</a:t>
            </a:r>
            <a:r>
              <a:rPr lang="en-US" dirty="0"/>
              <a:t> </a:t>
            </a:r>
            <a:r>
              <a:rPr lang="en-US" dirty="0" err="1"/>
              <a:t>pellentesque</a:t>
            </a:r>
            <a:r>
              <a:rPr lang="en-US" dirty="0"/>
              <a:t> </a:t>
            </a:r>
            <a:r>
              <a:rPr lang="en-US" dirty="0" err="1"/>
              <a:t>elit</a:t>
            </a:r>
            <a:r>
              <a:rPr lang="en-US" dirty="0"/>
              <a:t> </a:t>
            </a:r>
            <a:r>
              <a:rPr lang="en-US" dirty="0" err="1"/>
              <a:t>ullamcorper</a:t>
            </a:r>
            <a:r>
              <a:rPr lang="en-US" dirty="0"/>
              <a:t>. </a:t>
            </a:r>
          </a:p>
          <a:p>
            <a:pPr lvl="0"/>
            <a:r>
              <a:rPr lang="en-US" dirty="0"/>
              <a:t>Pulvinar </a:t>
            </a:r>
            <a:r>
              <a:rPr lang="en-US" dirty="0" err="1"/>
              <a:t>neque</a:t>
            </a:r>
            <a:r>
              <a:rPr lang="en-US" dirty="0"/>
              <a:t> </a:t>
            </a:r>
            <a:r>
              <a:rPr lang="en-US" dirty="0" err="1"/>
              <a:t>laoreet</a:t>
            </a:r>
            <a:r>
              <a:rPr lang="en-US" dirty="0"/>
              <a:t> </a:t>
            </a:r>
            <a:r>
              <a:rPr lang="en-US" dirty="0" err="1"/>
              <a:t>suspendisse</a:t>
            </a:r>
            <a:r>
              <a:rPr lang="en-US" dirty="0"/>
              <a:t> </a:t>
            </a:r>
            <a:r>
              <a:rPr lang="en-US" dirty="0" err="1"/>
              <a:t>interdum</a:t>
            </a:r>
            <a:r>
              <a:rPr lang="en-US" dirty="0"/>
              <a:t>. </a:t>
            </a:r>
            <a:r>
              <a:rPr lang="en-US" dirty="0" err="1"/>
              <a:t>Consequat</a:t>
            </a:r>
            <a:r>
              <a:rPr lang="en-US" dirty="0"/>
              <a:t> </a:t>
            </a:r>
            <a:r>
              <a:rPr lang="en-US" dirty="0" err="1"/>
              <a:t>nisl</a:t>
            </a:r>
            <a:r>
              <a:rPr lang="en-US" dirty="0"/>
              <a:t> vel </a:t>
            </a:r>
            <a:r>
              <a:rPr lang="en-US" dirty="0" err="1"/>
              <a:t>pretium</a:t>
            </a:r>
            <a:r>
              <a:rPr lang="en-US" dirty="0"/>
              <a:t> </a:t>
            </a:r>
            <a:r>
              <a:rPr lang="en-US" dirty="0" err="1"/>
              <a:t>lectus</a:t>
            </a:r>
            <a:r>
              <a:rPr lang="en-US" dirty="0"/>
              <a:t> </a:t>
            </a:r>
            <a:r>
              <a:rPr lang="en-US" dirty="0" err="1"/>
              <a:t>quam</a:t>
            </a:r>
            <a:r>
              <a:rPr lang="en-US" dirty="0"/>
              <a:t> id </a:t>
            </a:r>
            <a:r>
              <a:rPr lang="en-US" dirty="0" err="1"/>
              <a:t>leo</a:t>
            </a:r>
            <a:r>
              <a:rPr lang="en-US" dirty="0"/>
              <a:t>. </a:t>
            </a:r>
          </a:p>
          <a:p>
            <a:pPr lvl="0"/>
            <a:r>
              <a:rPr lang="en-US" dirty="0"/>
              <a:t>Tellus </a:t>
            </a:r>
            <a:r>
              <a:rPr lang="en-US" dirty="0" err="1"/>
              <a:t>pellentesque</a:t>
            </a:r>
            <a:r>
              <a:rPr lang="en-US" dirty="0"/>
              <a:t> </a:t>
            </a:r>
            <a:r>
              <a:rPr lang="en-US" dirty="0" err="1"/>
              <a:t>eu</a:t>
            </a:r>
            <a:r>
              <a:rPr lang="en-US" dirty="0"/>
              <a:t> </a:t>
            </a:r>
            <a:r>
              <a:rPr lang="en-US" dirty="0" err="1"/>
              <a:t>tincidunt</a:t>
            </a:r>
            <a:r>
              <a:rPr lang="en-US" dirty="0"/>
              <a:t> </a:t>
            </a:r>
            <a:r>
              <a:rPr lang="en-US" dirty="0" err="1"/>
              <a:t>tortor</a:t>
            </a:r>
            <a:r>
              <a:rPr lang="en-US" dirty="0"/>
              <a:t> </a:t>
            </a:r>
            <a:r>
              <a:rPr lang="en-US" dirty="0" err="1"/>
              <a:t>aliquam</a:t>
            </a:r>
            <a:r>
              <a:rPr lang="en-US" dirty="0"/>
              <a:t> </a:t>
            </a:r>
            <a:r>
              <a:rPr lang="en-US" dirty="0" err="1"/>
              <a:t>nulla</a:t>
            </a:r>
            <a:r>
              <a:rPr lang="en-US" dirty="0"/>
              <a:t>. </a:t>
            </a:r>
          </a:p>
        </p:txBody>
      </p:sp>
    </p:spTree>
    <p:extLst>
      <p:ext uri="{BB962C8B-B14F-4D97-AF65-F5344CB8AC3E}">
        <p14:creationId xmlns:p14="http://schemas.microsoft.com/office/powerpoint/2010/main" val="1039864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 Backgrou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6C3B37-F3A2-4541-A061-51D62E46B2E5}"/>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descr="A picture containing window, person, looking, sign&#10;&#10;Description automatically generated">
            <a:extLst>
              <a:ext uri="{FF2B5EF4-FFF2-40B4-BE49-F238E27FC236}">
                <a16:creationId xmlns:a16="http://schemas.microsoft.com/office/drawing/2014/main" id="{F1D09FD4-BF34-6140-BB04-6E9A9EA17438}"/>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7" name="Text Placeholder 11">
            <a:extLst>
              <a:ext uri="{FF2B5EF4-FFF2-40B4-BE49-F238E27FC236}">
                <a16:creationId xmlns:a16="http://schemas.microsoft.com/office/drawing/2014/main" id="{3DE66E88-CCDA-4242-A0D4-95C6A55A139C}"/>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21">
            <a:extLst>
              <a:ext uri="{FF2B5EF4-FFF2-40B4-BE49-F238E27FC236}">
                <a16:creationId xmlns:a16="http://schemas.microsoft.com/office/drawing/2014/main" id="{76D65636-6C15-2E48-9DEE-7D120EC72F56}"/>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endParaRPr lang="en-US" dirty="0"/>
          </a:p>
        </p:txBody>
      </p:sp>
      <p:sp>
        <p:nvSpPr>
          <p:cNvPr id="9" name="Picture Placeholder 14">
            <a:extLst>
              <a:ext uri="{FF2B5EF4-FFF2-40B4-BE49-F238E27FC236}">
                <a16:creationId xmlns:a16="http://schemas.microsoft.com/office/drawing/2014/main" id="{18B3F00F-E701-234F-9FFB-C80D22E8FCC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7869875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6" name="Text Placeholder 4">
            <a:extLst>
              <a:ext uri="{FF2B5EF4-FFF2-40B4-BE49-F238E27FC236}">
                <a16:creationId xmlns:a16="http://schemas.microsoft.com/office/drawing/2014/main" id="{33643FAC-DD7D-3F4A-AFEC-1F43DDC9CD78}"/>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0" name="Text Placeholder 6">
            <a:extLst>
              <a:ext uri="{FF2B5EF4-FFF2-40B4-BE49-F238E27FC236}">
                <a16:creationId xmlns:a16="http://schemas.microsoft.com/office/drawing/2014/main" id="{A255CE22-1451-5B47-AAD5-507A624AC4C2}"/>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Tree>
    <p:extLst>
      <p:ext uri="{BB962C8B-B14F-4D97-AF65-F5344CB8AC3E}">
        <p14:creationId xmlns:p14="http://schemas.microsoft.com/office/powerpoint/2010/main" val="391626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2DE79A8-9826-594E-8375-7227D2979F10}"/>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11">
            <a:extLst>
              <a:ext uri="{FF2B5EF4-FFF2-40B4-BE49-F238E27FC236}">
                <a16:creationId xmlns:a16="http://schemas.microsoft.com/office/drawing/2014/main" id="{F1283ADC-082F-C847-837C-CB18F3494142}"/>
              </a:ext>
            </a:extLst>
          </p:cNvPr>
          <p:cNvSpPr>
            <a:spLocks noGrp="1"/>
          </p:cNvSpPr>
          <p:nvPr>
            <p:ph type="body" idx="17" hasCustomPrompt="1"/>
          </p:nvPr>
        </p:nvSpPr>
        <p:spPr>
          <a:xfrm>
            <a:off x="4911725" y="1617663"/>
            <a:ext cx="6724650" cy="3999365"/>
          </a:xfrm>
          <a:prstGeom prst="rect">
            <a:avLst/>
          </a:prstGeom>
        </p:spPr>
        <p:txBody>
          <a:bodyPr lIns="90000"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p:txBody>
      </p:sp>
      <p:sp>
        <p:nvSpPr>
          <p:cNvPr id="9" name="Picture Placeholder 10">
            <a:extLst>
              <a:ext uri="{FF2B5EF4-FFF2-40B4-BE49-F238E27FC236}">
                <a16:creationId xmlns:a16="http://schemas.microsoft.com/office/drawing/2014/main" id="{A7DCD460-8ABA-3F45-A54D-2E8B6A27700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2" name="Picture Placeholder 14">
            <a:extLst>
              <a:ext uri="{FF2B5EF4-FFF2-40B4-BE49-F238E27FC236}">
                <a16:creationId xmlns:a16="http://schemas.microsoft.com/office/drawing/2014/main" id="{FD7115FE-3177-31F2-C7EE-D556F30AD32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016501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82BDCFB-3CD6-8240-8B61-2866FDF4EB31}"/>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6" name="Text Placeholder 6">
            <a:extLst>
              <a:ext uri="{FF2B5EF4-FFF2-40B4-BE49-F238E27FC236}">
                <a16:creationId xmlns:a16="http://schemas.microsoft.com/office/drawing/2014/main" id="{397D9975-457A-3540-87A9-A724E63D7CC3}"/>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7" name="Text Placeholder 6">
            <a:extLst>
              <a:ext uri="{FF2B5EF4-FFF2-40B4-BE49-F238E27FC236}">
                <a16:creationId xmlns:a16="http://schemas.microsoft.com/office/drawing/2014/main" id="{9E076621-B9DD-7941-972D-27A162EF0771}"/>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9" name="Text Placeholder 23">
            <a:extLst>
              <a:ext uri="{FF2B5EF4-FFF2-40B4-BE49-F238E27FC236}">
                <a16:creationId xmlns:a16="http://schemas.microsoft.com/office/drawing/2014/main" id="{4BA77D03-BB0D-B540-B6A7-0F550D29970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Picture Placeholder 14">
            <a:extLst>
              <a:ext uri="{FF2B5EF4-FFF2-40B4-BE49-F238E27FC236}">
                <a16:creationId xmlns:a16="http://schemas.microsoft.com/office/drawing/2014/main" id="{5F4D13F2-F61F-484F-AA28-28A10FA724DC}"/>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274814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59666F6E-F96F-FB45-B9A6-4E46C14CBE24}"/>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6" name="Text Placeholder 6">
            <a:extLst>
              <a:ext uri="{FF2B5EF4-FFF2-40B4-BE49-F238E27FC236}">
                <a16:creationId xmlns:a16="http://schemas.microsoft.com/office/drawing/2014/main" id="{74BB1A53-4F39-744E-9F53-10EA0A3D71FA}"/>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7" name="Text Placeholder 23">
            <a:extLst>
              <a:ext uri="{FF2B5EF4-FFF2-40B4-BE49-F238E27FC236}">
                <a16:creationId xmlns:a16="http://schemas.microsoft.com/office/drawing/2014/main" id="{41C6DF23-A143-E540-B2E9-F09BA66236F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4">
            <a:extLst>
              <a:ext uri="{FF2B5EF4-FFF2-40B4-BE49-F238E27FC236}">
                <a16:creationId xmlns:a16="http://schemas.microsoft.com/office/drawing/2014/main" id="{C98320A7-DE80-BA47-BCAC-9FE371BEB5A8}"/>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0" name="Picture Placeholder 14">
            <a:extLst>
              <a:ext uri="{FF2B5EF4-FFF2-40B4-BE49-F238E27FC236}">
                <a16:creationId xmlns:a16="http://schemas.microsoft.com/office/drawing/2014/main" id="{F823DDDB-92AC-6C4C-9A2C-EDE425719F8A}"/>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627621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ext Placeholder 23">
            <a:extLst>
              <a:ext uri="{FF2B5EF4-FFF2-40B4-BE49-F238E27FC236}">
                <a16:creationId xmlns:a16="http://schemas.microsoft.com/office/drawing/2014/main" id="{F245EEA6-70CF-932F-97EA-3462801BA023}"/>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3" name="Text Placeholder 15">
            <a:extLst>
              <a:ext uri="{FF2B5EF4-FFF2-40B4-BE49-F238E27FC236}">
                <a16:creationId xmlns:a16="http://schemas.microsoft.com/office/drawing/2014/main" id="{37809911-470C-6951-82C2-26B9BC33EF6C}"/>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10" name="Rectangle 9">
            <a:extLst>
              <a:ext uri="{FF2B5EF4-FFF2-40B4-BE49-F238E27FC236}">
                <a16:creationId xmlns:a16="http://schemas.microsoft.com/office/drawing/2014/main" id="{1C74E13B-B9AD-F96F-A024-534603790D54}"/>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3">
            <a:extLst>
              <a:ext uri="{FF2B5EF4-FFF2-40B4-BE49-F238E27FC236}">
                <a16:creationId xmlns:a16="http://schemas.microsoft.com/office/drawing/2014/main" id="{1056DA84-9516-B106-098B-ABAC50CD431B}"/>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2" name="Text Placeholder 4">
            <a:extLst>
              <a:ext uri="{FF2B5EF4-FFF2-40B4-BE49-F238E27FC236}">
                <a16:creationId xmlns:a16="http://schemas.microsoft.com/office/drawing/2014/main" id="{8CCF733B-F41B-D051-D7D8-CD2887DDEC3D}"/>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 </a:t>
            </a:r>
            <a:r>
              <a:rPr lang="fr-FR" noProof="0" dirty="0" err="1"/>
              <a:t>orci</a:t>
            </a:r>
            <a:r>
              <a:rPr lang="fr-FR" noProof="0" dirty="0"/>
              <a:t> </a:t>
            </a:r>
            <a:r>
              <a:rPr lang="fr-FR" noProof="0" dirty="0" err="1"/>
              <a:t>ac</a:t>
            </a:r>
            <a:r>
              <a:rPr lang="fr-FR" noProof="0" dirty="0"/>
              <a:t>. </a:t>
            </a:r>
            <a:r>
              <a:rPr lang="fr-FR" noProof="0" dirty="0" err="1"/>
              <a:t>Ultricies</a:t>
            </a:r>
            <a:r>
              <a:rPr lang="fr-FR" noProof="0" dirty="0"/>
              <a:t> mi </a:t>
            </a:r>
            <a:r>
              <a:rPr lang="fr-FR" noProof="0" dirty="0" err="1"/>
              <a:t>eget</a:t>
            </a:r>
            <a:r>
              <a:rPr lang="fr-FR" noProof="0" dirty="0"/>
              <a:t> </a:t>
            </a:r>
            <a:r>
              <a:rPr lang="fr-FR" noProof="0" dirty="0" err="1"/>
              <a:t>mauris</a:t>
            </a:r>
            <a:r>
              <a:rPr lang="fr-FR" noProof="0" dirty="0"/>
              <a:t> </a:t>
            </a:r>
            <a:r>
              <a:rPr lang="fr-FR" noProof="0" dirty="0" err="1"/>
              <a:t>pharetra</a:t>
            </a:r>
            <a:r>
              <a:rPr lang="fr-FR" noProof="0" dirty="0"/>
              <a:t> et </a:t>
            </a:r>
            <a:r>
              <a:rPr lang="fr-FR" noProof="0" dirty="0" err="1"/>
              <a:t>ultrices</a:t>
            </a:r>
            <a:r>
              <a:rPr lang="fr-FR" noProof="0" dirty="0"/>
              <a:t> </a:t>
            </a:r>
            <a:r>
              <a:rPr lang="fr-FR" noProof="0" dirty="0" err="1"/>
              <a:t>neque</a:t>
            </a:r>
            <a:r>
              <a:rPr lang="fr-FR" noProof="0" dirty="0"/>
              <a:t> </a:t>
            </a:r>
            <a:r>
              <a:rPr lang="fr-FR" noProof="0" dirty="0" err="1"/>
              <a:t>ornare</a:t>
            </a:r>
            <a:r>
              <a:rPr lang="fr-FR" noProof="0" dirty="0"/>
              <a:t> </a:t>
            </a:r>
            <a:r>
              <a:rPr lang="fr-FR" noProof="0" dirty="0" err="1"/>
              <a:t>aenean</a:t>
            </a:r>
            <a:r>
              <a:rPr lang="fr-FR" noProof="0" dirty="0"/>
              <a:t>.</a:t>
            </a:r>
          </a:p>
        </p:txBody>
      </p:sp>
      <p:sp>
        <p:nvSpPr>
          <p:cNvPr id="13" name="Picture Placeholder 14">
            <a:extLst>
              <a:ext uri="{FF2B5EF4-FFF2-40B4-BE49-F238E27FC236}">
                <a16:creationId xmlns:a16="http://schemas.microsoft.com/office/drawing/2014/main" id="{CAF8838F-70A9-5639-9C24-C4B9390C8DB2}"/>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810104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P-DISCLAIM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078AA-2C7E-A61B-A8C1-036B6A4AC5B3}"/>
              </a:ext>
            </a:extLst>
          </p:cNvPr>
          <p:cNvSpPr txBox="1"/>
          <p:nvPr userDrawn="1"/>
        </p:nvSpPr>
        <p:spPr>
          <a:xfrm>
            <a:off x="204820" y="6504371"/>
            <a:ext cx="9471058" cy="307777"/>
          </a:xfrm>
          <a:prstGeom prst="rect">
            <a:avLst/>
          </a:prstGeom>
          <a:noFill/>
        </p:spPr>
        <p:txBody>
          <a:bodyPr wrap="square" rtlCol="0">
            <a:spAutoFit/>
          </a:bodyPr>
          <a:lstStyle/>
          <a:p>
            <a:r>
              <a:rPr lang="fr-FR" sz="700" dirty="0"/>
              <a:t>Source: Microsoft / Note:  Cette carte n'est fournie qu'à titre d'illustration. Le trace des frontières et les noms indiqués sur cette carte n'impliquent aucune approbation ou acceptation officielle de la part de l'Organisation internationale pour les migrations</a:t>
            </a:r>
          </a:p>
          <a:p>
            <a:endParaRPr lang="fr-FR" sz="700" dirty="0"/>
          </a:p>
        </p:txBody>
      </p:sp>
    </p:spTree>
    <p:extLst>
      <p:ext uri="{BB962C8B-B14F-4D97-AF65-F5344CB8AC3E}">
        <p14:creationId xmlns:p14="http://schemas.microsoft.com/office/powerpoint/2010/main" val="330678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Left Photo and Text 1">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C47D6DA4-50E5-7A18-01FD-554E2AE5B825}"/>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4" name="Picture Placeholder 14">
            <a:extLst>
              <a:ext uri="{FF2B5EF4-FFF2-40B4-BE49-F238E27FC236}">
                <a16:creationId xmlns:a16="http://schemas.microsoft.com/office/drawing/2014/main" id="{9F2AA47F-43EC-6315-5A36-F9217926308D}"/>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5" name="Title 2">
            <a:extLst>
              <a:ext uri="{FF2B5EF4-FFF2-40B4-BE49-F238E27FC236}">
                <a16:creationId xmlns:a16="http://schemas.microsoft.com/office/drawing/2014/main" id="{735996DC-ACB5-8360-D610-3786EB768767}"/>
              </a:ext>
            </a:extLst>
          </p:cNvPr>
          <p:cNvSpPr>
            <a:spLocks noGrp="1"/>
          </p:cNvSpPr>
          <p:nvPr>
            <p:ph type="title" hasCustomPrompt="1"/>
          </p:nvPr>
        </p:nvSpPr>
        <p:spPr>
          <a:xfrm>
            <a:off x="3494761" y="1365338"/>
            <a:ext cx="8066675" cy="2063663"/>
          </a:xfrm>
          <a:solidFill>
            <a:schemeClr val="tx1"/>
          </a:solidFill>
        </p:spPr>
        <p:txBody>
          <a:bodyPr lIns="594360"/>
          <a:lstStyle>
            <a:lvl1pPr>
              <a:defRPr>
                <a:solidFill>
                  <a:schemeClr val="bg1"/>
                </a:solidFill>
              </a:defRPr>
            </a:lvl1pPr>
          </a:lstStyle>
          <a:p>
            <a:r>
              <a:rPr lang="fr-FR" noProof="0" dirty="0"/>
              <a:t>CLIQUER POUR MODIFIER LE TEXTE</a:t>
            </a:r>
            <a:endParaRPr lang="en-US" dirty="0"/>
          </a:p>
        </p:txBody>
      </p:sp>
      <p:sp>
        <p:nvSpPr>
          <p:cNvPr id="6" name="Text Placeholder 12">
            <a:extLst>
              <a:ext uri="{FF2B5EF4-FFF2-40B4-BE49-F238E27FC236}">
                <a16:creationId xmlns:a16="http://schemas.microsoft.com/office/drawing/2014/main" id="{605BA659-293E-0B94-C014-3EC41BEAB3F8}"/>
              </a:ext>
            </a:extLst>
          </p:cNvPr>
          <p:cNvSpPr>
            <a:spLocks noGrp="1"/>
          </p:cNvSpPr>
          <p:nvPr>
            <p:ph type="body" sz="quarter" idx="12" hasCustomPrompt="1"/>
          </p:nvPr>
        </p:nvSpPr>
        <p:spPr>
          <a:xfrm>
            <a:off x="4848225" y="3641375"/>
            <a:ext cx="641413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Tree>
    <p:extLst>
      <p:ext uri="{BB962C8B-B14F-4D97-AF65-F5344CB8AC3E}">
        <p14:creationId xmlns:p14="http://schemas.microsoft.com/office/powerpoint/2010/main" val="3812771877"/>
      </p:ext>
    </p:extLst>
  </p:cSld>
  <p:clrMapOvr>
    <a:masterClrMapping/>
  </p:clrMapOvr>
  <p:extLst>
    <p:ext uri="{DCECCB84-F9BA-43D5-87BE-67443E8EF086}">
      <p15:sldGuideLst xmlns:p15="http://schemas.microsoft.com/office/powerpoint/2012/main">
        <p15:guide id="1" orient="horz" pos="2160">
          <p15:clr>
            <a:srgbClr val="5ACBF0"/>
          </p15:clr>
        </p15:guide>
        <p15:guide id="2" pos="3840">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hoto Full Cover">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507F2541-9F15-86DA-707A-9277C48A0353}"/>
              </a:ext>
            </a:extLst>
          </p:cNvPr>
          <p:cNvSpPr>
            <a:spLocks noGrp="1"/>
          </p:cNvSpPr>
          <p:nvPr>
            <p:ph type="pic" sz="quarter" idx="10" hasCustomPrompt="1"/>
          </p:nvPr>
        </p:nvSpPr>
        <p:spPr>
          <a:xfrm>
            <a:off x="0" y="0"/>
            <a:ext cx="12192000" cy="6858000"/>
          </a:xfrm>
        </p:spPr>
        <p:txBody>
          <a:bodyPr tIns="2743200">
            <a:normAutofit/>
          </a:bodyPr>
          <a:lstStyle>
            <a:lvl1pPr marL="0" indent="0" algn="ctr">
              <a:buNone/>
              <a:defRPr sz="2200"/>
            </a:lvl1pPr>
          </a:lstStyle>
          <a:p>
            <a:r>
              <a:rPr lang="fr-FR" noProof="0" dirty="0"/>
              <a:t>Cliquer pour insérer la photo de couverture</a:t>
            </a:r>
          </a:p>
        </p:txBody>
      </p:sp>
      <p:sp>
        <p:nvSpPr>
          <p:cNvPr id="3" name="Text Placeholder 10">
            <a:extLst>
              <a:ext uri="{FF2B5EF4-FFF2-40B4-BE49-F238E27FC236}">
                <a16:creationId xmlns:a16="http://schemas.microsoft.com/office/drawing/2014/main" id="{65D10082-20A7-0189-297F-221F7D9C1895}"/>
              </a:ext>
            </a:extLst>
          </p:cNvPr>
          <p:cNvSpPr>
            <a:spLocks noGrp="1"/>
          </p:cNvSpPr>
          <p:nvPr>
            <p:ph type="body" sz="quarter" idx="11" hasCustomPrompt="1"/>
          </p:nvPr>
        </p:nvSpPr>
        <p:spPr>
          <a:xfrm>
            <a:off x="0" y="5476875"/>
            <a:ext cx="9048750" cy="981075"/>
          </a:xfrm>
          <a:solidFill>
            <a:schemeClr val="tx1"/>
          </a:solidFill>
        </p:spPr>
        <p:txBody>
          <a:bodyPr lIns="320040" anchor="ctr" anchorCtr="0">
            <a:normAutofit/>
          </a:bodyPr>
          <a:lstStyle>
            <a:lvl1pPr marL="0" indent="0">
              <a:buNone/>
              <a:defRPr sz="24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fr-FR" noProof="0" dirty="0"/>
              <a:t>Cliquer pour modifier les styles de texte</a:t>
            </a:r>
          </a:p>
        </p:txBody>
      </p:sp>
      <p:sp>
        <p:nvSpPr>
          <p:cNvPr id="4" name="Rectangle 3">
            <a:extLst>
              <a:ext uri="{FF2B5EF4-FFF2-40B4-BE49-F238E27FC236}">
                <a16:creationId xmlns:a16="http://schemas.microsoft.com/office/drawing/2014/main" id="{9901E0E6-D1A8-D4E5-DCCA-3A5A277072DB}"/>
              </a:ext>
            </a:extLst>
          </p:cNvPr>
          <p:cNvSpPr/>
          <p:nvPr userDrawn="1"/>
        </p:nvSpPr>
        <p:spPr>
          <a:xfrm>
            <a:off x="9048750" y="5476875"/>
            <a:ext cx="314325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4">
            <a:extLst>
              <a:ext uri="{FF2B5EF4-FFF2-40B4-BE49-F238E27FC236}">
                <a16:creationId xmlns:a16="http://schemas.microsoft.com/office/drawing/2014/main" id="{E0C69C34-1F6D-3139-6DCD-AEE906DF05EA}"/>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5393631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Section /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F1403F-C2B4-218C-A53D-A80CD4248010}"/>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A picture containing window, person, looking, sign&#10;&#10;Description automatically generated">
            <a:extLst>
              <a:ext uri="{FF2B5EF4-FFF2-40B4-BE49-F238E27FC236}">
                <a16:creationId xmlns:a16="http://schemas.microsoft.com/office/drawing/2014/main" id="{FD565431-9AB5-875F-1ACB-811138A49CC0}"/>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4" name="Text Placeholder 11">
            <a:extLst>
              <a:ext uri="{FF2B5EF4-FFF2-40B4-BE49-F238E27FC236}">
                <a16:creationId xmlns:a16="http://schemas.microsoft.com/office/drawing/2014/main" id="{0820F0C3-EE28-D58A-22A8-1278D7F780F7}"/>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5" name="Text Placeholder 21">
            <a:extLst>
              <a:ext uri="{FF2B5EF4-FFF2-40B4-BE49-F238E27FC236}">
                <a16:creationId xmlns:a16="http://schemas.microsoft.com/office/drawing/2014/main" id="{365B5600-146F-25E8-5F42-FBCF12E7EA43}"/>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E993B82E-3A59-72E5-D350-A8D17ED788D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13221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10" name="Text Placeholder 23">
            <a:extLst>
              <a:ext uri="{FF2B5EF4-FFF2-40B4-BE49-F238E27FC236}">
                <a16:creationId xmlns:a16="http://schemas.microsoft.com/office/drawing/2014/main" id="{6390CA39-32A6-E96D-ED8E-8B70D3D2F36A}"/>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Text Placeholder 4">
            <a:extLst>
              <a:ext uri="{FF2B5EF4-FFF2-40B4-BE49-F238E27FC236}">
                <a16:creationId xmlns:a16="http://schemas.microsoft.com/office/drawing/2014/main" id="{30BD7695-7330-C23D-A6C5-A7C849467997}"/>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2" name="Picture Placeholder 14">
            <a:extLst>
              <a:ext uri="{FF2B5EF4-FFF2-40B4-BE49-F238E27FC236}">
                <a16:creationId xmlns:a16="http://schemas.microsoft.com/office/drawing/2014/main" id="{628AC64B-2011-0756-27D0-0BE7AC715ECD}"/>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3" name="Text Placeholder 6">
            <a:extLst>
              <a:ext uri="{FF2B5EF4-FFF2-40B4-BE49-F238E27FC236}">
                <a16:creationId xmlns:a16="http://schemas.microsoft.com/office/drawing/2014/main" id="{CC7C8FDA-47FB-9C08-9857-B8D0E22CDDAA}"/>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Tree>
    <p:extLst>
      <p:ext uri="{BB962C8B-B14F-4D97-AF65-F5344CB8AC3E}">
        <p14:creationId xmlns:p14="http://schemas.microsoft.com/office/powerpoint/2010/main" val="25764030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5F998F62-5EC3-E3E1-9D3F-664B657090A0}"/>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3" name="Text Placeholder 6">
            <a:extLst>
              <a:ext uri="{FF2B5EF4-FFF2-40B4-BE49-F238E27FC236}">
                <a16:creationId xmlns:a16="http://schemas.microsoft.com/office/drawing/2014/main" id="{E2F763C9-6C6E-4715-78EC-0B575BBA23FE}"/>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4" name="Text Placeholder 6">
            <a:extLst>
              <a:ext uri="{FF2B5EF4-FFF2-40B4-BE49-F238E27FC236}">
                <a16:creationId xmlns:a16="http://schemas.microsoft.com/office/drawing/2014/main" id="{21B34284-36E9-7C30-341A-65E1C64A1BDD}"/>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10" name="Text Placeholder 23">
            <a:extLst>
              <a:ext uri="{FF2B5EF4-FFF2-40B4-BE49-F238E27FC236}">
                <a16:creationId xmlns:a16="http://schemas.microsoft.com/office/drawing/2014/main" id="{6D8C97D9-04F6-E5BA-387E-115E7ED30A99}"/>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BFAB4617-BCDD-0CE3-7588-FC201AED1275}"/>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766685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AABF8E90-BDF8-9A35-3D93-A30ACA674D37}"/>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3" name="Text Placeholder 6">
            <a:extLst>
              <a:ext uri="{FF2B5EF4-FFF2-40B4-BE49-F238E27FC236}">
                <a16:creationId xmlns:a16="http://schemas.microsoft.com/office/drawing/2014/main" id="{B07E7AB2-8BDC-70A9-4369-48C6D474084C}"/>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4" name="Text Placeholder 23">
            <a:extLst>
              <a:ext uri="{FF2B5EF4-FFF2-40B4-BE49-F238E27FC236}">
                <a16:creationId xmlns:a16="http://schemas.microsoft.com/office/drawing/2014/main" id="{C12A6400-CFC4-74B5-C77A-5231A037481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9" name="Text Placeholder 4">
            <a:extLst>
              <a:ext uri="{FF2B5EF4-FFF2-40B4-BE49-F238E27FC236}">
                <a16:creationId xmlns:a16="http://schemas.microsoft.com/office/drawing/2014/main" id="{E24D01CC-A701-DBA0-5310-E7A459C4C8CA}"/>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DF2543AB-3FAB-6D72-7BA9-7F74EA50BA4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65334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23">
            <a:extLst>
              <a:ext uri="{FF2B5EF4-FFF2-40B4-BE49-F238E27FC236}">
                <a16:creationId xmlns:a16="http://schemas.microsoft.com/office/drawing/2014/main" id="{3D9A22CA-8526-C84B-BAC1-B761EF051918}"/>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7" name="Text Placeholder 11">
            <a:extLst>
              <a:ext uri="{FF2B5EF4-FFF2-40B4-BE49-F238E27FC236}">
                <a16:creationId xmlns:a16="http://schemas.microsoft.com/office/drawing/2014/main" id="{FD47737A-D1B5-D14D-BCD9-98BC2BFB090D}"/>
              </a:ext>
            </a:extLst>
          </p:cNvPr>
          <p:cNvSpPr>
            <a:spLocks noGrp="1"/>
          </p:cNvSpPr>
          <p:nvPr>
            <p:ph type="body" idx="17" hasCustomPrompt="1"/>
          </p:nvPr>
        </p:nvSpPr>
        <p:spPr>
          <a:xfrm>
            <a:off x="4911725" y="1617663"/>
            <a:ext cx="6724650" cy="3999366"/>
          </a:xfrm>
          <a:prstGeom prst="rect">
            <a:avLst/>
          </a:prstGeom>
        </p:spPr>
        <p:txBody>
          <a:bodyPr numCol="2" spcCol="182880">
            <a:normAutofit/>
          </a:bodyPr>
          <a:lstStyle>
            <a:lvl1pPr marL="0" indent="0" algn="just">
              <a:lnSpc>
                <a:spcPct val="100000"/>
              </a:lnSpc>
              <a:buNone/>
              <a:defRPr sz="13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br>
              <a:rPr lang="fr-FR" noProof="0" dirty="0"/>
            </a:br>
            <a:endParaRPr lang="fr-FR" noProof="0" dirty="0"/>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a:t>
            </a:r>
          </a:p>
        </p:txBody>
      </p:sp>
      <p:sp>
        <p:nvSpPr>
          <p:cNvPr id="9" name="Picture Placeholder 10">
            <a:extLst>
              <a:ext uri="{FF2B5EF4-FFF2-40B4-BE49-F238E27FC236}">
                <a16:creationId xmlns:a16="http://schemas.microsoft.com/office/drawing/2014/main" id="{434031D2-2B65-1446-92D6-10ED2F6180D8}"/>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3" name="Picture Placeholder 14">
            <a:extLst>
              <a:ext uri="{FF2B5EF4-FFF2-40B4-BE49-F238E27FC236}">
                <a16:creationId xmlns:a16="http://schemas.microsoft.com/office/drawing/2014/main" id="{AF3218DE-8470-16C5-675B-F31B345A17B5}"/>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4349705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ext Placeholder 23">
            <a:extLst>
              <a:ext uri="{FF2B5EF4-FFF2-40B4-BE49-F238E27FC236}">
                <a16:creationId xmlns:a16="http://schemas.microsoft.com/office/drawing/2014/main" id="{2425FE05-CCEF-30CA-3F49-AB4454D8B4A5}"/>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3" name="Text Placeholder 15">
            <a:extLst>
              <a:ext uri="{FF2B5EF4-FFF2-40B4-BE49-F238E27FC236}">
                <a16:creationId xmlns:a16="http://schemas.microsoft.com/office/drawing/2014/main" id="{2399133E-9276-FBAC-DDE3-C7B9580652A3}"/>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10" name="Rectangle 9">
            <a:extLst>
              <a:ext uri="{FF2B5EF4-FFF2-40B4-BE49-F238E27FC236}">
                <a16:creationId xmlns:a16="http://schemas.microsoft.com/office/drawing/2014/main" id="{B3B477CB-E816-00B5-1A1B-136E6F180792}"/>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3">
            <a:extLst>
              <a:ext uri="{FF2B5EF4-FFF2-40B4-BE49-F238E27FC236}">
                <a16:creationId xmlns:a16="http://schemas.microsoft.com/office/drawing/2014/main" id="{CF1C1AE7-BAB5-DF60-F0DD-702CFED7EDB2}"/>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2" name="Text Placeholder 4">
            <a:extLst>
              <a:ext uri="{FF2B5EF4-FFF2-40B4-BE49-F238E27FC236}">
                <a16:creationId xmlns:a16="http://schemas.microsoft.com/office/drawing/2014/main" id="{E0B060AD-B185-3296-0BFB-485346F3F057}"/>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 </a:t>
            </a:r>
            <a:r>
              <a:rPr lang="fr-FR" noProof="0" dirty="0" err="1"/>
              <a:t>orci</a:t>
            </a:r>
            <a:r>
              <a:rPr lang="fr-FR" noProof="0" dirty="0"/>
              <a:t> </a:t>
            </a:r>
            <a:r>
              <a:rPr lang="fr-FR" noProof="0" dirty="0" err="1"/>
              <a:t>ac</a:t>
            </a:r>
            <a:r>
              <a:rPr lang="fr-FR" noProof="0" dirty="0"/>
              <a:t>. </a:t>
            </a:r>
            <a:r>
              <a:rPr lang="fr-FR" noProof="0" dirty="0" err="1"/>
              <a:t>Ultricies</a:t>
            </a:r>
            <a:r>
              <a:rPr lang="fr-FR" noProof="0" dirty="0"/>
              <a:t> mi </a:t>
            </a:r>
            <a:r>
              <a:rPr lang="fr-FR" noProof="0" dirty="0" err="1"/>
              <a:t>eget</a:t>
            </a:r>
            <a:r>
              <a:rPr lang="fr-FR" noProof="0" dirty="0"/>
              <a:t> </a:t>
            </a:r>
            <a:r>
              <a:rPr lang="fr-FR" noProof="0" dirty="0" err="1"/>
              <a:t>mauris</a:t>
            </a:r>
            <a:r>
              <a:rPr lang="fr-FR" noProof="0" dirty="0"/>
              <a:t> </a:t>
            </a:r>
            <a:r>
              <a:rPr lang="fr-FR" noProof="0" dirty="0" err="1"/>
              <a:t>pharetra</a:t>
            </a:r>
            <a:r>
              <a:rPr lang="fr-FR" noProof="0" dirty="0"/>
              <a:t> et </a:t>
            </a:r>
            <a:r>
              <a:rPr lang="fr-FR" noProof="0" dirty="0" err="1"/>
              <a:t>ultrices</a:t>
            </a:r>
            <a:r>
              <a:rPr lang="fr-FR" noProof="0" dirty="0"/>
              <a:t> </a:t>
            </a:r>
            <a:r>
              <a:rPr lang="fr-FR" noProof="0" dirty="0" err="1"/>
              <a:t>neque</a:t>
            </a:r>
            <a:r>
              <a:rPr lang="fr-FR" noProof="0" dirty="0"/>
              <a:t> </a:t>
            </a:r>
            <a:r>
              <a:rPr lang="fr-FR" noProof="0" dirty="0" err="1"/>
              <a:t>ornare</a:t>
            </a:r>
            <a:r>
              <a:rPr lang="fr-FR" noProof="0" dirty="0"/>
              <a:t> </a:t>
            </a:r>
            <a:r>
              <a:rPr lang="fr-FR" noProof="0" dirty="0" err="1"/>
              <a:t>aenean</a:t>
            </a:r>
            <a:r>
              <a:rPr lang="fr-FR" noProof="0" dirty="0"/>
              <a:t>.</a:t>
            </a:r>
          </a:p>
        </p:txBody>
      </p:sp>
      <p:sp>
        <p:nvSpPr>
          <p:cNvPr id="13" name="Picture Placeholder 14">
            <a:extLst>
              <a:ext uri="{FF2B5EF4-FFF2-40B4-BE49-F238E27FC236}">
                <a16:creationId xmlns:a16="http://schemas.microsoft.com/office/drawing/2014/main" id="{2F464AA1-44BB-C556-A190-68636CC470E2}"/>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57478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EE56C1-8F6F-2F43-93C9-8E2C58A4CF60}"/>
              </a:ext>
            </a:extLst>
          </p:cNvPr>
          <p:cNvSpPr>
            <a:spLocks noGrp="1"/>
          </p:cNvSpPr>
          <p:nvPr>
            <p:ph type="pic" sz="quarter" idx="10" hasCustomPrompt="1"/>
          </p:nvPr>
        </p:nvSpPr>
        <p:spPr>
          <a:xfrm>
            <a:off x="1190274" y="134079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Text Placeholder 19">
            <a:extLst>
              <a:ext uri="{FF2B5EF4-FFF2-40B4-BE49-F238E27FC236}">
                <a16:creationId xmlns:a16="http://schemas.microsoft.com/office/drawing/2014/main" id="{309CC18D-4C91-C34D-ACDE-D043504C81ED}"/>
              </a:ext>
            </a:extLst>
          </p:cNvPr>
          <p:cNvSpPr>
            <a:spLocks noGrp="1"/>
          </p:cNvSpPr>
          <p:nvPr>
            <p:ph type="body" sz="quarter" idx="13" hasCustomPrompt="1"/>
          </p:nvPr>
        </p:nvSpPr>
        <p:spPr>
          <a:xfrm>
            <a:off x="1190625" y="3126448"/>
            <a:ext cx="4572000"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5" name="Text Placeholder 23">
            <a:extLst>
              <a:ext uri="{FF2B5EF4-FFF2-40B4-BE49-F238E27FC236}">
                <a16:creationId xmlns:a16="http://schemas.microsoft.com/office/drawing/2014/main" id="{B75D63BA-057B-4848-8660-A44CF6379C8B}"/>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Text Placeholder 2">
            <a:extLst>
              <a:ext uri="{FF2B5EF4-FFF2-40B4-BE49-F238E27FC236}">
                <a16:creationId xmlns:a16="http://schemas.microsoft.com/office/drawing/2014/main" id="{101EBE03-78EC-3D40-A261-0BEBE5FABEAC}"/>
              </a:ext>
            </a:extLst>
          </p:cNvPr>
          <p:cNvSpPr>
            <a:spLocks noGrp="1"/>
          </p:cNvSpPr>
          <p:nvPr>
            <p:ph type="body" sz="quarter" idx="17" hasCustomPrompt="1"/>
          </p:nvPr>
        </p:nvSpPr>
        <p:spPr>
          <a:xfrm>
            <a:off x="1190579" y="3626912"/>
            <a:ext cx="457169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7" name="Picture Placeholder 10">
            <a:extLst>
              <a:ext uri="{FF2B5EF4-FFF2-40B4-BE49-F238E27FC236}">
                <a16:creationId xmlns:a16="http://schemas.microsoft.com/office/drawing/2014/main" id="{E4CB9AA0-A9BD-0246-B66C-3D87E2477FD4}"/>
              </a:ext>
            </a:extLst>
          </p:cNvPr>
          <p:cNvSpPr>
            <a:spLocks noGrp="1"/>
          </p:cNvSpPr>
          <p:nvPr>
            <p:ph type="pic" sz="quarter" idx="27" hasCustomPrompt="1"/>
          </p:nvPr>
        </p:nvSpPr>
        <p:spPr>
          <a:xfrm>
            <a:off x="6274645" y="134022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8" name="Text Placeholder 19">
            <a:extLst>
              <a:ext uri="{FF2B5EF4-FFF2-40B4-BE49-F238E27FC236}">
                <a16:creationId xmlns:a16="http://schemas.microsoft.com/office/drawing/2014/main" id="{13949DA6-4D72-D444-989F-9B8CA31B2D99}"/>
              </a:ext>
            </a:extLst>
          </p:cNvPr>
          <p:cNvSpPr>
            <a:spLocks noGrp="1"/>
          </p:cNvSpPr>
          <p:nvPr>
            <p:ph type="body" sz="quarter" idx="28" hasCustomPrompt="1"/>
          </p:nvPr>
        </p:nvSpPr>
        <p:spPr>
          <a:xfrm>
            <a:off x="6274996" y="3125878"/>
            <a:ext cx="4572000" cy="356202"/>
          </a:xfrm>
          <a:prstGeom prst="rect">
            <a:avLst/>
          </a:prstGeom>
          <a:solidFill>
            <a:srgbClr val="0048AA"/>
          </a:solidFill>
        </p:spPr>
        <p:txBody>
          <a:bodyPr/>
          <a:lstStyle>
            <a:lvl1pPr marL="0" indent="0">
              <a:buNone/>
              <a:defRPr sz="1800">
                <a:solidFill>
                  <a:schemeClr val="bg1"/>
                </a:solidFill>
                <a:latin typeface="Gill Sans Nova Book" panose="020B0502020204020203" pitchFamily="34" charset="0"/>
              </a:defRPr>
            </a:lvl1pPr>
          </a:lstStyle>
          <a:p>
            <a:pPr lvl="0"/>
            <a:r>
              <a:rPr lang="fr-FR" noProof="0" dirty="0"/>
              <a:t>Modifier texte</a:t>
            </a:r>
          </a:p>
        </p:txBody>
      </p:sp>
      <p:sp>
        <p:nvSpPr>
          <p:cNvPr id="9" name="Text Placeholder 2">
            <a:extLst>
              <a:ext uri="{FF2B5EF4-FFF2-40B4-BE49-F238E27FC236}">
                <a16:creationId xmlns:a16="http://schemas.microsoft.com/office/drawing/2014/main" id="{525B8CA3-28C8-EF4B-8FEE-C2A00D1B4CBE}"/>
              </a:ext>
            </a:extLst>
          </p:cNvPr>
          <p:cNvSpPr>
            <a:spLocks noGrp="1"/>
          </p:cNvSpPr>
          <p:nvPr>
            <p:ph type="body" sz="quarter" idx="29" hasCustomPrompt="1"/>
          </p:nvPr>
        </p:nvSpPr>
        <p:spPr>
          <a:xfrm>
            <a:off x="6274949" y="3626342"/>
            <a:ext cx="4571695"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0" name="Text Placeholder 11">
            <a:extLst>
              <a:ext uri="{FF2B5EF4-FFF2-40B4-BE49-F238E27FC236}">
                <a16:creationId xmlns:a16="http://schemas.microsoft.com/office/drawing/2014/main" id="{4A5B104A-F959-C94F-8FBB-9B2BD868157A}"/>
              </a:ext>
            </a:extLst>
          </p:cNvPr>
          <p:cNvSpPr>
            <a:spLocks noGrp="1"/>
          </p:cNvSpPr>
          <p:nvPr>
            <p:ph type="body" sz="quarter" idx="32" hasCustomPrompt="1"/>
          </p:nvPr>
        </p:nvSpPr>
        <p:spPr>
          <a:xfrm>
            <a:off x="6274950"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11" name="Text Placeholder 11">
            <a:extLst>
              <a:ext uri="{FF2B5EF4-FFF2-40B4-BE49-F238E27FC236}">
                <a16:creationId xmlns:a16="http://schemas.microsoft.com/office/drawing/2014/main" id="{1FCDFBA4-39C0-6F4D-89D8-169D4A97BCAF}"/>
              </a:ext>
            </a:extLst>
          </p:cNvPr>
          <p:cNvSpPr>
            <a:spLocks noGrp="1"/>
          </p:cNvSpPr>
          <p:nvPr>
            <p:ph type="body" sz="quarter" idx="31" hasCustomPrompt="1"/>
          </p:nvPr>
        </p:nvSpPr>
        <p:spPr>
          <a:xfrm>
            <a:off x="1190231"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13" name="Picture Placeholder 14">
            <a:extLst>
              <a:ext uri="{FF2B5EF4-FFF2-40B4-BE49-F238E27FC236}">
                <a16:creationId xmlns:a16="http://schemas.microsoft.com/office/drawing/2014/main" id="{F3A86EE9-67D8-061C-75EF-F40C4CFD57D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77138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BC41DCD2-46D9-C246-80F3-E54DCC235731}"/>
              </a:ext>
            </a:extLst>
          </p:cNvPr>
          <p:cNvSpPr>
            <a:spLocks noGrp="1"/>
          </p:cNvSpPr>
          <p:nvPr>
            <p:ph type="pic" sz="quarter" idx="10" hasCustomPrompt="1"/>
          </p:nvPr>
        </p:nvSpPr>
        <p:spPr>
          <a:xfrm>
            <a:off x="781050" y="1340792"/>
            <a:ext cx="3038782" cy="1747838"/>
          </a:xfrm>
          <a:prstGeom prst="rect">
            <a:avLst/>
          </a:prstGeom>
          <a:pattFill prst="pct50">
            <a:fgClr>
              <a:schemeClr val="accent1"/>
            </a:fgClr>
            <a:bgClr>
              <a:schemeClr val="bg1"/>
            </a:bgClr>
          </a:pattFill>
        </p:spPr>
        <p:txBody>
          <a:bodyPr tIns="91440" anchor="t" anchorCtr="0"/>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Picture Placeholder 10">
            <a:extLst>
              <a:ext uri="{FF2B5EF4-FFF2-40B4-BE49-F238E27FC236}">
                <a16:creationId xmlns:a16="http://schemas.microsoft.com/office/drawing/2014/main" id="{AEEAAD31-92B1-B645-B81B-D102658CDC0C}"/>
              </a:ext>
            </a:extLst>
          </p:cNvPr>
          <p:cNvSpPr>
            <a:spLocks noGrp="1"/>
          </p:cNvSpPr>
          <p:nvPr>
            <p:ph type="pic" sz="quarter" idx="11" hasCustomPrompt="1"/>
          </p:nvPr>
        </p:nvSpPr>
        <p:spPr>
          <a:xfrm>
            <a:off x="4518294" y="1340507"/>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5" name="Picture Placeholder 10">
            <a:extLst>
              <a:ext uri="{FF2B5EF4-FFF2-40B4-BE49-F238E27FC236}">
                <a16:creationId xmlns:a16="http://schemas.microsoft.com/office/drawing/2014/main" id="{5EA73158-E45C-E04F-8C64-306F33E12E27}"/>
              </a:ext>
            </a:extLst>
          </p:cNvPr>
          <p:cNvSpPr>
            <a:spLocks noGrp="1"/>
          </p:cNvSpPr>
          <p:nvPr>
            <p:ph type="pic" sz="quarter" idx="12" hasCustomPrompt="1"/>
          </p:nvPr>
        </p:nvSpPr>
        <p:spPr>
          <a:xfrm>
            <a:off x="8255538" y="1340222"/>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6" name="Text Placeholder 19">
            <a:extLst>
              <a:ext uri="{FF2B5EF4-FFF2-40B4-BE49-F238E27FC236}">
                <a16:creationId xmlns:a16="http://schemas.microsoft.com/office/drawing/2014/main" id="{FD48CDF7-965F-E644-8BCB-DDE7D87395FD}"/>
              </a:ext>
            </a:extLst>
          </p:cNvPr>
          <p:cNvSpPr>
            <a:spLocks noGrp="1"/>
          </p:cNvSpPr>
          <p:nvPr>
            <p:ph type="body" sz="quarter" idx="13" hasCustomPrompt="1"/>
          </p:nvPr>
        </p:nvSpPr>
        <p:spPr>
          <a:xfrm>
            <a:off x="781050" y="3126448"/>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7" name="Text Placeholder 19">
            <a:extLst>
              <a:ext uri="{FF2B5EF4-FFF2-40B4-BE49-F238E27FC236}">
                <a16:creationId xmlns:a16="http://schemas.microsoft.com/office/drawing/2014/main" id="{E0B83BFD-2CDD-F542-950F-7C2C67E00372}"/>
              </a:ext>
            </a:extLst>
          </p:cNvPr>
          <p:cNvSpPr>
            <a:spLocks noGrp="1"/>
          </p:cNvSpPr>
          <p:nvPr>
            <p:ph type="body" sz="quarter" idx="14" hasCustomPrompt="1"/>
          </p:nvPr>
        </p:nvSpPr>
        <p:spPr>
          <a:xfrm>
            <a:off x="4518294"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8" name="Text Placeholder 19">
            <a:extLst>
              <a:ext uri="{FF2B5EF4-FFF2-40B4-BE49-F238E27FC236}">
                <a16:creationId xmlns:a16="http://schemas.microsoft.com/office/drawing/2014/main" id="{388D036F-55BA-AA49-9EDF-8944E446B3D0}"/>
              </a:ext>
            </a:extLst>
          </p:cNvPr>
          <p:cNvSpPr>
            <a:spLocks noGrp="1"/>
          </p:cNvSpPr>
          <p:nvPr>
            <p:ph type="body" sz="quarter" idx="15" hasCustomPrompt="1"/>
          </p:nvPr>
        </p:nvSpPr>
        <p:spPr>
          <a:xfrm>
            <a:off x="8255538"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9" name="Text Placeholder 2">
            <a:extLst>
              <a:ext uri="{FF2B5EF4-FFF2-40B4-BE49-F238E27FC236}">
                <a16:creationId xmlns:a16="http://schemas.microsoft.com/office/drawing/2014/main" id="{60971373-9244-4041-9D85-6BE40C8925A0}"/>
              </a:ext>
            </a:extLst>
          </p:cNvPr>
          <p:cNvSpPr>
            <a:spLocks noGrp="1"/>
          </p:cNvSpPr>
          <p:nvPr>
            <p:ph type="body" sz="quarter" idx="17" hasCustomPrompt="1"/>
          </p:nvPr>
        </p:nvSpPr>
        <p:spPr>
          <a:xfrm>
            <a:off x="781050" y="3626912"/>
            <a:ext cx="3020081"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0" name="Text Placeholder 2">
            <a:extLst>
              <a:ext uri="{FF2B5EF4-FFF2-40B4-BE49-F238E27FC236}">
                <a16:creationId xmlns:a16="http://schemas.microsoft.com/office/drawing/2014/main" id="{94E5AA84-D083-F545-AB2A-EDD57A0ECF93}"/>
              </a:ext>
            </a:extLst>
          </p:cNvPr>
          <p:cNvSpPr>
            <a:spLocks noGrp="1"/>
          </p:cNvSpPr>
          <p:nvPr>
            <p:ph type="body" sz="quarter" idx="19" hasCustomPrompt="1"/>
          </p:nvPr>
        </p:nvSpPr>
        <p:spPr>
          <a:xfrm>
            <a:off x="4518294" y="3634324"/>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1" name="Text Placeholder 2">
            <a:extLst>
              <a:ext uri="{FF2B5EF4-FFF2-40B4-BE49-F238E27FC236}">
                <a16:creationId xmlns:a16="http://schemas.microsoft.com/office/drawing/2014/main" id="{6F21019F-C3CB-0141-BD01-4BCEA98A6A2F}"/>
              </a:ext>
            </a:extLst>
          </p:cNvPr>
          <p:cNvSpPr>
            <a:spLocks noGrp="1"/>
          </p:cNvSpPr>
          <p:nvPr>
            <p:ph type="body" sz="quarter" idx="21" hasCustomPrompt="1"/>
          </p:nvPr>
        </p:nvSpPr>
        <p:spPr>
          <a:xfrm>
            <a:off x="8255538" y="3635988"/>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2" name="Text Placeholder 2">
            <a:extLst>
              <a:ext uri="{FF2B5EF4-FFF2-40B4-BE49-F238E27FC236}">
                <a16:creationId xmlns:a16="http://schemas.microsoft.com/office/drawing/2014/main" id="{90160480-FB21-E447-9B88-BBE7F82924EB}"/>
              </a:ext>
            </a:extLst>
          </p:cNvPr>
          <p:cNvSpPr>
            <a:spLocks noGrp="1"/>
          </p:cNvSpPr>
          <p:nvPr>
            <p:ph type="body" sz="quarter" idx="23" hasCustomPrompt="1"/>
          </p:nvPr>
        </p:nvSpPr>
        <p:spPr>
          <a:xfrm>
            <a:off x="781050" y="4079875"/>
            <a:ext cx="3020081"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3" name="Text Placeholder 2">
            <a:extLst>
              <a:ext uri="{FF2B5EF4-FFF2-40B4-BE49-F238E27FC236}">
                <a16:creationId xmlns:a16="http://schemas.microsoft.com/office/drawing/2014/main" id="{A669B2D6-0175-E143-B2E1-B62C065E391A}"/>
              </a:ext>
            </a:extLst>
          </p:cNvPr>
          <p:cNvSpPr>
            <a:spLocks noGrp="1"/>
          </p:cNvSpPr>
          <p:nvPr>
            <p:ph type="body" sz="quarter" idx="24" hasCustomPrompt="1"/>
          </p:nvPr>
        </p:nvSpPr>
        <p:spPr>
          <a:xfrm>
            <a:off x="4518294" y="4079875"/>
            <a:ext cx="3038258"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4" name="Text Placeholder 2">
            <a:extLst>
              <a:ext uri="{FF2B5EF4-FFF2-40B4-BE49-F238E27FC236}">
                <a16:creationId xmlns:a16="http://schemas.microsoft.com/office/drawing/2014/main" id="{76F6F2F0-441C-CF4B-BFEF-33C8E6004EAE}"/>
              </a:ext>
            </a:extLst>
          </p:cNvPr>
          <p:cNvSpPr>
            <a:spLocks noGrp="1"/>
          </p:cNvSpPr>
          <p:nvPr>
            <p:ph type="body" sz="quarter" idx="25" hasCustomPrompt="1"/>
          </p:nvPr>
        </p:nvSpPr>
        <p:spPr>
          <a:xfrm>
            <a:off x="8255537" y="4079875"/>
            <a:ext cx="3038257"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5" name="Text Placeholder 23">
            <a:extLst>
              <a:ext uri="{FF2B5EF4-FFF2-40B4-BE49-F238E27FC236}">
                <a16:creationId xmlns:a16="http://schemas.microsoft.com/office/drawing/2014/main" id="{95C9F16F-C68D-0546-A8A4-9AA5E32D0BA1}"/>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7" name="Picture Placeholder 14">
            <a:extLst>
              <a:ext uri="{FF2B5EF4-FFF2-40B4-BE49-F238E27FC236}">
                <a16:creationId xmlns:a16="http://schemas.microsoft.com/office/drawing/2014/main" id="{1461C604-DD22-2D63-8547-11A2CB2403AF}"/>
              </a:ext>
            </a:extLst>
          </p:cNvPr>
          <p:cNvSpPr>
            <a:spLocks noGrp="1"/>
          </p:cNvSpPr>
          <p:nvPr>
            <p:ph type="pic" sz="quarter" idx="26"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27933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Text Placeholder 11">
            <a:extLst>
              <a:ext uri="{FF2B5EF4-FFF2-40B4-BE49-F238E27FC236}">
                <a16:creationId xmlns:a16="http://schemas.microsoft.com/office/drawing/2014/main" id="{40A4F108-3D3F-2748-97E1-5150D8CC5565}"/>
              </a:ext>
            </a:extLst>
          </p:cNvPr>
          <p:cNvSpPr>
            <a:spLocks noGrp="1"/>
          </p:cNvSpPr>
          <p:nvPr>
            <p:ph type="body" idx="17" hasCustomPrompt="1"/>
          </p:nvPr>
        </p:nvSpPr>
        <p:spPr>
          <a:xfrm>
            <a:off x="780307" y="1150535"/>
            <a:ext cx="10514013" cy="984738"/>
          </a:xfrm>
          <a:prstGeom prst="rect">
            <a:avLst/>
          </a:prstGeom>
        </p:spPr>
        <p:txBody>
          <a:bodyPr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a:t>
            </a:r>
          </a:p>
        </p:txBody>
      </p:sp>
      <p:sp>
        <p:nvSpPr>
          <p:cNvPr id="4" name="Picture Placeholder 10">
            <a:extLst>
              <a:ext uri="{FF2B5EF4-FFF2-40B4-BE49-F238E27FC236}">
                <a16:creationId xmlns:a16="http://schemas.microsoft.com/office/drawing/2014/main" id="{5E033CA9-24CC-9941-B2DA-248FFA3E6E4D}"/>
              </a:ext>
            </a:extLst>
          </p:cNvPr>
          <p:cNvSpPr>
            <a:spLocks noGrp="1"/>
          </p:cNvSpPr>
          <p:nvPr>
            <p:ph type="pic" sz="quarter" idx="19" hasCustomPrompt="1"/>
          </p:nvPr>
        </p:nvSpPr>
        <p:spPr>
          <a:xfrm>
            <a:off x="780306" y="2371871"/>
            <a:ext cx="5026869" cy="2973644"/>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5" name="Picture Placeholder 10">
            <a:extLst>
              <a:ext uri="{FF2B5EF4-FFF2-40B4-BE49-F238E27FC236}">
                <a16:creationId xmlns:a16="http://schemas.microsoft.com/office/drawing/2014/main" id="{784A34E4-3164-BC41-9DEC-2E2FF620725E}"/>
              </a:ext>
            </a:extLst>
          </p:cNvPr>
          <p:cNvSpPr>
            <a:spLocks noGrp="1"/>
          </p:cNvSpPr>
          <p:nvPr>
            <p:ph type="pic" sz="quarter" idx="20" hasCustomPrompt="1"/>
          </p:nvPr>
        </p:nvSpPr>
        <p:spPr>
          <a:xfrm>
            <a:off x="6267450" y="2371041"/>
            <a:ext cx="5026870" cy="2974473"/>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23">
            <a:extLst>
              <a:ext uri="{FF2B5EF4-FFF2-40B4-BE49-F238E27FC236}">
                <a16:creationId xmlns:a16="http://schemas.microsoft.com/office/drawing/2014/main" id="{87472FDC-7463-F441-8D97-09C7C12865CF}"/>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Picture Placeholder 14">
            <a:extLst>
              <a:ext uri="{FF2B5EF4-FFF2-40B4-BE49-F238E27FC236}">
                <a16:creationId xmlns:a16="http://schemas.microsoft.com/office/drawing/2014/main" id="{FADB93E4-6703-A18B-DE33-653208D6822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88810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CBE3732-9BA9-3942-A008-FFEEE95B33B2}"/>
              </a:ext>
            </a:extLst>
          </p:cNvPr>
          <p:cNvSpPr>
            <a:spLocks noGrp="1"/>
          </p:cNvSpPr>
          <p:nvPr>
            <p:ph type="pic" sz="quarter" idx="22" hasCustomPrompt="1"/>
          </p:nvPr>
        </p:nvSpPr>
        <p:spPr>
          <a:xfrm>
            <a:off x="781050" y="1340222"/>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Text Placeholder 2">
            <a:extLst>
              <a:ext uri="{FF2B5EF4-FFF2-40B4-BE49-F238E27FC236}">
                <a16:creationId xmlns:a16="http://schemas.microsoft.com/office/drawing/2014/main" id="{D0DF1B6F-C427-3745-AD6D-6DAE66D239DD}"/>
              </a:ext>
            </a:extLst>
          </p:cNvPr>
          <p:cNvSpPr>
            <a:spLocks noGrp="1"/>
          </p:cNvSpPr>
          <p:nvPr>
            <p:ph type="body" sz="quarter" idx="17" hasCustomPrompt="1"/>
          </p:nvPr>
        </p:nvSpPr>
        <p:spPr>
          <a:xfrm>
            <a:off x="4451813" y="1340222"/>
            <a:ext cx="694312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5" name="Text Placeholder 2">
            <a:extLst>
              <a:ext uri="{FF2B5EF4-FFF2-40B4-BE49-F238E27FC236}">
                <a16:creationId xmlns:a16="http://schemas.microsoft.com/office/drawing/2014/main" id="{F2E79EE0-4BCF-6540-9AE6-24B68ADF289A}"/>
              </a:ext>
            </a:extLst>
          </p:cNvPr>
          <p:cNvSpPr>
            <a:spLocks noGrp="1"/>
          </p:cNvSpPr>
          <p:nvPr>
            <p:ph type="body" sz="quarter" idx="26" hasCustomPrompt="1"/>
          </p:nvPr>
        </p:nvSpPr>
        <p:spPr>
          <a:xfrm>
            <a:off x="4448315" y="1719143"/>
            <a:ext cx="6951343" cy="926859"/>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6" name="Text Placeholder 2">
            <a:extLst>
              <a:ext uri="{FF2B5EF4-FFF2-40B4-BE49-F238E27FC236}">
                <a16:creationId xmlns:a16="http://schemas.microsoft.com/office/drawing/2014/main" id="{AFEAACD3-21B1-5247-B78D-FC5E2956B00D}"/>
              </a:ext>
            </a:extLst>
          </p:cNvPr>
          <p:cNvSpPr>
            <a:spLocks noGrp="1"/>
          </p:cNvSpPr>
          <p:nvPr>
            <p:ph type="body" sz="quarter" idx="27" hasCustomPrompt="1"/>
          </p:nvPr>
        </p:nvSpPr>
        <p:spPr>
          <a:xfrm>
            <a:off x="4448175" y="3943350"/>
            <a:ext cx="6951342" cy="927100"/>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7" name="Text Placeholder 4">
            <a:extLst>
              <a:ext uri="{FF2B5EF4-FFF2-40B4-BE49-F238E27FC236}">
                <a16:creationId xmlns:a16="http://schemas.microsoft.com/office/drawing/2014/main" id="{74B68961-6BBB-A146-A2FE-25FCB8996B99}"/>
              </a:ext>
            </a:extLst>
          </p:cNvPr>
          <p:cNvSpPr>
            <a:spLocks noGrp="1"/>
          </p:cNvSpPr>
          <p:nvPr>
            <p:ph type="body" sz="quarter" idx="28" hasCustomPrompt="1"/>
          </p:nvPr>
        </p:nvSpPr>
        <p:spPr>
          <a:xfrm>
            <a:off x="4448174" y="3551814"/>
            <a:ext cx="6951341" cy="358775"/>
          </a:xfrm>
          <a:prstGeom prst="rect">
            <a:avLst/>
          </a:prstGeom>
        </p:spPr>
        <p:txBody>
          <a:bodyPr/>
          <a:lstStyle>
            <a:lvl1pPr marL="0" indent="0">
              <a:buNone/>
              <a:defRPr sz="1800">
                <a:solidFill>
                  <a:srgbClr val="0048AA"/>
                </a:solidFill>
                <a:latin typeface="Gill Sans Nova Book" panose="020B0502020204020203" pitchFamily="34" charset="0"/>
              </a:defRPr>
            </a:lvl1pPr>
          </a:lstStyle>
          <a:p>
            <a:pPr lvl="0"/>
            <a:r>
              <a:rPr lang="fr-FR" noProof="0" dirty="0"/>
              <a:t>Titre</a:t>
            </a:r>
          </a:p>
        </p:txBody>
      </p:sp>
      <p:sp>
        <p:nvSpPr>
          <p:cNvPr id="8" name="Text Placeholder 23">
            <a:extLst>
              <a:ext uri="{FF2B5EF4-FFF2-40B4-BE49-F238E27FC236}">
                <a16:creationId xmlns:a16="http://schemas.microsoft.com/office/drawing/2014/main" id="{2E65B9B6-B02B-1347-8CB2-1263EB5B13C9}"/>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9" name="Picture Placeholder 10">
            <a:extLst>
              <a:ext uri="{FF2B5EF4-FFF2-40B4-BE49-F238E27FC236}">
                <a16:creationId xmlns:a16="http://schemas.microsoft.com/office/drawing/2014/main" id="{EC6FAE10-DD03-FF44-9495-6B1D322E5F37}"/>
              </a:ext>
            </a:extLst>
          </p:cNvPr>
          <p:cNvSpPr>
            <a:spLocks noGrp="1"/>
          </p:cNvSpPr>
          <p:nvPr>
            <p:ph type="pic" sz="quarter" idx="21" hasCustomPrompt="1"/>
          </p:nvPr>
        </p:nvSpPr>
        <p:spPr>
          <a:xfrm>
            <a:off x="792483" y="3571910"/>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2" name="Picture Placeholder 14">
            <a:extLst>
              <a:ext uri="{FF2B5EF4-FFF2-40B4-BE49-F238E27FC236}">
                <a16:creationId xmlns:a16="http://schemas.microsoft.com/office/drawing/2014/main" id="{B23BC674-A5FB-113F-2C31-4DC107FA541B}"/>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37596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eft Photo and Text 2">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D8588857-F43F-EE4E-8020-6476FE6B59C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13" name="Text Placeholder 12">
            <a:extLst>
              <a:ext uri="{FF2B5EF4-FFF2-40B4-BE49-F238E27FC236}">
                <a16:creationId xmlns:a16="http://schemas.microsoft.com/office/drawing/2014/main" id="{FBF78957-9028-5B4A-B278-20FD98FD30DB}"/>
              </a:ext>
            </a:extLst>
          </p:cNvPr>
          <p:cNvSpPr>
            <a:spLocks noGrp="1"/>
          </p:cNvSpPr>
          <p:nvPr>
            <p:ph type="body" sz="quarter" idx="12" hasCustomPrompt="1"/>
          </p:nvPr>
        </p:nvSpPr>
        <p:spPr>
          <a:xfrm>
            <a:off x="4848225" y="3641375"/>
            <a:ext cx="587311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
        <p:nvSpPr>
          <p:cNvPr id="15" name="Picture Placeholder 14">
            <a:extLst>
              <a:ext uri="{FF2B5EF4-FFF2-40B4-BE49-F238E27FC236}">
                <a16:creationId xmlns:a16="http://schemas.microsoft.com/office/drawing/2014/main" id="{CA791975-43C7-FE45-8DBF-05A59DEE2F80}"/>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3" name="Title 2">
            <a:extLst>
              <a:ext uri="{FF2B5EF4-FFF2-40B4-BE49-F238E27FC236}">
                <a16:creationId xmlns:a16="http://schemas.microsoft.com/office/drawing/2014/main" id="{B34E15BF-6789-614D-B19C-6F90B5EA1EBB}"/>
              </a:ext>
            </a:extLst>
          </p:cNvPr>
          <p:cNvSpPr>
            <a:spLocks noGrp="1"/>
          </p:cNvSpPr>
          <p:nvPr>
            <p:ph type="title" hasCustomPrompt="1"/>
          </p:nvPr>
        </p:nvSpPr>
        <p:spPr>
          <a:xfrm>
            <a:off x="4848225" y="1365338"/>
            <a:ext cx="6713212" cy="2063663"/>
          </a:xfrm>
        </p:spPr>
        <p:txBody>
          <a:bodyPr/>
          <a:lstStyle/>
          <a:p>
            <a:pPr lvl="0"/>
            <a:r>
              <a:rPr lang="fr-FR" noProof="0" dirty="0"/>
              <a:t>CLIQUER POUR MODIFIER LES STYLES DE TEXTE</a:t>
            </a:r>
          </a:p>
        </p:txBody>
      </p:sp>
    </p:spTree>
    <p:extLst>
      <p:ext uri="{BB962C8B-B14F-4D97-AF65-F5344CB8AC3E}">
        <p14:creationId xmlns:p14="http://schemas.microsoft.com/office/powerpoint/2010/main" val="233914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Text Info">
    <p:spTree>
      <p:nvGrpSpPr>
        <p:cNvPr id="1" name=""/>
        <p:cNvGrpSpPr/>
        <p:nvPr/>
      </p:nvGrpSpPr>
      <p:grpSpPr>
        <a:xfrm>
          <a:off x="0" y="0"/>
          <a:ext cx="0" cy="0"/>
          <a:chOff x="0" y="0"/>
          <a:chExt cx="0" cy="0"/>
        </a:xfrm>
      </p:grpSpPr>
      <p:pic>
        <p:nvPicPr>
          <p:cNvPr id="5" name="Picture 4" descr="A picture containing window, person, looking, sign&#10;&#10;Description automatically generated">
            <a:extLst>
              <a:ext uri="{FF2B5EF4-FFF2-40B4-BE49-F238E27FC236}">
                <a16:creationId xmlns:a16="http://schemas.microsoft.com/office/drawing/2014/main" id="{A5956F32-72F1-3A4C-8AC3-8D39F85A33EE}"/>
              </a:ext>
            </a:extLst>
          </p:cNvPr>
          <p:cNvPicPr>
            <a:picLocks noChangeAspect="1"/>
          </p:cNvPicPr>
          <p:nvPr userDrawn="1"/>
        </p:nvPicPr>
        <p:blipFill>
          <a:blip r:embed="rId2"/>
          <a:stretch>
            <a:fillRect/>
          </a:stretch>
        </p:blipFill>
        <p:spPr>
          <a:xfrm>
            <a:off x="1883121" y="556249"/>
            <a:ext cx="7849515" cy="4840072"/>
          </a:xfrm>
          <a:prstGeom prst="rect">
            <a:avLst/>
          </a:prstGeom>
        </p:spPr>
      </p:pic>
      <p:sp>
        <p:nvSpPr>
          <p:cNvPr id="14" name="Picture Placeholder 14">
            <a:extLst>
              <a:ext uri="{FF2B5EF4-FFF2-40B4-BE49-F238E27FC236}">
                <a16:creationId xmlns:a16="http://schemas.microsoft.com/office/drawing/2014/main" id="{2B1E90CE-D3B5-504C-85FB-FF1975980EC9}"/>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10" name="Title 1">
            <a:extLst>
              <a:ext uri="{FF2B5EF4-FFF2-40B4-BE49-F238E27FC236}">
                <a16:creationId xmlns:a16="http://schemas.microsoft.com/office/drawing/2014/main" id="{2CE7713F-CA7D-0449-BA7C-1F8179BFEE5C}"/>
              </a:ext>
            </a:extLst>
          </p:cNvPr>
          <p:cNvSpPr>
            <a:spLocks noGrp="1"/>
          </p:cNvSpPr>
          <p:nvPr>
            <p:ph type="ctrTitle" hasCustomPrompt="1"/>
          </p:nvPr>
        </p:nvSpPr>
        <p:spPr>
          <a:xfrm>
            <a:off x="2209800" y="2026084"/>
            <a:ext cx="7772400" cy="1402916"/>
          </a:xfrm>
        </p:spPr>
        <p:txBody>
          <a:bodyPr/>
          <a:lstStyle>
            <a:lvl1pPr algn="l">
              <a:defRPr/>
            </a:lvl1pPr>
          </a:lstStyle>
          <a:p>
            <a:r>
              <a:rPr lang="fr-FR" noProof="0" dirty="0"/>
              <a:t>CLIQUER POUR MODIFIER TITRE / SECTION</a:t>
            </a:r>
            <a:endParaRPr lang="en-US" b="0" dirty="0"/>
          </a:p>
        </p:txBody>
      </p:sp>
      <p:sp>
        <p:nvSpPr>
          <p:cNvPr id="12" name="Text Placeholder 11">
            <a:extLst>
              <a:ext uri="{FF2B5EF4-FFF2-40B4-BE49-F238E27FC236}">
                <a16:creationId xmlns:a16="http://schemas.microsoft.com/office/drawing/2014/main" id="{C6D17E9C-9628-7448-B9A8-A2726DA773D6}"/>
              </a:ext>
            </a:extLst>
          </p:cNvPr>
          <p:cNvSpPr>
            <a:spLocks noGrp="1"/>
          </p:cNvSpPr>
          <p:nvPr>
            <p:ph type="body" sz="quarter" idx="10" hasCustomPrompt="1"/>
          </p:nvPr>
        </p:nvSpPr>
        <p:spPr>
          <a:xfrm>
            <a:off x="2209800" y="3808100"/>
            <a:ext cx="7772400" cy="714375"/>
          </a:xfrm>
        </p:spPr>
        <p:txBody>
          <a:bodyPr/>
          <a:lstStyle>
            <a:lvl1pPr marL="11113" indent="0">
              <a:buNone/>
              <a:tabLst/>
              <a:defRPr>
                <a:solidFill>
                  <a:schemeClr val="accent1"/>
                </a:solidFill>
              </a:defRPr>
            </a:lvl1pPr>
            <a:lvl2pPr marL="11113" indent="0">
              <a:buNone/>
              <a:tabLst/>
              <a:defRPr>
                <a:solidFill>
                  <a:schemeClr val="accent1"/>
                </a:solidFill>
              </a:defRPr>
            </a:lvl2pPr>
            <a:lvl3pPr marL="11113" indent="0">
              <a:buNone/>
              <a:tabLst/>
              <a:defRPr>
                <a:solidFill>
                  <a:schemeClr val="accent1"/>
                </a:solidFill>
              </a:defRPr>
            </a:lvl3pPr>
            <a:lvl4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4pPr>
            <a:lvl5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5pPr>
          </a:lstStyle>
          <a:p>
            <a:pPr lvl="0"/>
            <a:r>
              <a:rPr lang="fr-FR" noProof="0" dirty="0"/>
              <a:t>Cliquer pour modifier les styles de texte</a:t>
            </a:r>
          </a:p>
          <a:p>
            <a:pPr lvl="1"/>
            <a:r>
              <a:rPr lang="fr-FR" noProof="0" dirty="0"/>
              <a:t>Deuxième style</a:t>
            </a:r>
          </a:p>
          <a:p>
            <a:pPr lvl="2"/>
            <a:r>
              <a:rPr lang="fr-FR" noProof="0" dirty="0"/>
              <a:t>Troisième style</a:t>
            </a:r>
          </a:p>
          <a:p>
            <a:pPr marL="11113" marR="0" lvl="3"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pPr>
            <a:r>
              <a:rPr lang="fr-FR" noProof="0" dirty="0"/>
              <a:t>Quatrième style</a:t>
            </a:r>
          </a:p>
        </p:txBody>
      </p:sp>
      <p:sp>
        <p:nvSpPr>
          <p:cNvPr id="13" name="Rectangle 12">
            <a:extLst>
              <a:ext uri="{FF2B5EF4-FFF2-40B4-BE49-F238E27FC236}">
                <a16:creationId xmlns:a16="http://schemas.microsoft.com/office/drawing/2014/main" id="{BF1E328E-547A-2D46-98AA-9824D35EA391}"/>
              </a:ext>
            </a:extLst>
          </p:cNvPr>
          <p:cNvSpPr/>
          <p:nvPr userDrawn="1"/>
        </p:nvSpPr>
        <p:spPr>
          <a:xfrm>
            <a:off x="1" y="0"/>
            <a:ext cx="75156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5">
            <a:extLst>
              <a:ext uri="{FF2B5EF4-FFF2-40B4-BE49-F238E27FC236}">
                <a16:creationId xmlns:a16="http://schemas.microsoft.com/office/drawing/2014/main" id="{AD634EC9-876C-2F49-884E-3253BD4EFB31}"/>
              </a:ext>
            </a:extLst>
          </p:cNvPr>
          <p:cNvSpPr>
            <a:spLocks noGrp="1"/>
          </p:cNvSpPr>
          <p:nvPr>
            <p:ph type="body" sz="quarter" idx="14" hasCustomPrompt="1"/>
          </p:nvPr>
        </p:nvSpPr>
        <p:spPr>
          <a:xfrm>
            <a:off x="2209800" y="5975350"/>
            <a:ext cx="7172325" cy="326401"/>
          </a:xfrm>
        </p:spPr>
        <p:txBody>
          <a:bodyPr>
            <a:noAutofit/>
          </a:bodyPr>
          <a:lstStyle>
            <a:lvl1pPr marL="0" indent="0">
              <a:buNone/>
              <a:defRPr sz="1800">
                <a:solidFill>
                  <a:schemeClr val="accent2"/>
                </a:solidFill>
              </a:defRPr>
            </a:lvl1pPr>
            <a:lvl2pPr marL="457189" indent="0">
              <a:buNone/>
              <a:defRPr sz="1400"/>
            </a:lvl2pPr>
            <a:lvl3pPr marL="914377" indent="0">
              <a:buNone/>
              <a:defRPr sz="1400"/>
            </a:lvl3pPr>
            <a:lvl4pPr marL="1371566" indent="0">
              <a:buNone/>
              <a:defRPr sz="1400"/>
            </a:lvl4pPr>
            <a:lvl5pPr marL="1828755" indent="0">
              <a:buNone/>
              <a:defRPr sz="1400"/>
            </a:lvl5pPr>
          </a:lstStyle>
          <a:p>
            <a:pPr lvl="0"/>
            <a:r>
              <a:rPr lang="fr-FR" noProof="0" dirty="0"/>
              <a:t>Cliquer pour modifier les styles de texte</a:t>
            </a:r>
          </a:p>
        </p:txBody>
      </p:sp>
    </p:spTree>
    <p:extLst>
      <p:ext uri="{BB962C8B-B14F-4D97-AF65-F5344CB8AC3E}">
        <p14:creationId xmlns:p14="http://schemas.microsoft.com/office/powerpoint/2010/main" val="104674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428016-6532-964C-B486-CE33A8DC3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noProof="0" dirty="0"/>
              <a:t>Cliquez pour modifier le style du titre</a:t>
            </a:r>
          </a:p>
        </p:txBody>
      </p:sp>
      <p:sp>
        <p:nvSpPr>
          <p:cNvPr id="3" name="Text Placeholder 2">
            <a:extLst>
              <a:ext uri="{FF2B5EF4-FFF2-40B4-BE49-F238E27FC236}">
                <a16:creationId xmlns:a16="http://schemas.microsoft.com/office/drawing/2014/main" id="{FFC67B5A-E5AD-E344-8CF5-8A3C24798A53}"/>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fr-FR" noProof="0" dirty="0"/>
              <a:t>Cliquez pour modifier les styles du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Tree>
    <p:extLst>
      <p:ext uri="{BB962C8B-B14F-4D97-AF65-F5344CB8AC3E}">
        <p14:creationId xmlns:p14="http://schemas.microsoft.com/office/powerpoint/2010/main" val="3977352498"/>
      </p:ext>
    </p:extLst>
  </p:cSld>
  <p:clrMap bg1="lt1" tx1="dk1" bg2="lt2" tx2="dk2" accent1="accent1" accent2="accent2" accent3="accent3" accent4="accent4" accent5="accent5" accent6="accent6" hlink="hlink" folHlink="folHlink"/>
  <p:sldLayoutIdLst>
    <p:sldLayoutId id="2147483680" r:id="rId1"/>
    <p:sldLayoutId id="2147483666" r:id="rId2"/>
    <p:sldLayoutId id="2147483682" r:id="rId3"/>
    <p:sldLayoutId id="2147483683" r:id="rId4"/>
    <p:sldLayoutId id="2147483684" r:id="rId5"/>
    <p:sldLayoutId id="2147483685" r:id="rId6"/>
    <p:sldLayoutId id="2147483686" r:id="rId7"/>
    <p:sldLayoutId id="2147483711" r:id="rId8"/>
    <p:sldLayoutId id="2147483712" r:id="rId9"/>
    <p:sldLayoutId id="2147483713" r:id="rId10"/>
    <p:sldLayoutId id="2147483734" r:id="rId11"/>
    <p:sldLayoutId id="2147483735" r:id="rId12"/>
    <p:sldLayoutId id="2147483736" r:id="rId13"/>
    <p:sldLayoutId id="2147483737" r:id="rId14"/>
    <p:sldLayoutId id="2147483738" r:id="rId15"/>
    <p:sldLayoutId id="2147483739" r:id="rId16"/>
    <p:sldLayoutId id="2147483791" r:id="rId17"/>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0DB68-A2BA-2449-B476-C34582066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lvl="0"/>
            <a:r>
              <a:rPr lang="fr-FR" noProof="0" dirty="0"/>
              <a:t>CLIQUER POUR MODIFIER LE TEXTE</a:t>
            </a:r>
          </a:p>
        </p:txBody>
      </p:sp>
      <p:sp>
        <p:nvSpPr>
          <p:cNvPr id="3" name="Text Placeholder 2">
            <a:extLst>
              <a:ext uri="{FF2B5EF4-FFF2-40B4-BE49-F238E27FC236}">
                <a16:creationId xmlns:a16="http://schemas.microsoft.com/office/drawing/2014/main" id="{7116ABA9-95A7-4844-9577-BECAA53DB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Cliquer pour modifier les styles de </a:t>
            </a:r>
            <a:r>
              <a:rPr lang="en-US" dirty="0" err="1"/>
              <a:t>texte</a:t>
            </a:r>
            <a:endParaRPr lang="en-US" dirty="0"/>
          </a:p>
          <a:p>
            <a:pPr lvl="1"/>
            <a:r>
              <a:rPr lang="en-US" dirty="0" err="1"/>
              <a:t>Deuxième</a:t>
            </a:r>
            <a:r>
              <a:rPr lang="en-US" dirty="0"/>
              <a:t> style</a:t>
            </a:r>
          </a:p>
          <a:p>
            <a:pPr lvl="2"/>
            <a:r>
              <a:rPr lang="en-US" dirty="0" err="1"/>
              <a:t>Troisième</a:t>
            </a:r>
            <a:r>
              <a:rPr lang="en-US" dirty="0"/>
              <a:t> style</a:t>
            </a:r>
          </a:p>
          <a:p>
            <a:pPr lvl="3"/>
            <a:r>
              <a:rPr lang="en-US" dirty="0" err="1"/>
              <a:t>Quatrième</a:t>
            </a:r>
            <a:r>
              <a:rPr lang="en-US" dirty="0"/>
              <a:t> style</a:t>
            </a:r>
          </a:p>
          <a:p>
            <a:pPr lvl="4"/>
            <a:r>
              <a:rPr lang="en-US" dirty="0" err="1"/>
              <a:t>Cinquième</a:t>
            </a:r>
            <a:r>
              <a:rPr lang="en-US" dirty="0"/>
              <a:t> style</a:t>
            </a:r>
          </a:p>
        </p:txBody>
      </p:sp>
      <p:sp>
        <p:nvSpPr>
          <p:cNvPr id="4" name="Date Placeholder 3">
            <a:extLst>
              <a:ext uri="{FF2B5EF4-FFF2-40B4-BE49-F238E27FC236}">
                <a16:creationId xmlns:a16="http://schemas.microsoft.com/office/drawing/2014/main" id="{188F6E90-4DE2-914E-ADFB-2ACC2D7C2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7FCE4-CFA6-BF47-B47E-DE47B4DD39E6}" type="datetimeFigureOut">
              <a:t>06/07/2023</a:t>
            </a:fld>
            <a:endParaRPr lang="en-US"/>
          </a:p>
        </p:txBody>
      </p:sp>
      <p:sp>
        <p:nvSpPr>
          <p:cNvPr id="5" name="Footer Placeholder 4">
            <a:extLst>
              <a:ext uri="{FF2B5EF4-FFF2-40B4-BE49-F238E27FC236}">
                <a16:creationId xmlns:a16="http://schemas.microsoft.com/office/drawing/2014/main" id="{0170B5B1-AED3-E44C-9956-374D96A3C4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Bas de page</a:t>
            </a:r>
          </a:p>
        </p:txBody>
      </p:sp>
      <p:sp>
        <p:nvSpPr>
          <p:cNvPr id="6" name="Slide Number Placeholder 5">
            <a:extLst>
              <a:ext uri="{FF2B5EF4-FFF2-40B4-BE49-F238E27FC236}">
                <a16:creationId xmlns:a16="http://schemas.microsoft.com/office/drawing/2014/main" id="{564D6111-428B-B14C-BFE7-3A6FE9D1EE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F1D8C-8842-D749-81F9-D425F13EFBF0}" type="slidenum">
              <a:t>‹#›</a:t>
            </a:fld>
            <a:endParaRPr lang="en-US"/>
          </a:p>
        </p:txBody>
      </p:sp>
    </p:spTree>
    <p:extLst>
      <p:ext uri="{BB962C8B-B14F-4D97-AF65-F5344CB8AC3E}">
        <p14:creationId xmlns:p14="http://schemas.microsoft.com/office/powerpoint/2010/main" val="4041045405"/>
      </p:ext>
    </p:extLst>
  </p:cSld>
  <p:clrMap bg1="lt1" tx1="dk1" bg2="lt2" tx2="dk2" accent1="accent1" accent2="accent2" accent3="accent3" accent4="accent4" accent5="accent5" accent6="accent6" hlink="hlink" folHlink="folHlink"/>
  <p:sldLayoutIdLst>
    <p:sldLayoutId id="2147483679" r:id="rId1"/>
    <p:sldLayoutId id="2147483687" r:id="rId2"/>
    <p:sldLayoutId id="2147483688" r:id="rId3"/>
    <p:sldLayoutId id="2147483689" r:id="rId4"/>
    <p:sldLayoutId id="2147483690" r:id="rId5"/>
    <p:sldLayoutId id="2147483792" r:id="rId6"/>
    <p:sldLayoutId id="2147483780" r:id="rId7"/>
    <p:sldLayoutId id="2147483783" r:id="rId8"/>
    <p:sldLayoutId id="2147483774" r:id="rId9"/>
    <p:sldLayoutId id="2147483775" r:id="rId10"/>
    <p:sldLayoutId id="2147483776" r:id="rId11"/>
    <p:sldLayoutId id="2147483777" r:id="rId12"/>
    <p:sldLayoutId id="214748377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E77AA-3552-4A0B-8CA3-4A5CF689B85D}"/>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16" name="Text Placeholder 15">
            <a:extLst>
              <a:ext uri="{FF2B5EF4-FFF2-40B4-BE49-F238E27FC236}">
                <a16:creationId xmlns:a16="http://schemas.microsoft.com/office/drawing/2014/main" id="{C0F41004-607A-A94D-9628-8BDC53B72454}"/>
              </a:ext>
            </a:extLst>
          </p:cNvPr>
          <p:cNvSpPr>
            <a:spLocks noGrp="1"/>
          </p:cNvSpPr>
          <p:nvPr>
            <p:ph type="body" sz="quarter" idx="13"/>
          </p:nvPr>
        </p:nvSpPr>
        <p:spPr/>
        <p:txBody>
          <a:bodyPr>
            <a:normAutofit fontScale="92500" lnSpcReduction="20000"/>
          </a:bodyPr>
          <a:lstStyle/>
          <a:p>
            <a:r>
              <a:rPr lang="en-US" dirty="0"/>
              <a:t>Some Determinants of</a:t>
            </a:r>
          </a:p>
          <a:p>
            <a:r>
              <a:rPr lang="en-US" dirty="0"/>
              <a:t>Sustainable Reintegration</a:t>
            </a:r>
          </a:p>
        </p:txBody>
      </p:sp>
      <p:sp>
        <p:nvSpPr>
          <p:cNvPr id="17" name="Text Placeholder 16">
            <a:extLst>
              <a:ext uri="{FF2B5EF4-FFF2-40B4-BE49-F238E27FC236}">
                <a16:creationId xmlns:a16="http://schemas.microsoft.com/office/drawing/2014/main" id="{C159935D-9A99-3841-9D2C-440F62AE061A}"/>
              </a:ext>
            </a:extLst>
          </p:cNvPr>
          <p:cNvSpPr>
            <a:spLocks noGrp="1"/>
          </p:cNvSpPr>
          <p:nvPr>
            <p:ph type="body" sz="quarter" idx="14"/>
          </p:nvPr>
        </p:nvSpPr>
        <p:spPr/>
        <p:txBody>
          <a:bodyPr/>
          <a:lstStyle/>
          <a:p>
            <a:r>
              <a:rPr lang="en-US" dirty="0"/>
              <a:t>Julie </a:t>
            </a:r>
            <a:r>
              <a:rPr lang="en-US" dirty="0" err="1"/>
              <a:t>Berthet</a:t>
            </a:r>
            <a:r>
              <a:rPr lang="en-US" dirty="0"/>
              <a:t> </a:t>
            </a:r>
            <a:r>
              <a:rPr lang="en-US" dirty="0" err="1"/>
              <a:t>Valdois</a:t>
            </a:r>
            <a:r>
              <a:rPr lang="en-US" dirty="0"/>
              <a:t>, PhD</a:t>
            </a:r>
          </a:p>
        </p:txBody>
      </p:sp>
    </p:spTree>
    <p:extLst>
      <p:ext uri="{BB962C8B-B14F-4D97-AF65-F5344CB8AC3E}">
        <p14:creationId xmlns:p14="http://schemas.microsoft.com/office/powerpoint/2010/main" val="1777804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Similar results as for Business Success, which is a good sign</a:t>
            </a:r>
          </a:p>
          <a:p>
            <a:r>
              <a:rPr lang="en-US" sz="1600" dirty="0">
                <a:solidFill>
                  <a:srgbClr val="000000"/>
                </a:solidFill>
              </a:rPr>
              <a:t>The most important factors were, again, Country, Employee  number, Business type, First choice, and Received IOM business advice, with the same effects as already described</a:t>
            </a:r>
          </a:p>
          <a:p>
            <a:r>
              <a:rPr lang="en-US" sz="1600" dirty="0">
                <a:solidFill>
                  <a:srgbClr val="000000"/>
                </a:solidFill>
              </a:rPr>
              <a:t>Business members was significant at a higher level for this model, with respondents running their business on their own 1.9 times more likely to report a High Business Profitability than those running it with associates</a:t>
            </a:r>
          </a:p>
          <a:p>
            <a:r>
              <a:rPr lang="en-US" sz="1600" dirty="0">
                <a:solidFill>
                  <a:srgbClr val="000000"/>
                </a:solidFill>
              </a:rPr>
              <a:t>There were also interesting </a:t>
            </a:r>
            <a:r>
              <a:rPr lang="en-US" sz="1600" b="1" dirty="0">
                <a:solidFill>
                  <a:srgbClr val="000000"/>
                </a:solidFill>
              </a:rPr>
              <a:t>differences</a:t>
            </a:r>
            <a:r>
              <a:rPr lang="en-US" sz="1600" dirty="0">
                <a:solidFill>
                  <a:srgbClr val="000000"/>
                </a:solidFill>
              </a:rPr>
              <a:t>:</a:t>
            </a:r>
          </a:p>
          <a:p>
            <a:pPr lvl="1"/>
            <a:r>
              <a:rPr lang="en-US" dirty="0">
                <a:solidFill>
                  <a:srgbClr val="000000"/>
                </a:solidFill>
              </a:rPr>
              <a:t>Men and younger respondent were </a:t>
            </a:r>
            <a:r>
              <a:rPr lang="en-US" i="1" dirty="0">
                <a:solidFill>
                  <a:srgbClr val="000000"/>
                </a:solidFill>
              </a:rPr>
              <a:t>not</a:t>
            </a:r>
            <a:r>
              <a:rPr lang="en-US" dirty="0">
                <a:solidFill>
                  <a:srgbClr val="000000"/>
                </a:solidFill>
              </a:rPr>
              <a:t> significantly more likely to report a High Business Profitability than women and older respondents</a:t>
            </a:r>
          </a:p>
          <a:p>
            <a:pPr lvl="1"/>
            <a:r>
              <a:rPr lang="en-US" dirty="0">
                <a:solidFill>
                  <a:srgbClr val="000000"/>
                </a:solidFill>
              </a:rPr>
              <a:t>Disability was borderline significant (p = 0.053), with respondent who reported a disability less likely to report a High Business Profitability</a:t>
            </a:r>
          </a:p>
          <a:p>
            <a:r>
              <a:rPr lang="en-US" sz="1600" dirty="0">
                <a:solidFill>
                  <a:srgbClr val="000000"/>
                </a:solidFill>
              </a:rPr>
              <a:t>Taking all results together, regression analysis suggest that </a:t>
            </a:r>
            <a:r>
              <a:rPr lang="en-US" sz="1600" b="1" dirty="0">
                <a:solidFill>
                  <a:srgbClr val="000000"/>
                </a:solidFill>
              </a:rPr>
              <a:t>country</a:t>
            </a:r>
            <a:r>
              <a:rPr lang="en-US" sz="1600" dirty="0">
                <a:solidFill>
                  <a:srgbClr val="000000"/>
                </a:solidFill>
              </a:rPr>
              <a:t>, </a:t>
            </a:r>
            <a:r>
              <a:rPr lang="en-US" sz="1600" b="1" dirty="0">
                <a:solidFill>
                  <a:srgbClr val="000000"/>
                </a:solidFill>
              </a:rPr>
              <a:t>factors related to business type and structure</a:t>
            </a:r>
            <a:r>
              <a:rPr lang="en-US" sz="1600" dirty="0">
                <a:solidFill>
                  <a:srgbClr val="000000"/>
                </a:solidFill>
              </a:rPr>
              <a:t>, and </a:t>
            </a:r>
            <a:r>
              <a:rPr lang="en-US" sz="1600" b="1" dirty="0">
                <a:solidFill>
                  <a:srgbClr val="000000"/>
                </a:solidFill>
              </a:rPr>
              <a:t>assistance factors </a:t>
            </a:r>
            <a:r>
              <a:rPr lang="en-US" sz="1600" dirty="0">
                <a:solidFill>
                  <a:srgbClr val="000000"/>
                </a:solidFill>
              </a:rPr>
              <a:t>are the strongest determinants of overall business sustainability</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136753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659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Sample used</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52557"/>
          </a:xfrm>
        </p:spPr>
        <p:txBody>
          <a:bodyPr>
            <a:normAutofit/>
          </a:bodyPr>
          <a:lstStyle/>
          <a:p>
            <a:r>
              <a:rPr lang="en-US" sz="1600" dirty="0">
                <a:solidFill>
                  <a:srgbClr val="000000"/>
                </a:solidFill>
              </a:rPr>
              <a:t>1,385 interviews conducted between October 2022 and January 2023</a:t>
            </a:r>
          </a:p>
          <a:p>
            <a:r>
              <a:rPr lang="en-US" sz="1600" dirty="0">
                <a:solidFill>
                  <a:srgbClr val="000000"/>
                </a:solidFill>
              </a:rPr>
              <a:t>The origin country of most respondents was Niger, Guinea-Conakry, Mali, and Tchad</a:t>
            </a:r>
          </a:p>
          <a:p>
            <a:r>
              <a:rPr lang="en-US" sz="1600" dirty="0">
                <a:solidFill>
                  <a:srgbClr val="000000"/>
                </a:solidFill>
              </a:rPr>
              <a:t>Most respondents were returning from Libya, Niger, and Algeria</a:t>
            </a:r>
          </a:p>
          <a:p>
            <a:r>
              <a:rPr lang="en-US" sz="1600" dirty="0">
                <a:solidFill>
                  <a:srgbClr val="000000"/>
                </a:solidFill>
              </a:rPr>
              <a:t>86% men, 14% women</a:t>
            </a:r>
          </a:p>
          <a:p>
            <a:r>
              <a:rPr lang="en-US" sz="1600" dirty="0">
                <a:solidFill>
                  <a:srgbClr val="000000"/>
                </a:solidFill>
              </a:rPr>
              <a:t>Median age = 28 years old (min: 15, max: 78)</a:t>
            </a:r>
          </a:p>
          <a:p>
            <a:r>
              <a:rPr lang="en-US" sz="1600" dirty="0">
                <a:solidFill>
                  <a:srgbClr val="000000"/>
                </a:solidFill>
              </a:rPr>
              <a:t>Note that some variables from Mimosa were used for some analyses (for example, Training)</a:t>
            </a:r>
            <a:endParaRPr lang="en-US" dirty="0">
              <a:solidFill>
                <a:srgbClr val="000000"/>
              </a:solidFill>
            </a:endParaRPr>
          </a:p>
        </p:txBody>
      </p:sp>
    </p:spTree>
    <p:extLst>
      <p:ext uri="{BB962C8B-B14F-4D97-AF65-F5344CB8AC3E}">
        <p14:creationId xmlns:p14="http://schemas.microsoft.com/office/powerpoint/2010/main" val="132534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Composite Score</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365721"/>
          </a:xfrm>
        </p:spPr>
        <p:txBody>
          <a:bodyPr>
            <a:normAutofit lnSpcReduction="10000"/>
          </a:bodyPr>
          <a:lstStyle/>
          <a:p>
            <a:r>
              <a:rPr lang="en-US" sz="1600" dirty="0">
                <a:solidFill>
                  <a:srgbClr val="000000"/>
                </a:solidFill>
              </a:rPr>
              <a:t>We considered 15 factors that might impact Composite Score:</a:t>
            </a:r>
          </a:p>
          <a:p>
            <a:pPr lvl="1"/>
            <a:r>
              <a:rPr lang="en-US" dirty="0">
                <a:solidFill>
                  <a:srgbClr val="000000"/>
                </a:solidFill>
              </a:rPr>
              <a:t>Country</a:t>
            </a:r>
          </a:p>
          <a:p>
            <a:pPr lvl="1"/>
            <a:r>
              <a:rPr lang="en-US" dirty="0">
                <a:solidFill>
                  <a:srgbClr val="000000"/>
                </a:solidFill>
              </a:rPr>
              <a:t>Country of return</a:t>
            </a:r>
          </a:p>
          <a:p>
            <a:pPr lvl="1"/>
            <a:r>
              <a:rPr lang="en-US" dirty="0">
                <a:solidFill>
                  <a:srgbClr val="000000"/>
                </a:solidFill>
              </a:rPr>
              <a:t>Age</a:t>
            </a:r>
          </a:p>
          <a:p>
            <a:pPr lvl="1"/>
            <a:r>
              <a:rPr lang="en-US" dirty="0">
                <a:solidFill>
                  <a:srgbClr val="000000"/>
                </a:solidFill>
              </a:rPr>
              <a:t>Gender</a:t>
            </a:r>
          </a:p>
          <a:p>
            <a:pPr lvl="1"/>
            <a:r>
              <a:rPr lang="en-US" dirty="0">
                <a:solidFill>
                  <a:srgbClr val="000000"/>
                </a:solidFill>
              </a:rPr>
              <a:t>Migration duration</a:t>
            </a:r>
          </a:p>
          <a:p>
            <a:pPr lvl="1"/>
            <a:r>
              <a:rPr lang="en-US" dirty="0">
                <a:solidFill>
                  <a:srgbClr val="000000"/>
                </a:solidFill>
              </a:rPr>
              <a:t>Form of assistance</a:t>
            </a:r>
          </a:p>
          <a:p>
            <a:pPr lvl="1"/>
            <a:r>
              <a:rPr lang="en-US" dirty="0">
                <a:solidFill>
                  <a:srgbClr val="000000"/>
                </a:solidFill>
              </a:rPr>
              <a:t>Financial services</a:t>
            </a:r>
          </a:p>
          <a:p>
            <a:pPr lvl="1"/>
            <a:r>
              <a:rPr lang="en-US" dirty="0">
                <a:solidFill>
                  <a:srgbClr val="000000"/>
                </a:solidFill>
              </a:rPr>
              <a:t>Medical support</a:t>
            </a:r>
          </a:p>
          <a:p>
            <a:pPr lvl="1"/>
            <a:r>
              <a:rPr lang="en-US" dirty="0">
                <a:solidFill>
                  <a:srgbClr val="000000"/>
                </a:solidFill>
              </a:rPr>
              <a:t>Material assistance</a:t>
            </a:r>
          </a:p>
          <a:p>
            <a:pPr lvl="1"/>
            <a:r>
              <a:rPr lang="en-US" dirty="0">
                <a:solidFill>
                  <a:srgbClr val="000000"/>
                </a:solidFill>
              </a:rPr>
              <a:t>Psychosocial support</a:t>
            </a:r>
          </a:p>
          <a:p>
            <a:pPr lvl="1"/>
            <a:r>
              <a:rPr lang="en-US" dirty="0">
                <a:solidFill>
                  <a:srgbClr val="000000"/>
                </a:solidFill>
              </a:rPr>
              <a:t>Social support</a:t>
            </a:r>
          </a:p>
          <a:p>
            <a:pPr lvl="1"/>
            <a:r>
              <a:rPr lang="en-US" dirty="0">
                <a:solidFill>
                  <a:srgbClr val="000000"/>
                </a:solidFill>
              </a:rPr>
              <a:t>Training</a:t>
            </a:r>
          </a:p>
          <a:p>
            <a:pPr lvl="1"/>
            <a:r>
              <a:rPr lang="en-US" dirty="0">
                <a:solidFill>
                  <a:srgbClr val="000000"/>
                </a:solidFill>
              </a:rPr>
              <a:t>Training duration</a:t>
            </a:r>
          </a:p>
          <a:p>
            <a:pPr lvl="1"/>
            <a:r>
              <a:rPr lang="en-US" dirty="0">
                <a:solidFill>
                  <a:srgbClr val="000000"/>
                </a:solidFill>
              </a:rPr>
              <a:t>MB assistance duration</a:t>
            </a:r>
          </a:p>
          <a:p>
            <a:pPr lvl="1"/>
            <a:r>
              <a:rPr lang="en-US" dirty="0">
                <a:solidFill>
                  <a:srgbClr val="000000"/>
                </a:solidFill>
              </a:rPr>
              <a:t>MB support duration [to discuss]</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35801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Composite Score</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The Composite Score ranges from 0 to 1, with 0 denoting the lowest level of sustainable reintegration, and 1 denoting the highest level of sustainable reintegration</a:t>
            </a:r>
          </a:p>
          <a:p>
            <a:r>
              <a:rPr lang="en-US" sz="1600" dirty="0">
                <a:solidFill>
                  <a:srgbClr val="000000"/>
                </a:solidFill>
              </a:rPr>
              <a:t>For this sample, the average Composite Score was 0.67</a:t>
            </a:r>
            <a:endParaRPr lang="en-US" dirty="0">
              <a:solidFill>
                <a:srgbClr val="000000"/>
              </a:solidFill>
            </a:endParaRPr>
          </a:p>
          <a:p>
            <a:r>
              <a:rPr lang="en-US" sz="1600" dirty="0">
                <a:solidFill>
                  <a:srgbClr val="000000"/>
                </a:solidFill>
              </a:rPr>
              <a:t>We used regression to identify which of the 15 factors tend to have a negative or positive impact on the Composite Score</a:t>
            </a: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643460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Out of the 15 variables, 6 were found to have a significant impact on the Composite Score</a:t>
            </a:r>
          </a:p>
          <a:p>
            <a:r>
              <a:rPr lang="en-US" sz="1600" dirty="0">
                <a:solidFill>
                  <a:srgbClr val="000000"/>
                </a:solidFill>
              </a:rPr>
              <a:t>The most important ones were:</a:t>
            </a:r>
          </a:p>
          <a:p>
            <a:pPr lvl="1"/>
            <a:r>
              <a:rPr lang="en-US" dirty="0">
                <a:solidFill>
                  <a:srgbClr val="000000"/>
                </a:solidFill>
              </a:rPr>
              <a:t>Country</a:t>
            </a:r>
          </a:p>
          <a:p>
            <a:pPr lvl="1"/>
            <a:r>
              <a:rPr lang="en-US" dirty="0">
                <a:solidFill>
                  <a:srgbClr val="000000"/>
                </a:solidFill>
              </a:rPr>
              <a:t>Country of return</a:t>
            </a:r>
          </a:p>
          <a:p>
            <a:pPr lvl="1"/>
            <a:r>
              <a:rPr lang="en-US" dirty="0">
                <a:solidFill>
                  <a:srgbClr val="000000"/>
                </a:solidFill>
              </a:rPr>
              <a:t>Gender</a:t>
            </a:r>
          </a:p>
          <a:p>
            <a:pPr lvl="1"/>
            <a:r>
              <a:rPr lang="en-US" dirty="0">
                <a:solidFill>
                  <a:srgbClr val="000000"/>
                </a:solidFill>
              </a:rPr>
              <a:t>MB support duration</a:t>
            </a:r>
          </a:p>
          <a:p>
            <a:r>
              <a:rPr lang="en-US" sz="1600" dirty="0">
                <a:solidFill>
                  <a:srgbClr val="000000"/>
                </a:solidFill>
              </a:rPr>
              <a:t>Financial services and the form of business assistance were also significant, but at a lower level</a:t>
            </a:r>
          </a:p>
          <a:p>
            <a:r>
              <a:rPr lang="en-US" sz="1600" dirty="0">
                <a:solidFill>
                  <a:srgbClr val="000000"/>
                </a:solidFill>
              </a:rPr>
              <a:t>All other variables did not significantly influence the Composite Score</a:t>
            </a:r>
            <a:endParaRPr lang="en-US" dirty="0">
              <a:solidFill>
                <a:srgbClr val="000000"/>
              </a:solidFill>
            </a:endParaRPr>
          </a:p>
          <a:p>
            <a:endParaRPr lang="en-US" sz="1600" dirty="0">
              <a:solidFill>
                <a:srgbClr val="000000"/>
              </a:solidFill>
            </a:endParaRPr>
          </a:p>
          <a:p>
            <a:r>
              <a:rPr lang="en-US" sz="1600" dirty="0">
                <a:solidFill>
                  <a:srgbClr val="000000"/>
                </a:solidFill>
              </a:rPr>
              <a:t>Let us now take a closer look at some of these results</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1240779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b="1" dirty="0">
                <a:solidFill>
                  <a:srgbClr val="000000"/>
                </a:solidFill>
              </a:rPr>
              <a:t>Men</a:t>
            </a:r>
            <a:r>
              <a:rPr lang="en-US" sz="1600" dirty="0">
                <a:solidFill>
                  <a:srgbClr val="000000"/>
                </a:solidFill>
              </a:rPr>
              <a:t> tend to have a significantly higher Composite Score than </a:t>
            </a:r>
            <a:r>
              <a:rPr lang="en-US" sz="1600" b="1" dirty="0">
                <a:solidFill>
                  <a:srgbClr val="000000"/>
                </a:solidFill>
              </a:rPr>
              <a:t>women</a:t>
            </a:r>
          </a:p>
          <a:p>
            <a:r>
              <a:rPr lang="en-US" sz="1600" dirty="0">
                <a:solidFill>
                  <a:srgbClr val="000000"/>
                </a:solidFill>
              </a:rPr>
              <a:t>Respondents in </a:t>
            </a:r>
            <a:r>
              <a:rPr lang="en-US" sz="1600" b="1" dirty="0">
                <a:solidFill>
                  <a:srgbClr val="000000"/>
                </a:solidFill>
              </a:rPr>
              <a:t>Tchad</a:t>
            </a:r>
            <a:r>
              <a:rPr lang="en-US" sz="1600" dirty="0">
                <a:solidFill>
                  <a:srgbClr val="000000"/>
                </a:solidFill>
              </a:rPr>
              <a:t> have the lowest Composite Score, whereas respondents </a:t>
            </a:r>
            <a:r>
              <a:rPr lang="en-US" sz="1600" b="1" dirty="0">
                <a:solidFill>
                  <a:srgbClr val="000000"/>
                </a:solidFill>
              </a:rPr>
              <a:t>returning from Niger </a:t>
            </a:r>
            <a:r>
              <a:rPr lang="en-US" sz="1600" dirty="0">
                <a:solidFill>
                  <a:srgbClr val="000000"/>
                </a:solidFill>
              </a:rPr>
              <a:t>have the lowest Composite Score</a:t>
            </a:r>
          </a:p>
          <a:p>
            <a:r>
              <a:rPr lang="en-US" sz="1600" b="1" dirty="0">
                <a:solidFill>
                  <a:srgbClr val="000000"/>
                </a:solidFill>
              </a:rPr>
              <a:t>MB support duration </a:t>
            </a:r>
            <a:r>
              <a:rPr lang="en-US" sz="1600" dirty="0">
                <a:solidFill>
                  <a:srgbClr val="000000"/>
                </a:solidFill>
              </a:rPr>
              <a:t>[to discuss] seems to have a positive impact: the longer the support duration, the higher the Composite Score</a:t>
            </a:r>
          </a:p>
          <a:p>
            <a:r>
              <a:rPr lang="en-US" sz="1600" dirty="0">
                <a:solidFill>
                  <a:srgbClr val="000000"/>
                </a:solidFill>
              </a:rPr>
              <a:t>Respondents who received </a:t>
            </a:r>
            <a:r>
              <a:rPr lang="en-US" sz="1600" b="1" dirty="0">
                <a:solidFill>
                  <a:srgbClr val="000000"/>
                </a:solidFill>
              </a:rPr>
              <a:t>Financial services</a:t>
            </a:r>
            <a:r>
              <a:rPr lang="en-US" sz="1600" dirty="0">
                <a:solidFill>
                  <a:srgbClr val="000000"/>
                </a:solidFill>
              </a:rPr>
              <a:t> tend to have a significantly higher Composite Score than those who did </a:t>
            </a:r>
            <a:r>
              <a:rPr lang="en-US" sz="1600" i="1" dirty="0">
                <a:solidFill>
                  <a:srgbClr val="000000"/>
                </a:solidFill>
              </a:rPr>
              <a:t>not</a:t>
            </a:r>
            <a:r>
              <a:rPr lang="en-US" sz="1600" dirty="0">
                <a:solidFill>
                  <a:srgbClr val="000000"/>
                </a:solidFill>
              </a:rPr>
              <a:t> receive it</a:t>
            </a:r>
          </a:p>
          <a:p>
            <a:r>
              <a:rPr lang="en-US" sz="1600" dirty="0">
                <a:solidFill>
                  <a:srgbClr val="000000"/>
                </a:solidFill>
              </a:rPr>
              <a:t>There are no differences in terms of receiving assistance in cash, kind, or cash and kind, except that respondents for whom we have no answer have a significantly lower Composite Score</a:t>
            </a:r>
          </a:p>
          <a:p>
            <a:endParaRPr lang="en-US" sz="1600" dirty="0">
              <a:solidFill>
                <a:srgbClr val="000000"/>
              </a:solidFill>
            </a:endParaRPr>
          </a:p>
        </p:txBody>
      </p:sp>
    </p:spTree>
    <p:extLst>
      <p:ext uri="{BB962C8B-B14F-4D97-AF65-F5344CB8AC3E}">
        <p14:creationId xmlns:p14="http://schemas.microsoft.com/office/powerpoint/2010/main" val="3878675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Economic Score</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Just as the Composite Score, the Economic Score ranges from 0 to 1, with 0 denoting the lowest level of sustainable economic reintegration, and 1 denoting the highest level of sustainable economic reintegration</a:t>
            </a:r>
          </a:p>
          <a:p>
            <a:r>
              <a:rPr lang="en-US" sz="1600" dirty="0">
                <a:solidFill>
                  <a:srgbClr val="000000"/>
                </a:solidFill>
              </a:rPr>
              <a:t>For this sample, the average Economic Score was 0.63</a:t>
            </a:r>
          </a:p>
          <a:p>
            <a:r>
              <a:rPr lang="en-US" sz="1600" dirty="0">
                <a:solidFill>
                  <a:srgbClr val="000000"/>
                </a:solidFill>
              </a:rPr>
              <a:t>We used regression to identify which of the 15 factors (the same as for the Composite Score) tend to have a negative or positive impact on the Economic Score</a:t>
            </a: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381018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Similar results as for the Composite Score, which is a good sign</a:t>
            </a:r>
          </a:p>
          <a:p>
            <a:r>
              <a:rPr lang="en-US" sz="1600" dirty="0">
                <a:solidFill>
                  <a:srgbClr val="000000"/>
                </a:solidFill>
              </a:rPr>
              <a:t>The only </a:t>
            </a:r>
            <a:r>
              <a:rPr lang="en-US" sz="1600" b="1" dirty="0">
                <a:solidFill>
                  <a:srgbClr val="000000"/>
                </a:solidFill>
              </a:rPr>
              <a:t>differences</a:t>
            </a:r>
            <a:r>
              <a:rPr lang="en-US" sz="1600" dirty="0">
                <a:solidFill>
                  <a:srgbClr val="000000"/>
                </a:solidFill>
              </a:rPr>
              <a:t> were:</a:t>
            </a:r>
          </a:p>
          <a:p>
            <a:pPr lvl="1"/>
            <a:r>
              <a:rPr lang="en-US" dirty="0">
                <a:solidFill>
                  <a:srgbClr val="000000"/>
                </a:solidFill>
              </a:rPr>
              <a:t>Men do </a:t>
            </a:r>
            <a:r>
              <a:rPr lang="en-US" i="1" dirty="0">
                <a:solidFill>
                  <a:srgbClr val="000000"/>
                </a:solidFill>
              </a:rPr>
              <a:t>not</a:t>
            </a:r>
            <a:r>
              <a:rPr lang="en-US" dirty="0">
                <a:solidFill>
                  <a:srgbClr val="000000"/>
                </a:solidFill>
              </a:rPr>
              <a:t> tend to have a significantly higher Economic Score than women</a:t>
            </a:r>
          </a:p>
          <a:p>
            <a:pPr lvl="1"/>
            <a:r>
              <a:rPr lang="en-US" dirty="0">
                <a:solidFill>
                  <a:srgbClr val="000000"/>
                </a:solidFill>
              </a:rPr>
              <a:t>Financial service is not a significant predictor of Economic Score, but Material Assistance is a significant predictor, with respondents who received such assistance having a significantly lower Economic Score than those who did </a:t>
            </a:r>
            <a:r>
              <a:rPr lang="en-US" i="1" dirty="0">
                <a:solidFill>
                  <a:srgbClr val="000000"/>
                </a:solidFill>
              </a:rPr>
              <a:t>not</a:t>
            </a:r>
            <a:r>
              <a:rPr lang="en-US" dirty="0">
                <a:solidFill>
                  <a:srgbClr val="000000"/>
                </a:solidFill>
              </a:rPr>
              <a:t> receive it</a:t>
            </a:r>
          </a:p>
          <a:p>
            <a:r>
              <a:rPr lang="en-US" dirty="0">
                <a:solidFill>
                  <a:srgbClr val="000000"/>
                </a:solidFill>
              </a:rPr>
              <a:t>All other results were similar and in the same directions as for the Composite Score</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643217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pic>
        <p:nvPicPr>
          <p:cNvPr id="4" name="Picture 3">
            <a:extLst>
              <a:ext uri="{FF2B5EF4-FFF2-40B4-BE49-F238E27FC236}">
                <a16:creationId xmlns:a16="http://schemas.microsoft.com/office/drawing/2014/main" id="{3CCBE0AA-EC51-3A2B-E6C3-06398D0CAAC4}"/>
              </a:ext>
            </a:extLst>
          </p:cNvPr>
          <p:cNvPicPr>
            <a:picLocks noChangeAspect="1"/>
          </p:cNvPicPr>
          <p:nvPr/>
        </p:nvPicPr>
        <p:blipFill>
          <a:blip r:embed="rId3"/>
          <a:stretch>
            <a:fillRect/>
          </a:stretch>
        </p:blipFill>
        <p:spPr>
          <a:xfrm>
            <a:off x="914399" y="824865"/>
            <a:ext cx="8554454" cy="5088662"/>
          </a:xfrm>
          <a:prstGeom prst="rect">
            <a:avLst/>
          </a:prstGeom>
        </p:spPr>
      </p:pic>
    </p:spTree>
    <p:extLst>
      <p:ext uri="{BB962C8B-B14F-4D97-AF65-F5344CB8AC3E}">
        <p14:creationId xmlns:p14="http://schemas.microsoft.com/office/powerpoint/2010/main" val="293859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INTRODUCTION</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What makes reintegration successful?</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52557"/>
          </a:xfrm>
        </p:spPr>
        <p:txBody>
          <a:bodyPr>
            <a:normAutofit/>
          </a:bodyPr>
          <a:lstStyle/>
          <a:p>
            <a:r>
              <a:rPr lang="en-US" sz="1600" dirty="0">
                <a:solidFill>
                  <a:srgbClr val="000000"/>
                </a:solidFill>
              </a:rPr>
              <a:t>In terms of:</a:t>
            </a:r>
          </a:p>
          <a:p>
            <a:pPr lvl="1"/>
            <a:r>
              <a:rPr lang="en-US" dirty="0">
                <a:solidFill>
                  <a:srgbClr val="000000"/>
                </a:solidFill>
              </a:rPr>
              <a:t>Business success: Is the business open and functional?</a:t>
            </a:r>
          </a:p>
          <a:p>
            <a:pPr lvl="1"/>
            <a:r>
              <a:rPr lang="en-US" dirty="0">
                <a:solidFill>
                  <a:srgbClr val="000000"/>
                </a:solidFill>
              </a:rPr>
              <a:t>Business profitability: Can the business cover the needs of the respondents and their family?</a:t>
            </a:r>
          </a:p>
          <a:p>
            <a:pPr lvl="1"/>
            <a:r>
              <a:rPr lang="en-US" dirty="0">
                <a:solidFill>
                  <a:srgbClr val="000000"/>
                </a:solidFill>
              </a:rPr>
              <a:t>Economic Score: A series of economic indicators</a:t>
            </a:r>
          </a:p>
          <a:p>
            <a:pPr lvl="1"/>
            <a:r>
              <a:rPr lang="en-US" dirty="0">
                <a:solidFill>
                  <a:srgbClr val="000000"/>
                </a:solidFill>
              </a:rPr>
              <a:t>Overall Reintegration Score: A series of economic, social, and psychosocial indicators</a:t>
            </a:r>
          </a:p>
          <a:p>
            <a:pPr lvl="1"/>
            <a:endParaRPr lang="en-US" dirty="0">
              <a:solidFill>
                <a:srgbClr val="000000"/>
              </a:solidFill>
            </a:endParaRPr>
          </a:p>
          <a:p>
            <a:r>
              <a:rPr lang="en-US" sz="1600" dirty="0">
                <a:solidFill>
                  <a:srgbClr val="000000"/>
                </a:solidFill>
              </a:rPr>
              <a:t>Data used to explore these questions:</a:t>
            </a:r>
          </a:p>
          <a:p>
            <a:pPr lvl="1"/>
            <a:r>
              <a:rPr lang="en-US" dirty="0">
                <a:solidFill>
                  <a:srgbClr val="000000"/>
                </a:solidFill>
              </a:rPr>
              <a:t>The Reintegration Economic Survey (Business Success and Business Profitability)</a:t>
            </a:r>
          </a:p>
          <a:p>
            <a:pPr lvl="1"/>
            <a:r>
              <a:rPr lang="en-US" dirty="0">
                <a:solidFill>
                  <a:srgbClr val="000000"/>
                </a:solidFill>
              </a:rPr>
              <a:t>The Reintegration Sustainability Survey (Economic Score and Overall Reintegration Score)</a:t>
            </a:r>
          </a:p>
          <a:p>
            <a:pPr lvl="1"/>
            <a:r>
              <a:rPr lang="en-US" dirty="0">
                <a:solidFill>
                  <a:srgbClr val="000000"/>
                </a:solidFill>
              </a:rPr>
              <a:t>For some analyses, Mimosa data (Training variables)</a:t>
            </a:r>
          </a:p>
        </p:txBody>
      </p:sp>
    </p:spTree>
    <p:extLst>
      <p:ext uri="{BB962C8B-B14F-4D97-AF65-F5344CB8AC3E}">
        <p14:creationId xmlns:p14="http://schemas.microsoft.com/office/powerpoint/2010/main" val="188688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pic>
        <p:nvPicPr>
          <p:cNvPr id="15" name="Picture 14">
            <a:extLst>
              <a:ext uri="{FF2B5EF4-FFF2-40B4-BE49-F238E27FC236}">
                <a16:creationId xmlns:a16="http://schemas.microsoft.com/office/drawing/2014/main" id="{1BC572BD-A0DA-DC78-80A2-39E6F935B205}"/>
              </a:ext>
            </a:extLst>
          </p:cNvPr>
          <p:cNvPicPr>
            <a:picLocks noChangeAspect="1"/>
          </p:cNvPicPr>
          <p:nvPr/>
        </p:nvPicPr>
        <p:blipFill>
          <a:blip r:embed="rId3"/>
          <a:stretch>
            <a:fillRect/>
          </a:stretch>
        </p:blipFill>
        <p:spPr>
          <a:xfrm>
            <a:off x="950494" y="911044"/>
            <a:ext cx="8496395" cy="5035909"/>
          </a:xfrm>
          <a:prstGeom prst="rect">
            <a:avLst/>
          </a:prstGeom>
        </p:spPr>
      </p:pic>
    </p:spTree>
    <p:extLst>
      <p:ext uri="{BB962C8B-B14F-4D97-AF65-F5344CB8AC3E}">
        <p14:creationId xmlns:p14="http://schemas.microsoft.com/office/powerpoint/2010/main" val="3508173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D3158F-9275-E2A6-D33E-2707531405E6}"/>
              </a:ext>
            </a:extLst>
          </p:cNvPr>
          <p:cNvPicPr>
            <a:picLocks noGrp="1" noRo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6" name="Rectangle 5">
            <a:extLst>
              <a:ext uri="{FF2B5EF4-FFF2-40B4-BE49-F238E27FC236}">
                <a16:creationId xmlns:a16="http://schemas.microsoft.com/office/drawing/2014/main" id="{C96BBA46-AD53-D544-B994-CB692E364E65}"/>
              </a:ext>
            </a:extLst>
          </p:cNvPr>
          <p:cNvSpPr/>
          <p:nvPr/>
        </p:nvSpPr>
        <p:spPr>
          <a:xfrm>
            <a:off x="0" y="0"/>
            <a:ext cx="12192000" cy="56089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pic>
        <p:nvPicPr>
          <p:cNvPr id="10" name="Picture 9" descr="A picture containing window, person, looking, sign&#10;&#10;Description automatically generated">
            <a:extLst>
              <a:ext uri="{FF2B5EF4-FFF2-40B4-BE49-F238E27FC236}">
                <a16:creationId xmlns:a16="http://schemas.microsoft.com/office/drawing/2014/main" id="{3563AA73-8802-B147-A94A-E04624B8D22B}"/>
              </a:ext>
            </a:extLst>
          </p:cNvPr>
          <p:cNvPicPr>
            <a:picLocks noChangeAspect="1"/>
          </p:cNvPicPr>
          <p:nvPr/>
        </p:nvPicPr>
        <p:blipFill>
          <a:blip r:embed="rId3">
            <a:alphaModFix amt="10000"/>
          </a:blip>
          <a:stretch>
            <a:fillRect/>
          </a:stretch>
        </p:blipFill>
        <p:spPr>
          <a:xfrm>
            <a:off x="1883121" y="556249"/>
            <a:ext cx="7849515" cy="4840072"/>
          </a:xfrm>
          <a:prstGeom prst="rect">
            <a:avLst/>
          </a:prstGeom>
        </p:spPr>
      </p:pic>
      <p:sp>
        <p:nvSpPr>
          <p:cNvPr id="7" name="Rectangle 6">
            <a:extLst>
              <a:ext uri="{FF2B5EF4-FFF2-40B4-BE49-F238E27FC236}">
                <a16:creationId xmlns:a16="http://schemas.microsoft.com/office/drawing/2014/main" id="{7124321C-BF41-4940-B37B-ECD85C8E908B}"/>
              </a:ext>
            </a:extLst>
          </p:cNvPr>
          <p:cNvSpPr/>
          <p:nvPr/>
        </p:nvSpPr>
        <p:spPr>
          <a:xfrm>
            <a:off x="2485100" y="2098666"/>
            <a:ext cx="7221801" cy="1602951"/>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40000"/>
              </a:lnSpc>
            </a:pPr>
            <a:r>
              <a:rPr lang="fr-FR" sz="6500" dirty="0" err="1">
                <a:solidFill>
                  <a:schemeClr val="bg1"/>
                </a:solidFill>
                <a:latin typeface="Calibri" panose="020F0502020204030204" pitchFamily="34" charset="0"/>
                <a:cs typeface="Calibri" panose="020F0502020204030204" pitchFamily="34" charset="0"/>
              </a:rPr>
              <a:t>Thank</a:t>
            </a:r>
            <a:r>
              <a:rPr lang="fr-FR" sz="6500" dirty="0">
                <a:solidFill>
                  <a:schemeClr val="bg1"/>
                </a:solidFill>
                <a:latin typeface="Calibri" panose="020F0502020204030204" pitchFamily="34" charset="0"/>
                <a:cs typeface="Calibri" panose="020F0502020204030204" pitchFamily="34" charset="0"/>
              </a:rPr>
              <a:t> </a:t>
            </a:r>
            <a:r>
              <a:rPr lang="fr-FR" sz="6500" dirty="0" err="1">
                <a:solidFill>
                  <a:schemeClr val="bg1"/>
                </a:solidFill>
                <a:latin typeface="Calibri" panose="020F0502020204030204" pitchFamily="34" charset="0"/>
                <a:cs typeface="Calibri" panose="020F0502020204030204" pitchFamily="34" charset="0"/>
              </a:rPr>
              <a:t>you</a:t>
            </a:r>
            <a:r>
              <a:rPr lang="fr-FR" sz="6500" dirty="0">
                <a:solidFill>
                  <a:schemeClr val="bg1"/>
                </a:solidFill>
                <a:latin typeface="Calibri" panose="020F0502020204030204" pitchFamily="34" charset="0"/>
                <a:cs typeface="Calibri" panose="020F0502020204030204" pitchFamily="34" charset="0"/>
              </a:rPr>
              <a:t>!</a:t>
            </a:r>
          </a:p>
          <a:p>
            <a:pPr algn="ctr"/>
            <a:r>
              <a:rPr lang="fr-FR" sz="2400" dirty="0">
                <a:solidFill>
                  <a:schemeClr val="bg1"/>
                </a:solidFill>
                <a:latin typeface="Calibri" panose="020F0502020204030204" pitchFamily="34" charset="0"/>
                <a:cs typeface="Calibri" panose="020F0502020204030204" pitchFamily="34" charset="0"/>
              </a:rPr>
              <a:t>QUESTIONS?</a:t>
            </a:r>
          </a:p>
        </p:txBody>
      </p:sp>
    </p:spTree>
    <p:extLst>
      <p:ext uri="{BB962C8B-B14F-4D97-AF65-F5344CB8AC3E}">
        <p14:creationId xmlns:p14="http://schemas.microsoft.com/office/powerpoint/2010/main" val="358983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Sample used</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52557"/>
          </a:xfrm>
        </p:spPr>
        <p:txBody>
          <a:bodyPr>
            <a:normAutofit/>
          </a:bodyPr>
          <a:lstStyle/>
          <a:p>
            <a:r>
              <a:rPr lang="en-US" sz="1600" dirty="0">
                <a:solidFill>
                  <a:srgbClr val="000000"/>
                </a:solidFill>
              </a:rPr>
              <a:t>1,917 interviews conducted between September 2020 and April 2023</a:t>
            </a:r>
          </a:p>
          <a:p>
            <a:r>
              <a:rPr lang="en-US" sz="1600" dirty="0">
                <a:solidFill>
                  <a:srgbClr val="000000"/>
                </a:solidFill>
              </a:rPr>
              <a:t>Most respondents were interviewed in Senegal, Guinea, Ivory Coast, Burkina Faso, and Ghana</a:t>
            </a:r>
          </a:p>
          <a:p>
            <a:r>
              <a:rPr lang="en-US" sz="1600" dirty="0">
                <a:solidFill>
                  <a:srgbClr val="000000"/>
                </a:solidFill>
              </a:rPr>
              <a:t>Most respondents were returning from Libya, Algeria, Niger, and Morocco</a:t>
            </a:r>
          </a:p>
          <a:p>
            <a:r>
              <a:rPr lang="en-US" sz="1600" dirty="0">
                <a:solidFill>
                  <a:srgbClr val="000000"/>
                </a:solidFill>
              </a:rPr>
              <a:t>90% men, 10% women</a:t>
            </a:r>
          </a:p>
          <a:p>
            <a:r>
              <a:rPr lang="en-US" sz="1600" dirty="0">
                <a:solidFill>
                  <a:srgbClr val="000000"/>
                </a:solidFill>
              </a:rPr>
              <a:t>80% were aged 14-35, 20% were aged 36+</a:t>
            </a:r>
          </a:p>
          <a:p>
            <a:r>
              <a:rPr lang="en-US" sz="1600" dirty="0">
                <a:solidFill>
                  <a:srgbClr val="000000"/>
                </a:solidFill>
              </a:rPr>
              <a:t>All respondents had received Microbusiness assistance as main form of assistance, with most respondents involved in trade (41%), farming (17%), transport (14%), and agriculture/aviculture (10%)</a:t>
            </a:r>
          </a:p>
          <a:p>
            <a:r>
              <a:rPr lang="en-US" sz="1600" dirty="0">
                <a:solidFill>
                  <a:srgbClr val="000000"/>
                </a:solidFill>
              </a:rPr>
              <a:t>89% of all respondents were satisfied or very satisfied with reintegration support</a:t>
            </a:r>
          </a:p>
          <a:p>
            <a:r>
              <a:rPr lang="en-US" sz="1600" dirty="0">
                <a:solidFill>
                  <a:srgbClr val="000000"/>
                </a:solidFill>
              </a:rPr>
              <a:t>82% of all respondents stated that returning was a good decision</a:t>
            </a:r>
            <a:endParaRPr lang="en-US" dirty="0">
              <a:solidFill>
                <a:srgbClr val="000000"/>
              </a:solidFill>
            </a:endParaRPr>
          </a:p>
        </p:txBody>
      </p:sp>
    </p:spTree>
    <p:extLst>
      <p:ext uri="{BB962C8B-B14F-4D97-AF65-F5344CB8AC3E}">
        <p14:creationId xmlns:p14="http://schemas.microsoft.com/office/powerpoint/2010/main" val="287816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Analyses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52557"/>
          </a:xfrm>
        </p:spPr>
        <p:txBody>
          <a:bodyPr>
            <a:normAutofit/>
          </a:bodyPr>
          <a:lstStyle/>
          <a:p>
            <a:r>
              <a:rPr lang="en-US" sz="1600" dirty="0">
                <a:solidFill>
                  <a:srgbClr val="000000"/>
                </a:solidFill>
              </a:rPr>
              <a:t>Regression analysis was used to identify the determinants of Business Success and Business Profitability</a:t>
            </a:r>
          </a:p>
          <a:p>
            <a:r>
              <a:rPr lang="en-US" sz="1600" dirty="0">
                <a:solidFill>
                  <a:srgbClr val="000000"/>
                </a:solidFill>
              </a:rPr>
              <a:t>But what is regression analysis?</a:t>
            </a:r>
          </a:p>
          <a:p>
            <a:r>
              <a:rPr lang="en-US" sz="1600" dirty="0">
                <a:solidFill>
                  <a:srgbClr val="000000"/>
                </a:solidFill>
              </a:rPr>
              <a:t>Suppose you find that 70% of men have a high business success, whereas only 40% of women have a high business success</a:t>
            </a:r>
          </a:p>
          <a:p>
            <a:r>
              <a:rPr lang="en-US" sz="1600" dirty="0">
                <a:solidFill>
                  <a:srgbClr val="000000"/>
                </a:solidFill>
              </a:rPr>
              <a:t>Could we then conclude that men are more likely to have a successful business than women, or that their reintegration is smoother?</a:t>
            </a:r>
          </a:p>
          <a:p>
            <a:r>
              <a:rPr lang="en-US" sz="1600" dirty="0">
                <a:solidFill>
                  <a:srgbClr val="000000"/>
                </a:solidFill>
              </a:rPr>
              <a:t>No! Because the apparent success of men might be due to other factors. For example, they might be engaged in activities that are more profitable, and where men are overrepresented. In other words, it is the type of activity, not the gender, that would explain the higher success</a:t>
            </a:r>
          </a:p>
          <a:p>
            <a:r>
              <a:rPr lang="en-US" sz="1600" dirty="0">
                <a:solidFill>
                  <a:srgbClr val="000000"/>
                </a:solidFill>
              </a:rPr>
              <a:t>Regression analysis allows to estimate the impact of several factors on business success, while holding constant the effect of all these factors, or ‘controlling’ for the effect of each other</a:t>
            </a:r>
          </a:p>
          <a:p>
            <a:r>
              <a:rPr lang="en-US" sz="1600" dirty="0">
                <a:solidFill>
                  <a:srgbClr val="000000"/>
                </a:solidFill>
              </a:rPr>
              <a:t>In the example above, regression might find that once we take into account the type of activity, men and women have the same business success</a:t>
            </a:r>
          </a:p>
          <a:p>
            <a:r>
              <a:rPr lang="en-US" sz="1600" dirty="0">
                <a:solidFill>
                  <a:srgbClr val="000000"/>
                </a:solidFill>
              </a:rPr>
              <a:t>Regression analysis is therefore much more powerful than descriptive analyses, since it allows to isolate the effect of each factor, and cast light on interesting interactions</a:t>
            </a:r>
          </a:p>
        </p:txBody>
      </p:sp>
    </p:spTree>
    <p:extLst>
      <p:ext uri="{BB962C8B-B14F-4D97-AF65-F5344CB8AC3E}">
        <p14:creationId xmlns:p14="http://schemas.microsoft.com/office/powerpoint/2010/main" val="82013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Determinants of Business Success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We considered 14 factors that might impact Business Success:</a:t>
            </a:r>
          </a:p>
          <a:p>
            <a:pPr lvl="1"/>
            <a:r>
              <a:rPr lang="en-US" dirty="0">
                <a:solidFill>
                  <a:srgbClr val="000000"/>
                </a:solidFill>
              </a:rPr>
              <a:t>Country</a:t>
            </a:r>
          </a:p>
          <a:p>
            <a:pPr lvl="1"/>
            <a:r>
              <a:rPr lang="en-US" dirty="0">
                <a:solidFill>
                  <a:srgbClr val="000000"/>
                </a:solidFill>
              </a:rPr>
              <a:t>Country of return</a:t>
            </a:r>
          </a:p>
          <a:p>
            <a:pPr lvl="1"/>
            <a:r>
              <a:rPr lang="en-US" dirty="0">
                <a:solidFill>
                  <a:srgbClr val="000000"/>
                </a:solidFill>
              </a:rPr>
              <a:t>Age</a:t>
            </a:r>
          </a:p>
          <a:p>
            <a:pPr lvl="1"/>
            <a:r>
              <a:rPr lang="en-US" dirty="0">
                <a:solidFill>
                  <a:srgbClr val="000000"/>
                </a:solidFill>
              </a:rPr>
              <a:t>Gender</a:t>
            </a:r>
          </a:p>
          <a:p>
            <a:pPr lvl="1"/>
            <a:r>
              <a:rPr lang="en-US" dirty="0">
                <a:solidFill>
                  <a:srgbClr val="000000"/>
                </a:solidFill>
              </a:rPr>
              <a:t>Migration duration</a:t>
            </a:r>
          </a:p>
          <a:p>
            <a:pPr lvl="1"/>
            <a:r>
              <a:rPr lang="en-US" dirty="0">
                <a:solidFill>
                  <a:srgbClr val="000000"/>
                </a:solidFill>
              </a:rPr>
              <a:t>Disability</a:t>
            </a:r>
          </a:p>
          <a:p>
            <a:pPr lvl="1"/>
            <a:r>
              <a:rPr lang="en-US" dirty="0">
                <a:solidFill>
                  <a:srgbClr val="000000"/>
                </a:solidFill>
              </a:rPr>
              <a:t>Business type</a:t>
            </a:r>
          </a:p>
          <a:p>
            <a:pPr lvl="1"/>
            <a:r>
              <a:rPr lang="en-US" dirty="0">
                <a:solidFill>
                  <a:srgbClr val="000000"/>
                </a:solidFill>
              </a:rPr>
              <a:t>Business members</a:t>
            </a:r>
          </a:p>
          <a:p>
            <a:pPr lvl="1"/>
            <a:r>
              <a:rPr lang="en-US" dirty="0">
                <a:solidFill>
                  <a:srgbClr val="000000"/>
                </a:solidFill>
              </a:rPr>
              <a:t>Employee number</a:t>
            </a:r>
          </a:p>
          <a:p>
            <a:pPr lvl="1"/>
            <a:r>
              <a:rPr lang="en-US" dirty="0">
                <a:solidFill>
                  <a:srgbClr val="000000"/>
                </a:solidFill>
              </a:rPr>
              <a:t>Support type (cash, kind, etc.)</a:t>
            </a:r>
          </a:p>
          <a:p>
            <a:pPr lvl="1"/>
            <a:r>
              <a:rPr lang="en-US" dirty="0">
                <a:solidFill>
                  <a:srgbClr val="000000"/>
                </a:solidFill>
              </a:rPr>
              <a:t>Received IOM business advice</a:t>
            </a:r>
          </a:p>
          <a:p>
            <a:pPr lvl="1"/>
            <a:r>
              <a:rPr lang="en-US" dirty="0">
                <a:solidFill>
                  <a:srgbClr val="000000"/>
                </a:solidFill>
              </a:rPr>
              <a:t>First choice</a:t>
            </a:r>
          </a:p>
          <a:p>
            <a:pPr lvl="1"/>
            <a:r>
              <a:rPr lang="en-US" dirty="0">
                <a:solidFill>
                  <a:srgbClr val="000000"/>
                </a:solidFill>
              </a:rPr>
              <a:t>Interview type</a:t>
            </a:r>
          </a:p>
          <a:p>
            <a:pPr lvl="1"/>
            <a:r>
              <a:rPr lang="en-US" dirty="0">
                <a:solidFill>
                  <a:srgbClr val="000000"/>
                </a:solidFill>
              </a:rPr>
              <a:t>Covid-19 impact</a:t>
            </a:r>
          </a:p>
          <a:p>
            <a:pPr lvl="1"/>
            <a:endParaRPr lang="en-US" dirty="0">
              <a:solidFill>
                <a:srgbClr val="000000"/>
              </a:solidFill>
            </a:endParaRP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98025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Determinants of Business Success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To measure Business Success, we split all the respondents in 2 groups:</a:t>
            </a:r>
          </a:p>
          <a:p>
            <a:pPr lvl="1"/>
            <a:r>
              <a:rPr lang="en-US" dirty="0">
                <a:solidFill>
                  <a:srgbClr val="000000"/>
                </a:solidFill>
              </a:rPr>
              <a:t>‘High’ Business Success </a:t>
            </a:r>
            <a:r>
              <a:rPr lang="en-US" dirty="0">
                <a:solidFill>
                  <a:srgbClr val="000000"/>
                </a:solidFill>
                <a:sym typeface="Wingdings" panose="05000000000000000000" pitchFamily="2" charset="2"/>
              </a:rPr>
              <a:t> 57% of all respondents</a:t>
            </a:r>
            <a:endParaRPr lang="en-US" dirty="0">
              <a:solidFill>
                <a:srgbClr val="000000"/>
              </a:solidFill>
            </a:endParaRPr>
          </a:p>
          <a:p>
            <a:pPr lvl="2"/>
            <a:r>
              <a:rPr lang="en-US" dirty="0">
                <a:solidFill>
                  <a:srgbClr val="000000"/>
                </a:solidFill>
              </a:rPr>
              <a:t>Respondents who stated their business is open and well</a:t>
            </a:r>
          </a:p>
          <a:p>
            <a:pPr lvl="1"/>
            <a:r>
              <a:rPr lang="en-US" dirty="0">
                <a:solidFill>
                  <a:srgbClr val="000000"/>
                </a:solidFill>
              </a:rPr>
              <a:t>‘Low’ Business Success </a:t>
            </a:r>
            <a:r>
              <a:rPr lang="en-US" dirty="0">
                <a:solidFill>
                  <a:srgbClr val="000000"/>
                </a:solidFill>
                <a:sym typeface="Wingdings" panose="05000000000000000000" pitchFamily="2" charset="2"/>
              </a:rPr>
              <a:t> 43% of all respondents</a:t>
            </a:r>
            <a:endParaRPr lang="en-US" dirty="0">
              <a:solidFill>
                <a:srgbClr val="000000"/>
              </a:solidFill>
            </a:endParaRPr>
          </a:p>
          <a:p>
            <a:pPr lvl="2"/>
            <a:r>
              <a:rPr lang="en-US" dirty="0">
                <a:solidFill>
                  <a:srgbClr val="000000"/>
                </a:solidFill>
              </a:rPr>
              <a:t>All other respondents, which includes those stating that their business is open but not working well, or that their business is not opened yet, or that their business is closed, etc.</a:t>
            </a:r>
          </a:p>
          <a:p>
            <a:pPr lvl="1"/>
            <a:endParaRPr lang="en-US" dirty="0">
              <a:solidFill>
                <a:srgbClr val="000000"/>
              </a:solidFill>
            </a:endParaRPr>
          </a:p>
          <a:p>
            <a:r>
              <a:rPr lang="en-US" sz="1600" dirty="0">
                <a:solidFill>
                  <a:srgbClr val="000000"/>
                </a:solidFill>
              </a:rPr>
              <a:t>We then used regression to identify which of the 14 factors tend to lead to a High or a Low Business Success</a:t>
            </a: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16547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Out of the 14 variables, 8 were found to have a significant impact on Business Success</a:t>
            </a:r>
          </a:p>
          <a:p>
            <a:r>
              <a:rPr lang="en-US" sz="1600" dirty="0">
                <a:solidFill>
                  <a:srgbClr val="000000"/>
                </a:solidFill>
              </a:rPr>
              <a:t>The most important ones were:</a:t>
            </a:r>
          </a:p>
          <a:p>
            <a:pPr lvl="1"/>
            <a:r>
              <a:rPr lang="en-US" dirty="0">
                <a:solidFill>
                  <a:srgbClr val="000000"/>
                </a:solidFill>
              </a:rPr>
              <a:t>Country</a:t>
            </a:r>
          </a:p>
          <a:p>
            <a:pPr lvl="1"/>
            <a:r>
              <a:rPr lang="en-US" dirty="0">
                <a:solidFill>
                  <a:srgbClr val="000000"/>
                </a:solidFill>
              </a:rPr>
              <a:t>Employee  number</a:t>
            </a:r>
          </a:p>
          <a:p>
            <a:pPr lvl="1"/>
            <a:r>
              <a:rPr lang="en-US" dirty="0">
                <a:solidFill>
                  <a:srgbClr val="000000"/>
                </a:solidFill>
              </a:rPr>
              <a:t>Business type</a:t>
            </a:r>
          </a:p>
          <a:p>
            <a:pPr lvl="1"/>
            <a:r>
              <a:rPr lang="en-US" dirty="0">
                <a:solidFill>
                  <a:srgbClr val="000000"/>
                </a:solidFill>
              </a:rPr>
              <a:t>First choice</a:t>
            </a:r>
          </a:p>
          <a:p>
            <a:pPr lvl="1"/>
            <a:r>
              <a:rPr lang="en-US" dirty="0">
                <a:solidFill>
                  <a:srgbClr val="000000"/>
                </a:solidFill>
              </a:rPr>
              <a:t>Received IOM business advice</a:t>
            </a:r>
          </a:p>
          <a:p>
            <a:r>
              <a:rPr lang="en-US" sz="1600" dirty="0">
                <a:solidFill>
                  <a:srgbClr val="000000"/>
                </a:solidFill>
              </a:rPr>
              <a:t>Age, Business members, and gender were also significant, but at a lower level</a:t>
            </a:r>
          </a:p>
          <a:p>
            <a:r>
              <a:rPr lang="en-US" sz="1600" dirty="0">
                <a:solidFill>
                  <a:srgbClr val="000000"/>
                </a:solidFill>
              </a:rPr>
              <a:t>In contrast, the following factors do </a:t>
            </a:r>
            <a:r>
              <a:rPr lang="en-US" sz="1600" i="1" dirty="0">
                <a:solidFill>
                  <a:srgbClr val="000000"/>
                </a:solidFill>
              </a:rPr>
              <a:t>not</a:t>
            </a:r>
            <a:r>
              <a:rPr lang="en-US" sz="1600" dirty="0">
                <a:solidFill>
                  <a:srgbClr val="000000"/>
                </a:solidFill>
              </a:rPr>
              <a:t> seem to impact Business Success:</a:t>
            </a:r>
          </a:p>
          <a:p>
            <a:pPr lvl="1"/>
            <a:r>
              <a:rPr lang="en-US" dirty="0">
                <a:solidFill>
                  <a:srgbClr val="000000"/>
                </a:solidFill>
              </a:rPr>
              <a:t>Country of return (borderline significant), Disabled, Support type, Interview type, Migration duration, and Covid-19 impact</a:t>
            </a:r>
          </a:p>
          <a:p>
            <a:endParaRPr lang="en-US" sz="1600" dirty="0">
              <a:solidFill>
                <a:srgbClr val="000000"/>
              </a:solidFill>
            </a:endParaRPr>
          </a:p>
          <a:p>
            <a:r>
              <a:rPr lang="en-US" sz="1600" dirty="0">
                <a:solidFill>
                  <a:srgbClr val="000000"/>
                </a:solidFill>
              </a:rPr>
              <a:t>Let us now take a closer look at some of these results</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364135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Respondents </a:t>
            </a:r>
            <a:r>
              <a:rPr lang="en-US" sz="1600" b="1" dirty="0">
                <a:solidFill>
                  <a:srgbClr val="000000"/>
                </a:solidFill>
              </a:rPr>
              <a:t>who have employees </a:t>
            </a:r>
            <a:r>
              <a:rPr lang="en-US" sz="1600" dirty="0">
                <a:solidFill>
                  <a:srgbClr val="000000"/>
                </a:solidFill>
              </a:rPr>
              <a:t>are at least 2 times more likely to report a High Business Success than respondents who do not have employees</a:t>
            </a:r>
          </a:p>
          <a:p>
            <a:r>
              <a:rPr lang="en-US" sz="1600" dirty="0">
                <a:solidFill>
                  <a:srgbClr val="000000"/>
                </a:solidFill>
              </a:rPr>
              <a:t>Respondents </a:t>
            </a:r>
            <a:r>
              <a:rPr lang="en-US" sz="1600" b="1" dirty="0">
                <a:solidFill>
                  <a:srgbClr val="000000"/>
                </a:solidFill>
              </a:rPr>
              <a:t>in transport or in trade </a:t>
            </a:r>
            <a:r>
              <a:rPr lang="en-US" sz="1600" dirty="0">
                <a:solidFill>
                  <a:srgbClr val="000000"/>
                </a:solidFill>
              </a:rPr>
              <a:t>are more likely to report a High Business Success than respondent in any other activity; respondents in </a:t>
            </a:r>
            <a:r>
              <a:rPr lang="en-US" sz="1600" b="1" dirty="0">
                <a:solidFill>
                  <a:srgbClr val="000000"/>
                </a:solidFill>
              </a:rPr>
              <a:t>agriculture/aviculture </a:t>
            </a:r>
            <a:r>
              <a:rPr lang="en-US" sz="1600" dirty="0">
                <a:solidFill>
                  <a:srgbClr val="000000"/>
                </a:solidFill>
              </a:rPr>
              <a:t>are less likely to report a High Business Success than respondents in any other activity</a:t>
            </a:r>
          </a:p>
          <a:p>
            <a:r>
              <a:rPr lang="en-US" sz="1600" dirty="0">
                <a:solidFill>
                  <a:srgbClr val="000000"/>
                </a:solidFill>
              </a:rPr>
              <a:t>Respondents whom assistance corresponded to their </a:t>
            </a:r>
            <a:r>
              <a:rPr lang="en-US" sz="1600" b="1" dirty="0">
                <a:solidFill>
                  <a:srgbClr val="000000"/>
                </a:solidFill>
              </a:rPr>
              <a:t>first choice </a:t>
            </a:r>
            <a:r>
              <a:rPr lang="en-US" sz="1600" dirty="0">
                <a:solidFill>
                  <a:srgbClr val="000000"/>
                </a:solidFill>
              </a:rPr>
              <a:t>were 2 times more likely to report a High Business Success than their counterparts</a:t>
            </a:r>
          </a:p>
          <a:p>
            <a:r>
              <a:rPr lang="en-US" sz="1600" dirty="0">
                <a:solidFill>
                  <a:srgbClr val="000000"/>
                </a:solidFill>
              </a:rPr>
              <a:t>Respondents who received </a:t>
            </a:r>
            <a:r>
              <a:rPr lang="en-US" sz="1600" b="1" dirty="0">
                <a:solidFill>
                  <a:srgbClr val="000000"/>
                </a:solidFill>
              </a:rPr>
              <a:t>IOM Business Assistance </a:t>
            </a:r>
            <a:r>
              <a:rPr lang="en-US" sz="1600" dirty="0">
                <a:solidFill>
                  <a:srgbClr val="000000"/>
                </a:solidFill>
              </a:rPr>
              <a:t>were 1.5 times more likely to report a High Business Success than those who did not receive it</a:t>
            </a:r>
          </a:p>
          <a:p>
            <a:r>
              <a:rPr lang="en-US" sz="1600" b="1" dirty="0">
                <a:solidFill>
                  <a:srgbClr val="000000"/>
                </a:solidFill>
              </a:rPr>
              <a:t>Men</a:t>
            </a:r>
            <a:r>
              <a:rPr lang="en-US" sz="1600" dirty="0">
                <a:solidFill>
                  <a:srgbClr val="000000"/>
                </a:solidFill>
              </a:rPr>
              <a:t>, </a:t>
            </a:r>
            <a:r>
              <a:rPr lang="en-US" sz="1600" b="1" dirty="0">
                <a:solidFill>
                  <a:srgbClr val="000000"/>
                </a:solidFill>
              </a:rPr>
              <a:t>younger</a:t>
            </a:r>
            <a:r>
              <a:rPr lang="en-US" sz="1600" dirty="0">
                <a:solidFill>
                  <a:srgbClr val="000000"/>
                </a:solidFill>
              </a:rPr>
              <a:t> respondents, and respondents who run their business </a:t>
            </a:r>
            <a:r>
              <a:rPr lang="en-US" sz="1600" b="1" dirty="0">
                <a:solidFill>
                  <a:srgbClr val="000000"/>
                </a:solidFill>
              </a:rPr>
              <a:t>on their own</a:t>
            </a:r>
            <a:r>
              <a:rPr lang="en-US" sz="1600" dirty="0">
                <a:solidFill>
                  <a:srgbClr val="000000"/>
                </a:solidFill>
              </a:rPr>
              <a:t>, are more likely to report a High Business Success than their counterparts, but at a lower level of significance</a:t>
            </a:r>
          </a:p>
        </p:txBody>
      </p:sp>
    </p:spTree>
    <p:extLst>
      <p:ext uri="{BB962C8B-B14F-4D97-AF65-F5344CB8AC3E}">
        <p14:creationId xmlns:p14="http://schemas.microsoft.com/office/powerpoint/2010/main" val="402658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dirty="0">
                <a:solidFill>
                  <a:srgbClr val="000000"/>
                </a:solidFill>
              </a:rPr>
              <a:t>Determinants of Business Profitability</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600" dirty="0">
                <a:solidFill>
                  <a:srgbClr val="000000"/>
                </a:solidFill>
              </a:rPr>
              <a:t>To assess the determinant of Business Profitability, we used the same 14 factors as for Business Success</a:t>
            </a:r>
          </a:p>
          <a:p>
            <a:r>
              <a:rPr lang="en-US" sz="1600" dirty="0">
                <a:solidFill>
                  <a:srgbClr val="000000"/>
                </a:solidFill>
              </a:rPr>
              <a:t>To measure Business Profitability, we split all the respondents in 2 groups:</a:t>
            </a:r>
          </a:p>
          <a:p>
            <a:pPr lvl="1"/>
            <a:r>
              <a:rPr lang="en-US" dirty="0">
                <a:solidFill>
                  <a:srgbClr val="000000"/>
                </a:solidFill>
              </a:rPr>
              <a:t>‘High’ Business Profitability </a:t>
            </a:r>
            <a:r>
              <a:rPr lang="en-US" dirty="0">
                <a:solidFill>
                  <a:srgbClr val="000000"/>
                </a:solidFill>
                <a:sym typeface="Wingdings" panose="05000000000000000000" pitchFamily="2" charset="2"/>
              </a:rPr>
              <a:t> 42% of all respondents</a:t>
            </a:r>
            <a:endParaRPr lang="en-US" dirty="0">
              <a:solidFill>
                <a:srgbClr val="000000"/>
              </a:solidFill>
            </a:endParaRPr>
          </a:p>
          <a:p>
            <a:pPr lvl="2"/>
            <a:r>
              <a:rPr lang="en-US" dirty="0">
                <a:solidFill>
                  <a:srgbClr val="000000"/>
                </a:solidFill>
              </a:rPr>
              <a:t>Respondents who stated that their business allows them to cover their needs and their family needs</a:t>
            </a:r>
          </a:p>
          <a:p>
            <a:pPr lvl="1"/>
            <a:r>
              <a:rPr lang="en-US" dirty="0">
                <a:solidFill>
                  <a:srgbClr val="000000"/>
                </a:solidFill>
              </a:rPr>
              <a:t>‘Low’ Business Profitability </a:t>
            </a:r>
            <a:r>
              <a:rPr lang="en-US" dirty="0">
                <a:solidFill>
                  <a:srgbClr val="000000"/>
                </a:solidFill>
                <a:sym typeface="Wingdings" panose="05000000000000000000" pitchFamily="2" charset="2"/>
              </a:rPr>
              <a:t> 58% of all respondents</a:t>
            </a:r>
            <a:endParaRPr lang="en-US" dirty="0">
              <a:solidFill>
                <a:srgbClr val="000000"/>
              </a:solidFill>
            </a:endParaRPr>
          </a:p>
          <a:p>
            <a:pPr lvl="2"/>
            <a:r>
              <a:rPr lang="en-US" dirty="0">
                <a:solidFill>
                  <a:srgbClr val="000000"/>
                </a:solidFill>
              </a:rPr>
              <a:t>Respondents who stated that their business does not allow them to cover their needs and their family needs, or only partly</a:t>
            </a:r>
          </a:p>
          <a:p>
            <a:pPr lvl="1"/>
            <a:endParaRPr lang="en-US" dirty="0">
              <a:solidFill>
                <a:srgbClr val="000000"/>
              </a:solidFill>
            </a:endParaRPr>
          </a:p>
          <a:p>
            <a:r>
              <a:rPr lang="en-US" sz="1600" dirty="0">
                <a:solidFill>
                  <a:srgbClr val="000000"/>
                </a:solidFill>
              </a:rPr>
              <a:t>We then used regression to identify which of the 14 factors tend to lead to a High or a Low Business Profitability</a:t>
            </a: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1721893704"/>
      </p:ext>
    </p:extLst>
  </p:cSld>
  <p:clrMapOvr>
    <a:masterClrMapping/>
  </p:clrMapOvr>
</p:sld>
</file>

<file path=ppt/theme/theme1.xml><?xml version="1.0" encoding="utf-8"?>
<a:theme xmlns:a="http://schemas.openxmlformats.org/drawingml/2006/main" name="Basic - Photo + Text">
  <a:themeElements>
    <a:clrScheme name="IOM Global">
      <a:dk1>
        <a:srgbClr val="0048AF"/>
      </a:dk1>
      <a:lt1>
        <a:srgbClr val="FFFFFF"/>
      </a:lt1>
      <a:dk2>
        <a:srgbClr val="00398A"/>
      </a:dk2>
      <a:lt2>
        <a:srgbClr val="E7EEFF"/>
      </a:lt2>
      <a:accent1>
        <a:srgbClr val="4066B8"/>
      </a:accent1>
      <a:accent2>
        <a:srgbClr val="91AAD9"/>
      </a:accent2>
      <a:accent3>
        <a:srgbClr val="B3C2E3"/>
      </a:accent3>
      <a:accent4>
        <a:srgbClr val="D9E0F1"/>
      </a:accent4>
      <a:accent5>
        <a:srgbClr val="5B9BD5"/>
      </a:accent5>
      <a:accent6>
        <a:srgbClr val="E7EEFF"/>
      </a:accent6>
      <a:hlink>
        <a:srgbClr val="0048AF"/>
      </a:hlink>
      <a:folHlink>
        <a:srgbClr val="4066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M_PPT Temp-FR" id="{58DCA803-9526-4C47-ADFC-4103D145651B}" vid="{EEABED5C-9C9D-8449-B609-2B3F9C8C4A2F}"/>
    </a:ext>
  </a:extLst>
</a:theme>
</file>

<file path=ppt/theme/theme2.xml><?xml version="1.0" encoding="utf-8"?>
<a:theme xmlns:a="http://schemas.openxmlformats.org/drawingml/2006/main" name="Basic - Only Text">
  <a:themeElements>
    <a:clrScheme name="IOM Global">
      <a:dk1>
        <a:srgbClr val="0048AF"/>
      </a:dk1>
      <a:lt1>
        <a:srgbClr val="FFFFFF"/>
      </a:lt1>
      <a:dk2>
        <a:srgbClr val="00398A"/>
      </a:dk2>
      <a:lt2>
        <a:srgbClr val="E7EEFF"/>
      </a:lt2>
      <a:accent1>
        <a:srgbClr val="4066B8"/>
      </a:accent1>
      <a:accent2>
        <a:srgbClr val="91AAD9"/>
      </a:accent2>
      <a:accent3>
        <a:srgbClr val="B3C2E3"/>
      </a:accent3>
      <a:accent4>
        <a:srgbClr val="D9E0F1"/>
      </a:accent4>
      <a:accent5>
        <a:srgbClr val="5B9BD5"/>
      </a:accent5>
      <a:accent6>
        <a:srgbClr val="E7EEFF"/>
      </a:accent6>
      <a:hlink>
        <a:srgbClr val="0048AF"/>
      </a:hlink>
      <a:folHlink>
        <a:srgbClr val="4066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M_PPT Temp-FR" id="{58DCA803-9526-4C47-ADFC-4103D145651B}" vid="{03593DFA-AB07-B74D-85B4-89B098ABEC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BB4D22DC031C5A4C9738FE594DCB860A" ma:contentTypeVersion="20" ma:contentTypeDescription="Creare un nuovo documento." ma:contentTypeScope="" ma:versionID="d2892e16ecae4399b39f283fb3cebf70">
  <xsd:schema xmlns:xsd="http://www.w3.org/2001/XMLSchema" xmlns:xs="http://www.w3.org/2001/XMLSchema" xmlns:p="http://schemas.microsoft.com/office/2006/metadata/properties" xmlns:ns1="http://schemas.microsoft.com/sharepoint/v3" xmlns:ns2="18017485-b9ce-47bc-9fbf-1467b237c25e" xmlns:ns3="93f9c5ef-5ba7-4924-a8df-5ae357b0ff2b" targetNamespace="http://schemas.microsoft.com/office/2006/metadata/properties" ma:root="true" ma:fieldsID="5d2b2c73b492b7d0d82d3d94680da25a" ns1:_="" ns2:_="" ns3:_="">
    <xsd:import namespace="http://schemas.microsoft.com/sharepoint/v3"/>
    <xsd:import namespace="18017485-b9ce-47bc-9fbf-1467b237c25e"/>
    <xsd:import namespace="93f9c5ef-5ba7-4924-a8df-5ae357b0ff2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Language" minOccurs="0"/>
                <xsd:element ref="ns3:Document_x0020_Type" minOccurs="0"/>
                <xsd:element ref="ns3:Document_x0020_Classification"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Location" minOccurs="0"/>
                <xsd:element ref="ns2:Date"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4" nillable="true" ma:displayName="Lingua" ma:default="Inglese" ma:internalName="Language">
      <xsd:simpleType>
        <xsd:union memberTypes="dms:Text">
          <xsd:simpleType>
            <xsd:restriction base="dms:Choice">
              <xsd:enumeration value="Arabo (Arabia Saudita)"/>
              <xsd:enumeration value="Bulgaro (Bulgaria)"/>
              <xsd:enumeration value="Cinese (Hong Kong - R.A.S.)"/>
              <xsd:enumeration value="Cinese (Cina)"/>
              <xsd:enumeration value="Cinese (Taiwan)"/>
              <xsd:enumeration value="Croato (Croazia)"/>
              <xsd:enumeration value="Ceco (Repubblica Ceca)"/>
              <xsd:enumeration value="Danese (Danimarca)"/>
              <xsd:enumeration value="Olandese (Paesi Bassi)"/>
              <xsd:enumeration value="Inglese"/>
              <xsd:enumeration value="Estone (Estonia)"/>
              <xsd:enumeration value="Finlandese (Finlandia)"/>
              <xsd:enumeration value="Francese (Francia)"/>
              <xsd:enumeration value="Tedesco (Germania)"/>
              <xsd:enumeration value="Greco (Grecia)"/>
              <xsd:enumeration value="Ebraico (Israele)"/>
              <xsd:enumeration value="Hindi (India)"/>
              <xsd:enumeration value="Ungherese (Ungheria)"/>
              <xsd:enumeration value="Indonesiano (Indonesia)"/>
              <xsd:enumeration value="Italiano (Italia)"/>
              <xsd:enumeration value="Giapponese (Giappone)"/>
              <xsd:enumeration value="Coreano (Corea)"/>
              <xsd:enumeration value="Lettone (Lettonia)"/>
              <xsd:enumeration value="Lituano (Lituania)"/>
              <xsd:enumeration value="Malese (Malaysia)"/>
              <xsd:enumeration value="Norvegese Bokmal (Norvegia)"/>
              <xsd:enumeration value="Polacco (Polonia)"/>
              <xsd:enumeration value="Portoghese (Brasile)"/>
              <xsd:enumeration value="Portoghese (Portogallo)"/>
              <xsd:enumeration value="Romeno (Romania)"/>
              <xsd:enumeration value="Russo (Russia)"/>
              <xsd:enumeration value="Serbo - alfabeto latino (Serbia)"/>
              <xsd:enumeration value="Slovacco (Slovacchia)"/>
              <xsd:enumeration value="Sloveno (Slovenia)"/>
              <xsd:enumeration value="Spagnolo (Spagna)"/>
              <xsd:enumeration value="Svedese (Svezia)"/>
              <xsd:enumeration value="Thai (Thailandia)"/>
              <xsd:enumeration value="Turco (Turchia)"/>
              <xsd:enumeration value="Ucraino (Ucraina)"/>
              <xsd:enumeration value="Urdu (Repubblica islamica del Pakistan)"/>
              <xsd:enumeration value="Vietnamita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18017485-b9ce-47bc-9fbf-1467b237c2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Date" ma:index="23" nillable="true" ma:displayName="Date" ma:format="DateOnly" ma:internalName="Date">
      <xsd:simpleType>
        <xsd:restriction base="dms:DateTime"/>
      </xsd:simpleType>
    </xsd:element>
    <xsd:element name="lcf76f155ced4ddcb4097134ff3c332f" ma:index="25" nillable="true" ma:taxonomy="true" ma:internalName="lcf76f155ced4ddcb4097134ff3c332f" ma:taxonomyFieldName="MediaServiceImageTags" ma:displayName="Tag immagine" ma:readOnly="false" ma:fieldId="{5cf76f15-5ced-4ddc-b409-7134ff3c332f}" ma:taxonomyMulti="true" ma:sspId="553f610b-9ee9-4302-9a9e-eaae0f0c7bdb" ma:termSetId="09814cd3-568e-fe90-9814-8d621ff8fb84" ma:anchorId="fba54fb3-c3e1-fe81-a776-ca4b69148c4d" ma:open="true" ma:isKeyword="false">
      <xsd:complexType>
        <xsd:sequence>
          <xsd:element ref="pc:Terms" minOccurs="0" maxOccurs="1"/>
        </xsd:sequence>
      </xsd:complexType>
    </xsd:element>
    <xsd:element name="MediaLengthInSeconds" ma:index="2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3f9c5ef-5ba7-4924-a8df-5ae357b0ff2b" elementFormDefault="qualified">
    <xsd:import namespace="http://schemas.microsoft.com/office/2006/documentManagement/types"/>
    <xsd:import namespace="http://schemas.microsoft.com/office/infopath/2007/PartnerControls"/>
    <xsd:element name="Document_x0020_Type" ma:index="15" nillable="true" ma:displayName="Document Type" ma:format="Dropdown" ma:internalName="Document_x0020_Type">
      <xsd:simpleType>
        <xsd:restriction base="dms:Choice">
          <xsd:enumeration value="Guidance"/>
          <xsd:enumeration value="Instruction"/>
          <xsd:enumeration value="Report"/>
        </xsd:restriction>
      </xsd:simpleType>
    </xsd:element>
    <xsd:element name="Document_x0020_Classification" ma:index="16" nillable="true" ma:displayName="Document Classification" ma:default="Restricted / Internal Use" ma:format="Dropdown" ma:internalName="Document_x0020_Classification">
      <xsd:simpleType>
        <xsd:restriction base="dms:Choice">
          <xsd:enumeration value="Public"/>
          <xsd:enumeration value="Restricted / Internal Use"/>
          <xsd:enumeration value="Confidential"/>
          <xsd:enumeration value="Secret"/>
        </xsd:restriction>
      </xsd:simpleType>
    </xsd:element>
    <xsd:element name="SharedWithUsers" ma:index="17"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Condiviso con dettagli" ma:internalName="SharedWithDetails" ma:readOnly="true">
      <xsd:simpleType>
        <xsd:restriction base="dms:Note">
          <xsd:maxLength value="255"/>
        </xsd:restriction>
      </xsd:simpleType>
    </xsd:element>
    <xsd:element name="TaxCatchAll" ma:index="26" nillable="true" ma:displayName="Taxonomy Catch All Column" ma:hidden="true" ma:list="{475db646-0ab4-4200-ab94-c374e583d838}" ma:internalName="TaxCatchAll" ma:showField="CatchAllData" ma:web="93f9c5ef-5ba7-4924-a8df-5ae357b0ff2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8017485-b9ce-47bc-9fbf-1467b237c25e">
      <Terms xmlns="http://schemas.microsoft.com/office/infopath/2007/PartnerControls"/>
    </lcf76f155ced4ddcb4097134ff3c332f>
    <TaxCatchAll xmlns="93f9c5ef-5ba7-4924-a8df-5ae357b0ff2b" xsi:nil="true"/>
    <SharedWithUsers xmlns="93f9c5ef-5ba7-4924-a8df-5ae357b0ff2b">
      <UserInfo>
        <DisplayName/>
        <AccountId xsi:nil="true"/>
        <AccountType/>
      </UserInfo>
    </SharedWithUsers>
    <MediaLengthInSeconds xmlns="18017485-b9ce-47bc-9fbf-1467b237c25e" xsi:nil="true"/>
    <Language xmlns="http://schemas.microsoft.com/sharepoint/v3">Inglese</Language>
    <Document_x0020_Type xmlns="93f9c5ef-5ba7-4924-a8df-5ae357b0ff2b" xsi:nil="true"/>
    <Document_x0020_Classification xmlns="93f9c5ef-5ba7-4924-a8df-5ae357b0ff2b">Restricted / Internal Use</Document_x0020_Classification>
    <Date xmlns="18017485-b9ce-47bc-9fbf-1467b237c25e" xsi:nil="true"/>
  </documentManagement>
</p:properties>
</file>

<file path=customXml/itemProps1.xml><?xml version="1.0" encoding="utf-8"?>
<ds:datastoreItem xmlns:ds="http://schemas.openxmlformats.org/officeDocument/2006/customXml" ds:itemID="{F3C74573-4596-4024-ACFC-36B3AFBB0DAB}">
  <ds:schemaRefs>
    <ds:schemaRef ds:uri="http://schemas.microsoft.com/sharepoint/v3/contenttype/forms"/>
  </ds:schemaRefs>
</ds:datastoreItem>
</file>

<file path=customXml/itemProps2.xml><?xml version="1.0" encoding="utf-8"?>
<ds:datastoreItem xmlns:ds="http://schemas.openxmlformats.org/officeDocument/2006/customXml" ds:itemID="{F9ACD5E3-BD99-4B99-8F72-0D5E678181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8017485-b9ce-47bc-9fbf-1467b237c25e"/>
    <ds:schemaRef ds:uri="93f9c5ef-5ba7-4924-a8df-5ae357b0ff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684C9C-A61D-4556-A3B7-24D78FBA096A}">
  <ds:schemaRefs>
    <ds:schemaRef ds:uri="d8ade204-0f6d-48f1-bbae-e267fdd38667"/>
    <ds:schemaRef ds:uri="http://schemas.microsoft.com/office/2006/documentManagement/types"/>
    <ds:schemaRef ds:uri="http://purl.org/dc/elements/1.1/"/>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cb65d321-00c9-499e-82f5-d77c4397f6e3"/>
    <ds:schemaRef ds:uri="http://purl.org/dc/dcmitype/"/>
    <ds:schemaRef ds:uri="18017485-b9ce-47bc-9fbf-1467b237c25e"/>
    <ds:schemaRef ds:uri="93f9c5ef-5ba7-4924-a8df-5ae357b0ff2b"/>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IOM_PPT Temp-FR</Template>
  <TotalTime>0</TotalTime>
  <Words>1709</Words>
  <Application>Microsoft Office PowerPoint</Application>
  <PresentationFormat>Widescreen</PresentationFormat>
  <Paragraphs>180</Paragraphs>
  <Slides>21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Calibri Light</vt:lpstr>
      <vt:lpstr>Gill Sans Nova Book</vt:lpstr>
      <vt:lpstr>Wingdings</vt:lpstr>
      <vt:lpstr>Basic - Photo + Text</vt:lpstr>
      <vt:lpstr>Basic - Only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FALL Badara</dc:creator>
  <cp:lastModifiedBy>Jean-Luc Jucker</cp:lastModifiedBy>
  <cp:revision>42</cp:revision>
  <dcterms:created xsi:type="dcterms:W3CDTF">2023-05-30T15:18:16Z</dcterms:created>
  <dcterms:modified xsi:type="dcterms:W3CDTF">2023-07-06T10:27:04Z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0x010100BB4D22DC031C5A4C9738FE594DCB860A</vt:lpwstr>
  </property>
  <property fmtid="{D5CDD505-2E9C-101B-9397-08002B2CF9AE}" pid="3" name="Order">
    <vt:r8>25312200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y fmtid="{D5CDD505-2E9C-101B-9397-08002B2CF9AE}" pid="13" name="MSIP_Label_2059aa38-f392-4105-be92-628035578272_Enabled">
    <vt:lpwstr>true</vt:lpwstr>
  </property>
  <property fmtid="{D5CDD505-2E9C-101B-9397-08002B2CF9AE}" pid="14" name="MSIP_Label_2059aa38-f392-4105-be92-628035578272_SetDate">
    <vt:lpwstr>2022-08-18T11:00:14Z</vt:lpwstr>
  </property>
  <property fmtid="{D5CDD505-2E9C-101B-9397-08002B2CF9AE}" pid="15" name="MSIP_Label_2059aa38-f392-4105-be92-628035578272_Method">
    <vt:lpwstr>Standard</vt:lpwstr>
  </property>
  <property fmtid="{D5CDD505-2E9C-101B-9397-08002B2CF9AE}" pid="16" name="MSIP_Label_2059aa38-f392-4105-be92-628035578272_Name">
    <vt:lpwstr>IOMLb0020IN123173</vt:lpwstr>
  </property>
  <property fmtid="{D5CDD505-2E9C-101B-9397-08002B2CF9AE}" pid="17" name="MSIP_Label_2059aa38-f392-4105-be92-628035578272_SiteId">
    <vt:lpwstr>1588262d-23fb-43b4-bd6e-bce49c8e6186</vt:lpwstr>
  </property>
  <property fmtid="{D5CDD505-2E9C-101B-9397-08002B2CF9AE}" pid="18" name="MSIP_Label_2059aa38-f392-4105-be92-628035578272_ActionId">
    <vt:lpwstr>8a7c435d-9b80-4a12-9da1-f7e8f5227bdc</vt:lpwstr>
  </property>
  <property fmtid="{D5CDD505-2E9C-101B-9397-08002B2CF9AE}" pid="19" name="MSIP_Label_2059aa38-f392-4105-be92-628035578272_ContentBits">
    <vt:lpwstr>0</vt:lpwstr>
  </property>
</Properties>
</file>