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2.xml" ContentType="application/vnd.openxmlformats-officedocument.presentationml.notesSlide+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 id="2147483691" r:id="rId5"/>
  </p:sldMasterIdLst>
  <p:notesMasterIdLst>
    <p:notesMasterId r:id="rId27"/>
  </p:notesMasterIdLst>
  <p:handoutMasterIdLst>
    <p:handoutMasterId r:id="rId28"/>
  </p:handoutMasterIdLst>
  <p:sldIdLst>
    <p:sldId id="311" r:id="rId6"/>
    <p:sldId id="293" r:id="rId7"/>
    <p:sldId id="296" r:id="rId8"/>
    <p:sldId id="291" r:id="rId9"/>
    <p:sldId id="294" r:id="rId10"/>
    <p:sldId id="304" r:id="rId11"/>
    <p:sldId id="297" r:id="rId12"/>
    <p:sldId id="299" r:id="rId13"/>
    <p:sldId id="300" r:id="rId14"/>
    <p:sldId id="302" r:id="rId15"/>
    <p:sldId id="312" r:id="rId16"/>
    <p:sldId id="295" r:id="rId17"/>
    <p:sldId id="303" r:id="rId18"/>
    <p:sldId id="305" r:id="rId19"/>
    <p:sldId id="307" r:id="rId20"/>
    <p:sldId id="308" r:id="rId21"/>
    <p:sldId id="310" r:id="rId22"/>
    <p:sldId id="313" r:id="rId23"/>
    <p:sldId id="314" r:id="rId24"/>
    <p:sldId id="315" r:id="rId25"/>
    <p:sldId id="285" r:id="rId2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id="{E8292662-CC42-6649-8D63-1371724B77FF}">
          <p14:sldIdLst>
            <p14:sldId id="311"/>
            <p14:sldId id="293"/>
            <p14:sldId id="296"/>
            <p14:sldId id="291"/>
            <p14:sldId id="294"/>
            <p14:sldId id="304"/>
            <p14:sldId id="297"/>
            <p14:sldId id="299"/>
            <p14:sldId id="300"/>
            <p14:sldId id="302"/>
            <p14:sldId id="312"/>
            <p14:sldId id="295"/>
            <p14:sldId id="303"/>
            <p14:sldId id="305"/>
            <p14:sldId id="307"/>
            <p14:sldId id="308"/>
            <p14:sldId id="310"/>
            <p14:sldId id="313"/>
            <p14:sldId id="314"/>
            <p14:sldId id="315"/>
            <p14:sldId id="285"/>
          </p14:sldIdLst>
        </p14:section>
        <p14:section name="Pages - Photo + Text" id="{793E4616-E71F-9A4E-B9E4-7D4F839D552C}">
          <p14:sldIdLst/>
        </p14:section>
        <p14:section name="Pages Only Text" id="{928E17FD-B672-A34D-8639-4A59CFBF953C}">
          <p14:sldIdLst/>
        </p14:section>
        <p14:section name="Map" id="{692B6122-0495-7949-8781-040502CB35D9}">
          <p14:sldIdLst/>
        </p14:section>
        <p14:section name="Charts" id="{8DEA93DF-0BE4-1544-AF2B-365D80BB1F2B}">
          <p14:sldIdLst/>
        </p14:section>
        <p14:section name="Tables" id="{9D7E1A4C-E124-8B4B-8212-0A26FC853F34}">
          <p14:sldIdLst/>
        </p14:section>
        <p14:section name="Closing" id="{6E760C69-7A70-C647-95AE-5302476424B3}">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 initials="J" lastIdx="18" clrIdx="0">
    <p:extLst>
      <p:ext uri="{19B8F6BF-5375-455C-9EA6-DF929625EA0E}">
        <p15:presenceInfo xmlns:p15="http://schemas.microsoft.com/office/powerpoint/2012/main" userId="S::jberthetvald@iom.int::e4fab538-8364-4bba-bc38-1dbbfdfac080" providerId="AD"/>
      </p:ext>
    </p:extLst>
  </p:cmAuthor>
  <p:cmAuthor id="2" name="GROCCIA Corantine" initials="GC" lastIdx="7" clrIdx="1">
    <p:extLst>
      <p:ext uri="{19B8F6BF-5375-455C-9EA6-DF929625EA0E}">
        <p15:presenceInfo xmlns:p15="http://schemas.microsoft.com/office/powerpoint/2012/main" userId="S::cgroccia@iom.int::22d3fd37-0c0a-47db-b75a-78db4b7c46b7" providerId="AD"/>
      </p:ext>
    </p:extLst>
  </p:cmAuthor>
  <p:cmAuthor id="3" name="Jean-Luc Jucker" initials="JJ" lastIdx="15" clrIdx="2">
    <p:extLst>
      <p:ext uri="{19B8F6BF-5375-455C-9EA6-DF929625EA0E}">
        <p15:presenceInfo xmlns:p15="http://schemas.microsoft.com/office/powerpoint/2012/main" userId="f3da1bc139d511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A0"/>
    <a:srgbClr val="D89E56"/>
    <a:srgbClr val="A5B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A93D7-B01D-4154-A05F-61833D58DD37}" v="2" dt="2023-07-07T17:19:42.2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137" autoAdjust="0"/>
  </p:normalViewPr>
  <p:slideViewPr>
    <p:cSldViewPr snapToGrid="0" snapToObjects="1">
      <p:cViewPr varScale="1">
        <p:scale>
          <a:sx n="144" d="100"/>
          <a:sy n="144" d="100"/>
        </p:scale>
        <p:origin x="800" y="96"/>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09" d="100"/>
          <a:sy n="109" d="100"/>
        </p:scale>
        <p:origin x="413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HET-VALDOIS Julie" userId="e4fab538-8364-4bba-bc38-1dbbfdfac080" providerId="ADAL" clId="{227A93D7-B01D-4154-A05F-61833D58DD37}"/>
    <pc:docChg chg="custSel modSld">
      <pc:chgData name="BERTHET-VALDOIS Julie" userId="e4fab538-8364-4bba-bc38-1dbbfdfac080" providerId="ADAL" clId="{227A93D7-B01D-4154-A05F-61833D58DD37}" dt="2023-07-07T17:27:50.778" v="50" actId="6549"/>
      <pc:docMkLst>
        <pc:docMk/>
      </pc:docMkLst>
      <pc:sldChg chg="modSp mod modCm">
        <pc:chgData name="BERTHET-VALDOIS Julie" userId="e4fab538-8364-4bba-bc38-1dbbfdfac080" providerId="ADAL" clId="{227A93D7-B01D-4154-A05F-61833D58DD37}" dt="2023-07-07T17:08:18.200" v="2" actId="5900"/>
        <pc:sldMkLst>
          <pc:docMk/>
          <pc:sldMk cId="2878162265" sldId="294"/>
        </pc:sldMkLst>
        <pc:spChg chg="mod">
          <ac:chgData name="BERTHET-VALDOIS Julie" userId="e4fab538-8364-4bba-bc38-1dbbfdfac080" providerId="ADAL" clId="{227A93D7-B01D-4154-A05F-61833D58DD37}" dt="2023-07-07T17:08:11.093" v="1" actId="20577"/>
          <ac:spMkLst>
            <pc:docMk/>
            <pc:sldMk cId="2878162265" sldId="294"/>
            <ac:spMk id="6" creationId="{601E5FDC-0F71-6C40-AEE2-6ECC816AA3D5}"/>
          </ac:spMkLst>
        </pc:spChg>
      </pc:sldChg>
      <pc:sldChg chg="modSp mod delCm">
        <pc:chgData name="BERTHET-VALDOIS Julie" userId="e4fab538-8364-4bba-bc38-1dbbfdfac080" providerId="ADAL" clId="{227A93D7-B01D-4154-A05F-61833D58DD37}" dt="2023-07-07T17:11:32.543" v="15" actId="1592"/>
        <pc:sldMkLst>
          <pc:docMk/>
          <pc:sldMk cId="1325344081" sldId="295"/>
        </pc:sldMkLst>
        <pc:spChg chg="mod">
          <ac:chgData name="BERTHET-VALDOIS Julie" userId="e4fab538-8364-4bba-bc38-1dbbfdfac080" providerId="ADAL" clId="{227A93D7-B01D-4154-A05F-61833D58DD37}" dt="2023-07-07T17:10:43.352" v="13" actId="20577"/>
          <ac:spMkLst>
            <pc:docMk/>
            <pc:sldMk cId="1325344081" sldId="295"/>
            <ac:spMk id="6" creationId="{601E5FDC-0F71-6C40-AEE2-6ECC816AA3D5}"/>
          </ac:spMkLst>
        </pc:spChg>
      </pc:sldChg>
      <pc:sldChg chg="delCm modCm">
        <pc:chgData name="BERTHET-VALDOIS Julie" userId="e4fab538-8364-4bba-bc38-1dbbfdfac080" providerId="ADAL" clId="{227A93D7-B01D-4154-A05F-61833D58DD37}" dt="2023-07-07T17:19:42.241" v="19"/>
        <pc:sldMkLst>
          <pc:docMk/>
          <pc:sldMk cId="3508173193" sldId="303"/>
        </pc:sldMkLst>
      </pc:sldChg>
      <pc:sldChg chg="addCm">
        <pc:chgData name="BERTHET-VALDOIS Julie" userId="e4fab538-8364-4bba-bc38-1dbbfdfac080" providerId="ADAL" clId="{227A93D7-B01D-4154-A05F-61833D58DD37}" dt="2023-07-07T17:08:41.585" v="3" actId="1589"/>
        <pc:sldMkLst>
          <pc:docMk/>
          <pc:sldMk cId="2938591043" sldId="304"/>
        </pc:sldMkLst>
      </pc:sldChg>
      <pc:sldChg chg="modSp mod">
        <pc:chgData name="BERTHET-VALDOIS Julie" userId="e4fab538-8364-4bba-bc38-1dbbfdfac080" providerId="ADAL" clId="{227A93D7-B01D-4154-A05F-61833D58DD37}" dt="2023-07-07T17:27:50.778" v="50" actId="6549"/>
        <pc:sldMkLst>
          <pc:docMk/>
          <pc:sldMk cId="2358018856" sldId="305"/>
        </pc:sldMkLst>
        <pc:spChg chg="mod">
          <ac:chgData name="BERTHET-VALDOIS Julie" userId="e4fab538-8364-4bba-bc38-1dbbfdfac080" providerId="ADAL" clId="{227A93D7-B01D-4154-A05F-61833D58DD37}" dt="2023-07-07T17:27:50.778" v="50" actId="6549"/>
          <ac:spMkLst>
            <pc:docMk/>
            <pc:sldMk cId="2358018856" sldId="305"/>
            <ac:spMk id="6" creationId="{601E5FDC-0F71-6C40-AEE2-6ECC816AA3D5}"/>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7-06T16:47:51.853" idx="11">
    <p:pos x="7680" y="873"/>
    <p:text>@JL: please put the legend at the botom of the graph to save space on the slide thanks!</p:text>
    <p:extLst>
      <p:ext uri="{C676402C-5697-4E1C-873F-D02D1690AC5C}">
        <p15:threadingInfo xmlns:p15="http://schemas.microsoft.com/office/powerpoint/2012/main" timeZoneBias="0"/>
      </p:ext>
    </p:extLst>
  </p:cm>
  <p:cm authorId="1" dt="2023-07-07T17:08:41.453" idx="18">
    <p:pos x="7680" y="969"/>
    <p:text>and CO name in english please</p:text>
    <p:extLst>
      <p:ext uri="{C676402C-5697-4E1C-873F-D02D1690AC5C}">
        <p15:threadingInfo xmlns:p15="http://schemas.microsoft.com/office/powerpoint/2012/main" timeZoneBias="0">
          <p15:parentCm authorId="1" idx="1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7-06T16:39:31.581" idx="9">
    <p:pos x="2363" y="1865"/>
    <p:text>@JL: this is absence du pays d'origine correct?</p:text>
    <p:extLst>
      <p:ext uri="{C676402C-5697-4E1C-873F-D02D1690AC5C}">
        <p15:threadingInfo xmlns:p15="http://schemas.microsoft.com/office/powerpoint/2012/main" timeZoneBias="0"/>
      </p:ext>
    </p:extLst>
  </p:cm>
  <p:cm authorId="3" dt="2023-07-08T12:04:13.227" idx="1">
    <p:pos x="2363" y="1961"/>
    <p:text>Oui!</p:text>
    <p:extLst>
      <p:ext uri="{C676402C-5697-4E1C-873F-D02D1690AC5C}">
        <p15:threadingInfo xmlns:p15="http://schemas.microsoft.com/office/powerpoint/2012/main" timeZoneBias="-120">
          <p15:parentCm authorId="1" idx="9"/>
        </p15:threadingInfo>
      </p:ext>
    </p:extLst>
  </p:cm>
  <p:cm authorId="1" dt="2023-07-06T16:40:11.698" idx="10">
    <p:pos x="2944" y="2855"/>
    <p:text>@JL: on parle bien ici de la question : L'OIM   ou un de ses partenaires vous a-t-elle formé sur la façon de gérer une entreprise ? si oui il faut appeler cette variable business management training</p:text>
    <p:extLst>
      <p:ext uri="{C676402C-5697-4E1C-873F-D02D1690AC5C}">
        <p15:threadingInfo xmlns:p15="http://schemas.microsoft.com/office/powerpoint/2012/main" timeZoneBias="0"/>
      </p:ext>
    </p:extLst>
  </p:cm>
  <p:cm authorId="3" dt="2023-07-08T12:05:23.219" idx="2">
    <p:pos x="2944" y="2951"/>
    <p:text>Oui! Je l'ai maintenant renomée partout.</p:text>
    <p:extLst>
      <p:ext uri="{C676402C-5697-4E1C-873F-D02D1690AC5C}">
        <p15:threadingInfo xmlns:p15="http://schemas.microsoft.com/office/powerpoint/2012/main" timeZoneBias="-120">
          <p15:parentCm authorId="1" idx="10"/>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7-06T17:05:57.797" idx="12">
    <p:pos x="3314" y="1123"/>
    <p:text>@JC: please add the 2 or 3 cCO that arrive on top - significant</p:text>
    <p:extLst>
      <p:ext uri="{C676402C-5697-4E1C-873F-D02D1690AC5C}">
        <p15:threadingInfo xmlns:p15="http://schemas.microsoft.com/office/powerpoint/2012/main" timeZoneBias="0"/>
      </p:ext>
    </p:extLst>
  </p:cm>
  <p:cm authorId="1" dt="2023-07-06T17:06:34.560" idx="13">
    <p:pos x="3314" y="1219"/>
    <p:text>but no comparison</p:text>
    <p:extLst>
      <p:ext uri="{C676402C-5697-4E1C-873F-D02D1690AC5C}">
        <p15:threadingInfo xmlns:p15="http://schemas.microsoft.com/office/powerpoint/2012/main" timeZoneBias="0">
          <p15:parentCm authorId="1" idx="12"/>
        </p15:threadingInfo>
      </p:ext>
    </p:extLst>
  </p:cm>
  <p:cm authorId="3" dt="2023-07-08T13:15:13.344" idx="13">
    <p:pos x="3314" y="1315"/>
    <p:text>Done!</p:text>
    <p:extLst>
      <p:ext uri="{C676402C-5697-4E1C-873F-D02D1690AC5C}">
        <p15:threadingInfo xmlns:p15="http://schemas.microsoft.com/office/powerpoint/2012/main" timeZoneBias="-120">
          <p15:parentCm authorId="1" idx="12"/>
        </p15:threadingInfo>
      </p:ext>
    </p:extLst>
  </p:cm>
  <p:cm authorId="1" dt="2023-07-06T17:06:46.144" idx="14">
    <p:pos x="4425" y="1613"/>
    <p:text>@JL: what was the conclusion from the other analysis again? that after controling for the type of activity it seems that is is because it is successful that people employ? please add here or in the note section so I have that in mind when presenting</p:text>
    <p:extLst>
      <p:ext uri="{C676402C-5697-4E1C-873F-D02D1690AC5C}">
        <p15:threadingInfo xmlns:p15="http://schemas.microsoft.com/office/powerpoint/2012/main" timeZoneBias="0"/>
      </p:ext>
    </p:extLst>
  </p:cm>
  <p:cm authorId="3" dt="2023-07-08T13:18:15.436" idx="14">
    <p:pos x="4425" y="1709"/>
    <p:text>That is correct. I added a slide note below.</p:text>
    <p:extLst>
      <p:ext uri="{C676402C-5697-4E1C-873F-D02D1690AC5C}">
        <p15:threadingInfo xmlns:p15="http://schemas.microsoft.com/office/powerpoint/2012/main" timeZoneBias="-120">
          <p15:parentCm authorId="1" idx="1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7-06T17:09:04.545" idx="15">
    <p:pos x="2546" y="3534"/>
    <p:text>@JL: what do you mean here by assistance factors?</p:text>
    <p:extLst>
      <p:ext uri="{C676402C-5697-4E1C-873F-D02D1690AC5C}">
        <p15:threadingInfo xmlns:p15="http://schemas.microsoft.com/office/powerpoint/2012/main" timeZoneBias="0"/>
      </p:ext>
    </p:extLst>
  </p:cm>
  <p:cm authorId="3" dt="2023-07-08T12:10:02.940" idx="3">
    <p:pos x="2546" y="3630"/>
    <p:text>J'ai ajouté une parenthèse. Je voulais résumer les résultats de tous les modèles jusqu'ici, mais n'hésitez pas à enlever si ceci n'est pas pertinent.</p:text>
    <p:extLst>
      <p:ext uri="{C676402C-5697-4E1C-873F-D02D1690AC5C}">
        <p15:threadingInfo xmlns:p15="http://schemas.microsoft.com/office/powerpoint/2012/main" timeZoneBias="-120">
          <p15:parentCm authorId="1" idx="15"/>
        </p15:threadingInfo>
      </p:ext>
    </p:extLst>
  </p:cm>
  <p:cm authorId="2" dt="2023-07-07T15:58:27.681" idx="2">
    <p:pos x="6592" y="2752"/>
    <p:text>Maybe because needs are higher? so with the same profit level, doesn't cover all the needs (e.g. medical costs). Returning families usually receive higher support (part of the money allocated to the children is used for business development, whereas single cases with higher needs might not (since part of the assistance is also used for short/medium term medical costs), so higher needs might not have the same impact on profitability. Migrants returning on their own but with dependants (sick or elderly relatives, children) also don't receive higher support for their business =&gt; I don't remember if the new questionnaire asks about the number of dependants, but that could be something interesting to analyse.</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7-06T16:12:55.617" idx="5">
    <p:pos x="6432" y="70"/>
    <p:text>@JL:  please put the legend at the bottom of the graph to save space on the slide thanks!</p:text>
    <p:extLst>
      <p:ext uri="{C676402C-5697-4E1C-873F-D02D1690AC5C}">
        <p15:threadingInfo xmlns:p15="http://schemas.microsoft.com/office/powerpoint/2012/main" timeZoneBias="0"/>
      </p:ext>
    </p:extLst>
  </p:cm>
  <p:cm authorId="3" dt="2023-07-08T12:46:05.601" idx="12">
    <p:pos x="6432" y="166"/>
    <p:text>Done! And I've made the same change for the other graph, too.</p:text>
    <p:extLst>
      <p:ext uri="{C676402C-5697-4E1C-873F-D02D1690AC5C}">
        <p15:threadingInfo xmlns:p15="http://schemas.microsoft.com/office/powerpoint/2012/main" timeZoneBias="-120">
          <p15:parentCm authorId="1" idx="5"/>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7-06T15:54:31.975" idx="1">
    <p:pos x="2382" y="1775"/>
    <p:text>@Jean Luc - est-ce l'absence du pays d'origine</p:text>
    <p:extLst>
      <p:ext uri="{C676402C-5697-4E1C-873F-D02D1690AC5C}">
        <p15:threadingInfo xmlns:p15="http://schemas.microsoft.com/office/powerpoint/2012/main" timeZoneBias="0"/>
      </p:ext>
    </p:extLst>
  </p:cm>
  <p:cm authorId="3" dt="2023-07-08T12:11:12.452" idx="4">
    <p:pos x="2382" y="1871"/>
    <p:text>Oui!</p:text>
    <p:extLst>
      <p:ext uri="{C676402C-5697-4E1C-873F-D02D1690AC5C}">
        <p15:threadingInfo xmlns:p15="http://schemas.microsoft.com/office/powerpoint/2012/main" timeZoneBias="-120">
          <p15:parentCm authorId="1" idx="1"/>
        </p15:threadingInfo>
      </p:ext>
    </p:extLst>
  </p:cm>
  <p:cm authorId="1" dt="2023-07-06T15:55:54.664" idx="2">
    <p:pos x="2395" y="1929"/>
    <p:text>@JL: means in cash/in kind correct? please specify</p:text>
    <p:extLst>
      <p:ext uri="{C676402C-5697-4E1C-873F-D02D1690AC5C}">
        <p15:threadingInfo xmlns:p15="http://schemas.microsoft.com/office/powerpoint/2012/main" timeZoneBias="0"/>
      </p:ext>
    </p:extLst>
  </p:cm>
  <p:cm authorId="3" dt="2023-07-08T12:14:02.706" idx="5">
    <p:pos x="2395" y="2025"/>
    <p:text>Oui. Ajouté parenthèse.</p:text>
    <p:extLst>
      <p:ext uri="{C676402C-5697-4E1C-873F-D02D1690AC5C}">
        <p15:threadingInfo xmlns:p15="http://schemas.microsoft.com/office/powerpoint/2012/main" timeZoneBias="-120">
          <p15:parentCm authorId="1" idx="2"/>
        </p15:threadingInfo>
      </p:ext>
    </p:extLst>
  </p:cm>
  <p:cm authorId="1" dt="2023-07-06T16:09:27.215" idx="4">
    <p:pos x="3049" y="3275"/>
    <p:text>I would prefer removing, I do not trust much those durations even the one above...</p:text>
    <p:extLst>
      <p:ext uri="{C676402C-5697-4E1C-873F-D02D1690AC5C}">
        <p15:threadingInfo xmlns:p15="http://schemas.microsoft.com/office/powerpoint/2012/main" timeZoneBias="0"/>
      </p:ext>
    </p:extLst>
  </p:cm>
  <p:cm authorId="3" dt="2023-07-08T12:14:35.938" idx="6">
    <p:pos x="3049" y="3371"/>
    <p:text>Ok, enlevé!</p:text>
    <p:extLst>
      <p:ext uri="{C676402C-5697-4E1C-873F-D02D1690AC5C}">
        <p15:threadingInfo xmlns:p15="http://schemas.microsoft.com/office/powerpoint/2012/main" timeZoneBias="-120">
          <p15:parentCm authorId="1" idx="4"/>
        </p15:threadingInfo>
      </p:ext>
    </p:extLst>
  </p:cm>
  <p:cm authorId="1" dt="2023-07-06T16:16:18.770" idx="6">
    <p:pos x="2665" y="3460"/>
    <p:text>@JL we need to rename this variable: it is time elapsed between return and end of reintegration business correct?</p:text>
    <p:extLst>
      <p:ext uri="{C676402C-5697-4E1C-873F-D02D1690AC5C}">
        <p15:threadingInfo xmlns:p15="http://schemas.microsoft.com/office/powerpoint/2012/main" timeZoneBias="0"/>
      </p:ext>
    </p:extLst>
  </p:cm>
  <p:cm authorId="3" dt="2023-07-08T12:21:47.496" idx="9">
    <p:pos x="2665" y="3556"/>
    <p:text>Si l'on parle de MB assistance duration, il s'agit du laps de temps entre MicroBusinessEndDate et la date de l'entretien. C'est donc bel la bien la durée de l'assistance, non?
Cela étant, je l'ai renomée "Micro business end date to interview date".</p:text>
    <p:extLst>
      <p:ext uri="{C676402C-5697-4E1C-873F-D02D1690AC5C}">
        <p15:threadingInfo xmlns:p15="http://schemas.microsoft.com/office/powerpoint/2012/main" timeZoneBias="-120">
          <p15:parentCm authorId="1" idx="6"/>
        </p15:threadingInfo>
      </p:ext>
    </p:extLst>
  </p:cm>
  <p:cm authorId="2" dt="2023-07-07T16:10:03.491" idx="5">
    <p:pos x="2675" y="2022"/>
    <p:text>Maybe here, clarify that it is a complementary unconditional cash transfer (because some missions use CBI to implement the IRP -&gt; which falls rather under form of assistance)</p:text>
    <p:extLst>
      <p:ext uri="{C676402C-5697-4E1C-873F-D02D1690AC5C}">
        <p15:threadingInfo xmlns:p15="http://schemas.microsoft.com/office/powerpoint/2012/main" timeZoneBias="0"/>
      </p:ext>
    </p:extLst>
  </p:cm>
  <p:cm authorId="3" dt="2023-07-08T12:16:25.109" idx="8">
    <p:pos x="2675" y="2118"/>
    <p:text>Ok, ajouté!</p:text>
    <p:extLst>
      <p:ext uri="{C676402C-5697-4E1C-873F-D02D1690AC5C}">
        <p15:threadingInfo xmlns:p15="http://schemas.microsoft.com/office/powerpoint/2012/main" timeZoneBias="-120">
          <p15:parentCm authorId="2" idx="5"/>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3-07-07T16:11:40.852" idx="6">
    <p:pos x="2660" y="1866"/>
    <p:text>here align with terms chosen in previous slide</p:text>
    <p:extLst>
      <p:ext uri="{C676402C-5697-4E1C-873F-D02D1690AC5C}">
        <p15:threadingInfo xmlns:p15="http://schemas.microsoft.com/office/powerpoint/2012/main" timeZoneBias="0"/>
      </p:ext>
    </p:extLst>
  </p:cm>
  <p:cm authorId="3" dt="2023-07-08T12:15:48.792" idx="7">
    <p:pos x="2660" y="1962"/>
    <p:text>Enlevé variable suivant requête de Julie.</p:text>
    <p:extLst>
      <p:ext uri="{C676402C-5697-4E1C-873F-D02D1690AC5C}">
        <p15:threadingInfo xmlns:p15="http://schemas.microsoft.com/office/powerpoint/2012/main" timeZoneBias="-120">
          <p15:parentCm authorId="2" idx="6"/>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07-06T17:30:40.417" idx="16">
    <p:pos x="4164" y="1341"/>
    <p:text>@JL can we also mention which country from origin and from return score the higher? in the same sentence</p:text>
    <p:extLst>
      <p:ext uri="{C676402C-5697-4E1C-873F-D02D1690AC5C}">
        <p15:threadingInfo xmlns:p15="http://schemas.microsoft.com/office/powerpoint/2012/main" timeZoneBias="0"/>
      </p:ext>
    </p:extLst>
  </p:cm>
  <p:cm authorId="3" dt="2023-07-08T12:41:13.148" idx="11">
    <p:pos x="4164" y="1437"/>
    <p:text>Ajouté!</p:text>
    <p:extLst>
      <p:ext uri="{C676402C-5697-4E1C-873F-D02D1690AC5C}">
        <p15:threadingInfo xmlns:p15="http://schemas.microsoft.com/office/powerpoint/2012/main" timeZoneBias="-120">
          <p15:parentCm authorId="1" idx="16"/>
        </p15:threadingInfo>
      </p:ext>
    </p:extLst>
  </p:cm>
  <p:cm authorId="1" dt="2023-07-06T17:32:04.680" idx="17">
    <p:pos x="6157" y="2162"/>
    <p:text>@JL: please confirm in your email you said the opposite and looking at the table Financial services has a negative impact. Could you please double check as well just to confirm 100% that there is no mistake on the Y/N encoding in the table. I woud ike to make sure we are confident with this result.</p:text>
    <p:extLst>
      <p:ext uri="{C676402C-5697-4E1C-873F-D02D1690AC5C}">
        <p15:threadingInfo xmlns:p15="http://schemas.microsoft.com/office/powerpoint/2012/main" timeZoneBias="0"/>
      </p:ext>
    </p:extLst>
  </p:cm>
  <p:cm authorId="3" dt="2023-07-08T12:26:11.796" idx="10">
    <p:pos x="6157" y="2258"/>
    <p:text>En effet! Corrigé.</p:text>
    <p:extLst>
      <p:ext uri="{C676402C-5697-4E1C-873F-D02D1690AC5C}">
        <p15:threadingInfo xmlns:p15="http://schemas.microsoft.com/office/powerpoint/2012/main" timeZoneBias="-120">
          <p15:parentCm authorId="1" idx="17"/>
        </p15:threadingInfo>
      </p:ext>
    </p:extLst>
  </p:cm>
  <p:cm authorId="2" dt="2023-07-07T16:12:55.904" idx="7">
    <p:pos x="6624" y="1331"/>
    <p:text>The fact that migrants returning from Niger have the lowest score is interesting because it is probably linked to the Algerian expulsions (representing the majority of the AVRs) - i.e. worst than returns from Libya! This can imply other needs like MHPSS... Probably something to dig further into, but still interesting to flag here</p:text>
    <p:extLst>
      <p:ext uri="{C676402C-5697-4E1C-873F-D02D1690AC5C}">
        <p15:threadingInfo xmlns:p15="http://schemas.microsoft.com/office/powerpoint/2012/main" timeZoneBias="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3-07-08T15:33:31.490" idx="15">
    <p:pos x="7680" y="0"/>
    <p:text>I did not include the result on interview type, but if you want to add it, is in in the slide note below.</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959BC3-9FD2-EA4F-B606-513566566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C701E2-850D-1645-B017-237E5AEA27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77EB0D-43C1-6447-A65E-80F01902CF2C}" type="datetimeFigureOut">
              <a:t>08/07/2023</a:t>
            </a:fld>
            <a:endParaRPr lang="en-US"/>
          </a:p>
        </p:txBody>
      </p:sp>
      <p:sp>
        <p:nvSpPr>
          <p:cNvPr id="4" name="Footer Placeholder 3">
            <a:extLst>
              <a:ext uri="{FF2B5EF4-FFF2-40B4-BE49-F238E27FC236}">
                <a16:creationId xmlns:a16="http://schemas.microsoft.com/office/drawing/2014/main" id="{1B1A2BFD-14F2-9042-8F63-7915F619B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F7BBDDF-45DE-454B-9A04-DA1F768A86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0EAB66-EEE6-C14F-A734-AA7960F5B300}" type="slidenum">
              <a:t>‹#›</a:t>
            </a:fld>
            <a:endParaRPr lang="en-US"/>
          </a:p>
        </p:txBody>
      </p:sp>
    </p:spTree>
    <p:extLst>
      <p:ext uri="{BB962C8B-B14F-4D97-AF65-F5344CB8AC3E}">
        <p14:creationId xmlns:p14="http://schemas.microsoft.com/office/powerpoint/2010/main" val="4048207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C0FCE-2211-4956-9BCA-B21F45EDE7DD}" type="datetimeFigureOut">
              <a:rPr lang="en-CH" smtClean="0"/>
              <a:t>08/07/2023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4C71B-A473-40F5-90A8-3CE3253E140E}" type="slidenum">
              <a:rPr lang="en-CH" smtClean="0"/>
              <a:t>‹#›</a:t>
            </a:fld>
            <a:endParaRPr lang="en-CH"/>
          </a:p>
        </p:txBody>
      </p:sp>
    </p:spTree>
    <p:extLst>
      <p:ext uri="{BB962C8B-B14F-4D97-AF65-F5344CB8AC3E}">
        <p14:creationId xmlns:p14="http://schemas.microsoft.com/office/powerpoint/2010/main" val="115031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Respondents who have a High Business success and a High business profitability are more likely to have employees than their counterparts, including after controlling for the type of activity. Also note that controlling for Business success and Business profitability, respondents in retail are less likely to have employes than respondents in agriculture and aviculture. That said, respondents in transport are less likely to have employees than respondents in retail.</a:t>
            </a:r>
            <a:endParaRPr lang="en-CH" dirty="0"/>
          </a:p>
        </p:txBody>
      </p:sp>
      <p:sp>
        <p:nvSpPr>
          <p:cNvPr id="4" name="Slide Number Placeholder 3"/>
          <p:cNvSpPr>
            <a:spLocks noGrp="1"/>
          </p:cNvSpPr>
          <p:nvPr>
            <p:ph type="sldNum" sz="quarter" idx="5"/>
          </p:nvPr>
        </p:nvSpPr>
        <p:spPr/>
        <p:txBody>
          <a:bodyPr/>
          <a:lstStyle/>
          <a:p>
            <a:fld id="{E0C4C71B-A473-40F5-90A8-3CE3253E140E}" type="slidenum">
              <a:rPr lang="en-CH" smtClean="0"/>
              <a:t>9</a:t>
            </a:fld>
            <a:endParaRPr lang="en-CH"/>
          </a:p>
        </p:txBody>
      </p:sp>
    </p:spTree>
    <p:extLst>
      <p:ext uri="{BB962C8B-B14F-4D97-AF65-F5344CB8AC3E}">
        <p14:creationId xmlns:p14="http://schemas.microsoft.com/office/powerpoint/2010/main" val="392729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Respondents interviewed in the field or in an IOM office are 1.6 times more likely to report planning to migrate again than those interviewed on the phone</a:t>
            </a:r>
            <a:endParaRPr lang="en-CH" dirty="0"/>
          </a:p>
        </p:txBody>
      </p:sp>
      <p:sp>
        <p:nvSpPr>
          <p:cNvPr id="4" name="Slide Number Placeholder 3"/>
          <p:cNvSpPr>
            <a:spLocks noGrp="1"/>
          </p:cNvSpPr>
          <p:nvPr>
            <p:ph type="sldNum" sz="quarter" idx="5"/>
          </p:nvPr>
        </p:nvSpPr>
        <p:spPr/>
        <p:txBody>
          <a:bodyPr/>
          <a:lstStyle/>
          <a:p>
            <a:fld id="{E0C4C71B-A473-40F5-90A8-3CE3253E140E}" type="slidenum">
              <a:rPr lang="en-CH" smtClean="0"/>
              <a:t>20</a:t>
            </a:fld>
            <a:endParaRPr lang="en-CH"/>
          </a:p>
        </p:txBody>
      </p:sp>
    </p:spTree>
    <p:extLst>
      <p:ext uri="{BB962C8B-B14F-4D97-AF65-F5344CB8AC3E}">
        <p14:creationId xmlns:p14="http://schemas.microsoft.com/office/powerpoint/2010/main" val="137731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LES STYLES DE TEXTE</a:t>
            </a:r>
          </a:p>
        </p:txBody>
      </p:sp>
    </p:spTree>
    <p:extLst>
      <p:ext uri="{BB962C8B-B14F-4D97-AF65-F5344CB8AC3E}">
        <p14:creationId xmlns:p14="http://schemas.microsoft.com/office/powerpoint/2010/main" val="348830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243B9C4-512D-0040-8EDA-C9AC0DBF7155}"/>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11" name="Text Placeholder 10">
            <a:extLst>
              <a:ext uri="{FF2B5EF4-FFF2-40B4-BE49-F238E27FC236}">
                <a16:creationId xmlns:a16="http://schemas.microsoft.com/office/drawing/2014/main" id="{46C84A47-F680-0849-84C3-B88BEA6591D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12" name="Rectangle 11">
            <a:extLst>
              <a:ext uri="{FF2B5EF4-FFF2-40B4-BE49-F238E27FC236}">
                <a16:creationId xmlns:a16="http://schemas.microsoft.com/office/drawing/2014/main" id="{F8A18A07-EC4E-684D-9BFF-44CD123E230F}"/>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4">
            <a:extLst>
              <a:ext uri="{FF2B5EF4-FFF2-40B4-BE49-F238E27FC236}">
                <a16:creationId xmlns:a16="http://schemas.microsoft.com/office/drawing/2014/main" id="{3E1586CF-C790-D244-9688-444BEF405DE5}"/>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98778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0471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4" name="Text Placeholder 4">
            <a:extLst>
              <a:ext uri="{FF2B5EF4-FFF2-40B4-BE49-F238E27FC236}">
                <a16:creationId xmlns:a16="http://schemas.microsoft.com/office/drawing/2014/main" id="{1004BB8C-0F2F-674E-843C-5261B42EE427}"/>
              </a:ext>
            </a:extLst>
          </p:cNvPr>
          <p:cNvSpPr>
            <a:spLocks noGrp="1"/>
          </p:cNvSpPr>
          <p:nvPr>
            <p:ph type="body" sz="quarter" idx="17" hasCustomPrompt="1"/>
          </p:nvPr>
        </p:nvSpPr>
        <p:spPr>
          <a:xfrm>
            <a:off x="1467643"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5" name="Text Placeholder 6">
            <a:extLst>
              <a:ext uri="{FF2B5EF4-FFF2-40B4-BE49-F238E27FC236}">
                <a16:creationId xmlns:a16="http://schemas.microsoft.com/office/drawing/2014/main" id="{26E27A03-155E-C64C-8A76-3F36E2032740}"/>
              </a:ext>
            </a:extLst>
          </p:cNvPr>
          <p:cNvSpPr>
            <a:spLocks noGrp="1"/>
          </p:cNvSpPr>
          <p:nvPr>
            <p:ph type="body" sz="quarter" idx="18" hasCustomPrompt="1"/>
          </p:nvPr>
        </p:nvSpPr>
        <p:spPr>
          <a:xfrm>
            <a:off x="1467643" y="2025650"/>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87207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498595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395800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 name="Text Placeholder 23">
            <a:extLst>
              <a:ext uri="{FF2B5EF4-FFF2-40B4-BE49-F238E27FC236}">
                <a16:creationId xmlns:a16="http://schemas.microsoft.com/office/drawing/2014/main" id="{47159049-14FC-2D44-B81E-DAD8C5CE8022}"/>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5" name="Text Placeholder 15">
            <a:extLst>
              <a:ext uri="{FF2B5EF4-FFF2-40B4-BE49-F238E27FC236}">
                <a16:creationId xmlns:a16="http://schemas.microsoft.com/office/drawing/2014/main" id="{E55B3FC7-70AA-3C49-B4D2-3CEE18A7019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6" name="Rectangle 5">
            <a:extLst>
              <a:ext uri="{FF2B5EF4-FFF2-40B4-BE49-F238E27FC236}">
                <a16:creationId xmlns:a16="http://schemas.microsoft.com/office/drawing/2014/main" id="{03FD57C2-A2C2-F64A-9F64-CAE6F2E4B761}"/>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3">
            <a:extLst>
              <a:ext uri="{FF2B5EF4-FFF2-40B4-BE49-F238E27FC236}">
                <a16:creationId xmlns:a16="http://schemas.microsoft.com/office/drawing/2014/main" id="{6571DEAB-92C2-DC45-8C66-732467A687DF}"/>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8" name="Text Placeholder 4">
            <a:extLst>
              <a:ext uri="{FF2B5EF4-FFF2-40B4-BE49-F238E27FC236}">
                <a16:creationId xmlns:a16="http://schemas.microsoft.com/office/drawing/2014/main" id="{85F38BF2-CD27-9747-A8E1-767A9C7C86BF}"/>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a:t>Gravida rutrum quisque non tellus orci ac. Ultricies mi eget mauris pharetra et ultrices neque ornare aenean.</a:t>
            </a:r>
          </a:p>
        </p:txBody>
      </p:sp>
      <p:sp>
        <p:nvSpPr>
          <p:cNvPr id="9" name="Picture Placeholder 14">
            <a:extLst>
              <a:ext uri="{FF2B5EF4-FFF2-40B4-BE49-F238E27FC236}">
                <a16:creationId xmlns:a16="http://schemas.microsoft.com/office/drawing/2014/main" id="{C6A2148B-985B-F34E-8AFB-032D4C9CE139}"/>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047827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40734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a:t>
            </a:r>
            <a:r>
              <a:rPr lang="en-US" dirty="0" err="1"/>
              <a:t>massa</a:t>
            </a:r>
            <a:r>
              <a:rPr lang="en-US" dirty="0"/>
              <a:t> </a:t>
            </a:r>
            <a:r>
              <a:rPr lang="en-US" dirty="0" err="1"/>
              <a:t>eget</a:t>
            </a:r>
            <a:r>
              <a:rPr lang="en-US" dirty="0"/>
              <a:t> </a:t>
            </a:r>
            <a:r>
              <a:rPr lang="en-US" dirty="0" err="1"/>
              <a:t>egestas</a:t>
            </a:r>
            <a:r>
              <a:rPr lang="en-US" dirty="0"/>
              <a:t> </a:t>
            </a:r>
            <a:r>
              <a:rPr lang="en-US" dirty="0" err="1"/>
              <a:t>purus</a:t>
            </a:r>
            <a:r>
              <a:rPr lang="en-US" dirty="0"/>
              <a:t>. </a:t>
            </a:r>
          </a:p>
          <a:p>
            <a:pPr lvl="0"/>
            <a:r>
              <a:rPr lang="en-US" dirty="0"/>
              <a:t>Vestibulum </a:t>
            </a:r>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r>
              <a:rPr lang="en-US" dirty="0" err="1"/>
              <a:t>dignissim</a:t>
            </a:r>
            <a:r>
              <a:rPr lang="en-US" dirty="0"/>
              <a:t> </a:t>
            </a:r>
            <a:r>
              <a:rPr lang="en-US" dirty="0" err="1"/>
              <a:t>cras</a:t>
            </a:r>
            <a:r>
              <a:rPr lang="en-US" dirty="0"/>
              <a:t> </a:t>
            </a:r>
            <a:r>
              <a:rPr lang="en-US" dirty="0" err="1"/>
              <a:t>tincidunt</a:t>
            </a:r>
            <a:r>
              <a:rPr lang="en-US" dirty="0"/>
              <a:t> </a:t>
            </a:r>
            <a:r>
              <a:rPr lang="en-US" dirty="0" err="1"/>
              <a:t>lobortis</a:t>
            </a:r>
            <a:r>
              <a:rPr lang="en-US" dirty="0"/>
              <a:t>. </a:t>
            </a:r>
          </a:p>
          <a:p>
            <a:pPr lvl="0"/>
            <a:r>
              <a:rPr lang="en-US" dirty="0"/>
              <a:t>Sed nisi </a:t>
            </a:r>
            <a:r>
              <a:rPr lang="en-US" dirty="0" err="1"/>
              <a:t>lacus</a:t>
            </a:r>
            <a:r>
              <a:rPr lang="en-US" dirty="0"/>
              <a:t> sed </a:t>
            </a:r>
            <a:r>
              <a:rPr lang="en-US" dirty="0" err="1"/>
              <a:t>viverra</a:t>
            </a:r>
            <a:r>
              <a:rPr lang="en-US" dirty="0"/>
              <a:t> </a:t>
            </a:r>
            <a:r>
              <a:rPr lang="en-US" dirty="0" err="1"/>
              <a:t>tellus</a:t>
            </a:r>
            <a:r>
              <a:rPr lang="en-US" dirty="0"/>
              <a:t> in. Fames ac </a:t>
            </a:r>
            <a:r>
              <a:rPr lang="en-US" dirty="0" err="1"/>
              <a:t>turpis</a:t>
            </a:r>
            <a:r>
              <a:rPr lang="en-US" dirty="0"/>
              <a:t> </a:t>
            </a:r>
            <a:r>
              <a:rPr lang="en-US" dirty="0" err="1"/>
              <a:t>egestas</a:t>
            </a:r>
            <a:r>
              <a:rPr lang="en-US" dirty="0"/>
              <a:t> </a:t>
            </a:r>
            <a:r>
              <a:rPr lang="en-US" dirty="0" err="1"/>
              <a:t>maecenas</a:t>
            </a:r>
            <a:r>
              <a:rPr lang="en-US" dirty="0"/>
              <a:t>. </a:t>
            </a:r>
          </a:p>
          <a:p>
            <a:pPr lvl="0"/>
            <a:r>
              <a:rPr lang="en-US" dirty="0"/>
              <a:t>Cras </a:t>
            </a:r>
            <a:r>
              <a:rPr lang="en-US" dirty="0" err="1"/>
              <a:t>adipiscing</a:t>
            </a:r>
            <a:r>
              <a:rPr lang="en-US" dirty="0"/>
              <a:t> </a:t>
            </a:r>
            <a:r>
              <a:rPr lang="fr-FR" noProof="0" dirty="0" err="1"/>
              <a:t>enim</a:t>
            </a:r>
            <a:r>
              <a:rPr lang="en-US" dirty="0"/>
              <a:t> </a:t>
            </a:r>
            <a:r>
              <a:rPr lang="en-US" dirty="0" err="1"/>
              <a:t>eu</a:t>
            </a:r>
            <a:r>
              <a:rPr lang="en-US" dirty="0"/>
              <a:t> </a:t>
            </a:r>
            <a:r>
              <a:rPr lang="en-US" dirty="0" err="1"/>
              <a:t>turpis</a:t>
            </a:r>
            <a:r>
              <a:rPr lang="en-US" dirty="0"/>
              <a:t> </a:t>
            </a:r>
            <a:r>
              <a:rPr lang="en-US" dirty="0" err="1"/>
              <a:t>egestas</a:t>
            </a:r>
            <a:r>
              <a:rPr lang="en-US" dirty="0"/>
              <a:t> </a:t>
            </a:r>
            <a:r>
              <a:rPr lang="en-US" dirty="0" err="1"/>
              <a:t>pretium</a:t>
            </a:r>
            <a:r>
              <a:rPr lang="en-US" dirty="0"/>
              <a:t> </a:t>
            </a:r>
            <a:r>
              <a:rPr lang="en-US" dirty="0" err="1"/>
              <a:t>aenean</a:t>
            </a:r>
            <a:r>
              <a:rPr lang="en-US" dirty="0"/>
              <a:t> pharetra. </a:t>
            </a:r>
          </a:p>
          <a:p>
            <a:pPr lvl="0"/>
            <a:r>
              <a:rPr lang="en-US" dirty="0"/>
              <a:t>Gravida </a:t>
            </a:r>
            <a:r>
              <a:rPr lang="en-US" dirty="0" err="1"/>
              <a:t>rutrum</a:t>
            </a:r>
            <a:r>
              <a:rPr lang="en-US" dirty="0"/>
              <a:t> </a:t>
            </a:r>
            <a:r>
              <a:rPr lang="en-US" dirty="0" err="1"/>
              <a:t>quisque</a:t>
            </a:r>
            <a:r>
              <a:rPr lang="en-US" dirty="0"/>
              <a:t> non </a:t>
            </a:r>
            <a:r>
              <a:rPr lang="en-US" dirty="0" err="1"/>
              <a:t>tellus</a:t>
            </a:r>
            <a:r>
              <a:rPr lang="en-US" dirty="0"/>
              <a:t>.</a:t>
            </a:r>
          </a:p>
          <a:p>
            <a:pPr lvl="0"/>
            <a:r>
              <a:rPr lang="en-US" dirty="0" err="1"/>
              <a:t>Tortor</a:t>
            </a:r>
            <a:r>
              <a:rPr lang="en-US" dirty="0"/>
              <a:t> </a:t>
            </a:r>
            <a:r>
              <a:rPr lang="en-US" dirty="0" err="1"/>
              <a:t>dignissim</a:t>
            </a:r>
            <a:r>
              <a:rPr lang="en-US" dirty="0"/>
              <a:t> convallis </a:t>
            </a:r>
            <a:r>
              <a:rPr lang="en-US" dirty="0" err="1"/>
              <a:t>aenean</a:t>
            </a:r>
            <a:r>
              <a:rPr lang="en-US" dirty="0"/>
              <a:t> et </a:t>
            </a:r>
            <a:r>
              <a:rPr lang="en-US" dirty="0" err="1"/>
              <a:t>tortor</a:t>
            </a:r>
            <a:r>
              <a:rPr lang="en-US" dirty="0"/>
              <a:t> at. </a:t>
            </a:r>
          </a:p>
          <a:p>
            <a:pPr lvl="0"/>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p>
          <a:p>
            <a:pPr lvl="0"/>
            <a:r>
              <a:rPr lang="en-US" dirty="0"/>
              <a:t>Pulvinar </a:t>
            </a:r>
            <a:r>
              <a:rPr lang="en-US" dirty="0" err="1"/>
              <a:t>neque</a:t>
            </a:r>
            <a:r>
              <a:rPr lang="en-US" dirty="0"/>
              <a:t> </a:t>
            </a:r>
            <a:r>
              <a:rPr lang="en-US" dirty="0" err="1"/>
              <a:t>laoreet</a:t>
            </a:r>
            <a:r>
              <a:rPr lang="en-US" dirty="0"/>
              <a:t> </a:t>
            </a:r>
            <a:r>
              <a:rPr lang="en-US" dirty="0" err="1"/>
              <a:t>suspendisse</a:t>
            </a:r>
            <a:r>
              <a:rPr lang="en-US" dirty="0"/>
              <a:t> </a:t>
            </a:r>
            <a:r>
              <a:rPr lang="en-US" dirty="0" err="1"/>
              <a:t>interdum</a:t>
            </a:r>
            <a:r>
              <a:rPr lang="en-US" dirty="0"/>
              <a:t>. </a:t>
            </a:r>
            <a:r>
              <a:rPr lang="en-US" dirty="0" err="1"/>
              <a:t>Consequat</a:t>
            </a:r>
            <a:r>
              <a:rPr lang="en-US" dirty="0"/>
              <a:t> </a:t>
            </a:r>
            <a:r>
              <a:rPr lang="en-US" dirty="0" err="1"/>
              <a:t>nisl</a:t>
            </a:r>
            <a:r>
              <a:rPr lang="en-US" dirty="0"/>
              <a:t> vel </a:t>
            </a:r>
            <a:r>
              <a:rPr lang="en-US" dirty="0" err="1"/>
              <a:t>pretium</a:t>
            </a:r>
            <a:r>
              <a:rPr lang="en-US" dirty="0"/>
              <a:t> </a:t>
            </a:r>
            <a:r>
              <a:rPr lang="en-US" dirty="0" err="1"/>
              <a:t>lectus</a:t>
            </a:r>
            <a:r>
              <a:rPr lang="en-US" dirty="0"/>
              <a:t> </a:t>
            </a:r>
            <a:r>
              <a:rPr lang="en-US" dirty="0" err="1"/>
              <a:t>quam</a:t>
            </a:r>
            <a:r>
              <a:rPr lang="en-US" dirty="0"/>
              <a:t> id </a:t>
            </a:r>
            <a:r>
              <a:rPr lang="en-US" dirty="0" err="1"/>
              <a:t>leo</a:t>
            </a:r>
            <a:r>
              <a:rPr lang="en-US" dirty="0"/>
              <a:t>. </a:t>
            </a:r>
          </a:p>
          <a:p>
            <a:pPr lvl="0"/>
            <a:r>
              <a:rPr lang="en-US" dirty="0"/>
              <a:t>Tellus </a:t>
            </a:r>
            <a:r>
              <a:rPr lang="en-US" dirty="0" err="1"/>
              <a:t>pellentesque</a:t>
            </a:r>
            <a:r>
              <a:rPr lang="en-US" dirty="0"/>
              <a:t> </a:t>
            </a:r>
            <a:r>
              <a:rPr lang="en-US" dirty="0" err="1"/>
              <a:t>eu</a:t>
            </a:r>
            <a:r>
              <a:rPr lang="en-US" dirty="0"/>
              <a:t> </a:t>
            </a:r>
            <a:r>
              <a:rPr lang="en-US" dirty="0" err="1"/>
              <a:t>tincidunt</a:t>
            </a:r>
            <a:r>
              <a:rPr lang="en-US" dirty="0"/>
              <a:t> </a:t>
            </a:r>
            <a:r>
              <a:rPr lang="en-US" dirty="0" err="1"/>
              <a:t>tortor</a:t>
            </a:r>
            <a:r>
              <a:rPr lang="en-US" dirty="0"/>
              <a:t> </a:t>
            </a:r>
            <a:r>
              <a:rPr lang="en-US" dirty="0" err="1"/>
              <a:t>aliquam</a:t>
            </a:r>
            <a:r>
              <a:rPr lang="en-US" dirty="0"/>
              <a:t> </a:t>
            </a:r>
            <a:r>
              <a:rPr lang="en-US" dirty="0" err="1"/>
              <a:t>nulla</a:t>
            </a:r>
            <a:r>
              <a:rPr lang="en-US" dirty="0"/>
              <a:t>. </a:t>
            </a:r>
          </a:p>
        </p:txBody>
      </p:sp>
    </p:spTree>
    <p:extLst>
      <p:ext uri="{BB962C8B-B14F-4D97-AF65-F5344CB8AC3E}">
        <p14:creationId xmlns:p14="http://schemas.microsoft.com/office/powerpoint/2010/main" val="1039864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86987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391626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5"/>
          </a:xfrm>
          <a:prstGeom prst="rect">
            <a:avLst/>
          </a:prstGeom>
        </p:spPr>
        <p:txBody>
          <a:bodyPr lIns="90000"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FD7115FE-3177-31F2-C7EE-D556F30AD3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016501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274814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62762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F245EEA6-70CF-932F-97EA-3462801BA023}"/>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37809911-470C-6951-82C2-26B9BC33EF6C}"/>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1C74E13B-B9AD-F96F-A024-534603790D54}"/>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1056DA84-9516-B106-098B-ABAC50CD431B}"/>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8CCF733B-F41B-D051-D7D8-CD2887DDEC3D}"/>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CAF8838F-70A9-5639-9C24-C4B9390C8DB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81010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P-DISCLAIM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078AA-2C7E-A61B-A8C1-036B6A4AC5B3}"/>
              </a:ext>
            </a:extLst>
          </p:cNvPr>
          <p:cNvSpPr txBox="1"/>
          <p:nvPr userDrawn="1"/>
        </p:nvSpPr>
        <p:spPr>
          <a:xfrm>
            <a:off x="204820" y="6504371"/>
            <a:ext cx="9471058" cy="307777"/>
          </a:xfrm>
          <a:prstGeom prst="rect">
            <a:avLst/>
          </a:prstGeom>
          <a:noFill/>
        </p:spPr>
        <p:txBody>
          <a:bodyPr wrap="square" rtlCol="0">
            <a:spAutoFit/>
          </a:bodyPr>
          <a:lstStyle/>
          <a:p>
            <a:r>
              <a:rPr lang="fr-FR" sz="700" dirty="0"/>
              <a:t>Source: Microsoft / Note:  Cette carte n'est fournie qu'à titre d'illustration. Le trace des frontières et les noms indiqués sur cette carte n'impliquent aucune approbation ou acceptation officielle de la part de l'Organisation internationale pour les migrations</a:t>
            </a:r>
          </a:p>
          <a:p>
            <a:endParaRPr lang="fr-FR" sz="700" dirty="0"/>
          </a:p>
        </p:txBody>
      </p:sp>
    </p:spTree>
    <p:extLst>
      <p:ext uri="{BB962C8B-B14F-4D97-AF65-F5344CB8AC3E}">
        <p14:creationId xmlns:p14="http://schemas.microsoft.com/office/powerpoint/2010/main" val="330678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C47D6DA4-50E5-7A18-01FD-554E2AE5B825}"/>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4" name="Picture Placeholder 14">
            <a:extLst>
              <a:ext uri="{FF2B5EF4-FFF2-40B4-BE49-F238E27FC236}">
                <a16:creationId xmlns:a16="http://schemas.microsoft.com/office/drawing/2014/main" id="{9F2AA47F-43EC-6315-5A36-F9217926308D}"/>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5" name="Title 2">
            <a:extLst>
              <a:ext uri="{FF2B5EF4-FFF2-40B4-BE49-F238E27FC236}">
                <a16:creationId xmlns:a16="http://schemas.microsoft.com/office/drawing/2014/main" id="{735996DC-ACB5-8360-D610-3786EB768767}"/>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r>
              <a:rPr lang="fr-FR" noProof="0" dirty="0"/>
              <a:t>CLIQUER POUR MODIFIER LE TEXTE</a:t>
            </a:r>
            <a:endParaRPr lang="en-US" dirty="0"/>
          </a:p>
        </p:txBody>
      </p:sp>
      <p:sp>
        <p:nvSpPr>
          <p:cNvPr id="6" name="Text Placeholder 12">
            <a:extLst>
              <a:ext uri="{FF2B5EF4-FFF2-40B4-BE49-F238E27FC236}">
                <a16:creationId xmlns:a16="http://schemas.microsoft.com/office/drawing/2014/main" id="{605BA659-293E-0B94-C014-3EC41BEAB3F8}"/>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Tree>
    <p:extLst>
      <p:ext uri="{BB962C8B-B14F-4D97-AF65-F5344CB8AC3E}">
        <p14:creationId xmlns:p14="http://schemas.microsoft.com/office/powerpoint/2010/main" val="3812771877"/>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07F2541-9F15-86DA-707A-9277C48A0353}"/>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3" name="Text Placeholder 10">
            <a:extLst>
              <a:ext uri="{FF2B5EF4-FFF2-40B4-BE49-F238E27FC236}">
                <a16:creationId xmlns:a16="http://schemas.microsoft.com/office/drawing/2014/main" id="{65D10082-20A7-0189-297F-221F7D9C189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4" name="Rectangle 3">
            <a:extLst>
              <a:ext uri="{FF2B5EF4-FFF2-40B4-BE49-F238E27FC236}">
                <a16:creationId xmlns:a16="http://schemas.microsoft.com/office/drawing/2014/main" id="{9901E0E6-D1A8-D4E5-DCCA-3A5A277072DB}"/>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4">
            <a:extLst>
              <a:ext uri="{FF2B5EF4-FFF2-40B4-BE49-F238E27FC236}">
                <a16:creationId xmlns:a16="http://schemas.microsoft.com/office/drawing/2014/main" id="{E0C69C34-1F6D-3139-6DCD-AEE906DF05EA}"/>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39363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Section /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F1403F-C2B4-218C-A53D-A80CD4248010}"/>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picture containing window, person, looking, sign&#10;&#10;Description automatically generated">
            <a:extLst>
              <a:ext uri="{FF2B5EF4-FFF2-40B4-BE49-F238E27FC236}">
                <a16:creationId xmlns:a16="http://schemas.microsoft.com/office/drawing/2014/main" id="{FD565431-9AB5-875F-1ACB-811138A49CC0}"/>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4" name="Text Placeholder 11">
            <a:extLst>
              <a:ext uri="{FF2B5EF4-FFF2-40B4-BE49-F238E27FC236}">
                <a16:creationId xmlns:a16="http://schemas.microsoft.com/office/drawing/2014/main" id="{0820F0C3-EE28-D58A-22A8-1278D7F780F7}"/>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5" name="Text Placeholder 21">
            <a:extLst>
              <a:ext uri="{FF2B5EF4-FFF2-40B4-BE49-F238E27FC236}">
                <a16:creationId xmlns:a16="http://schemas.microsoft.com/office/drawing/2014/main" id="{365B5600-146F-25E8-5F42-FBCF12E7EA43}"/>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E993B82E-3A59-72E5-D350-A8D17ED788D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13221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0" name="Text Placeholder 23">
            <a:extLst>
              <a:ext uri="{FF2B5EF4-FFF2-40B4-BE49-F238E27FC236}">
                <a16:creationId xmlns:a16="http://schemas.microsoft.com/office/drawing/2014/main" id="{6390CA39-32A6-E96D-ED8E-8B70D3D2F36A}"/>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Text Placeholder 4">
            <a:extLst>
              <a:ext uri="{FF2B5EF4-FFF2-40B4-BE49-F238E27FC236}">
                <a16:creationId xmlns:a16="http://schemas.microsoft.com/office/drawing/2014/main" id="{30BD7695-7330-C23D-A6C5-A7C849467997}"/>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2" name="Picture Placeholder 14">
            <a:extLst>
              <a:ext uri="{FF2B5EF4-FFF2-40B4-BE49-F238E27FC236}">
                <a16:creationId xmlns:a16="http://schemas.microsoft.com/office/drawing/2014/main" id="{628AC64B-2011-0756-27D0-0BE7AC715ECD}"/>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3" name="Text Placeholder 6">
            <a:extLst>
              <a:ext uri="{FF2B5EF4-FFF2-40B4-BE49-F238E27FC236}">
                <a16:creationId xmlns:a16="http://schemas.microsoft.com/office/drawing/2014/main" id="{CC7C8FDA-47FB-9C08-9857-B8D0E22CDDAA}"/>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2576403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5F998F62-5EC3-E3E1-9D3F-664B657090A0}"/>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3" name="Text Placeholder 6">
            <a:extLst>
              <a:ext uri="{FF2B5EF4-FFF2-40B4-BE49-F238E27FC236}">
                <a16:creationId xmlns:a16="http://schemas.microsoft.com/office/drawing/2014/main" id="{E2F763C9-6C6E-4715-78EC-0B575BBA23FE}"/>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4" name="Text Placeholder 6">
            <a:extLst>
              <a:ext uri="{FF2B5EF4-FFF2-40B4-BE49-F238E27FC236}">
                <a16:creationId xmlns:a16="http://schemas.microsoft.com/office/drawing/2014/main" id="{21B34284-36E9-7C30-341A-65E1C64A1BDD}"/>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10" name="Text Placeholder 23">
            <a:extLst>
              <a:ext uri="{FF2B5EF4-FFF2-40B4-BE49-F238E27FC236}">
                <a16:creationId xmlns:a16="http://schemas.microsoft.com/office/drawing/2014/main" id="{6D8C97D9-04F6-E5BA-387E-115E7ED30A99}"/>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BFAB4617-BCDD-0CE3-7588-FC201AED1275}"/>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66685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AABF8E90-BDF8-9A35-3D93-A30ACA674D37}"/>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3" name="Text Placeholder 6">
            <a:extLst>
              <a:ext uri="{FF2B5EF4-FFF2-40B4-BE49-F238E27FC236}">
                <a16:creationId xmlns:a16="http://schemas.microsoft.com/office/drawing/2014/main" id="{B07E7AB2-8BDC-70A9-4369-48C6D474084C}"/>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4" name="Text Placeholder 23">
            <a:extLst>
              <a:ext uri="{FF2B5EF4-FFF2-40B4-BE49-F238E27FC236}">
                <a16:creationId xmlns:a16="http://schemas.microsoft.com/office/drawing/2014/main" id="{C12A6400-CFC4-74B5-C77A-5231A037481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9" name="Text Placeholder 4">
            <a:extLst>
              <a:ext uri="{FF2B5EF4-FFF2-40B4-BE49-F238E27FC236}">
                <a16:creationId xmlns:a16="http://schemas.microsoft.com/office/drawing/2014/main" id="{E24D01CC-A701-DBA0-5310-E7A459C4C8CA}"/>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DF2543AB-3FAB-6D72-7BA9-7F74EA50BA4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65334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br>
              <a:rPr lang="fr-FR" noProof="0" dirty="0"/>
            </a:br>
            <a:endParaRPr lang="fr-FR" noProof="0" dirty="0"/>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3" name="Picture Placeholder 14">
            <a:extLst>
              <a:ext uri="{FF2B5EF4-FFF2-40B4-BE49-F238E27FC236}">
                <a16:creationId xmlns:a16="http://schemas.microsoft.com/office/drawing/2014/main" id="{AF3218DE-8470-16C5-675B-F31B345A17B5}"/>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434970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2425FE05-CCEF-30CA-3F49-AB4454D8B4A5}"/>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2399133E-9276-FBAC-DDE3-C7B9580652A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B3B477CB-E816-00B5-1A1B-136E6F180792}"/>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CF1C1AE7-BAB5-DF60-F0DD-702CFED7EDB2}"/>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E0B060AD-B185-3296-0BFB-485346F3F057}"/>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2F464AA1-44BB-C556-A190-68636CC470E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574781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Text Info">
    <p:spTree>
      <p:nvGrpSpPr>
        <p:cNvPr id="1" name=""/>
        <p:cNvGrpSpPr/>
        <p:nvPr/>
      </p:nvGrpSpPr>
      <p:grpSpPr>
        <a:xfrm>
          <a:off x="0" y="0"/>
          <a:ext cx="0" cy="0"/>
          <a:chOff x="0" y="0"/>
          <a:chExt cx="0" cy="0"/>
        </a:xfrm>
      </p:grpSpPr>
      <p:pic>
        <p:nvPicPr>
          <p:cNvPr id="5" name="Picture 4" descr="A picture containing window, person, looking, sign&#10;&#10;Description automatically generated">
            <a:extLst>
              <a:ext uri="{FF2B5EF4-FFF2-40B4-BE49-F238E27FC236}">
                <a16:creationId xmlns:a16="http://schemas.microsoft.com/office/drawing/2014/main" id="{A5956F32-72F1-3A4C-8AC3-8D39F85A33EE}"/>
              </a:ext>
            </a:extLst>
          </p:cNvPr>
          <p:cNvPicPr>
            <a:picLocks noChangeAspect="1"/>
          </p:cNvPicPr>
          <p:nvPr userDrawn="1"/>
        </p:nvPicPr>
        <p:blipFill>
          <a:blip r:embed="rId2"/>
          <a:stretch>
            <a:fillRect/>
          </a:stretch>
        </p:blipFill>
        <p:spPr>
          <a:xfrm>
            <a:off x="1883121" y="556249"/>
            <a:ext cx="7849515" cy="4840072"/>
          </a:xfrm>
          <a:prstGeom prst="rect">
            <a:avLst/>
          </a:prstGeom>
        </p:spPr>
      </p:pic>
      <p:sp>
        <p:nvSpPr>
          <p:cNvPr id="14" name="Picture Placeholder 14">
            <a:extLst>
              <a:ext uri="{FF2B5EF4-FFF2-40B4-BE49-F238E27FC236}">
                <a16:creationId xmlns:a16="http://schemas.microsoft.com/office/drawing/2014/main" id="{2B1E90CE-D3B5-504C-85FB-FF1975980EC9}"/>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0" name="Title 1">
            <a:extLst>
              <a:ext uri="{FF2B5EF4-FFF2-40B4-BE49-F238E27FC236}">
                <a16:creationId xmlns:a16="http://schemas.microsoft.com/office/drawing/2014/main" id="{2CE7713F-CA7D-0449-BA7C-1F8179BFEE5C}"/>
              </a:ext>
            </a:extLst>
          </p:cNvPr>
          <p:cNvSpPr>
            <a:spLocks noGrp="1"/>
          </p:cNvSpPr>
          <p:nvPr>
            <p:ph type="ctrTitle" hasCustomPrompt="1"/>
          </p:nvPr>
        </p:nvSpPr>
        <p:spPr>
          <a:xfrm>
            <a:off x="2209800" y="2026084"/>
            <a:ext cx="7772400" cy="1402916"/>
          </a:xfrm>
        </p:spPr>
        <p:txBody>
          <a:bodyPr/>
          <a:lstStyle>
            <a:lvl1pPr algn="l">
              <a:defRPr/>
            </a:lvl1pPr>
          </a:lstStyle>
          <a:p>
            <a:r>
              <a:rPr lang="fr-FR" noProof="0" dirty="0"/>
              <a:t>CLIQUER POUR MODIFIER TITRE / SECTION</a:t>
            </a:r>
            <a:endParaRPr lang="en-US" b="0" dirty="0"/>
          </a:p>
        </p:txBody>
      </p:sp>
      <p:sp>
        <p:nvSpPr>
          <p:cNvPr id="12" name="Text Placeholder 11">
            <a:extLst>
              <a:ext uri="{FF2B5EF4-FFF2-40B4-BE49-F238E27FC236}">
                <a16:creationId xmlns:a16="http://schemas.microsoft.com/office/drawing/2014/main" id="{C6D17E9C-9628-7448-B9A8-A2726DA773D6}"/>
              </a:ext>
            </a:extLst>
          </p:cNvPr>
          <p:cNvSpPr>
            <a:spLocks noGrp="1"/>
          </p:cNvSpPr>
          <p:nvPr>
            <p:ph type="body" sz="quarter" idx="10" hasCustomPrompt="1"/>
          </p:nvPr>
        </p:nvSpPr>
        <p:spPr>
          <a:xfrm>
            <a:off x="2209800" y="3808100"/>
            <a:ext cx="7772400" cy="714375"/>
          </a:xfrm>
        </p:spPr>
        <p:txBody>
          <a:bodyPr/>
          <a:lstStyle>
            <a:lvl1pPr marL="11113" indent="0">
              <a:buNone/>
              <a:tabLst/>
              <a:defRPr>
                <a:solidFill>
                  <a:schemeClr val="accent1"/>
                </a:solidFill>
              </a:defRPr>
            </a:lvl1pPr>
            <a:lvl2pPr marL="11113" indent="0">
              <a:buNone/>
              <a:tabLst/>
              <a:defRPr>
                <a:solidFill>
                  <a:schemeClr val="accent1"/>
                </a:solidFill>
              </a:defRPr>
            </a:lvl2pPr>
            <a:lvl3pPr marL="11113" indent="0">
              <a:buNone/>
              <a:tabLst/>
              <a:defRPr>
                <a:solidFill>
                  <a:schemeClr val="accent1"/>
                </a:solidFill>
              </a:defRPr>
            </a:lvl3pPr>
            <a:lvl4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4pPr>
            <a:lvl5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5pPr>
          </a:lstStyle>
          <a:p>
            <a:pPr lvl="0"/>
            <a:r>
              <a:rPr lang="fr-FR" noProof="0" dirty="0"/>
              <a:t>Cliquer pour modifier les styles de texte</a:t>
            </a:r>
          </a:p>
          <a:p>
            <a:pPr lvl="1"/>
            <a:r>
              <a:rPr lang="fr-FR" noProof="0" dirty="0"/>
              <a:t>Deuxième style</a:t>
            </a:r>
          </a:p>
          <a:p>
            <a:pPr lvl="2"/>
            <a:r>
              <a:rPr lang="fr-FR" noProof="0" dirty="0"/>
              <a:t>Troisième style</a:t>
            </a:r>
          </a:p>
          <a:p>
            <a:pPr marL="11113" marR="0" lvl="3"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pPr>
            <a:r>
              <a:rPr lang="fr-FR" noProof="0" dirty="0"/>
              <a:t>Quatrième style</a:t>
            </a:r>
          </a:p>
        </p:txBody>
      </p:sp>
      <p:sp>
        <p:nvSpPr>
          <p:cNvPr id="13" name="Rectangle 12">
            <a:extLst>
              <a:ext uri="{FF2B5EF4-FFF2-40B4-BE49-F238E27FC236}">
                <a16:creationId xmlns:a16="http://schemas.microsoft.com/office/drawing/2014/main" id="{BF1E328E-547A-2D46-98AA-9824D35EA391}"/>
              </a:ext>
            </a:extLst>
          </p:cNvPr>
          <p:cNvSpPr/>
          <p:nvPr userDrawn="1"/>
        </p:nvSpPr>
        <p:spPr>
          <a:xfrm>
            <a:off x="1" y="0"/>
            <a:ext cx="75156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AD634EC9-876C-2F49-884E-3253BD4EFB31}"/>
              </a:ext>
            </a:extLst>
          </p:cNvPr>
          <p:cNvSpPr>
            <a:spLocks noGrp="1"/>
          </p:cNvSpPr>
          <p:nvPr>
            <p:ph type="body" sz="quarter" idx="14" hasCustomPrompt="1"/>
          </p:nvPr>
        </p:nvSpPr>
        <p:spPr>
          <a:xfrm>
            <a:off x="2209800" y="5975350"/>
            <a:ext cx="7172325" cy="326401"/>
          </a:xfrm>
        </p:spPr>
        <p:txBody>
          <a:bodyPr>
            <a:noAutofit/>
          </a:bodyPr>
          <a:lstStyle>
            <a:lvl1pPr marL="0" indent="0">
              <a:buNone/>
              <a:defRPr sz="1800">
                <a:solidFill>
                  <a:schemeClr val="accent2"/>
                </a:solidFill>
              </a:defRPr>
            </a:lvl1pPr>
            <a:lvl2pPr marL="457189" indent="0">
              <a:buNone/>
              <a:defRPr sz="1400"/>
            </a:lvl2pPr>
            <a:lvl3pPr marL="914377" indent="0">
              <a:buNone/>
              <a:defRPr sz="1400"/>
            </a:lvl3pPr>
            <a:lvl4pPr marL="1371566" indent="0">
              <a:buNone/>
              <a:defRPr sz="1400"/>
            </a:lvl4pPr>
            <a:lvl5pPr marL="1828755" indent="0">
              <a:buNone/>
              <a:defRPr sz="1400"/>
            </a:lvl5pPr>
          </a:lstStyle>
          <a:p>
            <a:pPr lvl="0"/>
            <a:r>
              <a:rPr lang="fr-FR" noProof="0" dirty="0"/>
              <a:t>Cliquer pour modifier les styles de texte</a:t>
            </a:r>
          </a:p>
        </p:txBody>
      </p:sp>
    </p:spTree>
    <p:extLst>
      <p:ext uri="{BB962C8B-B14F-4D97-AF65-F5344CB8AC3E}">
        <p14:creationId xmlns:p14="http://schemas.microsoft.com/office/powerpoint/2010/main" val="145357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EE56C1-8F6F-2F43-93C9-8E2C58A4CF60}"/>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19">
            <a:extLst>
              <a:ext uri="{FF2B5EF4-FFF2-40B4-BE49-F238E27FC236}">
                <a16:creationId xmlns:a16="http://schemas.microsoft.com/office/drawing/2014/main" id="{309CC18D-4C91-C34D-ACDE-D043504C81ED}"/>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5" name="Text Placeholder 23">
            <a:extLst>
              <a:ext uri="{FF2B5EF4-FFF2-40B4-BE49-F238E27FC236}">
                <a16:creationId xmlns:a16="http://schemas.microsoft.com/office/drawing/2014/main" id="{B75D63BA-057B-4848-8660-A44CF6379C8B}"/>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2">
            <a:extLst>
              <a:ext uri="{FF2B5EF4-FFF2-40B4-BE49-F238E27FC236}">
                <a16:creationId xmlns:a16="http://schemas.microsoft.com/office/drawing/2014/main" id="{101EBE03-78EC-3D40-A261-0BEBE5FABEAC}"/>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7" name="Picture Placeholder 10">
            <a:extLst>
              <a:ext uri="{FF2B5EF4-FFF2-40B4-BE49-F238E27FC236}">
                <a16:creationId xmlns:a16="http://schemas.microsoft.com/office/drawing/2014/main" id="{E4CB9AA0-A9BD-0246-B66C-3D87E2477FD4}"/>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8" name="Text Placeholder 19">
            <a:extLst>
              <a:ext uri="{FF2B5EF4-FFF2-40B4-BE49-F238E27FC236}">
                <a16:creationId xmlns:a16="http://schemas.microsoft.com/office/drawing/2014/main" id="{13949DA6-4D72-D444-989F-9B8CA31B2D99}"/>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525B8CA3-28C8-EF4B-8FEE-C2A00D1B4CBE}"/>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11">
            <a:extLst>
              <a:ext uri="{FF2B5EF4-FFF2-40B4-BE49-F238E27FC236}">
                <a16:creationId xmlns:a16="http://schemas.microsoft.com/office/drawing/2014/main" id="{4A5B104A-F959-C94F-8FBB-9B2BD868157A}"/>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1" name="Text Placeholder 11">
            <a:extLst>
              <a:ext uri="{FF2B5EF4-FFF2-40B4-BE49-F238E27FC236}">
                <a16:creationId xmlns:a16="http://schemas.microsoft.com/office/drawing/2014/main" id="{1FCDFBA4-39C0-6F4D-89D8-169D4A97BCAF}"/>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3" name="Picture Placeholder 14">
            <a:extLst>
              <a:ext uri="{FF2B5EF4-FFF2-40B4-BE49-F238E27FC236}">
                <a16:creationId xmlns:a16="http://schemas.microsoft.com/office/drawing/2014/main" id="{F3A86EE9-67D8-061C-75EF-F40C4CFD57D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7138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BC41DCD2-46D9-C246-80F3-E54DCC235731}"/>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Picture Placeholder 10">
            <a:extLst>
              <a:ext uri="{FF2B5EF4-FFF2-40B4-BE49-F238E27FC236}">
                <a16:creationId xmlns:a16="http://schemas.microsoft.com/office/drawing/2014/main" id="{AEEAAD31-92B1-B645-B81B-D102658CDC0C}"/>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5EA73158-E45C-E04F-8C64-306F33E12E27}"/>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6" name="Text Placeholder 19">
            <a:extLst>
              <a:ext uri="{FF2B5EF4-FFF2-40B4-BE49-F238E27FC236}">
                <a16:creationId xmlns:a16="http://schemas.microsoft.com/office/drawing/2014/main" id="{FD48CDF7-965F-E644-8BCB-DDE7D87395FD}"/>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7" name="Text Placeholder 19">
            <a:extLst>
              <a:ext uri="{FF2B5EF4-FFF2-40B4-BE49-F238E27FC236}">
                <a16:creationId xmlns:a16="http://schemas.microsoft.com/office/drawing/2014/main" id="{E0B83BFD-2CDD-F542-950F-7C2C67E00372}"/>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8" name="Text Placeholder 19">
            <a:extLst>
              <a:ext uri="{FF2B5EF4-FFF2-40B4-BE49-F238E27FC236}">
                <a16:creationId xmlns:a16="http://schemas.microsoft.com/office/drawing/2014/main" id="{388D036F-55BA-AA49-9EDF-8944E446B3D0}"/>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60971373-9244-4041-9D85-6BE40C8925A0}"/>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2">
            <a:extLst>
              <a:ext uri="{FF2B5EF4-FFF2-40B4-BE49-F238E27FC236}">
                <a16:creationId xmlns:a16="http://schemas.microsoft.com/office/drawing/2014/main" id="{94E5AA84-D083-F545-AB2A-EDD57A0ECF93}"/>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1" name="Text Placeholder 2">
            <a:extLst>
              <a:ext uri="{FF2B5EF4-FFF2-40B4-BE49-F238E27FC236}">
                <a16:creationId xmlns:a16="http://schemas.microsoft.com/office/drawing/2014/main" id="{6F21019F-C3CB-0141-BD01-4BCEA98A6A2F}"/>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90160480-FB21-E447-9B88-BBE7F82924EB}"/>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A669B2D6-0175-E143-B2E1-B62C065E391A}"/>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2">
            <a:extLst>
              <a:ext uri="{FF2B5EF4-FFF2-40B4-BE49-F238E27FC236}">
                <a16:creationId xmlns:a16="http://schemas.microsoft.com/office/drawing/2014/main" id="{76F6F2F0-441C-CF4B-BFEF-33C8E6004EAE}"/>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5" name="Text Placeholder 23">
            <a:extLst>
              <a:ext uri="{FF2B5EF4-FFF2-40B4-BE49-F238E27FC236}">
                <a16:creationId xmlns:a16="http://schemas.microsoft.com/office/drawing/2014/main" id="{95C9F16F-C68D-0546-A8A4-9AA5E32D0BA1}"/>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7" name="Picture Placeholder 14">
            <a:extLst>
              <a:ext uri="{FF2B5EF4-FFF2-40B4-BE49-F238E27FC236}">
                <a16:creationId xmlns:a16="http://schemas.microsoft.com/office/drawing/2014/main" id="{1461C604-DD22-2D63-8547-11A2CB2403AF}"/>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2793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40A4F108-3D3F-2748-97E1-5150D8CC5565}"/>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4" name="Picture Placeholder 10">
            <a:extLst>
              <a:ext uri="{FF2B5EF4-FFF2-40B4-BE49-F238E27FC236}">
                <a16:creationId xmlns:a16="http://schemas.microsoft.com/office/drawing/2014/main" id="{5E033CA9-24CC-9941-B2DA-248FFA3E6E4D}"/>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784A34E4-3164-BC41-9DEC-2E2FF620725E}"/>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23">
            <a:extLst>
              <a:ext uri="{FF2B5EF4-FFF2-40B4-BE49-F238E27FC236}">
                <a16:creationId xmlns:a16="http://schemas.microsoft.com/office/drawing/2014/main" id="{87472FDC-7463-F441-8D97-09C7C12865C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Picture Placeholder 14">
            <a:extLst>
              <a:ext uri="{FF2B5EF4-FFF2-40B4-BE49-F238E27FC236}">
                <a16:creationId xmlns:a16="http://schemas.microsoft.com/office/drawing/2014/main" id="{FADB93E4-6703-A18B-DE33-653208D682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88810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CBE3732-9BA9-3942-A008-FFEEE95B33B2}"/>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2">
            <a:extLst>
              <a:ext uri="{FF2B5EF4-FFF2-40B4-BE49-F238E27FC236}">
                <a16:creationId xmlns:a16="http://schemas.microsoft.com/office/drawing/2014/main" id="{D0DF1B6F-C427-3745-AD6D-6DAE66D239DD}"/>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5" name="Text Placeholder 2">
            <a:extLst>
              <a:ext uri="{FF2B5EF4-FFF2-40B4-BE49-F238E27FC236}">
                <a16:creationId xmlns:a16="http://schemas.microsoft.com/office/drawing/2014/main" id="{F2E79EE0-4BCF-6540-9AE6-24B68ADF289A}"/>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6" name="Text Placeholder 2">
            <a:extLst>
              <a:ext uri="{FF2B5EF4-FFF2-40B4-BE49-F238E27FC236}">
                <a16:creationId xmlns:a16="http://schemas.microsoft.com/office/drawing/2014/main" id="{AFEAACD3-21B1-5247-B78D-FC5E2956B00D}"/>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7" name="Text Placeholder 4">
            <a:extLst>
              <a:ext uri="{FF2B5EF4-FFF2-40B4-BE49-F238E27FC236}">
                <a16:creationId xmlns:a16="http://schemas.microsoft.com/office/drawing/2014/main" id="{74B68961-6BBB-A146-A2FE-25FCB8996B99}"/>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8" name="Text Placeholder 23">
            <a:extLst>
              <a:ext uri="{FF2B5EF4-FFF2-40B4-BE49-F238E27FC236}">
                <a16:creationId xmlns:a16="http://schemas.microsoft.com/office/drawing/2014/main" id="{2E65B9B6-B02B-1347-8CB2-1263EB5B13C9}"/>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9" name="Picture Placeholder 10">
            <a:extLst>
              <a:ext uri="{FF2B5EF4-FFF2-40B4-BE49-F238E27FC236}">
                <a16:creationId xmlns:a16="http://schemas.microsoft.com/office/drawing/2014/main" id="{EC6FAE10-DD03-FF44-9495-6B1D322E5F37}"/>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B23BC674-A5FB-113F-2C31-4DC107FA541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375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Photo and Text 2">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587311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3" name="Title 2">
            <a:extLst>
              <a:ext uri="{FF2B5EF4-FFF2-40B4-BE49-F238E27FC236}">
                <a16:creationId xmlns:a16="http://schemas.microsoft.com/office/drawing/2014/main" id="{B34E15BF-6789-614D-B19C-6F90B5EA1EBB}"/>
              </a:ext>
            </a:extLst>
          </p:cNvPr>
          <p:cNvSpPr>
            <a:spLocks noGrp="1"/>
          </p:cNvSpPr>
          <p:nvPr>
            <p:ph type="title" hasCustomPrompt="1"/>
          </p:nvPr>
        </p:nvSpPr>
        <p:spPr>
          <a:xfrm>
            <a:off x="4848225" y="1365338"/>
            <a:ext cx="6713212" cy="2063663"/>
          </a:xfrm>
        </p:spPr>
        <p:txBody>
          <a:bodyPr/>
          <a:lstStyle/>
          <a:p>
            <a:pPr lvl="0"/>
            <a:r>
              <a:rPr lang="fr-FR" noProof="0" dirty="0"/>
              <a:t>CLIQUER POUR MODIFIER LES STYLES DE TEXTE</a:t>
            </a:r>
          </a:p>
        </p:txBody>
      </p:sp>
    </p:spTree>
    <p:extLst>
      <p:ext uri="{BB962C8B-B14F-4D97-AF65-F5344CB8AC3E}">
        <p14:creationId xmlns:p14="http://schemas.microsoft.com/office/powerpoint/2010/main" val="233914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Info">
    <p:spTree>
      <p:nvGrpSpPr>
        <p:cNvPr id="1" name=""/>
        <p:cNvGrpSpPr/>
        <p:nvPr/>
      </p:nvGrpSpPr>
      <p:grpSpPr>
        <a:xfrm>
          <a:off x="0" y="0"/>
          <a:ext cx="0" cy="0"/>
          <a:chOff x="0" y="0"/>
          <a:chExt cx="0" cy="0"/>
        </a:xfrm>
      </p:grpSpPr>
      <p:pic>
        <p:nvPicPr>
          <p:cNvPr id="5" name="Picture 4" descr="A picture containing window, person, looking, sign&#10;&#10;Description automatically generated">
            <a:extLst>
              <a:ext uri="{FF2B5EF4-FFF2-40B4-BE49-F238E27FC236}">
                <a16:creationId xmlns:a16="http://schemas.microsoft.com/office/drawing/2014/main" id="{A5956F32-72F1-3A4C-8AC3-8D39F85A33EE}"/>
              </a:ext>
            </a:extLst>
          </p:cNvPr>
          <p:cNvPicPr>
            <a:picLocks noChangeAspect="1"/>
          </p:cNvPicPr>
          <p:nvPr userDrawn="1"/>
        </p:nvPicPr>
        <p:blipFill>
          <a:blip r:embed="rId2"/>
          <a:stretch>
            <a:fillRect/>
          </a:stretch>
        </p:blipFill>
        <p:spPr>
          <a:xfrm>
            <a:off x="1883121" y="556249"/>
            <a:ext cx="7849515" cy="4840072"/>
          </a:xfrm>
          <a:prstGeom prst="rect">
            <a:avLst/>
          </a:prstGeom>
        </p:spPr>
      </p:pic>
      <p:sp>
        <p:nvSpPr>
          <p:cNvPr id="14" name="Picture Placeholder 14">
            <a:extLst>
              <a:ext uri="{FF2B5EF4-FFF2-40B4-BE49-F238E27FC236}">
                <a16:creationId xmlns:a16="http://schemas.microsoft.com/office/drawing/2014/main" id="{2B1E90CE-D3B5-504C-85FB-FF1975980EC9}"/>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0" name="Title 1">
            <a:extLst>
              <a:ext uri="{FF2B5EF4-FFF2-40B4-BE49-F238E27FC236}">
                <a16:creationId xmlns:a16="http://schemas.microsoft.com/office/drawing/2014/main" id="{2CE7713F-CA7D-0449-BA7C-1F8179BFEE5C}"/>
              </a:ext>
            </a:extLst>
          </p:cNvPr>
          <p:cNvSpPr>
            <a:spLocks noGrp="1"/>
          </p:cNvSpPr>
          <p:nvPr>
            <p:ph type="ctrTitle" hasCustomPrompt="1"/>
          </p:nvPr>
        </p:nvSpPr>
        <p:spPr>
          <a:xfrm>
            <a:off x="2209800" y="2026084"/>
            <a:ext cx="7772400" cy="1402916"/>
          </a:xfrm>
        </p:spPr>
        <p:txBody>
          <a:bodyPr/>
          <a:lstStyle>
            <a:lvl1pPr algn="l">
              <a:defRPr/>
            </a:lvl1pPr>
          </a:lstStyle>
          <a:p>
            <a:r>
              <a:rPr lang="fr-FR" noProof="0" dirty="0"/>
              <a:t>CLIQUER POUR MODIFIER TITRE / SECTION</a:t>
            </a:r>
            <a:endParaRPr lang="en-US" b="0" dirty="0"/>
          </a:p>
        </p:txBody>
      </p:sp>
      <p:sp>
        <p:nvSpPr>
          <p:cNvPr id="12" name="Text Placeholder 11">
            <a:extLst>
              <a:ext uri="{FF2B5EF4-FFF2-40B4-BE49-F238E27FC236}">
                <a16:creationId xmlns:a16="http://schemas.microsoft.com/office/drawing/2014/main" id="{C6D17E9C-9628-7448-B9A8-A2726DA773D6}"/>
              </a:ext>
            </a:extLst>
          </p:cNvPr>
          <p:cNvSpPr>
            <a:spLocks noGrp="1"/>
          </p:cNvSpPr>
          <p:nvPr>
            <p:ph type="body" sz="quarter" idx="10" hasCustomPrompt="1"/>
          </p:nvPr>
        </p:nvSpPr>
        <p:spPr>
          <a:xfrm>
            <a:off x="2209800" y="3808100"/>
            <a:ext cx="7772400" cy="714375"/>
          </a:xfrm>
        </p:spPr>
        <p:txBody>
          <a:bodyPr/>
          <a:lstStyle>
            <a:lvl1pPr marL="11113" indent="0">
              <a:buNone/>
              <a:tabLst/>
              <a:defRPr>
                <a:solidFill>
                  <a:schemeClr val="accent1"/>
                </a:solidFill>
              </a:defRPr>
            </a:lvl1pPr>
            <a:lvl2pPr marL="11113" indent="0">
              <a:buNone/>
              <a:tabLst/>
              <a:defRPr>
                <a:solidFill>
                  <a:schemeClr val="accent1"/>
                </a:solidFill>
              </a:defRPr>
            </a:lvl2pPr>
            <a:lvl3pPr marL="11113" indent="0">
              <a:buNone/>
              <a:tabLst/>
              <a:defRPr>
                <a:solidFill>
                  <a:schemeClr val="accent1"/>
                </a:solidFill>
              </a:defRPr>
            </a:lvl3pPr>
            <a:lvl4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4pPr>
            <a:lvl5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5pPr>
          </a:lstStyle>
          <a:p>
            <a:pPr lvl="0"/>
            <a:r>
              <a:rPr lang="fr-FR" noProof="0" dirty="0"/>
              <a:t>Cliquer pour modifier les styles de texte</a:t>
            </a:r>
          </a:p>
          <a:p>
            <a:pPr lvl="1"/>
            <a:r>
              <a:rPr lang="fr-FR" noProof="0" dirty="0"/>
              <a:t>Deuxième style</a:t>
            </a:r>
          </a:p>
          <a:p>
            <a:pPr lvl="2"/>
            <a:r>
              <a:rPr lang="fr-FR" noProof="0" dirty="0"/>
              <a:t>Troisième style</a:t>
            </a:r>
          </a:p>
          <a:p>
            <a:pPr marL="11113" marR="0" lvl="3"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pPr>
            <a:r>
              <a:rPr lang="fr-FR" noProof="0" dirty="0"/>
              <a:t>Quatrième style</a:t>
            </a:r>
          </a:p>
        </p:txBody>
      </p:sp>
      <p:sp>
        <p:nvSpPr>
          <p:cNvPr id="13" name="Rectangle 12">
            <a:extLst>
              <a:ext uri="{FF2B5EF4-FFF2-40B4-BE49-F238E27FC236}">
                <a16:creationId xmlns:a16="http://schemas.microsoft.com/office/drawing/2014/main" id="{BF1E328E-547A-2D46-98AA-9824D35EA391}"/>
              </a:ext>
            </a:extLst>
          </p:cNvPr>
          <p:cNvSpPr/>
          <p:nvPr userDrawn="1"/>
        </p:nvSpPr>
        <p:spPr>
          <a:xfrm>
            <a:off x="1" y="0"/>
            <a:ext cx="75156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AD634EC9-876C-2F49-884E-3253BD4EFB31}"/>
              </a:ext>
            </a:extLst>
          </p:cNvPr>
          <p:cNvSpPr>
            <a:spLocks noGrp="1"/>
          </p:cNvSpPr>
          <p:nvPr>
            <p:ph type="body" sz="quarter" idx="14" hasCustomPrompt="1"/>
          </p:nvPr>
        </p:nvSpPr>
        <p:spPr>
          <a:xfrm>
            <a:off x="2209800" y="5975350"/>
            <a:ext cx="7172325" cy="326401"/>
          </a:xfrm>
        </p:spPr>
        <p:txBody>
          <a:bodyPr>
            <a:noAutofit/>
          </a:bodyPr>
          <a:lstStyle>
            <a:lvl1pPr marL="0" indent="0">
              <a:buNone/>
              <a:defRPr sz="1800">
                <a:solidFill>
                  <a:schemeClr val="accent2"/>
                </a:solidFill>
              </a:defRPr>
            </a:lvl1pPr>
            <a:lvl2pPr marL="457189" indent="0">
              <a:buNone/>
              <a:defRPr sz="1400"/>
            </a:lvl2pPr>
            <a:lvl3pPr marL="914377" indent="0">
              <a:buNone/>
              <a:defRPr sz="1400"/>
            </a:lvl3pPr>
            <a:lvl4pPr marL="1371566" indent="0">
              <a:buNone/>
              <a:defRPr sz="1400"/>
            </a:lvl4pPr>
            <a:lvl5pPr marL="1828755" indent="0">
              <a:buNone/>
              <a:defRPr sz="1400"/>
            </a:lvl5pPr>
          </a:lstStyle>
          <a:p>
            <a:pPr lvl="0"/>
            <a:r>
              <a:rPr lang="fr-FR" noProof="0" dirty="0"/>
              <a:t>Cliquer pour modifier les styles de texte</a:t>
            </a:r>
          </a:p>
        </p:txBody>
      </p:sp>
    </p:spTree>
    <p:extLst>
      <p:ext uri="{BB962C8B-B14F-4D97-AF65-F5344CB8AC3E}">
        <p14:creationId xmlns:p14="http://schemas.microsoft.com/office/powerpoint/2010/main" val="104674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8016-6532-964C-B486-CE33A8DC3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noProof="0" dirty="0"/>
              <a:t>Cliquez pour modifier le style du titre</a:t>
            </a:r>
          </a:p>
        </p:txBody>
      </p:sp>
      <p:sp>
        <p:nvSpPr>
          <p:cNvPr id="3" name="Text Placeholder 2">
            <a:extLst>
              <a:ext uri="{FF2B5EF4-FFF2-40B4-BE49-F238E27FC236}">
                <a16:creationId xmlns:a16="http://schemas.microsoft.com/office/drawing/2014/main" id="{FFC67B5A-E5AD-E344-8CF5-8A3C24798A5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fr-FR" noProof="0" dirty="0"/>
              <a:t>Cliquez pour modifier les styles du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Tree>
    <p:extLst>
      <p:ext uri="{BB962C8B-B14F-4D97-AF65-F5344CB8AC3E}">
        <p14:creationId xmlns:p14="http://schemas.microsoft.com/office/powerpoint/2010/main" val="3977352498"/>
      </p:ext>
    </p:extLst>
  </p:cSld>
  <p:clrMap bg1="lt1" tx1="dk1" bg2="lt2" tx2="dk2" accent1="accent1" accent2="accent2" accent3="accent3" accent4="accent4" accent5="accent5" accent6="accent6" hlink="hlink" folHlink="folHlink"/>
  <p:sldLayoutIdLst>
    <p:sldLayoutId id="2147483680" r:id="rId1"/>
    <p:sldLayoutId id="2147483666" r:id="rId2"/>
    <p:sldLayoutId id="2147483682" r:id="rId3"/>
    <p:sldLayoutId id="2147483683" r:id="rId4"/>
    <p:sldLayoutId id="2147483684" r:id="rId5"/>
    <p:sldLayoutId id="2147483685" r:id="rId6"/>
    <p:sldLayoutId id="2147483686" r:id="rId7"/>
    <p:sldLayoutId id="2147483711" r:id="rId8"/>
    <p:sldLayoutId id="2147483712" r:id="rId9"/>
    <p:sldLayoutId id="2147483713" r:id="rId10"/>
    <p:sldLayoutId id="2147483734" r:id="rId11"/>
    <p:sldLayoutId id="2147483735" r:id="rId12"/>
    <p:sldLayoutId id="2147483736" r:id="rId13"/>
    <p:sldLayoutId id="2147483737" r:id="rId14"/>
    <p:sldLayoutId id="2147483738" r:id="rId15"/>
    <p:sldLayoutId id="2147483739" r:id="rId16"/>
    <p:sldLayoutId id="2147483791" r:id="rId1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0DB68-A2BA-2449-B476-C34582066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fr-FR" noProof="0" dirty="0"/>
              <a:t>CLIQUER POUR MODIFIER LE TEXTE</a:t>
            </a:r>
          </a:p>
        </p:txBody>
      </p:sp>
      <p:sp>
        <p:nvSpPr>
          <p:cNvPr id="3" name="Text Placeholder 2">
            <a:extLst>
              <a:ext uri="{FF2B5EF4-FFF2-40B4-BE49-F238E27FC236}">
                <a16:creationId xmlns:a16="http://schemas.microsoft.com/office/drawing/2014/main" id="{7116ABA9-95A7-4844-9577-BECAA53DB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Cliquer pour modifier les styles de </a:t>
            </a:r>
            <a:r>
              <a:rPr lang="en-US" dirty="0" err="1"/>
              <a:t>texte</a:t>
            </a:r>
            <a:endParaRPr lang="en-US" dirty="0"/>
          </a:p>
          <a:p>
            <a:pPr lvl="1"/>
            <a:r>
              <a:rPr lang="en-US" dirty="0" err="1"/>
              <a:t>Deuxième</a:t>
            </a:r>
            <a:r>
              <a:rPr lang="en-US" dirty="0"/>
              <a:t> style</a:t>
            </a:r>
          </a:p>
          <a:p>
            <a:pPr lvl="2"/>
            <a:r>
              <a:rPr lang="en-US" dirty="0" err="1"/>
              <a:t>Troisième</a:t>
            </a:r>
            <a:r>
              <a:rPr lang="en-US" dirty="0"/>
              <a:t> style</a:t>
            </a:r>
          </a:p>
          <a:p>
            <a:pPr lvl="3"/>
            <a:r>
              <a:rPr lang="en-US" dirty="0" err="1"/>
              <a:t>Quatrième</a:t>
            </a:r>
            <a:r>
              <a:rPr lang="en-US" dirty="0"/>
              <a:t> style</a:t>
            </a:r>
          </a:p>
          <a:p>
            <a:pPr lvl="4"/>
            <a:r>
              <a:rPr lang="en-US" dirty="0" err="1"/>
              <a:t>Cinquième</a:t>
            </a:r>
            <a:r>
              <a:rPr lang="en-US" dirty="0"/>
              <a:t> style</a:t>
            </a:r>
          </a:p>
        </p:txBody>
      </p:sp>
      <p:sp>
        <p:nvSpPr>
          <p:cNvPr id="4" name="Date Placeholder 3">
            <a:extLst>
              <a:ext uri="{FF2B5EF4-FFF2-40B4-BE49-F238E27FC236}">
                <a16:creationId xmlns:a16="http://schemas.microsoft.com/office/drawing/2014/main" id="{188F6E90-4DE2-914E-ADFB-2ACC2D7C2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7FCE4-CFA6-BF47-B47E-DE47B4DD39E6}" type="datetimeFigureOut">
              <a:t>08/07/2023</a:t>
            </a:fld>
            <a:endParaRPr lang="en-US"/>
          </a:p>
        </p:txBody>
      </p:sp>
      <p:sp>
        <p:nvSpPr>
          <p:cNvPr id="5" name="Footer Placeholder 4">
            <a:extLst>
              <a:ext uri="{FF2B5EF4-FFF2-40B4-BE49-F238E27FC236}">
                <a16:creationId xmlns:a16="http://schemas.microsoft.com/office/drawing/2014/main" id="{0170B5B1-AED3-E44C-9956-374D96A3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Bas de page</a:t>
            </a:r>
          </a:p>
        </p:txBody>
      </p:sp>
      <p:sp>
        <p:nvSpPr>
          <p:cNvPr id="6" name="Slide Number Placeholder 5">
            <a:extLst>
              <a:ext uri="{FF2B5EF4-FFF2-40B4-BE49-F238E27FC236}">
                <a16:creationId xmlns:a16="http://schemas.microsoft.com/office/drawing/2014/main" id="{564D6111-428B-B14C-BFE7-3A6FE9D1E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F1D8C-8842-D749-81F9-D425F13EFBF0}" type="slidenum">
              <a:t>‹#›</a:t>
            </a:fld>
            <a:endParaRPr lang="en-US"/>
          </a:p>
        </p:txBody>
      </p:sp>
    </p:spTree>
    <p:extLst>
      <p:ext uri="{BB962C8B-B14F-4D97-AF65-F5344CB8AC3E}">
        <p14:creationId xmlns:p14="http://schemas.microsoft.com/office/powerpoint/2010/main" val="4041045405"/>
      </p:ext>
    </p:extLst>
  </p:cSld>
  <p:clrMap bg1="lt1" tx1="dk1" bg2="lt2" tx2="dk2" accent1="accent1" accent2="accent2" accent3="accent3" accent4="accent4" accent5="accent5" accent6="accent6" hlink="hlink" folHlink="folHlink"/>
  <p:sldLayoutIdLst>
    <p:sldLayoutId id="2147483679" r:id="rId1"/>
    <p:sldLayoutId id="2147483687" r:id="rId2"/>
    <p:sldLayoutId id="2147483688" r:id="rId3"/>
    <p:sldLayoutId id="2147483689" r:id="rId4"/>
    <p:sldLayoutId id="2147483690" r:id="rId5"/>
    <p:sldLayoutId id="2147483792" r:id="rId6"/>
    <p:sldLayoutId id="2147483780" r:id="rId7"/>
    <p:sldLayoutId id="2147483783" r:id="rId8"/>
    <p:sldLayoutId id="2147483774" r:id="rId9"/>
    <p:sldLayoutId id="2147483775" r:id="rId10"/>
    <p:sldLayoutId id="2147483776" r:id="rId11"/>
    <p:sldLayoutId id="2147483777" r:id="rId12"/>
    <p:sldLayoutId id="2147483778" r:id="rId13"/>
    <p:sldLayoutId id="214748379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9.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comments" Target="../comments/comment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D9C278-1F1D-4ACB-9104-DF2372ABECF3}"/>
              </a:ext>
            </a:extLst>
          </p:cNvPr>
          <p:cNvPicPr>
            <a:picLocks noChangeAspect="1"/>
          </p:cNvPicPr>
          <p:nvPr/>
        </p:nvPicPr>
        <p:blipFill rotWithShape="1">
          <a:blip r:embed="rId2"/>
          <a:srcRect l="11710" r="47210" b="-1"/>
          <a:stretch/>
        </p:blipFill>
        <p:spPr>
          <a:xfrm>
            <a:off x="2" y="10"/>
            <a:ext cx="4471791" cy="6857990"/>
          </a:xfrm>
          <a:prstGeom prst="rect">
            <a:avLst/>
          </a:prstGeom>
          <a:noFill/>
        </p:spPr>
      </p:pic>
      <p:pic>
        <p:nvPicPr>
          <p:cNvPr id="3" name="Picture Placeholder 2" descr="A blue rectangular sign with white text&#10;&#10;Description automatically generated">
            <a:extLst>
              <a:ext uri="{FF2B5EF4-FFF2-40B4-BE49-F238E27FC236}">
                <a16:creationId xmlns:a16="http://schemas.microsoft.com/office/drawing/2014/main" id="{D01B2953-5CCC-E6F8-CDDD-E41378330877}"/>
              </a:ext>
            </a:extLst>
          </p:cNvPr>
          <p:cNvPicPr>
            <a:picLocks noGrp="1" noChangeAspect="1"/>
          </p:cNvPicPr>
          <p:nvPr>
            <p:ph type="pic" sz="quarter" idx="13"/>
          </p:nvPr>
        </p:nvPicPr>
        <p:blipFill>
          <a:blip r:embed="rId3"/>
          <a:srcRect l="1890" r="1890"/>
          <a:stretch>
            <a:fillRect/>
          </a:stretch>
        </p:blipFill>
        <p:spPr>
          <a:xfrm>
            <a:off x="9732963" y="5616575"/>
            <a:ext cx="1828800" cy="685800"/>
          </a:xfrm>
        </p:spPr>
      </p:pic>
      <p:sp>
        <p:nvSpPr>
          <p:cNvPr id="4" name="Title 3">
            <a:extLst>
              <a:ext uri="{FF2B5EF4-FFF2-40B4-BE49-F238E27FC236}">
                <a16:creationId xmlns:a16="http://schemas.microsoft.com/office/drawing/2014/main" id="{0B1AFFBC-4FB4-49BE-9942-897F40921BC0}"/>
              </a:ext>
            </a:extLst>
          </p:cNvPr>
          <p:cNvSpPr>
            <a:spLocks noGrp="1"/>
          </p:cNvSpPr>
          <p:nvPr>
            <p:ph type="title"/>
          </p:nvPr>
        </p:nvSpPr>
        <p:spPr>
          <a:xfrm>
            <a:off x="3494761" y="1365338"/>
            <a:ext cx="8066675" cy="2063663"/>
          </a:xfrm>
        </p:spPr>
        <p:txBody>
          <a:bodyPr anchor="ctr">
            <a:normAutofit/>
          </a:bodyPr>
          <a:lstStyle/>
          <a:p>
            <a:r>
              <a:rPr lang="en-US" dirty="0"/>
              <a:t>Some Determinants of</a:t>
            </a:r>
            <a:br>
              <a:rPr lang="en-US" dirty="0"/>
            </a:br>
            <a:r>
              <a:rPr lang="en-US" dirty="0"/>
              <a:t>Successful Reintegration</a:t>
            </a:r>
          </a:p>
        </p:txBody>
      </p:sp>
      <p:sp>
        <p:nvSpPr>
          <p:cNvPr id="5" name="Text Placeholder 4">
            <a:extLst>
              <a:ext uri="{FF2B5EF4-FFF2-40B4-BE49-F238E27FC236}">
                <a16:creationId xmlns:a16="http://schemas.microsoft.com/office/drawing/2014/main" id="{7197A190-F541-4E5A-9F09-1D9F20CB1924}"/>
              </a:ext>
            </a:extLst>
          </p:cNvPr>
          <p:cNvSpPr>
            <a:spLocks noGrp="1"/>
          </p:cNvSpPr>
          <p:nvPr>
            <p:ph type="body" sz="quarter" idx="12"/>
          </p:nvPr>
        </p:nvSpPr>
        <p:spPr>
          <a:xfrm>
            <a:off x="4848225" y="3641375"/>
            <a:ext cx="6413500" cy="1844675"/>
          </a:xfrm>
        </p:spPr>
        <p:txBody>
          <a:bodyPr>
            <a:normAutofit/>
          </a:bodyPr>
          <a:lstStyle/>
          <a:p>
            <a:r>
              <a:rPr lang="en-US" dirty="0"/>
              <a:t>Objective 2 : Data analysis and trend</a:t>
            </a:r>
          </a:p>
        </p:txBody>
      </p:sp>
    </p:spTree>
    <p:extLst>
      <p:ext uri="{BB962C8B-B14F-4D97-AF65-F5344CB8AC3E}">
        <p14:creationId xmlns:p14="http://schemas.microsoft.com/office/powerpoint/2010/main" val="409411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971219"/>
            <a:ext cx="9256713" cy="674688"/>
          </a:xfrm>
        </p:spPr>
        <p:txBody>
          <a:bodyPr/>
          <a:lstStyle/>
          <a:p>
            <a:r>
              <a:rPr lang="en-US" b="1" dirty="0">
                <a:solidFill>
                  <a:srgbClr val="000000"/>
                </a:solidFill>
              </a:rPr>
              <a:t>Business profitability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873770"/>
            <a:ext cx="9256713" cy="4187322"/>
          </a:xfrm>
        </p:spPr>
        <p:txBody>
          <a:bodyPr>
            <a:normAutofit/>
          </a:bodyPr>
          <a:lstStyle/>
          <a:p>
            <a:r>
              <a:rPr lang="en-US" sz="1600" dirty="0">
                <a:solidFill>
                  <a:srgbClr val="000000"/>
                </a:solidFill>
              </a:rPr>
              <a:t>We get similar results as for Business Success, which is a good sign</a:t>
            </a:r>
          </a:p>
          <a:p>
            <a:r>
              <a:rPr lang="en-US" sz="1600" dirty="0">
                <a:solidFill>
                  <a:srgbClr val="000000"/>
                </a:solidFill>
              </a:rPr>
              <a:t>The most important factors were, again, Country of origin, Employee number, Business type, First choice, and Business management training, with the same effects as already described</a:t>
            </a:r>
          </a:p>
          <a:p>
            <a:r>
              <a:rPr lang="en-US" sz="1600" dirty="0">
                <a:solidFill>
                  <a:srgbClr val="000000"/>
                </a:solidFill>
              </a:rPr>
              <a:t>Business members was significant at a higher level for this model, with respondents running their business on their own 1.9 times more likely to report a High Business Profitability than those running it with associates</a:t>
            </a:r>
          </a:p>
          <a:p>
            <a:r>
              <a:rPr lang="en-US" sz="1600" dirty="0">
                <a:solidFill>
                  <a:srgbClr val="000000"/>
                </a:solidFill>
              </a:rPr>
              <a:t>There were also interesting </a:t>
            </a:r>
            <a:r>
              <a:rPr lang="en-US" sz="1600" b="1" dirty="0">
                <a:solidFill>
                  <a:srgbClr val="000000"/>
                </a:solidFill>
              </a:rPr>
              <a:t>differences</a:t>
            </a:r>
            <a:r>
              <a:rPr lang="en-US" sz="1600" dirty="0">
                <a:solidFill>
                  <a:srgbClr val="000000"/>
                </a:solidFill>
              </a:rPr>
              <a:t>:</a:t>
            </a:r>
          </a:p>
          <a:p>
            <a:pPr lvl="1"/>
            <a:r>
              <a:rPr lang="en-US" dirty="0">
                <a:solidFill>
                  <a:srgbClr val="000000"/>
                </a:solidFill>
              </a:rPr>
              <a:t>Men and younger respondent were </a:t>
            </a:r>
            <a:r>
              <a:rPr lang="en-US" i="1" dirty="0">
                <a:solidFill>
                  <a:srgbClr val="000000"/>
                </a:solidFill>
              </a:rPr>
              <a:t>not</a:t>
            </a:r>
            <a:r>
              <a:rPr lang="en-US" dirty="0">
                <a:solidFill>
                  <a:srgbClr val="000000"/>
                </a:solidFill>
              </a:rPr>
              <a:t> significantly more likely to report a High Business Profitability than women and older respondents</a:t>
            </a:r>
          </a:p>
          <a:p>
            <a:pPr lvl="1"/>
            <a:r>
              <a:rPr lang="en-US" dirty="0">
                <a:solidFill>
                  <a:srgbClr val="000000"/>
                </a:solidFill>
              </a:rPr>
              <a:t>Disability was borderline significant (p = 0.053), with respondent who reported a disability less likely to report a High Business Profitability</a:t>
            </a:r>
          </a:p>
          <a:p>
            <a:r>
              <a:rPr lang="en-US" sz="1600" dirty="0">
                <a:solidFill>
                  <a:srgbClr val="000000"/>
                </a:solidFill>
              </a:rPr>
              <a:t>Taking all results together, regression analysis suggest that </a:t>
            </a:r>
            <a:r>
              <a:rPr lang="en-US" sz="1600" b="1" dirty="0">
                <a:solidFill>
                  <a:srgbClr val="000000"/>
                </a:solidFill>
              </a:rPr>
              <a:t>country</a:t>
            </a:r>
            <a:r>
              <a:rPr lang="en-US" sz="1600" dirty="0">
                <a:solidFill>
                  <a:srgbClr val="000000"/>
                </a:solidFill>
              </a:rPr>
              <a:t>, </a:t>
            </a:r>
            <a:r>
              <a:rPr lang="en-US" sz="1600" b="1" dirty="0">
                <a:solidFill>
                  <a:srgbClr val="000000"/>
                </a:solidFill>
              </a:rPr>
              <a:t>factors related to business type and structure</a:t>
            </a:r>
            <a:r>
              <a:rPr lang="en-US" sz="1600" dirty="0">
                <a:solidFill>
                  <a:srgbClr val="000000"/>
                </a:solidFill>
              </a:rPr>
              <a:t>, and </a:t>
            </a:r>
            <a:r>
              <a:rPr lang="en-US" sz="1600" b="1" dirty="0">
                <a:solidFill>
                  <a:srgbClr val="000000"/>
                </a:solidFill>
                <a:highlight>
                  <a:srgbClr val="FFFF00"/>
                </a:highlight>
              </a:rPr>
              <a:t>assistance factors </a:t>
            </a:r>
            <a:r>
              <a:rPr lang="en-US" sz="1600" dirty="0">
                <a:solidFill>
                  <a:srgbClr val="000000"/>
                </a:solidFill>
                <a:highlight>
                  <a:srgbClr val="FFFF00"/>
                </a:highlight>
              </a:rPr>
              <a:t>(Business management training and First choice)</a:t>
            </a:r>
            <a:r>
              <a:rPr lang="en-US" sz="1600" dirty="0">
                <a:solidFill>
                  <a:srgbClr val="000000"/>
                </a:solidFill>
              </a:rPr>
              <a:t>are the strongest determinants of overall business sustainability</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36753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itle 1">
            <a:extLst>
              <a:ext uri="{FF2B5EF4-FFF2-40B4-BE49-F238E27FC236}">
                <a16:creationId xmlns:a16="http://schemas.microsoft.com/office/drawing/2014/main" id="{3F766B6B-4DFD-411F-A361-B541D920AA1A}"/>
              </a:ext>
            </a:extLst>
          </p:cNvPr>
          <p:cNvSpPr>
            <a:spLocks noGrp="1"/>
          </p:cNvSpPr>
          <p:nvPr>
            <p:ph type="ctrTitle"/>
          </p:nvPr>
        </p:nvSpPr>
        <p:spPr/>
        <p:txBody>
          <a:bodyPr>
            <a:normAutofit/>
          </a:bodyPr>
          <a:lstStyle/>
          <a:p>
            <a:r>
              <a:rPr lang="en-US" dirty="0"/>
              <a:t>Some Determinants of</a:t>
            </a:r>
            <a:br>
              <a:rPr lang="en-US" dirty="0"/>
            </a:br>
            <a:r>
              <a:rPr lang="en-US" dirty="0"/>
              <a:t>Sustainable Reintegration</a:t>
            </a:r>
          </a:p>
        </p:txBody>
      </p:sp>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0"/>
          </p:nvPr>
        </p:nvSpPr>
        <p:spPr/>
        <p:txBody>
          <a:bodyPr>
            <a:normAutofit/>
          </a:bodyPr>
          <a:lstStyle/>
          <a:p>
            <a:r>
              <a:rPr lang="en-US" dirty="0"/>
              <a:t>RSS composite score and economic score dimension</a:t>
            </a:r>
          </a:p>
        </p:txBody>
      </p:sp>
    </p:spTree>
    <p:extLst>
      <p:ext uri="{BB962C8B-B14F-4D97-AF65-F5344CB8AC3E}">
        <p14:creationId xmlns:p14="http://schemas.microsoft.com/office/powerpoint/2010/main" val="262384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4" y="1529363"/>
            <a:ext cx="9256713" cy="674688"/>
          </a:xfrm>
        </p:spPr>
        <p:txBody>
          <a:bodyPr/>
          <a:lstStyle/>
          <a:p>
            <a:r>
              <a:rPr lang="en-US" b="1"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2286000"/>
            <a:ext cx="9256713" cy="3737810"/>
          </a:xfrm>
        </p:spPr>
        <p:txBody>
          <a:bodyPr>
            <a:normAutofit/>
          </a:bodyPr>
          <a:lstStyle/>
          <a:p>
            <a:r>
              <a:rPr lang="en-US" sz="1800" dirty="0">
                <a:solidFill>
                  <a:srgbClr val="000000"/>
                </a:solidFill>
              </a:rPr>
              <a:t>1,385 interviews conducted between October 2022 and January 2023</a:t>
            </a:r>
          </a:p>
          <a:p>
            <a:r>
              <a:rPr lang="en-US" sz="1800" dirty="0">
                <a:solidFill>
                  <a:srgbClr val="000000"/>
                </a:solidFill>
              </a:rPr>
              <a:t>The origin country of most respondents was Niger, Guinea-Conakry, and Mali </a:t>
            </a:r>
          </a:p>
          <a:p>
            <a:r>
              <a:rPr lang="en-US" sz="1800" dirty="0">
                <a:solidFill>
                  <a:srgbClr val="000000"/>
                </a:solidFill>
              </a:rPr>
              <a:t>Most respondents were returning from Libya, Niger, and Algeria</a:t>
            </a:r>
          </a:p>
          <a:p>
            <a:r>
              <a:rPr lang="en-US" sz="1800" dirty="0">
                <a:solidFill>
                  <a:srgbClr val="000000"/>
                </a:solidFill>
              </a:rPr>
              <a:t>86% men, 14% women</a:t>
            </a:r>
          </a:p>
          <a:p>
            <a:r>
              <a:rPr lang="en-US" sz="1800" dirty="0">
                <a:solidFill>
                  <a:srgbClr val="000000"/>
                </a:solidFill>
              </a:rPr>
              <a:t>Median age = 28 years old (min: 15, max: 78)</a:t>
            </a:r>
          </a:p>
          <a:p>
            <a:r>
              <a:rPr lang="en-US" sz="1800" dirty="0">
                <a:solidFill>
                  <a:srgbClr val="000000"/>
                </a:solidFill>
              </a:rPr>
              <a:t>Note that some variables from Mimosa were used for some analyses (for example, assistance received or Training information)</a:t>
            </a:r>
          </a:p>
        </p:txBody>
      </p:sp>
    </p:spTree>
    <p:extLst>
      <p:ext uri="{BB962C8B-B14F-4D97-AF65-F5344CB8AC3E}">
        <p14:creationId xmlns:p14="http://schemas.microsoft.com/office/powerpoint/2010/main" val="132534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6" name="Text Placeholder 5">
            <a:extLst>
              <a:ext uri="{FF2B5EF4-FFF2-40B4-BE49-F238E27FC236}">
                <a16:creationId xmlns:a16="http://schemas.microsoft.com/office/drawing/2014/main" id="{2D3C8398-110E-42F6-9CDF-B1A861172F40}"/>
              </a:ext>
            </a:extLst>
          </p:cNvPr>
          <p:cNvSpPr txBox="1">
            <a:spLocks/>
          </p:cNvSpPr>
          <p:nvPr/>
        </p:nvSpPr>
        <p:spPr>
          <a:xfrm>
            <a:off x="781050" y="1776672"/>
            <a:ext cx="4532095" cy="4489839"/>
          </a:xfrm>
          <a:prstGeom prst="rect">
            <a:avLst/>
          </a:prstGeom>
        </p:spPr>
        <p:txBody>
          <a:bodyPr vert="horz" lIns="91440" tIns="45720" rIns="91440" bIns="45720" rtlCol="0">
            <a:normAutofit/>
          </a:bodyPr>
          <a:lstStyle>
            <a:lvl1pPr marL="285750" indent="-285750" algn="l" defTabSz="914400" rtl="0" eaLnBrk="1" latinLnBrk="0" hangingPunct="1">
              <a:lnSpc>
                <a:spcPct val="90000"/>
              </a:lnSpc>
              <a:spcBef>
                <a:spcPts val="1000"/>
              </a:spcBef>
              <a:buFont typeface="Wingdings" pitchFamily="2" charset="2"/>
              <a:buChar char="§"/>
              <a:defRPr lang="en-GB" sz="1400" kern="1200">
                <a:solidFill>
                  <a:srgbClr val="0048AA"/>
                </a:solidFill>
                <a:effectLst/>
                <a:latin typeface="Gill Sans Nova Book" panose="020B0502020204020203" pitchFamily="34" charset="0"/>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000000"/>
                </a:solidFill>
              </a:rPr>
              <a:t>The Composite Score ranges from 0 to 1, with 0 denoting the lowest level of sustainable reintegration, and 1 denoting the highest level of sustainable reintegration</a:t>
            </a:r>
          </a:p>
          <a:p>
            <a:pPr lvl="1"/>
            <a:r>
              <a:rPr lang="en-US" sz="1800" dirty="0">
                <a:solidFill>
                  <a:srgbClr val="000000"/>
                </a:solidFill>
              </a:rPr>
              <a:t>For this sample, </a:t>
            </a:r>
            <a:r>
              <a:rPr lang="en-US" sz="1800" b="1" i="1" dirty="0">
                <a:solidFill>
                  <a:srgbClr val="000000"/>
                </a:solidFill>
              </a:rPr>
              <a:t>the average Composite Score was 0.67</a:t>
            </a:r>
          </a:p>
          <a:p>
            <a:endParaRPr lang="en-US" sz="1800" dirty="0">
              <a:solidFill>
                <a:srgbClr val="000000"/>
              </a:solidFill>
            </a:endParaRPr>
          </a:p>
          <a:p>
            <a:r>
              <a:rPr lang="en-US" sz="1800" dirty="0">
                <a:solidFill>
                  <a:srgbClr val="000000"/>
                </a:solidFill>
              </a:rPr>
              <a:t>Just as the Composite Score, the Economic Score ranges from 0 to 1, with 0 denoting the lowest level of economic reintegration, and 1 denoting the highest level </a:t>
            </a:r>
          </a:p>
          <a:p>
            <a:pPr lvl="1"/>
            <a:r>
              <a:rPr lang="en-US" sz="1800" b="1" i="1" dirty="0">
                <a:solidFill>
                  <a:srgbClr val="000000"/>
                </a:solidFill>
              </a:rPr>
              <a:t>For this sample, the average Economic Score was 0.63</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
        <p:nvSpPr>
          <p:cNvPr id="7" name="Text Placeholder 6">
            <a:extLst>
              <a:ext uri="{FF2B5EF4-FFF2-40B4-BE49-F238E27FC236}">
                <a16:creationId xmlns:a16="http://schemas.microsoft.com/office/drawing/2014/main" id="{A693DE9A-4EDD-45F6-9282-BC5C384A8768}"/>
              </a:ext>
            </a:extLst>
          </p:cNvPr>
          <p:cNvSpPr>
            <a:spLocks noGrp="1"/>
          </p:cNvSpPr>
          <p:nvPr>
            <p:ph type="body" sz="quarter" idx="30"/>
          </p:nvPr>
        </p:nvSpPr>
        <p:spPr>
          <a:xfrm>
            <a:off x="781050" y="1013769"/>
            <a:ext cx="9256713" cy="674688"/>
          </a:xfrm>
        </p:spPr>
        <p:txBody>
          <a:bodyPr/>
          <a:lstStyle/>
          <a:p>
            <a:r>
              <a:rPr lang="en-US" b="1" dirty="0">
                <a:solidFill>
                  <a:srgbClr val="000000"/>
                </a:solidFill>
              </a:rPr>
              <a:t>Composite Score by CO</a:t>
            </a:r>
          </a:p>
        </p:txBody>
      </p:sp>
      <p:pic>
        <p:nvPicPr>
          <p:cNvPr id="11" name="Picture 10">
            <a:extLst>
              <a:ext uri="{FF2B5EF4-FFF2-40B4-BE49-F238E27FC236}">
                <a16:creationId xmlns:a16="http://schemas.microsoft.com/office/drawing/2014/main" id="{CB77B77A-65EC-EB5A-7FBE-176D0A8A3615}"/>
              </a:ext>
            </a:extLst>
          </p:cNvPr>
          <p:cNvPicPr>
            <a:picLocks noChangeAspect="1"/>
          </p:cNvPicPr>
          <p:nvPr/>
        </p:nvPicPr>
        <p:blipFill>
          <a:blip r:embed="rId3"/>
          <a:stretch>
            <a:fillRect/>
          </a:stretch>
        </p:blipFill>
        <p:spPr>
          <a:xfrm>
            <a:off x="5575610" y="892313"/>
            <a:ext cx="6519452" cy="4917833"/>
          </a:xfrm>
          <a:prstGeom prst="rect">
            <a:avLst/>
          </a:prstGeom>
        </p:spPr>
      </p:pic>
    </p:spTree>
    <p:extLst>
      <p:ext uri="{BB962C8B-B14F-4D97-AF65-F5344CB8AC3E}">
        <p14:creationId xmlns:p14="http://schemas.microsoft.com/office/powerpoint/2010/main" val="350817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781050" y="759164"/>
            <a:ext cx="11267975" cy="674688"/>
          </a:xfrm>
        </p:spPr>
        <p:txBody>
          <a:bodyPr>
            <a:normAutofit fontScale="92500"/>
          </a:bodyPr>
          <a:lstStyle/>
          <a:p>
            <a:pPr marL="342900" indent="-342900">
              <a:buFont typeface="Symbol" panose="05050102010706020507" pitchFamily="18" charset="2"/>
              <a:buChar char="Þ"/>
            </a:pPr>
            <a:r>
              <a:rPr lang="en-US" sz="2400" dirty="0">
                <a:solidFill>
                  <a:srgbClr val="000000"/>
                </a:solidFill>
              </a:rPr>
              <a:t>We used regression to identify negative or positive impact on the Composite/economic Scores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365721"/>
          </a:xfrm>
        </p:spPr>
        <p:txBody>
          <a:bodyPr>
            <a:normAutofit/>
          </a:bodyPr>
          <a:lstStyle/>
          <a:p>
            <a:r>
              <a:rPr lang="en-US" sz="1600" dirty="0">
                <a:solidFill>
                  <a:srgbClr val="000000"/>
                </a:solidFill>
              </a:rPr>
              <a:t>We considered 15 factors that might impact Composite Score:</a:t>
            </a:r>
          </a:p>
          <a:p>
            <a:pPr lvl="1"/>
            <a:r>
              <a:rPr lang="en-US" dirty="0">
                <a:solidFill>
                  <a:srgbClr val="000000"/>
                </a:solidFill>
              </a:rPr>
              <a:t>Country</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rPr>
              <a:t>Migration duration</a:t>
            </a:r>
          </a:p>
          <a:p>
            <a:pPr lvl="1"/>
            <a:r>
              <a:rPr lang="en-US" dirty="0">
                <a:solidFill>
                  <a:srgbClr val="000000"/>
                </a:solidFill>
              </a:rPr>
              <a:t>Form of assistance (cash, kind, both)</a:t>
            </a:r>
          </a:p>
          <a:p>
            <a:pPr lvl="1"/>
            <a:r>
              <a:rPr lang="en-US" dirty="0">
                <a:solidFill>
                  <a:srgbClr val="000000"/>
                </a:solidFill>
              </a:rPr>
              <a:t>Financial services – unconditional cash transfer</a:t>
            </a:r>
          </a:p>
          <a:p>
            <a:pPr lvl="1"/>
            <a:r>
              <a:rPr lang="en-US" dirty="0">
                <a:solidFill>
                  <a:srgbClr val="000000"/>
                </a:solidFill>
              </a:rPr>
              <a:t>Medical support</a:t>
            </a:r>
          </a:p>
          <a:p>
            <a:pPr lvl="1"/>
            <a:r>
              <a:rPr lang="en-US" dirty="0">
                <a:solidFill>
                  <a:srgbClr val="000000"/>
                </a:solidFill>
              </a:rPr>
              <a:t>Material assistance</a:t>
            </a:r>
          </a:p>
          <a:p>
            <a:pPr lvl="1"/>
            <a:r>
              <a:rPr lang="en-US" dirty="0">
                <a:solidFill>
                  <a:srgbClr val="000000"/>
                </a:solidFill>
              </a:rPr>
              <a:t>Psychosocial support</a:t>
            </a:r>
          </a:p>
          <a:p>
            <a:pPr lvl="1"/>
            <a:r>
              <a:rPr lang="en-US" dirty="0">
                <a:solidFill>
                  <a:srgbClr val="000000"/>
                </a:solidFill>
              </a:rPr>
              <a:t>Social support</a:t>
            </a:r>
          </a:p>
          <a:p>
            <a:pPr lvl="1"/>
            <a:r>
              <a:rPr lang="en-US" dirty="0">
                <a:solidFill>
                  <a:srgbClr val="000000"/>
                </a:solidFill>
              </a:rPr>
              <a:t>Training</a:t>
            </a:r>
          </a:p>
          <a:p>
            <a:pPr lvl="1"/>
            <a:r>
              <a:rPr lang="en-US" dirty="0">
                <a:solidFill>
                  <a:srgbClr val="000000"/>
                </a:solidFill>
              </a:rPr>
              <a:t>Training duration</a:t>
            </a:r>
          </a:p>
          <a:p>
            <a:pPr lvl="1"/>
            <a:r>
              <a:rPr lang="en-US" dirty="0">
                <a:solidFill>
                  <a:srgbClr val="000000"/>
                </a:solidFill>
              </a:rPr>
              <a:t>Micro business end date to interview date</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35801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b="1" dirty="0">
                <a:solidFill>
                  <a:srgbClr val="000000"/>
                </a:solidFill>
              </a:rPr>
              <a:t>Composite Score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800" dirty="0">
                <a:solidFill>
                  <a:srgbClr val="000000"/>
                </a:solidFill>
              </a:rPr>
              <a:t>Out of the 15 variables, 6 were found to have a significant impact on the Composite Score</a:t>
            </a:r>
          </a:p>
          <a:p>
            <a:r>
              <a:rPr lang="en-US" sz="1800" dirty="0">
                <a:solidFill>
                  <a:srgbClr val="000000"/>
                </a:solidFill>
              </a:rPr>
              <a:t>The most important ones were:</a:t>
            </a:r>
          </a:p>
          <a:p>
            <a:pPr lvl="1"/>
            <a:r>
              <a:rPr lang="en-US" sz="1800" dirty="0">
                <a:solidFill>
                  <a:srgbClr val="000000"/>
                </a:solidFill>
              </a:rPr>
              <a:t>Country</a:t>
            </a:r>
          </a:p>
          <a:p>
            <a:pPr lvl="1"/>
            <a:r>
              <a:rPr lang="en-US" sz="1800" dirty="0">
                <a:solidFill>
                  <a:srgbClr val="000000"/>
                </a:solidFill>
              </a:rPr>
              <a:t>Country of return</a:t>
            </a:r>
          </a:p>
          <a:p>
            <a:pPr lvl="1"/>
            <a:r>
              <a:rPr lang="en-US" sz="1800" dirty="0">
                <a:solidFill>
                  <a:srgbClr val="000000"/>
                </a:solidFill>
              </a:rPr>
              <a:t>Gender</a:t>
            </a:r>
            <a:endParaRPr lang="en-US" sz="1800" dirty="0">
              <a:solidFill>
                <a:srgbClr val="000000"/>
              </a:solidFill>
              <a:highlight>
                <a:srgbClr val="FFFF00"/>
              </a:highlight>
            </a:endParaRPr>
          </a:p>
          <a:p>
            <a:r>
              <a:rPr lang="en-US" sz="1800" dirty="0">
                <a:solidFill>
                  <a:srgbClr val="000000"/>
                </a:solidFill>
              </a:rPr>
              <a:t>Financial services and the form of business assistance were also significant, but at a lower level</a:t>
            </a:r>
          </a:p>
          <a:p>
            <a:r>
              <a:rPr lang="en-US" sz="1800" dirty="0">
                <a:solidFill>
                  <a:srgbClr val="000000"/>
                </a:solidFill>
              </a:rPr>
              <a:t>All other variables did not significantly influence the Composite Score</a:t>
            </a:r>
          </a:p>
          <a:p>
            <a:endParaRPr lang="en-US" sz="1800" dirty="0">
              <a:solidFill>
                <a:srgbClr val="000000"/>
              </a:solidFill>
            </a:endParaRPr>
          </a:p>
          <a:p>
            <a:r>
              <a:rPr lang="en-US" sz="1800" dirty="0">
                <a:solidFill>
                  <a:srgbClr val="000000"/>
                </a:solidFill>
              </a:rPr>
              <a:t>Let us now take a closer look at some of these results</a:t>
            </a:r>
          </a:p>
          <a:p>
            <a:pPr lvl="1"/>
            <a:endParaRPr lang="en-US" sz="1800" dirty="0">
              <a:solidFill>
                <a:srgbClr val="000000"/>
              </a:solidFill>
            </a:endParaRPr>
          </a:p>
          <a:p>
            <a:endParaRPr lang="en-US" sz="18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24077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4" y="1113012"/>
            <a:ext cx="9256713" cy="674688"/>
          </a:xfrm>
        </p:spPr>
        <p:txBody>
          <a:bodyPr/>
          <a:lstStyle/>
          <a:p>
            <a:r>
              <a:rPr lang="en-US" b="1" dirty="0">
                <a:solidFill>
                  <a:srgbClr val="000000"/>
                </a:solidFill>
              </a:rPr>
              <a:t>Composite Score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933731"/>
            <a:ext cx="9256713" cy="4127361"/>
          </a:xfrm>
        </p:spPr>
        <p:txBody>
          <a:bodyPr>
            <a:normAutofit/>
          </a:bodyPr>
          <a:lstStyle/>
          <a:p>
            <a:r>
              <a:rPr lang="en-US" sz="1800" b="1" dirty="0">
                <a:solidFill>
                  <a:srgbClr val="000000"/>
                </a:solidFill>
              </a:rPr>
              <a:t>Men</a:t>
            </a:r>
            <a:r>
              <a:rPr lang="en-US" sz="1800" dirty="0">
                <a:solidFill>
                  <a:srgbClr val="000000"/>
                </a:solidFill>
              </a:rPr>
              <a:t> tend to have a significantly higher Composite Score than </a:t>
            </a:r>
            <a:r>
              <a:rPr lang="en-US" sz="1800" b="1" dirty="0">
                <a:solidFill>
                  <a:srgbClr val="000000"/>
                </a:solidFill>
              </a:rPr>
              <a:t>women</a:t>
            </a:r>
          </a:p>
          <a:p>
            <a:r>
              <a:rPr lang="en-US" sz="1800" dirty="0">
                <a:solidFill>
                  <a:srgbClr val="000000"/>
                </a:solidFill>
              </a:rPr>
              <a:t>Respondents in </a:t>
            </a:r>
            <a:r>
              <a:rPr lang="en-US" sz="1800" b="1" dirty="0">
                <a:solidFill>
                  <a:srgbClr val="000000"/>
                </a:solidFill>
              </a:rPr>
              <a:t>Tchad</a:t>
            </a:r>
            <a:r>
              <a:rPr lang="en-US" sz="1800" dirty="0">
                <a:solidFill>
                  <a:srgbClr val="000000"/>
                </a:solidFill>
              </a:rPr>
              <a:t> have the lowest Composite Score (highest Score: Niger), whereas respondents </a:t>
            </a:r>
            <a:r>
              <a:rPr lang="en-US" sz="1800" b="1" dirty="0">
                <a:solidFill>
                  <a:srgbClr val="000000"/>
                </a:solidFill>
              </a:rPr>
              <a:t>returning from Niger </a:t>
            </a:r>
            <a:r>
              <a:rPr lang="en-US" sz="1800" dirty="0">
                <a:solidFill>
                  <a:srgbClr val="000000"/>
                </a:solidFill>
              </a:rPr>
              <a:t>have the lowest Composite Score (highest Score: Libya)</a:t>
            </a:r>
          </a:p>
          <a:p>
            <a:r>
              <a:rPr lang="en-US" sz="1800" dirty="0">
                <a:solidFill>
                  <a:srgbClr val="000000"/>
                </a:solidFill>
              </a:rPr>
              <a:t>Respondents who received </a:t>
            </a:r>
            <a:r>
              <a:rPr lang="en-US" sz="1800" b="1" dirty="0">
                <a:solidFill>
                  <a:srgbClr val="000000"/>
                </a:solidFill>
              </a:rPr>
              <a:t>Financial services</a:t>
            </a:r>
            <a:r>
              <a:rPr lang="en-US" sz="1800" dirty="0">
                <a:solidFill>
                  <a:srgbClr val="000000"/>
                </a:solidFill>
              </a:rPr>
              <a:t> tend to have a significantly lower Composite Score than those who did </a:t>
            </a:r>
            <a:r>
              <a:rPr lang="en-US" sz="1800" i="1" dirty="0">
                <a:solidFill>
                  <a:srgbClr val="000000"/>
                </a:solidFill>
              </a:rPr>
              <a:t>not</a:t>
            </a:r>
            <a:r>
              <a:rPr lang="en-US" sz="1800" dirty="0">
                <a:solidFill>
                  <a:srgbClr val="000000"/>
                </a:solidFill>
              </a:rPr>
              <a:t> receive it</a:t>
            </a:r>
          </a:p>
        </p:txBody>
      </p:sp>
    </p:spTree>
    <p:extLst>
      <p:ext uri="{BB962C8B-B14F-4D97-AF65-F5344CB8AC3E}">
        <p14:creationId xmlns:p14="http://schemas.microsoft.com/office/powerpoint/2010/main" val="387867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4" y="1246611"/>
            <a:ext cx="9256713" cy="674688"/>
          </a:xfrm>
        </p:spPr>
        <p:txBody>
          <a:bodyPr/>
          <a:lstStyle/>
          <a:p>
            <a:r>
              <a:rPr lang="en-US" b="1" dirty="0">
                <a:solidFill>
                  <a:srgbClr val="000000"/>
                </a:solidFill>
              </a:rPr>
              <a:t>Economic Score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2263515"/>
            <a:ext cx="9256713" cy="3797577"/>
          </a:xfrm>
        </p:spPr>
        <p:txBody>
          <a:bodyPr>
            <a:normAutofit/>
          </a:bodyPr>
          <a:lstStyle/>
          <a:p>
            <a:r>
              <a:rPr lang="en-US" sz="1800" dirty="0">
                <a:solidFill>
                  <a:srgbClr val="000000"/>
                </a:solidFill>
              </a:rPr>
              <a:t>We get similar results as for the Composite Score, which is a good sign</a:t>
            </a:r>
          </a:p>
          <a:p>
            <a:r>
              <a:rPr lang="en-US" sz="1800" dirty="0">
                <a:solidFill>
                  <a:srgbClr val="000000"/>
                </a:solidFill>
              </a:rPr>
              <a:t>The only </a:t>
            </a:r>
            <a:r>
              <a:rPr lang="en-US" sz="1800" b="1" dirty="0">
                <a:solidFill>
                  <a:srgbClr val="000000"/>
                </a:solidFill>
              </a:rPr>
              <a:t>differences</a:t>
            </a:r>
            <a:r>
              <a:rPr lang="en-US" sz="1800" dirty="0">
                <a:solidFill>
                  <a:srgbClr val="000000"/>
                </a:solidFill>
              </a:rPr>
              <a:t> were:</a:t>
            </a:r>
          </a:p>
          <a:p>
            <a:pPr lvl="1"/>
            <a:r>
              <a:rPr lang="en-US" sz="1800" dirty="0">
                <a:solidFill>
                  <a:srgbClr val="000000"/>
                </a:solidFill>
              </a:rPr>
              <a:t>Men do </a:t>
            </a:r>
            <a:r>
              <a:rPr lang="en-US" sz="1800" i="1" dirty="0">
                <a:solidFill>
                  <a:srgbClr val="000000"/>
                </a:solidFill>
              </a:rPr>
              <a:t>not</a:t>
            </a:r>
            <a:r>
              <a:rPr lang="en-US" sz="1800" dirty="0">
                <a:solidFill>
                  <a:srgbClr val="000000"/>
                </a:solidFill>
              </a:rPr>
              <a:t> tend to have a significantly higher Economic Score than women</a:t>
            </a:r>
          </a:p>
          <a:p>
            <a:pPr lvl="1"/>
            <a:r>
              <a:rPr lang="en-US" sz="1800" dirty="0">
                <a:solidFill>
                  <a:srgbClr val="000000"/>
                </a:solidFill>
              </a:rPr>
              <a:t>Financial service is not a significant predictor of Economic Score anymore, but Material Assistance becomes a significant predictor, with respondents who received such assistance having a significantly lower Economic Score than those who did </a:t>
            </a:r>
            <a:r>
              <a:rPr lang="en-US" sz="1800" i="1" dirty="0">
                <a:solidFill>
                  <a:srgbClr val="000000"/>
                </a:solidFill>
              </a:rPr>
              <a:t>not</a:t>
            </a:r>
            <a:r>
              <a:rPr lang="en-US" sz="1800" dirty="0">
                <a:solidFill>
                  <a:srgbClr val="000000"/>
                </a:solidFill>
              </a:rPr>
              <a:t> receive it</a:t>
            </a:r>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643217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itle 1">
            <a:extLst>
              <a:ext uri="{FF2B5EF4-FFF2-40B4-BE49-F238E27FC236}">
                <a16:creationId xmlns:a16="http://schemas.microsoft.com/office/drawing/2014/main" id="{3F766B6B-4DFD-411F-A361-B541D920AA1A}"/>
              </a:ext>
            </a:extLst>
          </p:cNvPr>
          <p:cNvSpPr>
            <a:spLocks noGrp="1"/>
          </p:cNvSpPr>
          <p:nvPr>
            <p:ph type="ctrTitle"/>
          </p:nvPr>
        </p:nvSpPr>
        <p:spPr/>
        <p:txBody>
          <a:bodyPr>
            <a:normAutofit/>
          </a:bodyPr>
          <a:lstStyle/>
          <a:p>
            <a:r>
              <a:rPr lang="en-US" b="1" dirty="0"/>
              <a:t>Future intentions to migrate</a:t>
            </a:r>
          </a:p>
        </p:txBody>
      </p:sp>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0"/>
          </p:nvPr>
        </p:nvSpPr>
        <p:spPr/>
        <p:txBody>
          <a:bodyPr>
            <a:normAutofit/>
          </a:bodyPr>
          <a:lstStyle/>
          <a:p>
            <a:r>
              <a:rPr lang="en-US" dirty="0"/>
              <a:t>REINTEGRATION ECONOMIC SURVEY</a:t>
            </a:r>
          </a:p>
        </p:txBody>
      </p:sp>
    </p:spTree>
    <p:extLst>
      <p:ext uri="{BB962C8B-B14F-4D97-AF65-F5344CB8AC3E}">
        <p14:creationId xmlns:p14="http://schemas.microsoft.com/office/powerpoint/2010/main" val="23860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666750" y="723713"/>
            <a:ext cx="10514013" cy="356203"/>
          </a:xfrm>
        </p:spPr>
        <p:txBody>
          <a:bodyPr/>
          <a:lstStyle/>
          <a:p>
            <a:r>
              <a:rPr lang="en-US" dirty="0"/>
              <a:t>FUTURE INTENTIONS TO MIGRATE</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1312112"/>
            <a:ext cx="9256713" cy="674688"/>
          </a:xfrm>
        </p:spPr>
        <p:txBody>
          <a:bodyPr/>
          <a:lstStyle/>
          <a:p>
            <a:r>
              <a:rPr lang="en-US" dirty="0">
                <a:solidFill>
                  <a:srgbClr val="000000"/>
                </a:solidFill>
              </a:rPr>
              <a:t>Sample used &amp; Method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2146300"/>
            <a:ext cx="9869085" cy="3877510"/>
          </a:xfrm>
        </p:spPr>
        <p:txBody>
          <a:bodyPr>
            <a:noAutofit/>
          </a:bodyPr>
          <a:lstStyle/>
          <a:p>
            <a:r>
              <a:rPr lang="en-US" sz="1800" dirty="0">
                <a:solidFill>
                  <a:srgbClr val="000000"/>
                </a:solidFill>
              </a:rPr>
              <a:t>The sample was the same as for the determinants of Business success and Business profitability</a:t>
            </a:r>
          </a:p>
          <a:p>
            <a:r>
              <a:rPr lang="en-US" sz="1800" dirty="0">
                <a:solidFill>
                  <a:srgbClr val="000000"/>
                </a:solidFill>
              </a:rPr>
              <a:t>90% of all respondents stated that they would migrate again, 10% that they would not migrate again</a:t>
            </a:r>
          </a:p>
          <a:p>
            <a:r>
              <a:rPr lang="en-US" sz="1800" dirty="0">
                <a:solidFill>
                  <a:srgbClr val="000000"/>
                </a:solidFill>
              </a:rPr>
              <a:t>We used regression to identify which respondents are more likely to want to migrate again, with the same 14 predictor variables as for Business success and Business profitability</a:t>
            </a:r>
          </a:p>
          <a:p>
            <a:endParaRPr lang="en-US" sz="1800" dirty="0">
              <a:solidFill>
                <a:srgbClr val="000000"/>
              </a:solidFill>
            </a:endParaRPr>
          </a:p>
        </p:txBody>
      </p:sp>
    </p:spTree>
    <p:extLst>
      <p:ext uri="{BB962C8B-B14F-4D97-AF65-F5344CB8AC3E}">
        <p14:creationId xmlns:p14="http://schemas.microsoft.com/office/powerpoint/2010/main" val="120191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INTRODUCTION</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4" y="909801"/>
            <a:ext cx="9256713" cy="674688"/>
          </a:xfrm>
        </p:spPr>
        <p:txBody>
          <a:bodyPr/>
          <a:lstStyle/>
          <a:p>
            <a:r>
              <a:rPr lang="en-US" b="1" dirty="0">
                <a:solidFill>
                  <a:srgbClr val="000000"/>
                </a:solidFill>
              </a:rPr>
              <a:t>What makes reintegration successful?</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84489"/>
            <a:ext cx="9256713" cy="4439321"/>
          </a:xfrm>
        </p:spPr>
        <p:txBody>
          <a:bodyPr>
            <a:normAutofit/>
          </a:bodyPr>
          <a:lstStyle/>
          <a:p>
            <a:r>
              <a:rPr lang="en-US" sz="1800" dirty="0">
                <a:solidFill>
                  <a:srgbClr val="000000"/>
                </a:solidFill>
              </a:rPr>
              <a:t>In terms of:</a:t>
            </a:r>
          </a:p>
          <a:p>
            <a:pPr lvl="1"/>
            <a:r>
              <a:rPr lang="en-US" sz="1800" dirty="0">
                <a:solidFill>
                  <a:srgbClr val="000000"/>
                </a:solidFill>
              </a:rPr>
              <a:t>Business success: Is the business open and functional?</a:t>
            </a:r>
          </a:p>
          <a:p>
            <a:pPr lvl="1"/>
            <a:r>
              <a:rPr lang="en-US" sz="1800" dirty="0">
                <a:solidFill>
                  <a:srgbClr val="000000"/>
                </a:solidFill>
              </a:rPr>
              <a:t>Business profitability: Can the business cover the needs of the respondents and their family?</a:t>
            </a:r>
          </a:p>
          <a:p>
            <a:pPr lvl="1"/>
            <a:r>
              <a:rPr lang="en-US" sz="1800" dirty="0">
                <a:solidFill>
                  <a:srgbClr val="000000"/>
                </a:solidFill>
              </a:rPr>
              <a:t>Economic Score: A series of economic indicators</a:t>
            </a:r>
          </a:p>
          <a:p>
            <a:pPr lvl="1"/>
            <a:r>
              <a:rPr lang="en-US" sz="1800" dirty="0">
                <a:solidFill>
                  <a:srgbClr val="000000"/>
                </a:solidFill>
              </a:rPr>
              <a:t>Overall Reintegration Score: A series of economic, social, and psychosocial indicators</a:t>
            </a:r>
          </a:p>
          <a:p>
            <a:pPr lvl="1"/>
            <a:endParaRPr lang="en-US" sz="1800" dirty="0">
              <a:solidFill>
                <a:srgbClr val="000000"/>
              </a:solidFill>
            </a:endParaRPr>
          </a:p>
          <a:p>
            <a:r>
              <a:rPr lang="en-US" sz="1800" dirty="0">
                <a:solidFill>
                  <a:srgbClr val="000000"/>
                </a:solidFill>
              </a:rPr>
              <a:t>Data used to explore these questions:</a:t>
            </a:r>
          </a:p>
          <a:p>
            <a:pPr lvl="1"/>
            <a:r>
              <a:rPr lang="en-US" sz="1800" dirty="0">
                <a:solidFill>
                  <a:srgbClr val="000000"/>
                </a:solidFill>
              </a:rPr>
              <a:t>The Reintegration Economic Survey (Business Success and Business Profitability)</a:t>
            </a:r>
          </a:p>
          <a:p>
            <a:pPr lvl="1"/>
            <a:r>
              <a:rPr lang="en-US" sz="1800" dirty="0">
                <a:solidFill>
                  <a:srgbClr val="000000"/>
                </a:solidFill>
              </a:rPr>
              <a:t>The Reintegration Sustainability Survey (Economic Score and Overall Reintegration Score)</a:t>
            </a:r>
          </a:p>
          <a:p>
            <a:pPr lvl="1"/>
            <a:r>
              <a:rPr lang="en-US" sz="1800" dirty="0">
                <a:solidFill>
                  <a:srgbClr val="000000"/>
                </a:solidFill>
              </a:rPr>
              <a:t>For some analyses, Mimosa data (Training information, assistances received)</a:t>
            </a:r>
          </a:p>
        </p:txBody>
      </p:sp>
      <p:sp>
        <p:nvSpPr>
          <p:cNvPr id="8" name="Text Placeholder 6">
            <a:extLst>
              <a:ext uri="{FF2B5EF4-FFF2-40B4-BE49-F238E27FC236}">
                <a16:creationId xmlns:a16="http://schemas.microsoft.com/office/drawing/2014/main" id="{94F7F8C1-7FB1-4FFC-BFC8-2FB3AAC7B634}"/>
              </a:ext>
            </a:extLst>
          </p:cNvPr>
          <p:cNvSpPr txBox="1">
            <a:spLocks/>
          </p:cNvSpPr>
          <p:nvPr/>
        </p:nvSpPr>
        <p:spPr>
          <a:xfrm>
            <a:off x="1116950" y="5301584"/>
            <a:ext cx="9256713" cy="674688"/>
          </a:xfrm>
          <a:prstGeom prst="rect">
            <a:avLst/>
          </a:prstGeom>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GB" sz="2200" kern="1200">
                <a:solidFill>
                  <a:srgbClr val="0048AA"/>
                </a:solidFill>
                <a:effectLst/>
                <a:latin typeface="Calibri" panose="020F0502020204030204" pitchFamily="34" charset="0"/>
                <a:ea typeface="+mn-ea"/>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Symbol" panose="05050102010706020507" pitchFamily="18" charset="2"/>
              <a:buChar char="Þ"/>
            </a:pPr>
            <a:r>
              <a:rPr lang="en-US" sz="2400" dirty="0">
                <a:solidFill>
                  <a:srgbClr val="000000"/>
                </a:solidFill>
              </a:rPr>
              <a:t>Regression analysis was used to identify the determinants of Business Success and reintegration sustainability</a:t>
            </a:r>
          </a:p>
        </p:txBody>
      </p:sp>
    </p:spTree>
    <p:extLst>
      <p:ext uri="{BB962C8B-B14F-4D97-AF65-F5344CB8AC3E}">
        <p14:creationId xmlns:p14="http://schemas.microsoft.com/office/powerpoint/2010/main" val="188688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3"/>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666750" y="723713"/>
            <a:ext cx="10514013" cy="356203"/>
          </a:xfrm>
        </p:spPr>
        <p:txBody>
          <a:bodyPr/>
          <a:lstStyle/>
          <a:p>
            <a:r>
              <a:rPr lang="en-US" dirty="0"/>
              <a:t>FUTURE INTENTIONS TO MIGRATE</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1312112"/>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2146300"/>
            <a:ext cx="9869085" cy="3877510"/>
          </a:xfrm>
        </p:spPr>
        <p:txBody>
          <a:bodyPr>
            <a:noAutofit/>
          </a:bodyPr>
          <a:lstStyle/>
          <a:p>
            <a:r>
              <a:rPr lang="en-US" sz="1800" dirty="0">
                <a:solidFill>
                  <a:srgbClr val="000000"/>
                </a:solidFill>
              </a:rPr>
              <a:t>Respondents based in </a:t>
            </a:r>
            <a:r>
              <a:rPr lang="en-US" sz="1800" b="1" dirty="0">
                <a:solidFill>
                  <a:srgbClr val="000000"/>
                </a:solidFill>
              </a:rPr>
              <a:t>Burkina Faso </a:t>
            </a:r>
            <a:r>
              <a:rPr lang="en-US" sz="1800" dirty="0">
                <a:solidFill>
                  <a:srgbClr val="000000"/>
                </a:solidFill>
              </a:rPr>
              <a:t>are the least likely to report planning to migrate again, whereas respondents based in </a:t>
            </a:r>
            <a:r>
              <a:rPr lang="en-US" sz="1800" b="1" dirty="0">
                <a:solidFill>
                  <a:srgbClr val="000000"/>
                </a:solidFill>
              </a:rPr>
              <a:t>Guinea</a:t>
            </a:r>
            <a:r>
              <a:rPr lang="en-US" sz="1800" dirty="0">
                <a:solidFill>
                  <a:srgbClr val="000000"/>
                </a:solidFill>
              </a:rPr>
              <a:t> are the most likely to report planning to migrate again</a:t>
            </a:r>
          </a:p>
          <a:p>
            <a:r>
              <a:rPr lang="en-US" sz="1800" dirty="0">
                <a:solidFill>
                  <a:srgbClr val="000000"/>
                </a:solidFill>
              </a:rPr>
              <a:t>Respondents </a:t>
            </a:r>
            <a:r>
              <a:rPr lang="en-US" sz="1800" u="sng" dirty="0">
                <a:solidFill>
                  <a:srgbClr val="000000"/>
                </a:solidFill>
              </a:rPr>
              <a:t>returning</a:t>
            </a:r>
            <a:r>
              <a:rPr lang="en-US" sz="1800" dirty="0">
                <a:solidFill>
                  <a:srgbClr val="000000"/>
                </a:solidFill>
              </a:rPr>
              <a:t> from </a:t>
            </a:r>
            <a:r>
              <a:rPr lang="en-US" sz="1800" b="1" dirty="0">
                <a:solidFill>
                  <a:srgbClr val="000000"/>
                </a:solidFill>
              </a:rPr>
              <a:t>Libya</a:t>
            </a:r>
            <a:r>
              <a:rPr lang="en-US" sz="1800" dirty="0">
                <a:solidFill>
                  <a:srgbClr val="000000"/>
                </a:solidFill>
              </a:rPr>
              <a:t> are the least likely to plan migrating again, whereas respondents returning from </a:t>
            </a:r>
            <a:r>
              <a:rPr lang="en-US" sz="1800" b="1" dirty="0">
                <a:solidFill>
                  <a:srgbClr val="000000"/>
                </a:solidFill>
              </a:rPr>
              <a:t>Morocco</a:t>
            </a:r>
            <a:r>
              <a:rPr lang="en-US" sz="1800" dirty="0">
                <a:solidFill>
                  <a:srgbClr val="000000"/>
                </a:solidFill>
              </a:rPr>
              <a:t> are the most likely to plan migrating again</a:t>
            </a:r>
          </a:p>
          <a:p>
            <a:r>
              <a:rPr lang="en-US" sz="1800" dirty="0">
                <a:solidFill>
                  <a:srgbClr val="000000"/>
                </a:solidFill>
              </a:rPr>
              <a:t>Respondents who run their business with other people are 1.7 times more likely to planning to migrate again than respondents who run their business on their own </a:t>
            </a:r>
          </a:p>
        </p:txBody>
      </p:sp>
    </p:spTree>
    <p:extLst>
      <p:ext uri="{BB962C8B-B14F-4D97-AF65-F5344CB8AC3E}">
        <p14:creationId xmlns:p14="http://schemas.microsoft.com/office/powerpoint/2010/main" val="143156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3158F-9275-E2A6-D33E-2707531405E6}"/>
              </a:ext>
            </a:extLst>
          </p:cNvPr>
          <p:cNvPicPr>
            <a:picLocks noGrp="1" noRo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6" name="Rectangle 5">
            <a:extLst>
              <a:ext uri="{FF2B5EF4-FFF2-40B4-BE49-F238E27FC236}">
                <a16:creationId xmlns:a16="http://schemas.microsoft.com/office/drawing/2014/main" id="{C96BBA46-AD53-D544-B994-CB692E364E65}"/>
              </a:ext>
            </a:extLst>
          </p:cNvPr>
          <p:cNvSpPr/>
          <p:nvPr/>
        </p:nvSpPr>
        <p:spPr>
          <a:xfrm>
            <a:off x="0" y="0"/>
            <a:ext cx="12192000" cy="56089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10" name="Picture 9" descr="A picture containing window, person, looking, sign&#10;&#10;Description automatically generated">
            <a:extLst>
              <a:ext uri="{FF2B5EF4-FFF2-40B4-BE49-F238E27FC236}">
                <a16:creationId xmlns:a16="http://schemas.microsoft.com/office/drawing/2014/main" id="{3563AA73-8802-B147-A94A-E04624B8D22B}"/>
              </a:ext>
            </a:extLst>
          </p:cNvPr>
          <p:cNvPicPr>
            <a:picLocks noChangeAspect="1"/>
          </p:cNvPicPr>
          <p:nvPr/>
        </p:nvPicPr>
        <p:blipFill>
          <a:blip r:embed="rId3">
            <a:alphaModFix amt="10000"/>
          </a:blip>
          <a:stretch>
            <a:fillRect/>
          </a:stretch>
        </p:blipFill>
        <p:spPr>
          <a:xfrm>
            <a:off x="1883121" y="556249"/>
            <a:ext cx="7849515" cy="4840072"/>
          </a:xfrm>
          <a:prstGeom prst="rect">
            <a:avLst/>
          </a:prstGeom>
        </p:spPr>
      </p:pic>
      <p:sp>
        <p:nvSpPr>
          <p:cNvPr id="7" name="Rectangle 6">
            <a:extLst>
              <a:ext uri="{FF2B5EF4-FFF2-40B4-BE49-F238E27FC236}">
                <a16:creationId xmlns:a16="http://schemas.microsoft.com/office/drawing/2014/main" id="{7124321C-BF41-4940-B37B-ECD85C8E908B}"/>
              </a:ext>
            </a:extLst>
          </p:cNvPr>
          <p:cNvSpPr/>
          <p:nvPr/>
        </p:nvSpPr>
        <p:spPr>
          <a:xfrm>
            <a:off x="2485100" y="2098666"/>
            <a:ext cx="7221801" cy="1602951"/>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fr-FR" sz="6500" dirty="0" err="1">
                <a:solidFill>
                  <a:schemeClr val="bg1"/>
                </a:solidFill>
                <a:latin typeface="Calibri" panose="020F0502020204030204" pitchFamily="34" charset="0"/>
                <a:cs typeface="Calibri" panose="020F0502020204030204" pitchFamily="34" charset="0"/>
              </a:rPr>
              <a:t>Thank</a:t>
            </a:r>
            <a:r>
              <a:rPr lang="fr-FR" sz="6500" dirty="0">
                <a:solidFill>
                  <a:schemeClr val="bg1"/>
                </a:solidFill>
                <a:latin typeface="Calibri" panose="020F0502020204030204" pitchFamily="34" charset="0"/>
                <a:cs typeface="Calibri" panose="020F0502020204030204" pitchFamily="34" charset="0"/>
              </a:rPr>
              <a:t> </a:t>
            </a:r>
            <a:r>
              <a:rPr lang="fr-FR" sz="6500" dirty="0" err="1">
                <a:solidFill>
                  <a:schemeClr val="bg1"/>
                </a:solidFill>
                <a:latin typeface="Calibri" panose="020F0502020204030204" pitchFamily="34" charset="0"/>
                <a:cs typeface="Calibri" panose="020F0502020204030204" pitchFamily="34" charset="0"/>
              </a:rPr>
              <a:t>you</a:t>
            </a:r>
            <a:r>
              <a:rPr lang="fr-FR" sz="6500" dirty="0">
                <a:solidFill>
                  <a:schemeClr val="bg1"/>
                </a:solidFill>
                <a:latin typeface="Calibri" panose="020F0502020204030204" pitchFamily="34" charset="0"/>
                <a:cs typeface="Calibri" panose="020F0502020204030204" pitchFamily="34" charset="0"/>
              </a:rPr>
              <a:t>!</a:t>
            </a:r>
          </a:p>
          <a:p>
            <a:pPr algn="ctr"/>
            <a:r>
              <a:rPr lang="fr-FR" sz="2400" dirty="0">
                <a:solidFill>
                  <a:schemeClr val="bg1"/>
                </a:solidFill>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58983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INTRODUCTION ON REGRESSION ANALYSIS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776413"/>
            <a:ext cx="10051965" cy="4247397"/>
          </a:xfrm>
        </p:spPr>
        <p:txBody>
          <a:bodyPr>
            <a:normAutofit/>
          </a:bodyPr>
          <a:lstStyle/>
          <a:p>
            <a:r>
              <a:rPr lang="en-US" sz="1800" dirty="0">
                <a:solidFill>
                  <a:srgbClr val="000000"/>
                </a:solidFill>
              </a:rPr>
              <a:t>Suppose you find that 70% of men have a high business success, whereas only 40% of women have a high business success</a:t>
            </a:r>
          </a:p>
          <a:p>
            <a:r>
              <a:rPr lang="en-US" sz="1800" dirty="0">
                <a:solidFill>
                  <a:srgbClr val="000000"/>
                </a:solidFill>
              </a:rPr>
              <a:t>Could we then conclude that men are more likely to have a successful business than women, or that their reintegration is smoother?</a:t>
            </a:r>
          </a:p>
          <a:p>
            <a:r>
              <a:rPr lang="en-US" sz="1800" dirty="0">
                <a:solidFill>
                  <a:srgbClr val="000000"/>
                </a:solidFill>
              </a:rPr>
              <a:t>No! Because the apparent success of men might be due to other factors. For example, they might be engaged in activities that are more profitable, and where men are overrepresented. In other words, it is the type of activity, not the gender, that would explain the higher success</a:t>
            </a:r>
          </a:p>
          <a:p>
            <a:r>
              <a:rPr lang="en-US" sz="1800" dirty="0">
                <a:solidFill>
                  <a:srgbClr val="000000"/>
                </a:solidFill>
              </a:rPr>
              <a:t>Regression analysis allows to estimate the impact of several factors on business success, while holding constant the effect of all these factors, or ‘controlling’ for the effect of each other</a:t>
            </a:r>
          </a:p>
          <a:p>
            <a:r>
              <a:rPr lang="en-US" sz="1800" dirty="0">
                <a:solidFill>
                  <a:srgbClr val="000000"/>
                </a:solidFill>
              </a:rPr>
              <a:t>In the example above, regression might find that once we take into account the type of activity, men and women have the same business success</a:t>
            </a:r>
          </a:p>
          <a:p>
            <a:r>
              <a:rPr lang="en-US" sz="1800" dirty="0">
                <a:solidFill>
                  <a:srgbClr val="000000"/>
                </a:solidFill>
              </a:rPr>
              <a:t>Regression analysis is therefore much more powerful than descriptive analyses, since it allows to isolate the effect of each factor, and cast light on interesting interactions</a:t>
            </a:r>
          </a:p>
        </p:txBody>
      </p:sp>
      <p:sp>
        <p:nvSpPr>
          <p:cNvPr id="4" name="Text Placeholder 3">
            <a:extLst>
              <a:ext uri="{FF2B5EF4-FFF2-40B4-BE49-F238E27FC236}">
                <a16:creationId xmlns:a16="http://schemas.microsoft.com/office/drawing/2014/main" id="{49181078-8E3A-4612-BD27-320C4B3C8807}"/>
              </a:ext>
            </a:extLst>
          </p:cNvPr>
          <p:cNvSpPr>
            <a:spLocks noGrp="1"/>
          </p:cNvSpPr>
          <p:nvPr>
            <p:ph type="body" sz="quarter" idx="30"/>
          </p:nvPr>
        </p:nvSpPr>
        <p:spPr>
          <a:xfrm>
            <a:off x="1400894" y="945358"/>
            <a:ext cx="9256713" cy="674688"/>
          </a:xfrm>
        </p:spPr>
        <p:txBody>
          <a:bodyPr>
            <a:normAutofit/>
          </a:bodyPr>
          <a:lstStyle/>
          <a:p>
            <a:r>
              <a:rPr lang="en-US" b="1" dirty="0">
                <a:solidFill>
                  <a:srgbClr val="000000"/>
                </a:solidFill>
              </a:rPr>
              <a:t>What is regression analysis?</a:t>
            </a:r>
          </a:p>
        </p:txBody>
      </p:sp>
    </p:spTree>
    <p:extLst>
      <p:ext uri="{BB962C8B-B14F-4D97-AF65-F5344CB8AC3E}">
        <p14:creationId xmlns:p14="http://schemas.microsoft.com/office/powerpoint/2010/main" val="82013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itle 1">
            <a:extLst>
              <a:ext uri="{FF2B5EF4-FFF2-40B4-BE49-F238E27FC236}">
                <a16:creationId xmlns:a16="http://schemas.microsoft.com/office/drawing/2014/main" id="{3F766B6B-4DFD-411F-A361-B541D920AA1A}"/>
              </a:ext>
            </a:extLst>
          </p:cNvPr>
          <p:cNvSpPr>
            <a:spLocks noGrp="1"/>
          </p:cNvSpPr>
          <p:nvPr>
            <p:ph type="ctrTitle"/>
          </p:nvPr>
        </p:nvSpPr>
        <p:spPr/>
        <p:txBody>
          <a:bodyPr>
            <a:normAutofit/>
          </a:bodyPr>
          <a:lstStyle/>
          <a:p>
            <a:r>
              <a:rPr lang="en-US" b="1" dirty="0"/>
              <a:t>Business success and profitability</a:t>
            </a:r>
          </a:p>
        </p:txBody>
      </p:sp>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0"/>
          </p:nvPr>
        </p:nvSpPr>
        <p:spPr/>
        <p:txBody>
          <a:bodyPr>
            <a:normAutofit/>
          </a:bodyPr>
          <a:lstStyle/>
          <a:p>
            <a:r>
              <a:rPr lang="en-US" dirty="0"/>
              <a:t>REINTEGRATION ECONOMIC SURVEY</a:t>
            </a:r>
          </a:p>
        </p:txBody>
      </p:sp>
    </p:spTree>
    <p:extLst>
      <p:ext uri="{BB962C8B-B14F-4D97-AF65-F5344CB8AC3E}">
        <p14:creationId xmlns:p14="http://schemas.microsoft.com/office/powerpoint/2010/main" val="177780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666750" y="723713"/>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1312112"/>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2146300"/>
            <a:ext cx="9869085" cy="3877510"/>
          </a:xfrm>
        </p:spPr>
        <p:txBody>
          <a:bodyPr>
            <a:noAutofit/>
          </a:bodyPr>
          <a:lstStyle/>
          <a:p>
            <a:r>
              <a:rPr lang="en-US" sz="1800" dirty="0">
                <a:solidFill>
                  <a:srgbClr val="000000"/>
                </a:solidFill>
              </a:rPr>
              <a:t>1,917 interviews conducted between September 2020 and April 2023 with beneficiaries from the JI</a:t>
            </a:r>
          </a:p>
          <a:p>
            <a:r>
              <a:rPr lang="en-US" sz="1800" dirty="0">
                <a:solidFill>
                  <a:srgbClr val="000000"/>
                </a:solidFill>
              </a:rPr>
              <a:t>Most respondents were interviewed in Senegal, Guinea, Ivory Coast, Burkina Faso, and Ghana</a:t>
            </a:r>
          </a:p>
          <a:p>
            <a:r>
              <a:rPr lang="en-US" sz="1800" dirty="0">
                <a:solidFill>
                  <a:srgbClr val="000000"/>
                </a:solidFill>
              </a:rPr>
              <a:t>Most respondents were returning from Libya, Algeria, Niger, and Morocco</a:t>
            </a:r>
          </a:p>
          <a:p>
            <a:r>
              <a:rPr lang="en-US" sz="1800" dirty="0">
                <a:solidFill>
                  <a:srgbClr val="000000"/>
                </a:solidFill>
              </a:rPr>
              <a:t>90% men, 10% women</a:t>
            </a:r>
          </a:p>
          <a:p>
            <a:r>
              <a:rPr lang="en-US" sz="1800" dirty="0">
                <a:solidFill>
                  <a:srgbClr val="000000"/>
                </a:solidFill>
              </a:rPr>
              <a:t>80% were aged 14-35, 20% were aged 36+</a:t>
            </a:r>
          </a:p>
          <a:p>
            <a:r>
              <a:rPr lang="en-US" sz="1800" dirty="0">
                <a:solidFill>
                  <a:srgbClr val="000000"/>
                </a:solidFill>
              </a:rPr>
              <a:t>All respondents had received Microbusiness assistance as main form of assistance, with most respondents involved in retail</a:t>
            </a:r>
            <a:r>
              <a:rPr lang="en-US" sz="1800" b="1" dirty="0">
                <a:solidFill>
                  <a:srgbClr val="FF0000"/>
                </a:solidFill>
              </a:rPr>
              <a:t> </a:t>
            </a:r>
            <a:r>
              <a:rPr lang="en-US" sz="1800" dirty="0">
                <a:solidFill>
                  <a:srgbClr val="000000"/>
                </a:solidFill>
              </a:rPr>
              <a:t>(41%), farming (17%), transport (14%), and agriculture/aviculture (10%)</a:t>
            </a:r>
          </a:p>
          <a:p>
            <a:r>
              <a:rPr lang="en-US" sz="1800" dirty="0">
                <a:solidFill>
                  <a:srgbClr val="000000"/>
                </a:solidFill>
              </a:rPr>
              <a:t>89% of all respondents were satisfied or very satisfied with the economic reintegration support</a:t>
            </a:r>
          </a:p>
          <a:p>
            <a:r>
              <a:rPr lang="en-US" sz="1800" dirty="0">
                <a:solidFill>
                  <a:srgbClr val="000000"/>
                </a:solidFill>
              </a:rPr>
              <a:t>82% of all respondents stated that returning was a good decision</a:t>
            </a:r>
          </a:p>
        </p:txBody>
      </p:sp>
    </p:spTree>
    <p:extLst>
      <p:ext uri="{BB962C8B-B14F-4D97-AF65-F5344CB8AC3E}">
        <p14:creationId xmlns:p14="http://schemas.microsoft.com/office/powerpoint/2010/main" val="287816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6" name="Text Placeholder 6">
            <a:extLst>
              <a:ext uri="{FF2B5EF4-FFF2-40B4-BE49-F238E27FC236}">
                <a16:creationId xmlns:a16="http://schemas.microsoft.com/office/drawing/2014/main" id="{375A5A06-AFD6-4355-AB86-8D1ED38FAB4D}"/>
              </a:ext>
            </a:extLst>
          </p:cNvPr>
          <p:cNvSpPr>
            <a:spLocks noGrp="1"/>
          </p:cNvSpPr>
          <p:nvPr>
            <p:ph type="body" sz="quarter" idx="30"/>
          </p:nvPr>
        </p:nvSpPr>
        <p:spPr>
          <a:xfrm>
            <a:off x="850198" y="823989"/>
            <a:ext cx="9256713" cy="674688"/>
          </a:xfrm>
        </p:spPr>
        <p:txBody>
          <a:bodyPr/>
          <a:lstStyle/>
          <a:p>
            <a:r>
              <a:rPr lang="en-US" b="1" dirty="0">
                <a:solidFill>
                  <a:srgbClr val="000000"/>
                </a:solidFill>
              </a:rPr>
              <a:t>Business Success and profitability by CO</a:t>
            </a:r>
          </a:p>
        </p:txBody>
      </p:sp>
      <p:sp>
        <p:nvSpPr>
          <p:cNvPr id="7" name="Text Placeholder 5">
            <a:extLst>
              <a:ext uri="{FF2B5EF4-FFF2-40B4-BE49-F238E27FC236}">
                <a16:creationId xmlns:a16="http://schemas.microsoft.com/office/drawing/2014/main" id="{3677144B-7B7C-4768-9C40-F0159C48E373}"/>
              </a:ext>
            </a:extLst>
          </p:cNvPr>
          <p:cNvSpPr>
            <a:spLocks noGrp="1"/>
          </p:cNvSpPr>
          <p:nvPr>
            <p:ph type="body" sz="quarter" idx="18"/>
          </p:nvPr>
        </p:nvSpPr>
        <p:spPr>
          <a:xfrm>
            <a:off x="781050" y="1715764"/>
            <a:ext cx="5040936" cy="4489839"/>
          </a:xfrm>
        </p:spPr>
        <p:txBody>
          <a:bodyPr>
            <a:normAutofit/>
          </a:bodyPr>
          <a:lstStyle/>
          <a:p>
            <a:r>
              <a:rPr lang="en-US" sz="1600" dirty="0">
                <a:solidFill>
                  <a:srgbClr val="000000"/>
                </a:solidFill>
              </a:rPr>
              <a:t>Group definition - Business Success:</a:t>
            </a:r>
          </a:p>
          <a:p>
            <a:pPr lvl="1"/>
            <a:r>
              <a:rPr lang="en-US" dirty="0">
                <a:solidFill>
                  <a:srgbClr val="000000"/>
                </a:solidFill>
              </a:rPr>
              <a:t>‘High’ Business Success </a:t>
            </a:r>
            <a:r>
              <a:rPr lang="en-US" dirty="0">
                <a:solidFill>
                  <a:srgbClr val="000000"/>
                </a:solidFill>
                <a:sym typeface="Wingdings" panose="05000000000000000000" pitchFamily="2" charset="2"/>
              </a:rPr>
              <a:t> 57% of all respondents</a:t>
            </a:r>
            <a:r>
              <a:rPr lang="en-US" dirty="0">
                <a:solidFill>
                  <a:srgbClr val="000000"/>
                </a:solidFill>
              </a:rPr>
              <a:t> stating their business is open and works well</a:t>
            </a:r>
          </a:p>
          <a:p>
            <a:pPr lvl="1"/>
            <a:r>
              <a:rPr lang="en-US" dirty="0">
                <a:solidFill>
                  <a:srgbClr val="000000"/>
                </a:solidFill>
              </a:rPr>
              <a:t>‘Low’ Business Success </a:t>
            </a:r>
            <a:r>
              <a:rPr lang="en-US" dirty="0">
                <a:solidFill>
                  <a:srgbClr val="000000"/>
                </a:solidFill>
                <a:sym typeface="Wingdings" panose="05000000000000000000" pitchFamily="2" charset="2"/>
              </a:rPr>
              <a:t> 43% of all respondents </a:t>
            </a:r>
            <a:r>
              <a:rPr lang="en-US" dirty="0">
                <a:solidFill>
                  <a:srgbClr val="000000"/>
                </a:solidFill>
              </a:rPr>
              <a:t>including those stating that their business is open but not working well, business not opened yet, or closed.</a:t>
            </a:r>
          </a:p>
          <a:p>
            <a:pPr lvl="1"/>
            <a:endParaRPr lang="en-US" dirty="0">
              <a:solidFill>
                <a:srgbClr val="000000"/>
              </a:solidFill>
            </a:endParaRPr>
          </a:p>
          <a:p>
            <a:r>
              <a:rPr lang="en-US" sz="1600" dirty="0">
                <a:solidFill>
                  <a:srgbClr val="000000"/>
                </a:solidFill>
              </a:rPr>
              <a:t>Group definition - Business Profitability:</a:t>
            </a:r>
          </a:p>
          <a:p>
            <a:pPr lvl="1"/>
            <a:r>
              <a:rPr lang="en-US" dirty="0">
                <a:solidFill>
                  <a:srgbClr val="000000"/>
                </a:solidFill>
              </a:rPr>
              <a:t>‘High’ Business Profitability </a:t>
            </a:r>
            <a:r>
              <a:rPr lang="en-US" dirty="0">
                <a:solidFill>
                  <a:srgbClr val="000000"/>
                </a:solidFill>
                <a:sym typeface="Wingdings" panose="05000000000000000000" pitchFamily="2" charset="2"/>
              </a:rPr>
              <a:t> 42% of all respondents</a:t>
            </a:r>
            <a:r>
              <a:rPr lang="en-US" dirty="0">
                <a:solidFill>
                  <a:srgbClr val="000000"/>
                </a:solidFill>
              </a:rPr>
              <a:t> stating that their business allows them to cover their needs and their family needs</a:t>
            </a:r>
          </a:p>
          <a:p>
            <a:pPr lvl="1"/>
            <a:r>
              <a:rPr lang="en-US" dirty="0">
                <a:solidFill>
                  <a:srgbClr val="000000"/>
                </a:solidFill>
              </a:rPr>
              <a:t>‘Low’ Business Profitability </a:t>
            </a:r>
            <a:r>
              <a:rPr lang="en-US" dirty="0">
                <a:solidFill>
                  <a:srgbClr val="000000"/>
                </a:solidFill>
                <a:sym typeface="Wingdings" panose="05000000000000000000" pitchFamily="2" charset="2"/>
              </a:rPr>
              <a:t> 58% of all respondents </a:t>
            </a:r>
            <a:r>
              <a:rPr lang="en-US" dirty="0">
                <a:solidFill>
                  <a:srgbClr val="000000"/>
                </a:solidFill>
              </a:rPr>
              <a:t>stating that their business does not allow them to cover family needs, or only partly.</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pic>
        <p:nvPicPr>
          <p:cNvPr id="8" name="Picture 7">
            <a:extLst>
              <a:ext uri="{FF2B5EF4-FFF2-40B4-BE49-F238E27FC236}">
                <a16:creationId xmlns:a16="http://schemas.microsoft.com/office/drawing/2014/main" id="{9E7B1578-EBEF-1CCB-8F83-0DEDE17BE004}"/>
              </a:ext>
            </a:extLst>
          </p:cNvPr>
          <p:cNvPicPr>
            <a:picLocks noChangeAspect="1"/>
          </p:cNvPicPr>
          <p:nvPr/>
        </p:nvPicPr>
        <p:blipFill>
          <a:blip r:embed="rId3"/>
          <a:stretch>
            <a:fillRect/>
          </a:stretch>
        </p:blipFill>
        <p:spPr>
          <a:xfrm>
            <a:off x="5976730" y="1083297"/>
            <a:ext cx="6180177" cy="4661907"/>
          </a:xfrm>
          <a:prstGeom prst="rect">
            <a:avLst/>
          </a:prstGeom>
        </p:spPr>
      </p:pic>
    </p:spTree>
    <p:extLst>
      <p:ext uri="{BB962C8B-B14F-4D97-AF65-F5344CB8AC3E}">
        <p14:creationId xmlns:p14="http://schemas.microsoft.com/office/powerpoint/2010/main" val="293859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781050" y="1091855"/>
            <a:ext cx="9578108" cy="674688"/>
          </a:xfrm>
        </p:spPr>
        <p:txBody>
          <a:bodyPr>
            <a:normAutofit fontScale="92500" lnSpcReduction="10000"/>
          </a:bodyPr>
          <a:lstStyle/>
          <a:p>
            <a:pPr marL="342900" indent="-342900">
              <a:buFont typeface="Symbol" panose="05050102010706020507" pitchFamily="18" charset="2"/>
              <a:buChar char="Þ"/>
            </a:pPr>
            <a:r>
              <a:rPr lang="en-US" sz="2400" dirty="0">
                <a:solidFill>
                  <a:srgbClr val="000000"/>
                </a:solidFill>
              </a:rPr>
              <a:t>We then used regression to identify which of the 14 factors tend to lead to a High or a Low Business Success/profitability</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888761"/>
            <a:ext cx="9256713" cy="4172331"/>
          </a:xfrm>
        </p:spPr>
        <p:txBody>
          <a:bodyPr>
            <a:normAutofit lnSpcReduction="10000"/>
          </a:bodyPr>
          <a:lstStyle/>
          <a:p>
            <a:r>
              <a:rPr lang="en-US" sz="1600" dirty="0">
                <a:solidFill>
                  <a:srgbClr val="000000"/>
                </a:solidFill>
              </a:rPr>
              <a:t>We considered 14 factors that might impact Business Success:</a:t>
            </a:r>
          </a:p>
          <a:p>
            <a:pPr lvl="1"/>
            <a:r>
              <a:rPr lang="en-US" dirty="0">
                <a:solidFill>
                  <a:srgbClr val="000000"/>
                </a:solidFill>
              </a:rPr>
              <a:t>Country of origin</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rPr>
              <a:t>Migration duration</a:t>
            </a:r>
          </a:p>
          <a:p>
            <a:pPr lvl="1"/>
            <a:r>
              <a:rPr lang="en-US" dirty="0">
                <a:solidFill>
                  <a:srgbClr val="000000"/>
                </a:solidFill>
              </a:rPr>
              <a:t>Disability</a:t>
            </a:r>
          </a:p>
          <a:p>
            <a:pPr lvl="1"/>
            <a:r>
              <a:rPr lang="en-US" dirty="0">
                <a:solidFill>
                  <a:srgbClr val="000000"/>
                </a:solidFill>
              </a:rPr>
              <a:t>Business type</a:t>
            </a:r>
          </a:p>
          <a:p>
            <a:pPr lvl="1"/>
            <a:r>
              <a:rPr lang="en-US" dirty="0">
                <a:solidFill>
                  <a:srgbClr val="000000"/>
                </a:solidFill>
              </a:rPr>
              <a:t>Business members</a:t>
            </a:r>
          </a:p>
          <a:p>
            <a:pPr lvl="1"/>
            <a:r>
              <a:rPr lang="en-US" dirty="0">
                <a:solidFill>
                  <a:srgbClr val="000000"/>
                </a:solidFill>
              </a:rPr>
              <a:t>Employee number</a:t>
            </a:r>
          </a:p>
          <a:p>
            <a:pPr lvl="1"/>
            <a:r>
              <a:rPr lang="en-US" dirty="0">
                <a:solidFill>
                  <a:srgbClr val="000000"/>
                </a:solidFill>
              </a:rPr>
              <a:t>Support type (cash, kind, etc.)</a:t>
            </a:r>
          </a:p>
          <a:p>
            <a:pPr lvl="1"/>
            <a:r>
              <a:rPr lang="en-US" dirty="0">
                <a:solidFill>
                  <a:srgbClr val="000000"/>
                </a:solidFill>
              </a:rPr>
              <a:t>Business management training</a:t>
            </a:r>
          </a:p>
          <a:p>
            <a:pPr lvl="1"/>
            <a:r>
              <a:rPr lang="en-US" dirty="0">
                <a:solidFill>
                  <a:srgbClr val="000000"/>
                </a:solidFill>
              </a:rPr>
              <a:t>First choice</a:t>
            </a:r>
          </a:p>
          <a:p>
            <a:pPr lvl="1"/>
            <a:r>
              <a:rPr lang="en-US" dirty="0">
                <a:solidFill>
                  <a:srgbClr val="000000"/>
                </a:solidFill>
              </a:rPr>
              <a:t>Interview type</a:t>
            </a:r>
          </a:p>
          <a:p>
            <a:pPr lvl="1"/>
            <a:r>
              <a:rPr lang="en-US" dirty="0">
                <a:solidFill>
                  <a:srgbClr val="000000"/>
                </a:solidFill>
              </a:rPr>
              <a:t>Covid-19 impact</a:t>
            </a:r>
          </a:p>
          <a:p>
            <a:pPr lvl="1"/>
            <a:endParaRPr lang="en-US" dirty="0">
              <a:solidFill>
                <a:srgbClr val="000000"/>
              </a:solidFill>
            </a:endParaRP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98025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b="1" dirty="0">
                <a:solidFill>
                  <a:srgbClr val="000000"/>
                </a:solidFill>
              </a:rPr>
              <a:t>Business success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800" dirty="0">
                <a:solidFill>
                  <a:srgbClr val="000000"/>
                </a:solidFill>
              </a:rPr>
              <a:t>Out of the 14 variables, 8 were found to have a significant impact on Business Success</a:t>
            </a:r>
          </a:p>
          <a:p>
            <a:r>
              <a:rPr lang="en-US" sz="1800" dirty="0">
                <a:solidFill>
                  <a:srgbClr val="000000"/>
                </a:solidFill>
              </a:rPr>
              <a:t>The most important ones were:</a:t>
            </a:r>
          </a:p>
          <a:p>
            <a:pPr lvl="1"/>
            <a:r>
              <a:rPr lang="en-US" sz="1800" dirty="0">
                <a:solidFill>
                  <a:srgbClr val="000000"/>
                </a:solidFill>
              </a:rPr>
              <a:t>Country of origin</a:t>
            </a:r>
          </a:p>
          <a:p>
            <a:pPr lvl="1"/>
            <a:r>
              <a:rPr lang="en-US" sz="1800" dirty="0">
                <a:solidFill>
                  <a:srgbClr val="000000"/>
                </a:solidFill>
              </a:rPr>
              <a:t>Employee number</a:t>
            </a:r>
          </a:p>
          <a:p>
            <a:pPr lvl="1"/>
            <a:r>
              <a:rPr lang="en-US" sz="1800" dirty="0">
                <a:solidFill>
                  <a:srgbClr val="000000"/>
                </a:solidFill>
              </a:rPr>
              <a:t>Business type</a:t>
            </a:r>
          </a:p>
          <a:p>
            <a:pPr lvl="1"/>
            <a:r>
              <a:rPr lang="en-US" sz="1800" dirty="0">
                <a:solidFill>
                  <a:srgbClr val="000000"/>
                </a:solidFill>
              </a:rPr>
              <a:t>First choice</a:t>
            </a:r>
          </a:p>
          <a:p>
            <a:pPr lvl="1"/>
            <a:r>
              <a:rPr lang="en-US" sz="1800" dirty="0">
                <a:solidFill>
                  <a:srgbClr val="000000"/>
                </a:solidFill>
              </a:rPr>
              <a:t>Business management training</a:t>
            </a:r>
            <a:r>
              <a:rPr lang="en-US" sz="1800" b="1" dirty="0">
                <a:solidFill>
                  <a:srgbClr val="FF0000"/>
                </a:solidFill>
                <a:highlight>
                  <a:srgbClr val="FFFF00"/>
                </a:highlight>
              </a:rPr>
              <a:t> </a:t>
            </a:r>
            <a:endParaRPr lang="en-US" sz="1800" dirty="0">
              <a:solidFill>
                <a:srgbClr val="000000"/>
              </a:solidFill>
              <a:highlight>
                <a:srgbClr val="FFFF00"/>
              </a:highlight>
            </a:endParaRPr>
          </a:p>
          <a:p>
            <a:r>
              <a:rPr lang="en-US" sz="1800" dirty="0">
                <a:solidFill>
                  <a:srgbClr val="000000"/>
                </a:solidFill>
              </a:rPr>
              <a:t>Age, Business members, and gender were also significant, but at a lower level</a:t>
            </a:r>
          </a:p>
          <a:p>
            <a:r>
              <a:rPr lang="en-US" sz="1800" dirty="0">
                <a:solidFill>
                  <a:srgbClr val="000000"/>
                </a:solidFill>
              </a:rPr>
              <a:t>In contrast, the following factors do </a:t>
            </a:r>
            <a:r>
              <a:rPr lang="en-US" sz="1800" i="1" dirty="0">
                <a:solidFill>
                  <a:srgbClr val="000000"/>
                </a:solidFill>
              </a:rPr>
              <a:t>not</a:t>
            </a:r>
            <a:r>
              <a:rPr lang="en-US" sz="1800" dirty="0">
                <a:solidFill>
                  <a:srgbClr val="000000"/>
                </a:solidFill>
              </a:rPr>
              <a:t> seem to impact Business Success:</a:t>
            </a:r>
          </a:p>
          <a:p>
            <a:pPr lvl="1"/>
            <a:r>
              <a:rPr lang="en-US" sz="1800" dirty="0">
                <a:solidFill>
                  <a:srgbClr val="000000"/>
                </a:solidFill>
              </a:rPr>
              <a:t>Country of return (borderline significant), Disabled, Support type, Interview type, Migration duration, and Covid-19 impact</a:t>
            </a:r>
          </a:p>
          <a:p>
            <a:endParaRPr lang="en-US" sz="1800" dirty="0">
              <a:solidFill>
                <a:srgbClr val="000000"/>
              </a:solidFill>
            </a:endParaRPr>
          </a:p>
          <a:p>
            <a:r>
              <a:rPr lang="en-US" sz="1800" dirty="0">
                <a:solidFill>
                  <a:srgbClr val="000000"/>
                </a:solidFill>
              </a:rPr>
              <a:t>Let us now take a closer look at some of these results</a:t>
            </a:r>
          </a:p>
          <a:p>
            <a:pPr lvl="1"/>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p:txBody>
      </p:sp>
    </p:spTree>
    <p:extLst>
      <p:ext uri="{BB962C8B-B14F-4D97-AF65-F5344CB8AC3E}">
        <p14:creationId xmlns:p14="http://schemas.microsoft.com/office/powerpoint/2010/main" val="364135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3"/>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9699" y="1136825"/>
            <a:ext cx="9256713" cy="674688"/>
          </a:xfrm>
        </p:spPr>
        <p:txBody>
          <a:bodyPr/>
          <a:lstStyle/>
          <a:p>
            <a:r>
              <a:rPr lang="en-US" b="1" dirty="0">
                <a:solidFill>
                  <a:srgbClr val="000000"/>
                </a:solidFill>
              </a:rPr>
              <a:t>Business success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933731"/>
            <a:ext cx="9586895" cy="4127361"/>
          </a:xfrm>
        </p:spPr>
        <p:txBody>
          <a:bodyPr>
            <a:normAutofit/>
          </a:bodyPr>
          <a:lstStyle/>
          <a:p>
            <a:r>
              <a:rPr lang="en-US" sz="1800" dirty="0">
                <a:solidFill>
                  <a:srgbClr val="000000"/>
                </a:solidFill>
              </a:rPr>
              <a:t>Respondents in </a:t>
            </a:r>
            <a:r>
              <a:rPr lang="en-US" sz="1800" b="1" dirty="0">
                <a:solidFill>
                  <a:srgbClr val="000000"/>
                </a:solidFill>
              </a:rPr>
              <a:t>Ghana</a:t>
            </a:r>
            <a:r>
              <a:rPr lang="en-US" sz="1800" dirty="0">
                <a:solidFill>
                  <a:srgbClr val="000000"/>
                </a:solidFill>
              </a:rPr>
              <a:t>, </a:t>
            </a:r>
            <a:r>
              <a:rPr lang="en-US" sz="1800" b="1" dirty="0">
                <a:solidFill>
                  <a:srgbClr val="000000"/>
                </a:solidFill>
              </a:rPr>
              <a:t>Guinea</a:t>
            </a:r>
            <a:r>
              <a:rPr lang="en-US" sz="1800" dirty="0">
                <a:solidFill>
                  <a:srgbClr val="000000"/>
                </a:solidFill>
              </a:rPr>
              <a:t>, and </a:t>
            </a:r>
            <a:r>
              <a:rPr lang="en-US" sz="1800" b="1" dirty="0">
                <a:solidFill>
                  <a:srgbClr val="000000"/>
                </a:solidFill>
              </a:rPr>
              <a:t>Senegal</a:t>
            </a:r>
            <a:r>
              <a:rPr lang="en-US" sz="1800" dirty="0">
                <a:solidFill>
                  <a:srgbClr val="000000"/>
                </a:solidFill>
              </a:rPr>
              <a:t> were the most likely to report a High Business Success</a:t>
            </a:r>
          </a:p>
          <a:p>
            <a:r>
              <a:rPr lang="en-US" sz="1800" dirty="0">
                <a:solidFill>
                  <a:srgbClr val="000000"/>
                </a:solidFill>
              </a:rPr>
              <a:t>Respondents </a:t>
            </a:r>
            <a:r>
              <a:rPr lang="en-US" sz="1800" b="1" dirty="0">
                <a:solidFill>
                  <a:srgbClr val="000000"/>
                </a:solidFill>
              </a:rPr>
              <a:t>who have employees </a:t>
            </a:r>
            <a:r>
              <a:rPr lang="en-US" sz="1800" dirty="0">
                <a:solidFill>
                  <a:srgbClr val="000000"/>
                </a:solidFill>
              </a:rPr>
              <a:t>are at least 2 times more likely to report a High Business Success than respondents who do not have employees</a:t>
            </a:r>
          </a:p>
          <a:p>
            <a:r>
              <a:rPr lang="en-US" sz="1800" dirty="0">
                <a:solidFill>
                  <a:srgbClr val="000000"/>
                </a:solidFill>
              </a:rPr>
              <a:t>Respondents </a:t>
            </a:r>
            <a:r>
              <a:rPr lang="en-US" sz="1800" b="1" dirty="0">
                <a:solidFill>
                  <a:srgbClr val="000000"/>
                </a:solidFill>
              </a:rPr>
              <a:t>in transport or in retail</a:t>
            </a:r>
            <a:r>
              <a:rPr lang="en-US" sz="1800" b="1" dirty="0">
                <a:solidFill>
                  <a:srgbClr val="FF0000"/>
                </a:solidFill>
              </a:rPr>
              <a:t> </a:t>
            </a:r>
            <a:r>
              <a:rPr lang="en-US" sz="1800" dirty="0">
                <a:solidFill>
                  <a:srgbClr val="000000"/>
                </a:solidFill>
              </a:rPr>
              <a:t>are more likely to report a High Business Success than respondent in any other activity; respondents in </a:t>
            </a:r>
            <a:r>
              <a:rPr lang="en-US" sz="1800" b="1" dirty="0">
                <a:solidFill>
                  <a:srgbClr val="000000"/>
                </a:solidFill>
              </a:rPr>
              <a:t>agriculture/aviculture </a:t>
            </a:r>
            <a:r>
              <a:rPr lang="en-US" sz="1800" dirty="0">
                <a:solidFill>
                  <a:srgbClr val="000000"/>
                </a:solidFill>
              </a:rPr>
              <a:t>are less likely to report a High Business Success than respondents in any other activity</a:t>
            </a:r>
          </a:p>
          <a:p>
            <a:r>
              <a:rPr lang="en-US" sz="1800" dirty="0">
                <a:solidFill>
                  <a:srgbClr val="000000"/>
                </a:solidFill>
              </a:rPr>
              <a:t>Respondents whom assistance corresponded to their </a:t>
            </a:r>
            <a:r>
              <a:rPr lang="en-US" sz="1800" b="1" dirty="0">
                <a:solidFill>
                  <a:srgbClr val="000000"/>
                </a:solidFill>
              </a:rPr>
              <a:t>first choice </a:t>
            </a:r>
            <a:r>
              <a:rPr lang="en-US" sz="1800" dirty="0">
                <a:solidFill>
                  <a:srgbClr val="000000"/>
                </a:solidFill>
              </a:rPr>
              <a:t>were 2 times more likely to report a High Business Success than their counterparts</a:t>
            </a:r>
          </a:p>
          <a:p>
            <a:r>
              <a:rPr lang="en-US" sz="1800" dirty="0">
                <a:solidFill>
                  <a:srgbClr val="000000"/>
                </a:solidFill>
              </a:rPr>
              <a:t>Respondents who received Business management training were 1.5 times more likely to report a High Business Success than those who did not receive it</a:t>
            </a:r>
          </a:p>
          <a:p>
            <a:r>
              <a:rPr lang="en-US" sz="1800" b="1" dirty="0">
                <a:solidFill>
                  <a:srgbClr val="000000"/>
                </a:solidFill>
              </a:rPr>
              <a:t>Men</a:t>
            </a:r>
            <a:r>
              <a:rPr lang="en-US" sz="1800" dirty="0">
                <a:solidFill>
                  <a:srgbClr val="000000"/>
                </a:solidFill>
              </a:rPr>
              <a:t>, </a:t>
            </a:r>
            <a:r>
              <a:rPr lang="en-US" sz="1800" b="1" dirty="0">
                <a:solidFill>
                  <a:srgbClr val="000000"/>
                </a:solidFill>
              </a:rPr>
              <a:t>younger</a:t>
            </a:r>
            <a:r>
              <a:rPr lang="en-US" sz="1800" dirty="0">
                <a:solidFill>
                  <a:srgbClr val="000000"/>
                </a:solidFill>
              </a:rPr>
              <a:t> respondents, and respondents who run their business </a:t>
            </a:r>
            <a:r>
              <a:rPr lang="en-US" sz="1800" b="1" dirty="0">
                <a:solidFill>
                  <a:srgbClr val="000000"/>
                </a:solidFill>
              </a:rPr>
              <a:t>on their own</a:t>
            </a:r>
            <a:r>
              <a:rPr lang="en-US" sz="1800" dirty="0">
                <a:solidFill>
                  <a:srgbClr val="000000"/>
                </a:solidFill>
              </a:rPr>
              <a:t>, are more likely to report a High Business Success than their counterparts, but at a lower level of significance</a:t>
            </a:r>
          </a:p>
        </p:txBody>
      </p:sp>
    </p:spTree>
    <p:extLst>
      <p:ext uri="{BB962C8B-B14F-4D97-AF65-F5344CB8AC3E}">
        <p14:creationId xmlns:p14="http://schemas.microsoft.com/office/powerpoint/2010/main" val="4026587219"/>
      </p:ext>
    </p:extLst>
  </p:cSld>
  <p:clrMapOvr>
    <a:masterClrMapping/>
  </p:clrMapOvr>
</p:sld>
</file>

<file path=ppt/theme/theme1.xml><?xml version="1.0" encoding="utf-8"?>
<a:theme xmlns:a="http://schemas.openxmlformats.org/drawingml/2006/main" name="Basic - Photo +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EEABED5C-9C9D-8449-B609-2B3F9C8C4A2F}"/>
    </a:ext>
  </a:extLst>
</a:theme>
</file>

<file path=ppt/theme/theme2.xml><?xml version="1.0" encoding="utf-8"?>
<a:theme xmlns:a="http://schemas.openxmlformats.org/drawingml/2006/main" name="Basic - Only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03593DFA-AB07-B74D-85B4-89B098ABEC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8017485-b9ce-47bc-9fbf-1467b237c25e">
      <Terms xmlns="http://schemas.microsoft.com/office/infopath/2007/PartnerControls"/>
    </lcf76f155ced4ddcb4097134ff3c332f>
    <TaxCatchAll xmlns="93f9c5ef-5ba7-4924-a8df-5ae357b0ff2b" xsi:nil="true"/>
    <SharedWithUsers xmlns="93f9c5ef-5ba7-4924-a8df-5ae357b0ff2b">
      <UserInfo>
        <DisplayName/>
        <AccountId xsi:nil="true"/>
        <AccountType/>
      </UserInfo>
    </SharedWithUsers>
    <MediaLengthInSeconds xmlns="18017485-b9ce-47bc-9fbf-1467b237c25e" xsi:nil="true"/>
    <Language xmlns="http://schemas.microsoft.com/sharepoint/v3">Inglese</Language>
    <Document_x0020_Type xmlns="93f9c5ef-5ba7-4924-a8df-5ae357b0ff2b" xsi:nil="true"/>
    <Document_x0020_Classification xmlns="93f9c5ef-5ba7-4924-a8df-5ae357b0ff2b">Restricted / Internal Use</Document_x0020_Classification>
    <Date xmlns="18017485-b9ce-47bc-9fbf-1467b237c25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BB4D22DC031C5A4C9738FE594DCB860A" ma:contentTypeVersion="20" ma:contentTypeDescription="Creare un nuovo documento." ma:contentTypeScope="" ma:versionID="d2892e16ecae4399b39f283fb3cebf70">
  <xsd:schema xmlns:xsd="http://www.w3.org/2001/XMLSchema" xmlns:xs="http://www.w3.org/2001/XMLSchema" xmlns:p="http://schemas.microsoft.com/office/2006/metadata/properties" xmlns:ns1="http://schemas.microsoft.com/sharepoint/v3" xmlns:ns2="18017485-b9ce-47bc-9fbf-1467b237c25e" xmlns:ns3="93f9c5ef-5ba7-4924-a8df-5ae357b0ff2b" targetNamespace="http://schemas.microsoft.com/office/2006/metadata/properties" ma:root="true" ma:fieldsID="5d2b2c73b492b7d0d82d3d94680da25a" ns1:_="" ns2:_="" ns3:_="">
    <xsd:import namespace="http://schemas.microsoft.com/sharepoint/v3"/>
    <xsd:import namespace="18017485-b9ce-47bc-9fbf-1467b237c25e"/>
    <xsd:import namespace="93f9c5ef-5ba7-4924-a8df-5ae357b0ff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Language" minOccurs="0"/>
                <xsd:element ref="ns3:Document_x0020_Type" minOccurs="0"/>
                <xsd:element ref="ns3:Document_x0020_Classifica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Location" minOccurs="0"/>
                <xsd:element ref="ns2:Date"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4" nillable="true" ma:displayName="Lingua" ma:default="Inglese" ma:internalName="Language">
      <xsd:simpleType>
        <xsd:union memberTypes="dms:Text">
          <xsd:simpleType>
            <xsd:restriction base="dms:Choice">
              <xsd:enumeration value="Arabo (Arabia Saudita)"/>
              <xsd:enumeration value="Bulgaro (Bulgaria)"/>
              <xsd:enumeration value="Cinese (Hong Kong - R.A.S.)"/>
              <xsd:enumeration value="Cinese (Cina)"/>
              <xsd:enumeration value="Cinese (Taiwan)"/>
              <xsd:enumeration value="Croato (Croazia)"/>
              <xsd:enumeration value="Ceco (Repubblica Ceca)"/>
              <xsd:enumeration value="Danese (Danimarca)"/>
              <xsd:enumeration value="Olandese (Paesi Bassi)"/>
              <xsd:enumeration value="Inglese"/>
              <xsd:enumeration value="Estone (Estonia)"/>
              <xsd:enumeration value="Finlandese (Finlandia)"/>
              <xsd:enumeration value="Francese (Francia)"/>
              <xsd:enumeration value="Tedesco (Germania)"/>
              <xsd:enumeration value="Greco (Grecia)"/>
              <xsd:enumeration value="Ebraico (Israele)"/>
              <xsd:enumeration value="Hindi (India)"/>
              <xsd:enumeration value="Ungherese (Ungheria)"/>
              <xsd:enumeration value="Indonesiano (Indonesia)"/>
              <xsd:enumeration value="Italiano (Italia)"/>
              <xsd:enumeration value="Giapponese (Giappone)"/>
              <xsd:enumeration value="Coreano (Corea)"/>
              <xsd:enumeration value="Lettone (Lettonia)"/>
              <xsd:enumeration value="Lituano (Lituania)"/>
              <xsd:enumeration value="Malese (Malaysia)"/>
              <xsd:enumeration value="Norvegese Bokmal (Norvegia)"/>
              <xsd:enumeration value="Polacco (Polonia)"/>
              <xsd:enumeration value="Portoghese (Brasile)"/>
              <xsd:enumeration value="Portoghese (Portogallo)"/>
              <xsd:enumeration value="Romeno (Romania)"/>
              <xsd:enumeration value="Russo (Russia)"/>
              <xsd:enumeration value="Serbo - alfabeto latino (Serbia)"/>
              <xsd:enumeration value="Slovacco (Slovacchia)"/>
              <xsd:enumeration value="Sloveno (Slovenia)"/>
              <xsd:enumeration value="Spagnolo (Spagna)"/>
              <xsd:enumeration value="Svedese (Svezia)"/>
              <xsd:enumeration value="Thai (Thailandia)"/>
              <xsd:enumeration value="Turco (Turchia)"/>
              <xsd:enumeration value="Ucraino (Ucraina)"/>
              <xsd:enumeration value="Urdu (Repubblica islamica del Pakistan)"/>
              <xsd:enumeration value="Vietnamita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18017485-b9ce-47bc-9fbf-1467b237c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Date" ma:index="23" nillable="true" ma:displayName="Date" ma:format="DateOnly" ma:internalName="Date">
      <xsd:simpleType>
        <xsd:restriction base="dms:DateTime"/>
      </xsd:simpleType>
    </xsd:element>
    <xsd:element name="lcf76f155ced4ddcb4097134ff3c332f" ma:index="25" nillable="true" ma:taxonomy="true" ma:internalName="lcf76f155ced4ddcb4097134ff3c332f" ma:taxonomyFieldName="MediaServiceImageTags" ma:displayName="Tag immagine" ma:readOnly="false" ma:fieldId="{5cf76f15-5ced-4ddc-b409-7134ff3c332f}" ma:taxonomyMulti="true" ma:sspId="553f610b-9ee9-4302-9a9e-eaae0f0c7bdb" ma:termSetId="09814cd3-568e-fe90-9814-8d621ff8fb84" ma:anchorId="fba54fb3-c3e1-fe81-a776-ca4b69148c4d" ma:open="true" ma:isKeyword="false">
      <xsd:complexType>
        <xsd:sequence>
          <xsd:element ref="pc:Terms" minOccurs="0" maxOccurs="1"/>
        </xsd:sequence>
      </xsd:complexType>
    </xsd:element>
    <xsd:element name="MediaLengthInSeconds" ma:index="2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9c5ef-5ba7-4924-a8df-5ae357b0ff2b" elementFormDefault="qualified">
    <xsd:import namespace="http://schemas.microsoft.com/office/2006/documentManagement/types"/>
    <xsd:import namespace="http://schemas.microsoft.com/office/infopath/2007/PartnerControls"/>
    <xsd:element name="Document_x0020_Type" ma:index="15" nillable="true" ma:displayName="Document Type" ma:format="Dropdown" ma:internalName="Document_x0020_Type">
      <xsd:simpleType>
        <xsd:restriction base="dms:Choice">
          <xsd:enumeration value="Guidance"/>
          <xsd:enumeration value="Instruction"/>
          <xsd:enumeration value="Report"/>
        </xsd:restriction>
      </xsd:simpleType>
    </xsd:element>
    <xsd:element name="Document_x0020_Classification" ma:index="16" nillable="true" ma:displayName="Document Classification" ma:default="Restricted / Internal Use" ma:format="Dropdown" ma:internalName="Document_x0020_Classification">
      <xsd:simpleType>
        <xsd:restriction base="dms:Choice">
          <xsd:enumeration value="Public"/>
          <xsd:enumeration value="Restricted / Internal Use"/>
          <xsd:enumeration value="Confidential"/>
          <xsd:enumeration value="Secret"/>
        </xsd:restriction>
      </xsd:simple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element name="TaxCatchAll" ma:index="26" nillable="true" ma:displayName="Taxonomy Catch All Column" ma:hidden="true" ma:list="{475db646-0ab4-4200-ab94-c374e583d838}" ma:internalName="TaxCatchAll" ma:showField="CatchAllData" ma:web="93f9c5ef-5ba7-4924-a8df-5ae357b0ff2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C74573-4596-4024-ACFC-36B3AFBB0DAB}">
  <ds:schemaRefs>
    <ds:schemaRef ds:uri="http://schemas.microsoft.com/sharepoint/v3/contenttype/forms"/>
  </ds:schemaRefs>
</ds:datastoreItem>
</file>

<file path=customXml/itemProps2.xml><?xml version="1.0" encoding="utf-8"?>
<ds:datastoreItem xmlns:ds="http://schemas.openxmlformats.org/officeDocument/2006/customXml" ds:itemID="{DF684C9C-A61D-4556-A3B7-24D78FBA096A}">
  <ds:schemaRefs>
    <ds:schemaRef ds:uri="http://schemas.microsoft.com/office/2006/metadata/properties"/>
    <ds:schemaRef ds:uri="http://schemas.microsoft.com/office/infopath/2007/PartnerControls"/>
    <ds:schemaRef ds:uri="18017485-b9ce-47bc-9fbf-1467b237c25e"/>
    <ds:schemaRef ds:uri="93f9c5ef-5ba7-4924-a8df-5ae357b0ff2b"/>
    <ds:schemaRef ds:uri="http://schemas.microsoft.com/sharepoint/v3"/>
  </ds:schemaRefs>
</ds:datastoreItem>
</file>

<file path=customXml/itemProps3.xml><?xml version="1.0" encoding="utf-8"?>
<ds:datastoreItem xmlns:ds="http://schemas.openxmlformats.org/officeDocument/2006/customXml" ds:itemID="{F9ACD5E3-BD99-4B99-8F72-0D5E678181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017485-b9ce-47bc-9fbf-1467b237c25e"/>
    <ds:schemaRef ds:uri="93f9c5ef-5ba7-4924-a8df-5ae357b0f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Widescreen</PresentationFormat>
  <Paragraphs>176</Paragraphs>
  <Slides>21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Calibri Light</vt:lpstr>
      <vt:lpstr>Gill Sans Nova Book</vt:lpstr>
      <vt:lpstr>Symbol</vt:lpstr>
      <vt:lpstr>Wingdings</vt:lpstr>
      <vt:lpstr>Basic - Photo + Text</vt:lpstr>
      <vt:lpstr>Basic - Only Text</vt:lpstr>
      <vt:lpstr>Some Determinants of Successful Reintegration</vt:lpstr>
      <vt:lpstr>PowerPoint Presentation</vt:lpstr>
      <vt:lpstr>PowerPoint Presentation</vt:lpstr>
      <vt:lpstr>Business success and profitability</vt:lpstr>
      <vt:lpstr>PowerPoint Presentation</vt:lpstr>
      <vt:lpstr>PowerPoint Presentation</vt:lpstr>
      <vt:lpstr>PowerPoint Presentation</vt:lpstr>
      <vt:lpstr>PowerPoint Presentation</vt:lpstr>
      <vt:lpstr>PowerPoint Presentation</vt:lpstr>
      <vt:lpstr>PowerPoint Presentation</vt:lpstr>
      <vt:lpstr>Some Determinants of Sustainable Reintegration</vt:lpstr>
      <vt:lpstr>PowerPoint Presentation</vt:lpstr>
      <vt:lpstr>PowerPoint Presentation</vt:lpstr>
      <vt:lpstr>PowerPoint Presentation</vt:lpstr>
      <vt:lpstr>PowerPoint Presentation</vt:lpstr>
      <vt:lpstr>PowerPoint Presentation</vt:lpstr>
      <vt:lpstr>PowerPoint Presentation</vt:lpstr>
      <vt:lpstr>Future intentions to migrate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Determinants of Successful Reintegration</dc:title>
  <dc:creator>Julie</dc:creator>
  <cp:lastModifiedBy>Jean-Luc Jucker</cp:lastModifiedBy>
  <cp:revision>27</cp:revision>
  <dcterms:created xsi:type="dcterms:W3CDTF">2023-07-06T15:32:56Z</dcterms:created>
  <dcterms:modified xsi:type="dcterms:W3CDTF">2023-07-08T13:54:22Z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59aa38-f392-4105-be92-628035578272_Enabled">
    <vt:lpwstr>true</vt:lpwstr>
  </property>
  <property fmtid="{D5CDD505-2E9C-101B-9397-08002B2CF9AE}" pid="3" name="MSIP_Label_2059aa38-f392-4105-be92-628035578272_SetDate">
    <vt:lpwstr>2023-07-06T15:33:12Z</vt:lpwstr>
  </property>
  <property fmtid="{D5CDD505-2E9C-101B-9397-08002B2CF9AE}" pid="4" name="MSIP_Label_2059aa38-f392-4105-be92-628035578272_Method">
    <vt:lpwstr>Standard</vt:lpwstr>
  </property>
  <property fmtid="{D5CDD505-2E9C-101B-9397-08002B2CF9AE}" pid="5" name="MSIP_Label_2059aa38-f392-4105-be92-628035578272_Name">
    <vt:lpwstr>IOMLb0020IN123173</vt:lpwstr>
  </property>
  <property fmtid="{D5CDD505-2E9C-101B-9397-08002B2CF9AE}" pid="6" name="MSIP_Label_2059aa38-f392-4105-be92-628035578272_SiteId">
    <vt:lpwstr>1588262d-23fb-43b4-bd6e-bce49c8e6186</vt:lpwstr>
  </property>
  <property fmtid="{D5CDD505-2E9C-101B-9397-08002B2CF9AE}" pid="7" name="MSIP_Label_2059aa38-f392-4105-be92-628035578272_ActionId">
    <vt:lpwstr>34e4e6a7-b27b-4770-abe5-05de01a2dc61</vt:lpwstr>
  </property>
  <property fmtid="{D5CDD505-2E9C-101B-9397-08002B2CF9AE}" pid="8" name="MSIP_Label_2059aa38-f392-4105-be92-628035578272_ContentBits">
    <vt:lpwstr>0</vt:lpwstr>
  </property>
</Properties>
</file>