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9" r:id="rId3"/>
    <p:sldId id="270" r:id="rId4"/>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3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160" d="100"/>
          <a:sy n="160" d="100"/>
        </p:scale>
        <p:origin x="104" y="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AD6FA-4424-471A-90C2-F2CF9FD53B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H"/>
          </a:p>
        </p:txBody>
      </p:sp>
      <p:sp>
        <p:nvSpPr>
          <p:cNvPr id="3" name="Subtitle 2">
            <a:extLst>
              <a:ext uri="{FF2B5EF4-FFF2-40B4-BE49-F238E27FC236}">
                <a16:creationId xmlns:a16="http://schemas.microsoft.com/office/drawing/2014/main" id="{349D5537-440C-4959-AD5D-0B46603434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H"/>
          </a:p>
        </p:txBody>
      </p:sp>
      <p:sp>
        <p:nvSpPr>
          <p:cNvPr id="4" name="Date Placeholder 3">
            <a:extLst>
              <a:ext uri="{FF2B5EF4-FFF2-40B4-BE49-F238E27FC236}">
                <a16:creationId xmlns:a16="http://schemas.microsoft.com/office/drawing/2014/main" id="{AA13B2A0-7517-47B9-85D0-FD9E47D2F2C5}"/>
              </a:ext>
            </a:extLst>
          </p:cNvPr>
          <p:cNvSpPr>
            <a:spLocks noGrp="1"/>
          </p:cNvSpPr>
          <p:nvPr>
            <p:ph type="dt" sz="half" idx="10"/>
          </p:nvPr>
        </p:nvSpPr>
        <p:spPr/>
        <p:txBody>
          <a:bodyPr/>
          <a:lstStyle/>
          <a:p>
            <a:fld id="{AE7057BD-624B-4EEC-977A-E8B2976BF74C}" type="datetimeFigureOut">
              <a:rPr lang="en-CH" smtClean="0"/>
              <a:t>21/12/2021</a:t>
            </a:fld>
            <a:endParaRPr lang="en-CH"/>
          </a:p>
        </p:txBody>
      </p:sp>
      <p:sp>
        <p:nvSpPr>
          <p:cNvPr id="5" name="Footer Placeholder 4">
            <a:extLst>
              <a:ext uri="{FF2B5EF4-FFF2-40B4-BE49-F238E27FC236}">
                <a16:creationId xmlns:a16="http://schemas.microsoft.com/office/drawing/2014/main" id="{D268F8A7-D71B-46AF-B845-F17B1150124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0630021-765B-43A1-945E-45584396613A}"/>
              </a:ext>
            </a:extLst>
          </p:cNvPr>
          <p:cNvSpPr>
            <a:spLocks noGrp="1"/>
          </p:cNvSpPr>
          <p:nvPr>
            <p:ph type="sldNum" sz="quarter" idx="12"/>
          </p:nvPr>
        </p:nvSpPr>
        <p:spPr/>
        <p:txBody>
          <a:bodyPr/>
          <a:lstStyle/>
          <a:p>
            <a:fld id="{61C4AD42-DF21-41CA-B3BD-67B724A5703F}" type="slidenum">
              <a:rPr lang="en-CH" smtClean="0"/>
              <a:t>‹#›</a:t>
            </a:fld>
            <a:endParaRPr lang="en-CH"/>
          </a:p>
        </p:txBody>
      </p:sp>
    </p:spTree>
    <p:extLst>
      <p:ext uri="{BB962C8B-B14F-4D97-AF65-F5344CB8AC3E}">
        <p14:creationId xmlns:p14="http://schemas.microsoft.com/office/powerpoint/2010/main" val="3020192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FC72A-101B-4BDD-B27C-CEECB6A700DC}"/>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60E2B8CC-9D84-4A2B-8231-EA5B14696E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C36B5A9F-C714-46B5-8756-4773273D32EF}"/>
              </a:ext>
            </a:extLst>
          </p:cNvPr>
          <p:cNvSpPr>
            <a:spLocks noGrp="1"/>
          </p:cNvSpPr>
          <p:nvPr>
            <p:ph type="dt" sz="half" idx="10"/>
          </p:nvPr>
        </p:nvSpPr>
        <p:spPr/>
        <p:txBody>
          <a:bodyPr/>
          <a:lstStyle/>
          <a:p>
            <a:fld id="{AE7057BD-624B-4EEC-977A-E8B2976BF74C}" type="datetimeFigureOut">
              <a:rPr lang="en-CH" smtClean="0"/>
              <a:t>21/12/2021</a:t>
            </a:fld>
            <a:endParaRPr lang="en-CH"/>
          </a:p>
        </p:txBody>
      </p:sp>
      <p:sp>
        <p:nvSpPr>
          <p:cNvPr id="5" name="Footer Placeholder 4">
            <a:extLst>
              <a:ext uri="{FF2B5EF4-FFF2-40B4-BE49-F238E27FC236}">
                <a16:creationId xmlns:a16="http://schemas.microsoft.com/office/drawing/2014/main" id="{486978A0-05A1-4046-94AB-53057055B9D5}"/>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816F3F9-0A80-490B-A94D-C2A573D561B7}"/>
              </a:ext>
            </a:extLst>
          </p:cNvPr>
          <p:cNvSpPr>
            <a:spLocks noGrp="1"/>
          </p:cNvSpPr>
          <p:nvPr>
            <p:ph type="sldNum" sz="quarter" idx="12"/>
          </p:nvPr>
        </p:nvSpPr>
        <p:spPr/>
        <p:txBody>
          <a:bodyPr/>
          <a:lstStyle/>
          <a:p>
            <a:fld id="{61C4AD42-DF21-41CA-B3BD-67B724A5703F}" type="slidenum">
              <a:rPr lang="en-CH" smtClean="0"/>
              <a:t>‹#›</a:t>
            </a:fld>
            <a:endParaRPr lang="en-CH"/>
          </a:p>
        </p:txBody>
      </p:sp>
    </p:spTree>
    <p:extLst>
      <p:ext uri="{BB962C8B-B14F-4D97-AF65-F5344CB8AC3E}">
        <p14:creationId xmlns:p14="http://schemas.microsoft.com/office/powerpoint/2010/main" val="2281912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C4A3FE-002F-4D0A-BC39-136696F521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BD5D35DA-6F70-4541-86D3-AB42071E0E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73A6CEC0-4386-489A-B01A-0ADF632B71E4}"/>
              </a:ext>
            </a:extLst>
          </p:cNvPr>
          <p:cNvSpPr>
            <a:spLocks noGrp="1"/>
          </p:cNvSpPr>
          <p:nvPr>
            <p:ph type="dt" sz="half" idx="10"/>
          </p:nvPr>
        </p:nvSpPr>
        <p:spPr/>
        <p:txBody>
          <a:bodyPr/>
          <a:lstStyle/>
          <a:p>
            <a:fld id="{AE7057BD-624B-4EEC-977A-E8B2976BF74C}" type="datetimeFigureOut">
              <a:rPr lang="en-CH" smtClean="0"/>
              <a:t>21/12/2021</a:t>
            </a:fld>
            <a:endParaRPr lang="en-CH"/>
          </a:p>
        </p:txBody>
      </p:sp>
      <p:sp>
        <p:nvSpPr>
          <p:cNvPr id="5" name="Footer Placeholder 4">
            <a:extLst>
              <a:ext uri="{FF2B5EF4-FFF2-40B4-BE49-F238E27FC236}">
                <a16:creationId xmlns:a16="http://schemas.microsoft.com/office/drawing/2014/main" id="{D4242A9A-8D79-4B23-8115-6A816B70FB9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FD34E61-223B-48A2-B39D-4408B3470610}"/>
              </a:ext>
            </a:extLst>
          </p:cNvPr>
          <p:cNvSpPr>
            <a:spLocks noGrp="1"/>
          </p:cNvSpPr>
          <p:nvPr>
            <p:ph type="sldNum" sz="quarter" idx="12"/>
          </p:nvPr>
        </p:nvSpPr>
        <p:spPr/>
        <p:txBody>
          <a:bodyPr/>
          <a:lstStyle/>
          <a:p>
            <a:fld id="{61C4AD42-DF21-41CA-B3BD-67B724A5703F}" type="slidenum">
              <a:rPr lang="en-CH" smtClean="0"/>
              <a:t>‹#›</a:t>
            </a:fld>
            <a:endParaRPr lang="en-CH"/>
          </a:p>
        </p:txBody>
      </p:sp>
    </p:spTree>
    <p:extLst>
      <p:ext uri="{BB962C8B-B14F-4D97-AF65-F5344CB8AC3E}">
        <p14:creationId xmlns:p14="http://schemas.microsoft.com/office/powerpoint/2010/main" val="1248876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0716A-9F8F-4D19-90D1-0509D1F11F47}"/>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1F40A16D-FB55-4389-BA6F-69573BAAE0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F8CFCF88-6793-435D-98C2-C36BF261BDA3}"/>
              </a:ext>
            </a:extLst>
          </p:cNvPr>
          <p:cNvSpPr>
            <a:spLocks noGrp="1"/>
          </p:cNvSpPr>
          <p:nvPr>
            <p:ph type="dt" sz="half" idx="10"/>
          </p:nvPr>
        </p:nvSpPr>
        <p:spPr/>
        <p:txBody>
          <a:bodyPr/>
          <a:lstStyle/>
          <a:p>
            <a:fld id="{AE7057BD-624B-4EEC-977A-E8B2976BF74C}" type="datetimeFigureOut">
              <a:rPr lang="en-CH" smtClean="0"/>
              <a:t>21/12/2021</a:t>
            </a:fld>
            <a:endParaRPr lang="en-CH"/>
          </a:p>
        </p:txBody>
      </p:sp>
      <p:sp>
        <p:nvSpPr>
          <p:cNvPr id="5" name="Footer Placeholder 4">
            <a:extLst>
              <a:ext uri="{FF2B5EF4-FFF2-40B4-BE49-F238E27FC236}">
                <a16:creationId xmlns:a16="http://schemas.microsoft.com/office/drawing/2014/main" id="{38BDB0BF-BC97-4929-9E40-B839699B9A0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B5FEE69-927B-49D9-97E3-B7C926F9F94C}"/>
              </a:ext>
            </a:extLst>
          </p:cNvPr>
          <p:cNvSpPr>
            <a:spLocks noGrp="1"/>
          </p:cNvSpPr>
          <p:nvPr>
            <p:ph type="sldNum" sz="quarter" idx="12"/>
          </p:nvPr>
        </p:nvSpPr>
        <p:spPr/>
        <p:txBody>
          <a:bodyPr/>
          <a:lstStyle/>
          <a:p>
            <a:fld id="{61C4AD42-DF21-41CA-B3BD-67B724A5703F}" type="slidenum">
              <a:rPr lang="en-CH" smtClean="0"/>
              <a:t>‹#›</a:t>
            </a:fld>
            <a:endParaRPr lang="en-CH"/>
          </a:p>
        </p:txBody>
      </p:sp>
    </p:spTree>
    <p:extLst>
      <p:ext uri="{BB962C8B-B14F-4D97-AF65-F5344CB8AC3E}">
        <p14:creationId xmlns:p14="http://schemas.microsoft.com/office/powerpoint/2010/main" val="2321416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23962-D1BB-4F1D-AC92-D7866CC014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H"/>
          </a:p>
        </p:txBody>
      </p:sp>
      <p:sp>
        <p:nvSpPr>
          <p:cNvPr id="3" name="Text Placeholder 2">
            <a:extLst>
              <a:ext uri="{FF2B5EF4-FFF2-40B4-BE49-F238E27FC236}">
                <a16:creationId xmlns:a16="http://schemas.microsoft.com/office/drawing/2014/main" id="{C27FAFD2-18AD-46A8-B47D-FF187E1046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28875B-45D3-4FB2-9A76-0B882E1D8CC0}"/>
              </a:ext>
            </a:extLst>
          </p:cNvPr>
          <p:cNvSpPr>
            <a:spLocks noGrp="1"/>
          </p:cNvSpPr>
          <p:nvPr>
            <p:ph type="dt" sz="half" idx="10"/>
          </p:nvPr>
        </p:nvSpPr>
        <p:spPr/>
        <p:txBody>
          <a:bodyPr/>
          <a:lstStyle/>
          <a:p>
            <a:fld id="{AE7057BD-624B-4EEC-977A-E8B2976BF74C}" type="datetimeFigureOut">
              <a:rPr lang="en-CH" smtClean="0"/>
              <a:t>21/12/2021</a:t>
            </a:fld>
            <a:endParaRPr lang="en-CH"/>
          </a:p>
        </p:txBody>
      </p:sp>
      <p:sp>
        <p:nvSpPr>
          <p:cNvPr id="5" name="Footer Placeholder 4">
            <a:extLst>
              <a:ext uri="{FF2B5EF4-FFF2-40B4-BE49-F238E27FC236}">
                <a16:creationId xmlns:a16="http://schemas.microsoft.com/office/drawing/2014/main" id="{B0C00CF0-08F2-4B25-8D0E-7F1F80A32C6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83675734-02A0-4449-858C-B23FE878A2B7}"/>
              </a:ext>
            </a:extLst>
          </p:cNvPr>
          <p:cNvSpPr>
            <a:spLocks noGrp="1"/>
          </p:cNvSpPr>
          <p:nvPr>
            <p:ph type="sldNum" sz="quarter" idx="12"/>
          </p:nvPr>
        </p:nvSpPr>
        <p:spPr/>
        <p:txBody>
          <a:bodyPr/>
          <a:lstStyle/>
          <a:p>
            <a:fld id="{61C4AD42-DF21-41CA-B3BD-67B724A5703F}" type="slidenum">
              <a:rPr lang="en-CH" smtClean="0"/>
              <a:t>‹#›</a:t>
            </a:fld>
            <a:endParaRPr lang="en-CH"/>
          </a:p>
        </p:txBody>
      </p:sp>
    </p:spTree>
    <p:extLst>
      <p:ext uri="{BB962C8B-B14F-4D97-AF65-F5344CB8AC3E}">
        <p14:creationId xmlns:p14="http://schemas.microsoft.com/office/powerpoint/2010/main" val="891245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6EB77-E1EA-46CD-B875-AEA22614D6CB}"/>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C23F06BE-C2BE-424B-ABD4-7C3EE74F71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C18493E1-69D7-4915-A344-305B449D2F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Date Placeholder 4">
            <a:extLst>
              <a:ext uri="{FF2B5EF4-FFF2-40B4-BE49-F238E27FC236}">
                <a16:creationId xmlns:a16="http://schemas.microsoft.com/office/drawing/2014/main" id="{3AF6754E-A4BA-444E-8EFD-01CF246EAC88}"/>
              </a:ext>
            </a:extLst>
          </p:cNvPr>
          <p:cNvSpPr>
            <a:spLocks noGrp="1"/>
          </p:cNvSpPr>
          <p:nvPr>
            <p:ph type="dt" sz="half" idx="10"/>
          </p:nvPr>
        </p:nvSpPr>
        <p:spPr/>
        <p:txBody>
          <a:bodyPr/>
          <a:lstStyle/>
          <a:p>
            <a:fld id="{AE7057BD-624B-4EEC-977A-E8B2976BF74C}" type="datetimeFigureOut">
              <a:rPr lang="en-CH" smtClean="0"/>
              <a:t>21/12/2021</a:t>
            </a:fld>
            <a:endParaRPr lang="en-CH"/>
          </a:p>
        </p:txBody>
      </p:sp>
      <p:sp>
        <p:nvSpPr>
          <p:cNvPr id="6" name="Footer Placeholder 5">
            <a:extLst>
              <a:ext uri="{FF2B5EF4-FFF2-40B4-BE49-F238E27FC236}">
                <a16:creationId xmlns:a16="http://schemas.microsoft.com/office/drawing/2014/main" id="{279CFEE9-BB51-4F36-841F-0FA6BCDFE7D9}"/>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B4C2691A-12CA-4378-943A-1E81B3E3ED40}"/>
              </a:ext>
            </a:extLst>
          </p:cNvPr>
          <p:cNvSpPr>
            <a:spLocks noGrp="1"/>
          </p:cNvSpPr>
          <p:nvPr>
            <p:ph type="sldNum" sz="quarter" idx="12"/>
          </p:nvPr>
        </p:nvSpPr>
        <p:spPr/>
        <p:txBody>
          <a:bodyPr/>
          <a:lstStyle/>
          <a:p>
            <a:fld id="{61C4AD42-DF21-41CA-B3BD-67B724A5703F}" type="slidenum">
              <a:rPr lang="en-CH" smtClean="0"/>
              <a:t>‹#›</a:t>
            </a:fld>
            <a:endParaRPr lang="en-CH"/>
          </a:p>
        </p:txBody>
      </p:sp>
    </p:spTree>
    <p:extLst>
      <p:ext uri="{BB962C8B-B14F-4D97-AF65-F5344CB8AC3E}">
        <p14:creationId xmlns:p14="http://schemas.microsoft.com/office/powerpoint/2010/main" val="860844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452FB-126C-4010-AC3D-D609AE2D8E44}"/>
              </a:ext>
            </a:extLst>
          </p:cNvPr>
          <p:cNvSpPr>
            <a:spLocks noGrp="1"/>
          </p:cNvSpPr>
          <p:nvPr>
            <p:ph type="title"/>
          </p:nvPr>
        </p:nvSpPr>
        <p:spPr>
          <a:xfrm>
            <a:off x="839788" y="365125"/>
            <a:ext cx="10515600"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E81C4EF5-A566-4546-94D5-5FCA6BC225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34C01C-2DBD-429B-BAE8-D4DA915A27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5B52C3D4-A96B-4AC7-B87E-1B20744319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57C0E6-55F9-4A92-9283-6F8184636F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7" name="Date Placeholder 6">
            <a:extLst>
              <a:ext uri="{FF2B5EF4-FFF2-40B4-BE49-F238E27FC236}">
                <a16:creationId xmlns:a16="http://schemas.microsoft.com/office/drawing/2014/main" id="{8479E361-69F1-49AE-851D-E6E0424A0BDE}"/>
              </a:ext>
            </a:extLst>
          </p:cNvPr>
          <p:cNvSpPr>
            <a:spLocks noGrp="1"/>
          </p:cNvSpPr>
          <p:nvPr>
            <p:ph type="dt" sz="half" idx="10"/>
          </p:nvPr>
        </p:nvSpPr>
        <p:spPr/>
        <p:txBody>
          <a:bodyPr/>
          <a:lstStyle/>
          <a:p>
            <a:fld id="{AE7057BD-624B-4EEC-977A-E8B2976BF74C}" type="datetimeFigureOut">
              <a:rPr lang="en-CH" smtClean="0"/>
              <a:t>21/12/2021</a:t>
            </a:fld>
            <a:endParaRPr lang="en-CH"/>
          </a:p>
        </p:txBody>
      </p:sp>
      <p:sp>
        <p:nvSpPr>
          <p:cNvPr id="8" name="Footer Placeholder 7">
            <a:extLst>
              <a:ext uri="{FF2B5EF4-FFF2-40B4-BE49-F238E27FC236}">
                <a16:creationId xmlns:a16="http://schemas.microsoft.com/office/drawing/2014/main" id="{833E8421-A585-45F1-85A3-3825BE59752F}"/>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6B53749F-675C-4EFA-980E-72BF65900F29}"/>
              </a:ext>
            </a:extLst>
          </p:cNvPr>
          <p:cNvSpPr>
            <a:spLocks noGrp="1"/>
          </p:cNvSpPr>
          <p:nvPr>
            <p:ph type="sldNum" sz="quarter" idx="12"/>
          </p:nvPr>
        </p:nvSpPr>
        <p:spPr/>
        <p:txBody>
          <a:bodyPr/>
          <a:lstStyle/>
          <a:p>
            <a:fld id="{61C4AD42-DF21-41CA-B3BD-67B724A5703F}" type="slidenum">
              <a:rPr lang="en-CH" smtClean="0"/>
              <a:t>‹#›</a:t>
            </a:fld>
            <a:endParaRPr lang="en-CH"/>
          </a:p>
        </p:txBody>
      </p:sp>
    </p:spTree>
    <p:extLst>
      <p:ext uri="{BB962C8B-B14F-4D97-AF65-F5344CB8AC3E}">
        <p14:creationId xmlns:p14="http://schemas.microsoft.com/office/powerpoint/2010/main" val="152470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FFB8A-4CCC-4009-9B22-A76AD794AD94}"/>
              </a:ext>
            </a:extLst>
          </p:cNvPr>
          <p:cNvSpPr>
            <a:spLocks noGrp="1"/>
          </p:cNvSpPr>
          <p:nvPr>
            <p:ph type="title"/>
          </p:nvPr>
        </p:nvSpPr>
        <p:spPr/>
        <p:txBody>
          <a:bodyPr/>
          <a:lstStyle/>
          <a:p>
            <a:r>
              <a:rPr lang="en-US"/>
              <a:t>Click to edit Master title style</a:t>
            </a:r>
            <a:endParaRPr lang="en-CH"/>
          </a:p>
        </p:txBody>
      </p:sp>
      <p:sp>
        <p:nvSpPr>
          <p:cNvPr id="3" name="Date Placeholder 2">
            <a:extLst>
              <a:ext uri="{FF2B5EF4-FFF2-40B4-BE49-F238E27FC236}">
                <a16:creationId xmlns:a16="http://schemas.microsoft.com/office/drawing/2014/main" id="{D8DD1ACC-A08B-48BB-BCD7-6156E87844E2}"/>
              </a:ext>
            </a:extLst>
          </p:cNvPr>
          <p:cNvSpPr>
            <a:spLocks noGrp="1"/>
          </p:cNvSpPr>
          <p:nvPr>
            <p:ph type="dt" sz="half" idx="10"/>
          </p:nvPr>
        </p:nvSpPr>
        <p:spPr/>
        <p:txBody>
          <a:bodyPr/>
          <a:lstStyle/>
          <a:p>
            <a:fld id="{AE7057BD-624B-4EEC-977A-E8B2976BF74C}" type="datetimeFigureOut">
              <a:rPr lang="en-CH" smtClean="0"/>
              <a:t>21/12/2021</a:t>
            </a:fld>
            <a:endParaRPr lang="en-CH"/>
          </a:p>
        </p:txBody>
      </p:sp>
      <p:sp>
        <p:nvSpPr>
          <p:cNvPr id="4" name="Footer Placeholder 3">
            <a:extLst>
              <a:ext uri="{FF2B5EF4-FFF2-40B4-BE49-F238E27FC236}">
                <a16:creationId xmlns:a16="http://schemas.microsoft.com/office/drawing/2014/main" id="{F0FD260E-0D71-4836-ADB3-85C324A6B3D0}"/>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248EE0E6-3775-4A1E-94B0-991D260DD78B}"/>
              </a:ext>
            </a:extLst>
          </p:cNvPr>
          <p:cNvSpPr>
            <a:spLocks noGrp="1"/>
          </p:cNvSpPr>
          <p:nvPr>
            <p:ph type="sldNum" sz="quarter" idx="12"/>
          </p:nvPr>
        </p:nvSpPr>
        <p:spPr/>
        <p:txBody>
          <a:bodyPr/>
          <a:lstStyle/>
          <a:p>
            <a:fld id="{61C4AD42-DF21-41CA-B3BD-67B724A5703F}" type="slidenum">
              <a:rPr lang="en-CH" smtClean="0"/>
              <a:t>‹#›</a:t>
            </a:fld>
            <a:endParaRPr lang="en-CH"/>
          </a:p>
        </p:txBody>
      </p:sp>
    </p:spTree>
    <p:extLst>
      <p:ext uri="{BB962C8B-B14F-4D97-AF65-F5344CB8AC3E}">
        <p14:creationId xmlns:p14="http://schemas.microsoft.com/office/powerpoint/2010/main" val="1890491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1E0A9A-1BF9-4E6F-ADA3-F370857CB270}"/>
              </a:ext>
            </a:extLst>
          </p:cNvPr>
          <p:cNvSpPr>
            <a:spLocks noGrp="1"/>
          </p:cNvSpPr>
          <p:nvPr>
            <p:ph type="dt" sz="half" idx="10"/>
          </p:nvPr>
        </p:nvSpPr>
        <p:spPr/>
        <p:txBody>
          <a:bodyPr/>
          <a:lstStyle/>
          <a:p>
            <a:fld id="{AE7057BD-624B-4EEC-977A-E8B2976BF74C}" type="datetimeFigureOut">
              <a:rPr lang="en-CH" smtClean="0"/>
              <a:t>21/12/2021</a:t>
            </a:fld>
            <a:endParaRPr lang="en-CH"/>
          </a:p>
        </p:txBody>
      </p:sp>
      <p:sp>
        <p:nvSpPr>
          <p:cNvPr id="3" name="Footer Placeholder 2">
            <a:extLst>
              <a:ext uri="{FF2B5EF4-FFF2-40B4-BE49-F238E27FC236}">
                <a16:creationId xmlns:a16="http://schemas.microsoft.com/office/drawing/2014/main" id="{E168BD1A-F23C-41CD-B536-1EAFC53849B8}"/>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87055FDD-5DD8-46F5-9936-986CFC8109FF}"/>
              </a:ext>
            </a:extLst>
          </p:cNvPr>
          <p:cNvSpPr>
            <a:spLocks noGrp="1"/>
          </p:cNvSpPr>
          <p:nvPr>
            <p:ph type="sldNum" sz="quarter" idx="12"/>
          </p:nvPr>
        </p:nvSpPr>
        <p:spPr/>
        <p:txBody>
          <a:bodyPr/>
          <a:lstStyle/>
          <a:p>
            <a:fld id="{61C4AD42-DF21-41CA-B3BD-67B724A5703F}" type="slidenum">
              <a:rPr lang="en-CH" smtClean="0"/>
              <a:t>‹#›</a:t>
            </a:fld>
            <a:endParaRPr lang="en-CH"/>
          </a:p>
        </p:txBody>
      </p:sp>
    </p:spTree>
    <p:extLst>
      <p:ext uri="{BB962C8B-B14F-4D97-AF65-F5344CB8AC3E}">
        <p14:creationId xmlns:p14="http://schemas.microsoft.com/office/powerpoint/2010/main" val="3454724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8B955-6C50-40F7-A950-941BCC5767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Content Placeholder 2">
            <a:extLst>
              <a:ext uri="{FF2B5EF4-FFF2-40B4-BE49-F238E27FC236}">
                <a16:creationId xmlns:a16="http://schemas.microsoft.com/office/drawing/2014/main" id="{80940A62-6E31-4805-A1B8-C26C1A465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Text Placeholder 3">
            <a:extLst>
              <a:ext uri="{FF2B5EF4-FFF2-40B4-BE49-F238E27FC236}">
                <a16:creationId xmlns:a16="http://schemas.microsoft.com/office/drawing/2014/main" id="{0CD8223D-9069-47DA-8A9F-9E72E6FB4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EAA0C-FE44-4D38-9FE4-7F9133FF7552}"/>
              </a:ext>
            </a:extLst>
          </p:cNvPr>
          <p:cNvSpPr>
            <a:spLocks noGrp="1"/>
          </p:cNvSpPr>
          <p:nvPr>
            <p:ph type="dt" sz="half" idx="10"/>
          </p:nvPr>
        </p:nvSpPr>
        <p:spPr/>
        <p:txBody>
          <a:bodyPr/>
          <a:lstStyle/>
          <a:p>
            <a:fld id="{AE7057BD-624B-4EEC-977A-E8B2976BF74C}" type="datetimeFigureOut">
              <a:rPr lang="en-CH" smtClean="0"/>
              <a:t>21/12/2021</a:t>
            </a:fld>
            <a:endParaRPr lang="en-CH"/>
          </a:p>
        </p:txBody>
      </p:sp>
      <p:sp>
        <p:nvSpPr>
          <p:cNvPr id="6" name="Footer Placeholder 5">
            <a:extLst>
              <a:ext uri="{FF2B5EF4-FFF2-40B4-BE49-F238E27FC236}">
                <a16:creationId xmlns:a16="http://schemas.microsoft.com/office/drawing/2014/main" id="{F730244F-6503-4568-BAFB-4676AA2B8FFB}"/>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8FC1C3BD-3DFC-45BE-8BB0-58FDB349BFA4}"/>
              </a:ext>
            </a:extLst>
          </p:cNvPr>
          <p:cNvSpPr>
            <a:spLocks noGrp="1"/>
          </p:cNvSpPr>
          <p:nvPr>
            <p:ph type="sldNum" sz="quarter" idx="12"/>
          </p:nvPr>
        </p:nvSpPr>
        <p:spPr/>
        <p:txBody>
          <a:bodyPr/>
          <a:lstStyle/>
          <a:p>
            <a:fld id="{61C4AD42-DF21-41CA-B3BD-67B724A5703F}" type="slidenum">
              <a:rPr lang="en-CH" smtClean="0"/>
              <a:t>‹#›</a:t>
            </a:fld>
            <a:endParaRPr lang="en-CH"/>
          </a:p>
        </p:txBody>
      </p:sp>
    </p:spTree>
    <p:extLst>
      <p:ext uri="{BB962C8B-B14F-4D97-AF65-F5344CB8AC3E}">
        <p14:creationId xmlns:p14="http://schemas.microsoft.com/office/powerpoint/2010/main" val="141884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0461-2B62-4342-9A63-73F3BC7160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Picture Placeholder 2">
            <a:extLst>
              <a:ext uri="{FF2B5EF4-FFF2-40B4-BE49-F238E27FC236}">
                <a16:creationId xmlns:a16="http://schemas.microsoft.com/office/drawing/2014/main" id="{9C0BEED6-B6FD-4E76-A14E-296F3F5EE8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8539828-2907-421A-86AD-CF15D89A1A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D12E96-15BB-48CB-9FBE-EA3C6BA1812E}"/>
              </a:ext>
            </a:extLst>
          </p:cNvPr>
          <p:cNvSpPr>
            <a:spLocks noGrp="1"/>
          </p:cNvSpPr>
          <p:nvPr>
            <p:ph type="dt" sz="half" idx="10"/>
          </p:nvPr>
        </p:nvSpPr>
        <p:spPr/>
        <p:txBody>
          <a:bodyPr/>
          <a:lstStyle/>
          <a:p>
            <a:fld id="{AE7057BD-624B-4EEC-977A-E8B2976BF74C}" type="datetimeFigureOut">
              <a:rPr lang="en-CH" smtClean="0"/>
              <a:t>21/12/2021</a:t>
            </a:fld>
            <a:endParaRPr lang="en-CH"/>
          </a:p>
        </p:txBody>
      </p:sp>
      <p:sp>
        <p:nvSpPr>
          <p:cNvPr id="6" name="Footer Placeholder 5">
            <a:extLst>
              <a:ext uri="{FF2B5EF4-FFF2-40B4-BE49-F238E27FC236}">
                <a16:creationId xmlns:a16="http://schemas.microsoft.com/office/drawing/2014/main" id="{F28A3382-A0DF-462B-AFA9-9D125AB025BA}"/>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22AD729B-F985-4D82-92B6-E3646E7796EE}"/>
              </a:ext>
            </a:extLst>
          </p:cNvPr>
          <p:cNvSpPr>
            <a:spLocks noGrp="1"/>
          </p:cNvSpPr>
          <p:nvPr>
            <p:ph type="sldNum" sz="quarter" idx="12"/>
          </p:nvPr>
        </p:nvSpPr>
        <p:spPr/>
        <p:txBody>
          <a:bodyPr/>
          <a:lstStyle/>
          <a:p>
            <a:fld id="{61C4AD42-DF21-41CA-B3BD-67B724A5703F}" type="slidenum">
              <a:rPr lang="en-CH" smtClean="0"/>
              <a:t>‹#›</a:t>
            </a:fld>
            <a:endParaRPr lang="en-CH"/>
          </a:p>
        </p:txBody>
      </p:sp>
    </p:spTree>
    <p:extLst>
      <p:ext uri="{BB962C8B-B14F-4D97-AF65-F5344CB8AC3E}">
        <p14:creationId xmlns:p14="http://schemas.microsoft.com/office/powerpoint/2010/main" val="470058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5F5000-6528-465A-A3D7-261018028D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H"/>
          </a:p>
        </p:txBody>
      </p:sp>
      <p:sp>
        <p:nvSpPr>
          <p:cNvPr id="3" name="Text Placeholder 2">
            <a:extLst>
              <a:ext uri="{FF2B5EF4-FFF2-40B4-BE49-F238E27FC236}">
                <a16:creationId xmlns:a16="http://schemas.microsoft.com/office/drawing/2014/main" id="{43691BB2-88BB-426E-B2A0-7D29C7D92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F057D2EA-88B6-4B90-A58D-F7C5916A28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7057BD-624B-4EEC-977A-E8B2976BF74C}" type="datetimeFigureOut">
              <a:rPr lang="en-CH" smtClean="0"/>
              <a:t>21/12/2021</a:t>
            </a:fld>
            <a:endParaRPr lang="en-CH"/>
          </a:p>
        </p:txBody>
      </p:sp>
      <p:sp>
        <p:nvSpPr>
          <p:cNvPr id="5" name="Footer Placeholder 4">
            <a:extLst>
              <a:ext uri="{FF2B5EF4-FFF2-40B4-BE49-F238E27FC236}">
                <a16:creationId xmlns:a16="http://schemas.microsoft.com/office/drawing/2014/main" id="{C37B1770-1A16-4C7C-AAF2-21777B20E6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3ED7224E-A21E-47D9-A7C3-837BED3FCA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C4AD42-DF21-41CA-B3BD-67B724A5703F}" type="slidenum">
              <a:rPr lang="en-CH" smtClean="0"/>
              <a:t>‹#›</a:t>
            </a:fld>
            <a:endParaRPr lang="en-CH"/>
          </a:p>
        </p:txBody>
      </p:sp>
    </p:spTree>
    <p:extLst>
      <p:ext uri="{BB962C8B-B14F-4D97-AF65-F5344CB8AC3E}">
        <p14:creationId xmlns:p14="http://schemas.microsoft.com/office/powerpoint/2010/main" val="1176304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0D62F0E-DEA4-4723-B94B-F6B6D79D1247}"/>
              </a:ext>
            </a:extLst>
          </p:cNvPr>
          <p:cNvGrpSpPr/>
          <p:nvPr/>
        </p:nvGrpSpPr>
        <p:grpSpPr>
          <a:xfrm>
            <a:off x="1223928" y="98286"/>
            <a:ext cx="10061741" cy="6724070"/>
            <a:chOff x="1223928" y="98286"/>
            <a:chExt cx="10061741" cy="6724070"/>
          </a:xfrm>
        </p:grpSpPr>
        <p:pic>
          <p:nvPicPr>
            <p:cNvPr id="21" name="Picture 20" descr="Graphical user interface, website&#10;&#10;Description automatically generated with medium confidence">
              <a:extLst>
                <a:ext uri="{FF2B5EF4-FFF2-40B4-BE49-F238E27FC236}">
                  <a16:creationId xmlns:a16="http://schemas.microsoft.com/office/drawing/2014/main" id="{3A02EF41-3BE6-44BE-A601-4906D83F7386}"/>
                </a:ext>
              </a:extLst>
            </p:cNvPr>
            <p:cNvPicPr>
              <a:picLocks noChangeAspect="1"/>
            </p:cNvPicPr>
            <p:nvPr/>
          </p:nvPicPr>
          <p:blipFill rotWithShape="1">
            <a:blip r:embed="rId2">
              <a:extLst>
                <a:ext uri="{28A0092B-C50C-407E-A947-70E740481C1C}">
                  <a14:useLocalDpi xmlns:a14="http://schemas.microsoft.com/office/drawing/2010/main" val="0"/>
                </a:ext>
              </a:extLst>
            </a:blip>
            <a:srcRect b="15978"/>
            <a:stretch/>
          </p:blipFill>
          <p:spPr>
            <a:xfrm>
              <a:off x="1223928" y="2972114"/>
              <a:ext cx="3354143" cy="1259705"/>
            </a:xfrm>
            <a:prstGeom prst="rect">
              <a:avLst/>
            </a:prstGeom>
          </p:spPr>
        </p:pic>
        <p:pic>
          <p:nvPicPr>
            <p:cNvPr id="5" name="Picture 4" descr="Chart, line chart&#10;&#10;Description automatically generated">
              <a:extLst>
                <a:ext uri="{FF2B5EF4-FFF2-40B4-BE49-F238E27FC236}">
                  <a16:creationId xmlns:a16="http://schemas.microsoft.com/office/drawing/2014/main" id="{5AFB34E9-8024-4488-91BC-1C28D84AEE33}"/>
                </a:ext>
              </a:extLst>
            </p:cNvPr>
            <p:cNvPicPr>
              <a:picLocks noChangeAspect="1"/>
            </p:cNvPicPr>
            <p:nvPr/>
          </p:nvPicPr>
          <p:blipFill rotWithShape="1">
            <a:blip r:embed="rId3">
              <a:extLst>
                <a:ext uri="{28A0092B-C50C-407E-A947-70E740481C1C}">
                  <a14:useLocalDpi xmlns:a14="http://schemas.microsoft.com/office/drawing/2010/main" val="0"/>
                </a:ext>
              </a:extLst>
            </a:blip>
            <a:srcRect b="5675"/>
            <a:stretch/>
          </p:blipFill>
          <p:spPr>
            <a:xfrm>
              <a:off x="4574322" y="4231820"/>
              <a:ext cx="3345178" cy="2590536"/>
            </a:xfrm>
            <a:prstGeom prst="rect">
              <a:avLst/>
            </a:prstGeom>
          </p:spPr>
        </p:pic>
        <p:pic>
          <p:nvPicPr>
            <p:cNvPr id="11" name="Picture 10" descr="Chart, line chart&#10;&#10;Description automatically generated">
              <a:extLst>
                <a:ext uri="{FF2B5EF4-FFF2-40B4-BE49-F238E27FC236}">
                  <a16:creationId xmlns:a16="http://schemas.microsoft.com/office/drawing/2014/main" id="{EA1CC84B-A21F-4047-AC39-83F388A7E0FF}"/>
                </a:ext>
              </a:extLst>
            </p:cNvPr>
            <p:cNvPicPr>
              <a:picLocks noChangeAspect="1"/>
            </p:cNvPicPr>
            <p:nvPr/>
          </p:nvPicPr>
          <p:blipFill rotWithShape="1">
            <a:blip r:embed="rId4">
              <a:extLst>
                <a:ext uri="{28A0092B-C50C-407E-A947-70E740481C1C}">
                  <a14:useLocalDpi xmlns:a14="http://schemas.microsoft.com/office/drawing/2010/main" val="0"/>
                </a:ext>
              </a:extLst>
            </a:blip>
            <a:srcRect b="6263"/>
            <a:stretch/>
          </p:blipFill>
          <p:spPr>
            <a:xfrm>
              <a:off x="7919500" y="4231819"/>
              <a:ext cx="3366169" cy="2590537"/>
            </a:xfrm>
            <a:prstGeom prst="rect">
              <a:avLst/>
            </a:prstGeom>
          </p:spPr>
        </p:pic>
        <p:pic>
          <p:nvPicPr>
            <p:cNvPr id="14" name="Picture 13" descr="Chart, line chart&#10;&#10;Description automatically generated">
              <a:extLst>
                <a:ext uri="{FF2B5EF4-FFF2-40B4-BE49-F238E27FC236}">
                  <a16:creationId xmlns:a16="http://schemas.microsoft.com/office/drawing/2014/main" id="{52F6C6EE-6EBF-4F3C-AE56-5C77FB1BBB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4322" y="98286"/>
              <a:ext cx="6711347" cy="4137510"/>
            </a:xfrm>
            <a:prstGeom prst="rect">
              <a:avLst/>
            </a:prstGeom>
          </p:spPr>
        </p:pic>
        <p:sp>
          <p:nvSpPr>
            <p:cNvPr id="10" name="Rectangle 9">
              <a:extLst>
                <a:ext uri="{FF2B5EF4-FFF2-40B4-BE49-F238E27FC236}">
                  <a16:creationId xmlns:a16="http://schemas.microsoft.com/office/drawing/2014/main" id="{09C36DBF-C02E-4B91-B6A9-00BD923F51BF}"/>
                </a:ext>
              </a:extLst>
            </p:cNvPr>
            <p:cNvSpPr/>
            <p:nvPr/>
          </p:nvSpPr>
          <p:spPr>
            <a:xfrm>
              <a:off x="1232893" y="103422"/>
              <a:ext cx="3354142" cy="2864718"/>
            </a:xfrm>
            <a:prstGeom prst="rect">
              <a:avLst/>
            </a:prstGeom>
            <a:solidFill>
              <a:srgbClr val="323D4D"/>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Arial" panose="020B0604020202020204" pitchFamily="34" charset="0"/>
                <a:cs typeface="Arial" panose="020B0604020202020204" pitchFamily="34" charset="0"/>
              </a:endParaRPr>
            </a:p>
            <a:p>
              <a:pPr marL="72000"/>
              <a:r>
                <a:rPr lang="en-US" sz="1600" b="1" dirty="0">
                  <a:latin typeface="Arial" panose="020B0604020202020204" pitchFamily="34" charset="0"/>
                  <a:cs typeface="Arial" panose="020B0604020202020204" pitchFamily="34" charset="0"/>
                </a:rPr>
                <a:t>Reports of suspected adverse reactions to COVID-19 vaccines in Switzerland</a:t>
              </a:r>
            </a:p>
            <a:p>
              <a:pPr marL="72000"/>
              <a:endParaRPr lang="en-US" sz="1100" b="1" dirty="0">
                <a:latin typeface="Arial" panose="020B0604020202020204" pitchFamily="34" charset="0"/>
                <a:cs typeface="Arial" panose="020B0604020202020204" pitchFamily="34" charset="0"/>
              </a:endParaRPr>
            </a:p>
            <a:p>
              <a:pPr marL="72000">
                <a:lnSpc>
                  <a:spcPct val="110000"/>
                </a:lnSpc>
                <a:spcAft>
                  <a:spcPts val="300"/>
                </a:spcAft>
              </a:pPr>
              <a:r>
                <a:rPr lang="en-US" sz="1050" dirty="0" err="1">
                  <a:latin typeface="Arial" panose="020B0604020202020204" pitchFamily="34" charset="0"/>
                  <a:cs typeface="Arial" panose="020B0604020202020204" pitchFamily="34" charset="0"/>
                </a:rPr>
                <a:t>Swissmedic</a:t>
              </a:r>
              <a:r>
                <a:rPr lang="en-US" sz="1050" dirty="0">
                  <a:latin typeface="Arial" panose="020B0604020202020204" pitchFamily="34" charset="0"/>
                  <a:cs typeface="Arial" panose="020B0604020202020204" pitchFamily="34" charset="0"/>
                </a:rPr>
                <a:t> collects the reports of suspected adverse reactions to Covid-19 vaccines in Switzerland. A report can be submitted by anyone, including patients, and it can contain more than one adverse reaction. These charts show the </a:t>
              </a:r>
              <a:r>
                <a:rPr lang="en-US" sz="1050" u="sng" dirty="0">
                  <a:latin typeface="Arial" panose="020B0604020202020204" pitchFamily="34" charset="0"/>
                  <a:cs typeface="Arial" panose="020B0604020202020204" pitchFamily="34" charset="0"/>
                </a:rPr>
                <a:t>number of reports</a:t>
              </a:r>
              <a:r>
                <a:rPr lang="en-US" sz="1050" dirty="0">
                  <a:latin typeface="Arial" panose="020B0604020202020204" pitchFamily="34" charset="0"/>
                  <a:cs typeface="Arial" panose="020B0604020202020204" pitchFamily="34" charset="0"/>
                </a:rPr>
                <a:t> in absolute numbers and per 100,000 vaccinated people, from 23 March 2021 to 23 November 2021. Reports are updated every three weeks. These data and analyses have important limitations and must be interpreted with caution.</a:t>
              </a:r>
              <a:endParaRPr lang="en-US" sz="1100" b="1" dirty="0">
                <a:latin typeface="Arial" panose="020B0604020202020204" pitchFamily="34" charset="0"/>
                <a:cs typeface="Arial" panose="020B0604020202020204" pitchFamily="34" charset="0"/>
              </a:endParaRPr>
            </a:p>
            <a:p>
              <a:endParaRPr lang="en-US" sz="1600" b="1" dirty="0">
                <a:latin typeface="Arial" panose="020B0604020202020204" pitchFamily="34" charset="0"/>
                <a:cs typeface="Arial" panose="020B0604020202020204" pitchFamily="34" charset="0"/>
              </a:endParaRPr>
            </a:p>
          </p:txBody>
        </p:sp>
        <p:pic>
          <p:nvPicPr>
            <p:cNvPr id="4" name="Picture 3" descr="Chart, line chart&#10;&#10;Description automatically generated">
              <a:extLst>
                <a:ext uri="{FF2B5EF4-FFF2-40B4-BE49-F238E27FC236}">
                  <a16:creationId xmlns:a16="http://schemas.microsoft.com/office/drawing/2014/main" id="{7CA40C19-D598-48B1-873A-EAE00DD39060}"/>
                </a:ext>
              </a:extLst>
            </p:cNvPr>
            <p:cNvPicPr>
              <a:picLocks noChangeAspect="1"/>
            </p:cNvPicPr>
            <p:nvPr/>
          </p:nvPicPr>
          <p:blipFill rotWithShape="1">
            <a:blip r:embed="rId6">
              <a:extLst>
                <a:ext uri="{28A0092B-C50C-407E-A947-70E740481C1C}">
                  <a14:useLocalDpi xmlns:a14="http://schemas.microsoft.com/office/drawing/2010/main" val="0"/>
                </a:ext>
              </a:extLst>
            </a:blip>
            <a:srcRect b="5928"/>
            <a:stretch/>
          </p:blipFill>
          <p:spPr>
            <a:xfrm>
              <a:off x="1224155" y="4231818"/>
              <a:ext cx="3354143" cy="2590537"/>
            </a:xfrm>
            <a:prstGeom prst="rect">
              <a:avLst/>
            </a:prstGeom>
          </p:spPr>
        </p:pic>
      </p:grpSp>
    </p:spTree>
    <p:extLst>
      <p:ext uri="{BB962C8B-B14F-4D97-AF65-F5344CB8AC3E}">
        <p14:creationId xmlns:p14="http://schemas.microsoft.com/office/powerpoint/2010/main" val="954576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descr="Graphical user interface, website&#10;&#10;Description automatically generated with medium confidence">
            <a:extLst>
              <a:ext uri="{FF2B5EF4-FFF2-40B4-BE49-F238E27FC236}">
                <a16:creationId xmlns:a16="http://schemas.microsoft.com/office/drawing/2014/main" id="{3A02EF41-3BE6-44BE-A601-4906D83F7386}"/>
              </a:ext>
            </a:extLst>
          </p:cNvPr>
          <p:cNvPicPr>
            <a:picLocks noChangeAspect="1"/>
          </p:cNvPicPr>
          <p:nvPr/>
        </p:nvPicPr>
        <p:blipFill rotWithShape="1">
          <a:blip r:embed="rId2">
            <a:extLst>
              <a:ext uri="{28A0092B-C50C-407E-A947-70E740481C1C}">
                <a14:useLocalDpi xmlns:a14="http://schemas.microsoft.com/office/drawing/2010/main" val="0"/>
              </a:ext>
            </a:extLst>
          </a:blip>
          <a:srcRect b="15978"/>
          <a:stretch/>
        </p:blipFill>
        <p:spPr>
          <a:xfrm>
            <a:off x="1223928" y="2972114"/>
            <a:ext cx="3354143" cy="1259705"/>
          </a:xfrm>
          <a:prstGeom prst="rect">
            <a:avLst/>
          </a:prstGeom>
        </p:spPr>
      </p:pic>
      <p:pic>
        <p:nvPicPr>
          <p:cNvPr id="5" name="Picture 4" descr="Chart, line chart&#10;&#10;Description automatically generated">
            <a:extLst>
              <a:ext uri="{FF2B5EF4-FFF2-40B4-BE49-F238E27FC236}">
                <a16:creationId xmlns:a16="http://schemas.microsoft.com/office/drawing/2014/main" id="{5AFB34E9-8024-4488-91BC-1C28D84AEE33}"/>
              </a:ext>
            </a:extLst>
          </p:cNvPr>
          <p:cNvPicPr>
            <a:picLocks noChangeAspect="1"/>
          </p:cNvPicPr>
          <p:nvPr/>
        </p:nvPicPr>
        <p:blipFill rotWithShape="1">
          <a:blip r:embed="rId3">
            <a:extLst>
              <a:ext uri="{28A0092B-C50C-407E-A947-70E740481C1C}">
                <a14:useLocalDpi xmlns:a14="http://schemas.microsoft.com/office/drawing/2010/main" val="0"/>
              </a:ext>
            </a:extLst>
          </a:blip>
          <a:srcRect b="5675"/>
          <a:stretch/>
        </p:blipFill>
        <p:spPr>
          <a:xfrm>
            <a:off x="4574322" y="4231820"/>
            <a:ext cx="3345178" cy="2590536"/>
          </a:xfrm>
          <a:prstGeom prst="rect">
            <a:avLst/>
          </a:prstGeom>
        </p:spPr>
      </p:pic>
      <p:pic>
        <p:nvPicPr>
          <p:cNvPr id="11" name="Picture 10" descr="Chart, line chart&#10;&#10;Description automatically generated">
            <a:extLst>
              <a:ext uri="{FF2B5EF4-FFF2-40B4-BE49-F238E27FC236}">
                <a16:creationId xmlns:a16="http://schemas.microsoft.com/office/drawing/2014/main" id="{EA1CC84B-A21F-4047-AC39-83F388A7E0FF}"/>
              </a:ext>
            </a:extLst>
          </p:cNvPr>
          <p:cNvPicPr>
            <a:picLocks noChangeAspect="1"/>
          </p:cNvPicPr>
          <p:nvPr/>
        </p:nvPicPr>
        <p:blipFill rotWithShape="1">
          <a:blip r:embed="rId4">
            <a:extLst>
              <a:ext uri="{28A0092B-C50C-407E-A947-70E740481C1C}">
                <a14:useLocalDpi xmlns:a14="http://schemas.microsoft.com/office/drawing/2010/main" val="0"/>
              </a:ext>
            </a:extLst>
          </a:blip>
          <a:srcRect b="6263"/>
          <a:stretch/>
        </p:blipFill>
        <p:spPr>
          <a:xfrm>
            <a:off x="7919500" y="4231819"/>
            <a:ext cx="3366169" cy="2590537"/>
          </a:xfrm>
          <a:prstGeom prst="rect">
            <a:avLst/>
          </a:prstGeom>
        </p:spPr>
      </p:pic>
      <p:pic>
        <p:nvPicPr>
          <p:cNvPr id="14" name="Picture 13" descr="Chart, line chart&#10;&#10;Description automatically generated">
            <a:extLst>
              <a:ext uri="{FF2B5EF4-FFF2-40B4-BE49-F238E27FC236}">
                <a16:creationId xmlns:a16="http://schemas.microsoft.com/office/drawing/2014/main" id="{52F6C6EE-6EBF-4F3C-AE56-5C77FB1BBB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4322" y="98286"/>
            <a:ext cx="6711347" cy="4137510"/>
          </a:xfrm>
          <a:prstGeom prst="rect">
            <a:avLst/>
          </a:prstGeom>
        </p:spPr>
      </p:pic>
      <p:sp>
        <p:nvSpPr>
          <p:cNvPr id="10" name="Rectangle 9">
            <a:extLst>
              <a:ext uri="{FF2B5EF4-FFF2-40B4-BE49-F238E27FC236}">
                <a16:creationId xmlns:a16="http://schemas.microsoft.com/office/drawing/2014/main" id="{09C36DBF-C02E-4B91-B6A9-00BD923F51BF}"/>
              </a:ext>
            </a:extLst>
          </p:cNvPr>
          <p:cNvSpPr/>
          <p:nvPr/>
        </p:nvSpPr>
        <p:spPr>
          <a:xfrm>
            <a:off x="1215696" y="89322"/>
            <a:ext cx="3354144" cy="2876322"/>
          </a:xfrm>
          <a:prstGeom prst="rect">
            <a:avLst/>
          </a:prstGeom>
          <a:solidFill>
            <a:srgbClr val="323D4D"/>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Arial" panose="020B0604020202020204" pitchFamily="34" charset="0"/>
              <a:cs typeface="Arial" panose="020B0604020202020204" pitchFamily="34" charset="0"/>
            </a:endParaRPr>
          </a:p>
          <a:p>
            <a:pPr marL="72000"/>
            <a:r>
              <a:rPr lang="en-US" sz="1600" b="1" dirty="0">
                <a:latin typeface="Arial" panose="020B0604020202020204" pitchFamily="34" charset="0"/>
                <a:cs typeface="Arial" panose="020B0604020202020204" pitchFamily="34" charset="0"/>
              </a:rPr>
              <a:t>Reports of suspected adverse reactions to COVID-19 vaccines in Switzerland</a:t>
            </a:r>
          </a:p>
          <a:p>
            <a:pPr marL="72000"/>
            <a:endParaRPr lang="en-US" sz="1100" b="1" dirty="0">
              <a:latin typeface="Arial" panose="020B0604020202020204" pitchFamily="34" charset="0"/>
              <a:cs typeface="Arial" panose="020B0604020202020204" pitchFamily="34" charset="0"/>
            </a:endParaRPr>
          </a:p>
          <a:p>
            <a:pPr marL="72000">
              <a:lnSpc>
                <a:spcPct val="110000"/>
              </a:lnSpc>
              <a:spcAft>
                <a:spcPts val="300"/>
              </a:spcAft>
            </a:pPr>
            <a:r>
              <a:rPr lang="en-US" sz="1050" dirty="0" err="1">
                <a:latin typeface="Arial" panose="020B0604020202020204" pitchFamily="34" charset="0"/>
                <a:cs typeface="Arial" panose="020B0604020202020204" pitchFamily="34" charset="0"/>
              </a:rPr>
              <a:t>Swissmedic</a:t>
            </a:r>
            <a:r>
              <a:rPr lang="en-US" sz="1050" dirty="0">
                <a:latin typeface="Arial" panose="020B0604020202020204" pitchFamily="34" charset="0"/>
                <a:cs typeface="Arial" panose="020B0604020202020204" pitchFamily="34" charset="0"/>
              </a:rPr>
              <a:t> collects the reports of suspected adverse reactions to Covid-19 vaccines in Switzerland. A report can be submitted by anyone, including patients, and it can contain more than one adverse reaction. These charts show the </a:t>
            </a:r>
            <a:r>
              <a:rPr lang="en-US" sz="1050" u="sng" dirty="0">
                <a:latin typeface="Arial" panose="020B0604020202020204" pitchFamily="34" charset="0"/>
                <a:cs typeface="Arial" panose="020B0604020202020204" pitchFamily="34" charset="0"/>
              </a:rPr>
              <a:t>number of reports</a:t>
            </a:r>
            <a:r>
              <a:rPr lang="en-US" sz="1050" dirty="0">
                <a:latin typeface="Arial" panose="020B0604020202020204" pitchFamily="34" charset="0"/>
                <a:cs typeface="Arial" panose="020B0604020202020204" pitchFamily="34" charset="0"/>
              </a:rPr>
              <a:t> in absolute numbers and per 100,000 vaccinated people, from 23 March 2021 to 23 November 2021. Reports are updated every three weeks. These data and analyses have important limitations and must be interpreted with caution.</a:t>
            </a:r>
            <a:endParaRPr lang="en-US" sz="1100" b="1" dirty="0">
              <a:latin typeface="Arial" panose="020B0604020202020204" pitchFamily="34" charset="0"/>
              <a:cs typeface="Arial" panose="020B0604020202020204" pitchFamily="34" charset="0"/>
            </a:endParaRPr>
          </a:p>
          <a:p>
            <a:endParaRPr lang="en-US" sz="1600" b="1" dirty="0">
              <a:latin typeface="Arial" panose="020B0604020202020204" pitchFamily="34" charset="0"/>
              <a:cs typeface="Arial" panose="020B0604020202020204" pitchFamily="34" charset="0"/>
            </a:endParaRPr>
          </a:p>
        </p:txBody>
      </p:sp>
      <p:pic>
        <p:nvPicPr>
          <p:cNvPr id="4" name="Picture 3" descr="Chart, line chart&#10;&#10;Description automatically generated">
            <a:extLst>
              <a:ext uri="{FF2B5EF4-FFF2-40B4-BE49-F238E27FC236}">
                <a16:creationId xmlns:a16="http://schemas.microsoft.com/office/drawing/2014/main" id="{7CA40C19-D598-48B1-873A-EAE00DD39060}"/>
              </a:ext>
            </a:extLst>
          </p:cNvPr>
          <p:cNvPicPr>
            <a:picLocks noChangeAspect="1"/>
          </p:cNvPicPr>
          <p:nvPr/>
        </p:nvPicPr>
        <p:blipFill rotWithShape="1">
          <a:blip r:embed="rId6">
            <a:extLst>
              <a:ext uri="{28A0092B-C50C-407E-A947-70E740481C1C}">
                <a14:useLocalDpi xmlns:a14="http://schemas.microsoft.com/office/drawing/2010/main" val="0"/>
              </a:ext>
            </a:extLst>
          </a:blip>
          <a:srcRect b="5928"/>
          <a:stretch/>
        </p:blipFill>
        <p:spPr>
          <a:xfrm>
            <a:off x="1224155" y="4231818"/>
            <a:ext cx="3354143" cy="2590537"/>
          </a:xfrm>
          <a:prstGeom prst="rect">
            <a:avLst/>
          </a:prstGeom>
        </p:spPr>
      </p:pic>
    </p:spTree>
    <p:extLst>
      <p:ext uri="{BB962C8B-B14F-4D97-AF65-F5344CB8AC3E}">
        <p14:creationId xmlns:p14="http://schemas.microsoft.com/office/powerpoint/2010/main" val="2947783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Graphical user interface, website&#10;&#10;Description automatically generated with medium confidence">
            <a:extLst>
              <a:ext uri="{FF2B5EF4-FFF2-40B4-BE49-F238E27FC236}">
                <a16:creationId xmlns:a16="http://schemas.microsoft.com/office/drawing/2014/main" id="{3A02EF41-3BE6-44BE-A601-4906D83F7386}"/>
              </a:ext>
            </a:extLst>
          </p:cNvPr>
          <p:cNvPicPr>
            <a:picLocks noChangeAspect="1"/>
          </p:cNvPicPr>
          <p:nvPr/>
        </p:nvPicPr>
        <p:blipFill rotWithShape="1">
          <a:blip r:embed="rId2">
            <a:extLst>
              <a:ext uri="{28A0092B-C50C-407E-A947-70E740481C1C}">
                <a14:useLocalDpi xmlns:a14="http://schemas.microsoft.com/office/drawing/2010/main" val="0"/>
              </a:ext>
            </a:extLst>
          </a:blip>
          <a:srcRect b="15978"/>
          <a:stretch/>
        </p:blipFill>
        <p:spPr>
          <a:xfrm>
            <a:off x="1223928" y="2972114"/>
            <a:ext cx="3354143" cy="1259705"/>
          </a:xfrm>
          <a:prstGeom prst="rect">
            <a:avLst/>
          </a:prstGeom>
        </p:spPr>
      </p:pic>
      <p:pic>
        <p:nvPicPr>
          <p:cNvPr id="5" name="Picture 4" descr="Chart, line chart&#10;&#10;Description automatically generated">
            <a:extLst>
              <a:ext uri="{FF2B5EF4-FFF2-40B4-BE49-F238E27FC236}">
                <a16:creationId xmlns:a16="http://schemas.microsoft.com/office/drawing/2014/main" id="{5AFB34E9-8024-4488-91BC-1C28D84AEE33}"/>
              </a:ext>
            </a:extLst>
          </p:cNvPr>
          <p:cNvPicPr>
            <a:picLocks noChangeAspect="1"/>
          </p:cNvPicPr>
          <p:nvPr/>
        </p:nvPicPr>
        <p:blipFill rotWithShape="1">
          <a:blip r:embed="rId3">
            <a:extLst>
              <a:ext uri="{28A0092B-C50C-407E-A947-70E740481C1C}">
                <a14:useLocalDpi xmlns:a14="http://schemas.microsoft.com/office/drawing/2010/main" val="0"/>
              </a:ext>
            </a:extLst>
          </a:blip>
          <a:srcRect b="5675"/>
          <a:stretch/>
        </p:blipFill>
        <p:spPr>
          <a:xfrm>
            <a:off x="4574322" y="4231820"/>
            <a:ext cx="3345178" cy="2590536"/>
          </a:xfrm>
          <a:prstGeom prst="rect">
            <a:avLst/>
          </a:prstGeom>
        </p:spPr>
      </p:pic>
      <p:pic>
        <p:nvPicPr>
          <p:cNvPr id="11" name="Picture 10" descr="Chart, line chart&#10;&#10;Description automatically generated">
            <a:extLst>
              <a:ext uri="{FF2B5EF4-FFF2-40B4-BE49-F238E27FC236}">
                <a16:creationId xmlns:a16="http://schemas.microsoft.com/office/drawing/2014/main" id="{EA1CC84B-A21F-4047-AC39-83F388A7E0FF}"/>
              </a:ext>
            </a:extLst>
          </p:cNvPr>
          <p:cNvPicPr>
            <a:picLocks noChangeAspect="1"/>
          </p:cNvPicPr>
          <p:nvPr/>
        </p:nvPicPr>
        <p:blipFill rotWithShape="1">
          <a:blip r:embed="rId4">
            <a:extLst>
              <a:ext uri="{28A0092B-C50C-407E-A947-70E740481C1C}">
                <a14:useLocalDpi xmlns:a14="http://schemas.microsoft.com/office/drawing/2010/main" val="0"/>
              </a:ext>
            </a:extLst>
          </a:blip>
          <a:srcRect b="6263"/>
          <a:stretch/>
        </p:blipFill>
        <p:spPr>
          <a:xfrm>
            <a:off x="7919500" y="4231819"/>
            <a:ext cx="3366169" cy="2590537"/>
          </a:xfrm>
          <a:prstGeom prst="rect">
            <a:avLst/>
          </a:prstGeom>
        </p:spPr>
      </p:pic>
      <p:pic>
        <p:nvPicPr>
          <p:cNvPr id="4" name="Picture 3" descr="Chart, line chart&#10;&#10;Description automatically generated">
            <a:extLst>
              <a:ext uri="{FF2B5EF4-FFF2-40B4-BE49-F238E27FC236}">
                <a16:creationId xmlns:a16="http://schemas.microsoft.com/office/drawing/2014/main" id="{7CA40C19-D598-48B1-873A-EAE00DD39060}"/>
              </a:ext>
            </a:extLst>
          </p:cNvPr>
          <p:cNvPicPr>
            <a:picLocks noChangeAspect="1"/>
          </p:cNvPicPr>
          <p:nvPr/>
        </p:nvPicPr>
        <p:blipFill rotWithShape="1">
          <a:blip r:embed="rId5">
            <a:extLst>
              <a:ext uri="{28A0092B-C50C-407E-A947-70E740481C1C}">
                <a14:useLocalDpi xmlns:a14="http://schemas.microsoft.com/office/drawing/2010/main" val="0"/>
              </a:ext>
            </a:extLst>
          </a:blip>
          <a:srcRect b="5928"/>
          <a:stretch/>
        </p:blipFill>
        <p:spPr>
          <a:xfrm>
            <a:off x="1224155" y="4231818"/>
            <a:ext cx="3354143" cy="2590537"/>
          </a:xfrm>
          <a:prstGeom prst="rect">
            <a:avLst/>
          </a:prstGeom>
        </p:spPr>
      </p:pic>
      <p:pic>
        <p:nvPicPr>
          <p:cNvPr id="13" name="Picture 12" descr="Chart, bar chart, histogram&#10;&#10;Description automatically generated">
            <a:extLst>
              <a:ext uri="{FF2B5EF4-FFF2-40B4-BE49-F238E27FC236}">
                <a16:creationId xmlns:a16="http://schemas.microsoft.com/office/drawing/2014/main" id="{AA7FCB53-2CCF-4E2A-9595-328A4326DB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8072" y="97275"/>
            <a:ext cx="6707598" cy="4142495"/>
          </a:xfrm>
          <a:prstGeom prst="rect">
            <a:avLst/>
          </a:prstGeom>
        </p:spPr>
      </p:pic>
      <p:sp>
        <p:nvSpPr>
          <p:cNvPr id="10" name="Rectangle 9">
            <a:extLst>
              <a:ext uri="{FF2B5EF4-FFF2-40B4-BE49-F238E27FC236}">
                <a16:creationId xmlns:a16="http://schemas.microsoft.com/office/drawing/2014/main" id="{09C36DBF-C02E-4B91-B6A9-00BD923F51BF}"/>
              </a:ext>
            </a:extLst>
          </p:cNvPr>
          <p:cNvSpPr/>
          <p:nvPr/>
        </p:nvSpPr>
        <p:spPr>
          <a:xfrm>
            <a:off x="1215696" y="89322"/>
            <a:ext cx="3354144" cy="2876322"/>
          </a:xfrm>
          <a:prstGeom prst="rect">
            <a:avLst/>
          </a:prstGeom>
          <a:solidFill>
            <a:srgbClr val="323D4D"/>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latin typeface="Arial" panose="020B0604020202020204" pitchFamily="34" charset="0"/>
              <a:cs typeface="Arial" panose="020B0604020202020204" pitchFamily="34" charset="0"/>
            </a:endParaRPr>
          </a:p>
          <a:p>
            <a:pPr marL="72000"/>
            <a:endParaRPr lang="en-US" sz="300" b="1" dirty="0">
              <a:latin typeface="Arial" panose="020B0604020202020204" pitchFamily="34" charset="0"/>
              <a:cs typeface="Arial" panose="020B0604020202020204" pitchFamily="34" charset="0"/>
            </a:endParaRPr>
          </a:p>
          <a:p>
            <a:pPr marL="90000"/>
            <a:r>
              <a:rPr lang="en-US" sz="1600" b="1" dirty="0">
                <a:latin typeface="Arial" panose="020B0604020202020204" pitchFamily="34" charset="0"/>
                <a:cs typeface="Arial" panose="020B0604020202020204" pitchFamily="34" charset="0"/>
              </a:rPr>
              <a:t>Reports of suspected adverse reactions to COVID-19 vaccines in Switzerland</a:t>
            </a:r>
          </a:p>
          <a:p>
            <a:pPr marL="90000"/>
            <a:endParaRPr lang="en-US" sz="500" b="1" dirty="0">
              <a:latin typeface="Arial" panose="020B0604020202020204" pitchFamily="34" charset="0"/>
              <a:cs typeface="Arial" panose="020B0604020202020204" pitchFamily="34" charset="0"/>
            </a:endParaRPr>
          </a:p>
          <a:p>
            <a:pPr marL="90000">
              <a:lnSpc>
                <a:spcPct val="110000"/>
              </a:lnSpc>
              <a:spcAft>
                <a:spcPts val="300"/>
              </a:spcAft>
            </a:pPr>
            <a:r>
              <a:rPr lang="en-US" sz="1050" dirty="0" err="1">
                <a:latin typeface="Arial" panose="020B0604020202020204" pitchFamily="34" charset="0"/>
                <a:cs typeface="Arial" panose="020B0604020202020204" pitchFamily="34" charset="0"/>
              </a:rPr>
              <a:t>Swissmedic</a:t>
            </a:r>
            <a:r>
              <a:rPr lang="en-US" sz="1050" dirty="0">
                <a:latin typeface="Arial" panose="020B0604020202020204" pitchFamily="34" charset="0"/>
                <a:cs typeface="Arial" panose="020B0604020202020204" pitchFamily="34" charset="0"/>
              </a:rPr>
              <a:t> collects the reports of suspected adverse reactions to Covid-19 vaccines in Switzerland. A report can be submitted by anyone, including patients, and it can contain more than one adverse reaction. These charts show the </a:t>
            </a:r>
            <a:r>
              <a:rPr lang="en-US" sz="1050" u="sng" dirty="0">
                <a:latin typeface="Arial" panose="020B0604020202020204" pitchFamily="34" charset="0"/>
                <a:cs typeface="Arial" panose="020B0604020202020204" pitchFamily="34" charset="0"/>
              </a:rPr>
              <a:t>number of reports</a:t>
            </a:r>
            <a:r>
              <a:rPr lang="en-US" sz="1050" dirty="0">
                <a:latin typeface="Arial" panose="020B0604020202020204" pitchFamily="34" charset="0"/>
                <a:cs typeface="Arial" panose="020B0604020202020204" pitchFamily="34" charset="0"/>
              </a:rPr>
              <a:t> in absolute numbers and per 100,000 vaccinated people, from 23 March 2021 to 23 November 2021. Reports are updated every three weeks (with exceptions). These data and analyses have important limitations and must be interpreted with caution.</a:t>
            </a:r>
            <a:endParaRPr lang="en-US" sz="1100" b="1" dirty="0">
              <a:latin typeface="Arial" panose="020B0604020202020204" pitchFamily="34" charset="0"/>
              <a:cs typeface="Arial" panose="020B0604020202020204" pitchFamily="34" charset="0"/>
            </a:endParaRPr>
          </a:p>
          <a:p>
            <a:endParaRPr 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1400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276</Words>
  <Application>Microsoft Office PowerPoint</Application>
  <PresentationFormat>Widescreen</PresentationFormat>
  <Paragraphs>13</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Jean-Luc Jucker</dc:creator>
  <cp:lastModifiedBy>Jean-Luc Jucker</cp:lastModifiedBy>
  <cp:revision>12</cp:revision>
  <dcterms:created xsi:type="dcterms:W3CDTF">2021-12-13T22:06:08Z</dcterms:created>
  <dcterms:modified xsi:type="dcterms:W3CDTF">2021-12-21T22:07:22Z</dcterms:modified>
</cp:coreProperties>
</file>