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2"/>
  </p:notesMasterIdLst>
  <p:sldIdLst>
    <p:sldId id="279" r:id="rId2"/>
    <p:sldId id="309" r:id="rId3"/>
    <p:sldId id="300" r:id="rId4"/>
    <p:sldId id="310" r:id="rId5"/>
    <p:sldId id="292" r:id="rId6"/>
    <p:sldId id="301" r:id="rId7"/>
    <p:sldId id="303" r:id="rId8"/>
    <p:sldId id="315" r:id="rId9"/>
    <p:sldId id="311" r:id="rId10"/>
    <p:sldId id="317" r:id="rId11"/>
    <p:sldId id="318" r:id="rId12"/>
    <p:sldId id="319" r:id="rId13"/>
    <p:sldId id="313" r:id="rId14"/>
    <p:sldId id="299" r:id="rId15"/>
    <p:sldId id="312" r:id="rId16"/>
    <p:sldId id="302" r:id="rId17"/>
    <p:sldId id="304" r:id="rId18"/>
    <p:sldId id="305" r:id="rId19"/>
    <p:sldId id="316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A00"/>
    <a:srgbClr val="F3F3F2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78571" autoAdjust="0"/>
  </p:normalViewPr>
  <p:slideViewPr>
    <p:cSldViewPr snapToGrid="0">
      <p:cViewPr varScale="1">
        <p:scale>
          <a:sx n="57" d="100"/>
          <a:sy n="57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  <a:r>
              <a:rPr lang="en-US" baseline="0" dirty="0"/>
              <a:t> </a:t>
            </a:r>
          </a:p>
          <a:p>
            <a:r>
              <a:rPr lang="en-CA" baseline="0" dirty="0"/>
              <a:t>- </a:t>
            </a:r>
            <a:endParaRPr lang="en-US" baseline="0" dirty="0"/>
          </a:p>
          <a:p>
            <a:endParaRPr lang="en-CA" baseline="0" dirty="0"/>
          </a:p>
          <a:p>
            <a:r>
              <a:rPr lang="en-CA" dirty="0">
                <a:solidFill>
                  <a:srgbClr val="2A1A00"/>
                </a:solidFill>
              </a:rPr>
              <a:t>- System to allow autonomous vehicles to act at intersections</a:t>
            </a:r>
          </a:p>
          <a:p>
            <a:r>
              <a:rPr lang="en-CA" dirty="0">
                <a:solidFill>
                  <a:srgbClr val="2A1A00"/>
                </a:solidFill>
              </a:rPr>
              <a:t>- Requirements were solving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07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1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87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60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3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82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  <a:r>
              <a:rPr lang="en-US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Independent system that operates at the intersection 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Vehicles communicate with a centralized system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This system decides which vehicle goes first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Eliminates the need for general consensus </a:t>
            </a:r>
            <a:r>
              <a:rPr lang="en-CA" baseline="0" dirty="0">
                <a:sym typeface="Wingdings" panose="05000000000000000000" pitchFamily="2" charset="2"/>
              </a:rPr>
              <a:t> single decision maker </a:t>
            </a:r>
          </a:p>
          <a:p>
            <a:pPr marL="171450" indent="-171450">
              <a:buFontTx/>
              <a:buChar char="-"/>
            </a:pPr>
            <a:r>
              <a:rPr lang="en-CA" baseline="0" dirty="0">
                <a:sym typeface="Wingdings" panose="05000000000000000000" pitchFamily="2" charset="2"/>
              </a:rPr>
              <a:t>This system then tells each car when to proceed </a:t>
            </a:r>
            <a:r>
              <a:rPr lang="en-CA" baseline="0" dirty="0"/>
              <a:t> </a:t>
            </a:r>
            <a:endParaRPr lang="en-US" baseline="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Zach</a:t>
            </a:r>
          </a:p>
          <a:p>
            <a:pPr marL="171450" indent="-171450">
              <a:buFontTx/>
              <a:buChar char="-"/>
            </a:pPr>
            <a:r>
              <a:rPr lang="en-CA" dirty="0"/>
              <a:t>Animation</a:t>
            </a:r>
            <a:r>
              <a:rPr lang="en-CA" baseline="0" dirty="0"/>
              <a:t> shows that there is two parts too the system</a:t>
            </a:r>
            <a:r>
              <a:rPr lang="en-US" baseline="0" dirty="0"/>
              <a:t> (Intersection component and vehicle component)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The intersection controller is responsible for managing traffic flow and monitoring the intersection</a:t>
            </a:r>
          </a:p>
          <a:p>
            <a:pPr marL="171450" indent="-171450">
              <a:buFontTx/>
              <a:buChar char="-"/>
            </a:pPr>
            <a:r>
              <a:rPr lang="en-CA" baseline="0" dirty="0"/>
              <a:t>This communicates with the vehicle controller</a:t>
            </a:r>
          </a:p>
          <a:p>
            <a:pPr marL="628650" lvl="1" indent="-171450">
              <a:buFontTx/>
              <a:buChar char="-"/>
            </a:pPr>
            <a:r>
              <a:rPr lang="en-CA" baseline="0" dirty="0"/>
              <a:t>Vehicle controller sends requests and intersection controller sends back over Bluetooth communication </a:t>
            </a:r>
          </a:p>
          <a:p>
            <a:pPr marL="171450" lvl="0" indent="-171450">
              <a:buFontTx/>
              <a:buChar char="-"/>
            </a:pPr>
            <a:r>
              <a:rPr lang="en-CA" baseline="0" dirty="0"/>
              <a:t>Vehicle controller is also for managing and navigating the vehicle on the track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94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Radhika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1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Alex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0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123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Zachary </a:t>
            </a:r>
            <a:r>
              <a:rPr lang="en-CA" sz="1600" dirty="0" err="1">
                <a:solidFill>
                  <a:srgbClr val="2A1A00"/>
                </a:solidFill>
              </a:rPr>
              <a:t>Bazen</a:t>
            </a:r>
            <a:endParaRPr lang="en-US" sz="1600" dirty="0">
              <a:solidFill>
                <a:srgbClr val="2A1A00"/>
              </a:solidFill>
            </a:endParaRPr>
          </a:p>
          <a:p>
            <a:r>
              <a:rPr lang="en-CA" sz="1600" dirty="0">
                <a:solidFill>
                  <a:srgbClr val="2A1A00"/>
                </a:solidFill>
              </a:rPr>
              <a:t>Jean-Lucas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</a:t>
            </a:r>
            <a:r>
              <a:rPr lang="en-CA" sz="1600" dirty="0" err="1">
                <a:solidFill>
                  <a:srgbClr val="2A1A00"/>
                </a:solidFill>
              </a:rPr>
              <a:t>Hobers</a:t>
            </a:r>
            <a:endParaRPr lang="en-CA" sz="1600" dirty="0">
              <a:solidFill>
                <a:srgbClr val="2A1A00"/>
              </a:solidFill>
            </a:endParaRP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VC – Image Processing (1)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95525"/>
            <a:ext cx="4800600" cy="360045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925604"/>
            <a:ext cx="4800600" cy="2340292"/>
          </a:xfrm>
        </p:spPr>
      </p:pic>
      <p:sp>
        <p:nvSpPr>
          <p:cNvPr id="9" name="TextBox 8"/>
          <p:cNvSpPr txBox="1"/>
          <p:nvPr/>
        </p:nvSpPr>
        <p:spPr>
          <a:xfrm>
            <a:off x="2402864" y="1833860"/>
            <a:ext cx="250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1) Captured Image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7825338" y="1833859"/>
            <a:ext cx="2446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2) Cropped Image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948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VC – Image Processing (2)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5" y="2597150"/>
            <a:ext cx="6096000" cy="2971800"/>
          </a:xfrm>
        </p:spPr>
      </p:pic>
      <p:sp>
        <p:nvSpPr>
          <p:cNvPr id="6" name="TextBox 5"/>
          <p:cNvSpPr txBox="1"/>
          <p:nvPr/>
        </p:nvSpPr>
        <p:spPr>
          <a:xfrm>
            <a:off x="5100391" y="2005001"/>
            <a:ext cx="2480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3) Binarized Image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246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VC – Image Processing (3)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5" y="2597150"/>
            <a:ext cx="6096000" cy="2971800"/>
          </a:xfrm>
        </p:spPr>
      </p:pic>
      <p:sp>
        <p:nvSpPr>
          <p:cNvPr id="6" name="TextBox 5"/>
          <p:cNvSpPr txBox="1"/>
          <p:nvPr/>
        </p:nvSpPr>
        <p:spPr>
          <a:xfrm>
            <a:off x="5113215" y="2005001"/>
            <a:ext cx="24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4) Edge Detection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296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VC – Image processing (4)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12" y="1874517"/>
            <a:ext cx="4962855" cy="4005075"/>
          </a:xfrm>
        </p:spPr>
        <p:txBody>
          <a:bodyPr>
            <a:no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Binarization</a:t>
            </a:r>
          </a:p>
          <a:p>
            <a:r>
              <a:rPr lang="en-CA" sz="2800" dirty="0">
                <a:solidFill>
                  <a:schemeClr val="tx1"/>
                </a:solidFill>
              </a:rPr>
              <a:t>Canny Edge Detection</a:t>
            </a:r>
          </a:p>
          <a:p>
            <a:r>
              <a:rPr lang="en-CA" sz="2800" dirty="0">
                <a:solidFill>
                  <a:schemeClr val="tx1"/>
                </a:solidFill>
              </a:rPr>
              <a:t>Probabilistic Hough Line Transform</a:t>
            </a:r>
          </a:p>
          <a:p>
            <a:pPr lvl="1"/>
            <a:r>
              <a:rPr lang="en-CA" sz="2800" dirty="0">
                <a:solidFill>
                  <a:schemeClr val="tx1"/>
                </a:solidFill>
              </a:rPr>
              <a:t>Average line angle</a:t>
            </a:r>
          </a:p>
          <a:p>
            <a:pPr lvl="1"/>
            <a:r>
              <a:rPr lang="en-CA" sz="2800" dirty="0">
                <a:solidFill>
                  <a:schemeClr val="tx1"/>
                </a:solidFill>
              </a:rPr>
              <a:t>Average left and right distance</a:t>
            </a:r>
          </a:p>
          <a:p>
            <a:r>
              <a:rPr lang="en-CA" sz="2800" dirty="0">
                <a:solidFill>
                  <a:schemeClr val="tx1"/>
                </a:solidFill>
              </a:rPr>
              <a:t>Intersection detection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66" y="1880749"/>
            <a:ext cx="6096000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1807" y="4904405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5) Finding 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528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038" y="301105"/>
            <a:ext cx="10178322" cy="1492132"/>
          </a:xfrm>
        </p:spPr>
        <p:txBody>
          <a:bodyPr/>
          <a:lstStyle/>
          <a:p>
            <a:r>
              <a:rPr lang="en-CA" dirty="0"/>
              <a:t>VC – Vehicle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998" y="1259841"/>
            <a:ext cx="10178322" cy="229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1678" y="1755423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>
                <a:solidFill>
                  <a:schemeClr val="tx1"/>
                </a:solidFill>
              </a:rPr>
              <a:t>Controls wheel angle</a:t>
            </a:r>
          </a:p>
          <a:p>
            <a:pPr lvl="1"/>
            <a:r>
              <a:rPr lang="en-CA" sz="2800" dirty="0">
                <a:solidFill>
                  <a:schemeClr val="tx1"/>
                </a:solidFill>
              </a:rPr>
              <a:t>Utilizes two experts:</a:t>
            </a:r>
          </a:p>
          <a:p>
            <a:pPr lvl="2"/>
            <a:r>
              <a:rPr lang="en-CA" sz="2800" dirty="0">
                <a:solidFill>
                  <a:schemeClr val="tx1"/>
                </a:solidFill>
              </a:rPr>
              <a:t>Slope Expert</a:t>
            </a:r>
          </a:p>
          <a:p>
            <a:pPr lvl="2"/>
            <a:r>
              <a:rPr lang="en-CA" sz="2800" dirty="0">
                <a:solidFill>
                  <a:schemeClr val="tx1"/>
                </a:solidFill>
              </a:rPr>
              <a:t>Length Expert </a:t>
            </a:r>
          </a:p>
          <a:p>
            <a:r>
              <a:rPr lang="en-CA" sz="2800" dirty="0">
                <a:solidFill>
                  <a:schemeClr val="tx1"/>
                </a:solidFill>
              </a:rPr>
              <a:t>Sets speed</a:t>
            </a:r>
          </a:p>
          <a:p>
            <a:endParaRPr lang="en-CA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9" y="2363394"/>
            <a:ext cx="4877223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VC – Hardware Interfacing 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55423"/>
            <a:ext cx="10178322" cy="3593591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tx1"/>
                </a:solidFill>
              </a:rPr>
              <a:t>Raspberry Pi 3</a:t>
            </a:r>
          </a:p>
          <a:p>
            <a:r>
              <a:rPr lang="en-CA" sz="2800" dirty="0">
                <a:solidFill>
                  <a:schemeClr val="tx1"/>
                </a:solidFill>
              </a:rPr>
              <a:t>Servo </a:t>
            </a:r>
          </a:p>
          <a:p>
            <a:r>
              <a:rPr lang="en-CA" sz="2800" dirty="0">
                <a:solidFill>
                  <a:schemeClr val="tx1"/>
                </a:solidFill>
              </a:rPr>
              <a:t>Speed Controller</a:t>
            </a:r>
          </a:p>
          <a:p>
            <a:r>
              <a:rPr lang="en-CA" sz="2800" dirty="0">
                <a:solidFill>
                  <a:schemeClr val="tx1"/>
                </a:solidFill>
              </a:rPr>
              <a:t>Ultrasonic Sensor (HC-SR04)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27817" y="4095946"/>
            <a:ext cx="10826044" cy="25061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112" y="4700939"/>
            <a:ext cx="2548644" cy="1515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71" y="4576844"/>
            <a:ext cx="2301168" cy="154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16" y="4301998"/>
            <a:ext cx="3209929" cy="2153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70" y="4461727"/>
            <a:ext cx="2594505" cy="19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9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car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0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Hazard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278" y="2057401"/>
            <a:ext cx="10178322" cy="359359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CA" sz="2400" dirty="0">
              <a:solidFill>
                <a:schemeClr val="tx1"/>
              </a:solidFill>
            </a:endParaRPr>
          </a:p>
          <a:p>
            <a:r>
              <a:rPr lang="en-CA" sz="3200" dirty="0">
                <a:solidFill>
                  <a:schemeClr val="tx1"/>
                </a:solidFill>
              </a:rPr>
              <a:t>Communication</a:t>
            </a:r>
          </a:p>
          <a:p>
            <a:r>
              <a:rPr lang="en-CA" sz="3200" dirty="0">
                <a:solidFill>
                  <a:schemeClr val="tx1"/>
                </a:solidFill>
              </a:rPr>
              <a:t>Loss of power</a:t>
            </a:r>
          </a:p>
          <a:p>
            <a:r>
              <a:rPr lang="en-CA" sz="3200" dirty="0">
                <a:solidFill>
                  <a:schemeClr val="tx1"/>
                </a:solidFill>
              </a:rPr>
              <a:t>Software (crashes and errors)	</a:t>
            </a:r>
          </a:p>
        </p:txBody>
      </p:sp>
    </p:spTree>
    <p:extLst>
      <p:ext uri="{BB962C8B-B14F-4D97-AF65-F5344CB8AC3E}">
        <p14:creationId xmlns:p14="http://schemas.microsoft.com/office/powerpoint/2010/main" val="398205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</a:rPr>
              <a:t>Bluetooth to other communication</a:t>
            </a:r>
          </a:p>
          <a:p>
            <a:r>
              <a:rPr lang="en-CA" sz="3200" dirty="0">
                <a:solidFill>
                  <a:schemeClr val="tx1"/>
                </a:solidFill>
              </a:rPr>
              <a:t>IC vehicle detection</a:t>
            </a:r>
          </a:p>
          <a:p>
            <a:r>
              <a:rPr lang="en-CA" sz="3200" dirty="0">
                <a:solidFill>
                  <a:schemeClr val="tx1"/>
                </a:solidFill>
              </a:rPr>
              <a:t>Obstacle detection??????????????????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88689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393" y="235269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CA" sz="8000" dirty="0" err="1"/>
              <a:t>DEmo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38472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303" y="399942"/>
            <a:ext cx="10178322" cy="10531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7200" dirty="0"/>
              <a:t>The Team</a:t>
            </a:r>
            <a:endParaRPr lang="en-US" sz="7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300937"/>
              </p:ext>
            </p:extLst>
          </p:nvPr>
        </p:nvGraphicFramePr>
        <p:xfrm>
          <a:off x="736451" y="2266335"/>
          <a:ext cx="11346427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285">
                  <a:extLst>
                    <a:ext uri="{9D8B030D-6E8A-4147-A177-3AD203B41FA5}">
                      <a16:colId xmlns:a16="http://schemas.microsoft.com/office/drawing/2014/main" val="2565215050"/>
                    </a:ext>
                  </a:extLst>
                </a:gridCol>
                <a:gridCol w="394258">
                  <a:extLst>
                    <a:ext uri="{9D8B030D-6E8A-4147-A177-3AD203B41FA5}">
                      <a16:colId xmlns:a16="http://schemas.microsoft.com/office/drawing/2014/main" val="3279567016"/>
                    </a:ext>
                  </a:extLst>
                </a:gridCol>
                <a:gridCol w="7451884">
                  <a:extLst>
                    <a:ext uri="{9D8B030D-6E8A-4147-A177-3AD203B41FA5}">
                      <a16:colId xmlns:a16="http://schemas.microsoft.com/office/drawing/2014/main" val="3702030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800" dirty="0"/>
                        <a:t>Zachary Bazen 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i="1" dirty="0"/>
                        <a:t>Software Engineering</a:t>
                      </a:r>
                      <a:r>
                        <a:rPr lang="en-CA" sz="2800" i="1" baseline="0" dirty="0"/>
                        <a:t> 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071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Jean-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Lucas Ferreira</a:t>
                      </a:r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i="1" dirty="0">
                          <a:solidFill>
                            <a:schemeClr val="tx1"/>
                          </a:solidFill>
                        </a:rPr>
                        <a:t>Software Engineering</a:t>
                      </a:r>
                      <a:r>
                        <a:rPr lang="en-CA" sz="2800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783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Alexander Jackson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i="1" dirty="0"/>
                        <a:t>Software Engineering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70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Justin </a:t>
                      </a:r>
                      <a:r>
                        <a:rPr lang="en-US" sz="2800" dirty="0" err="1"/>
                        <a:t>Kapinski</a:t>
                      </a:r>
                      <a:r>
                        <a:rPr lang="en-US" sz="2800" dirty="0"/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i="1" dirty="0"/>
                        <a:t>Software Engineering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3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Mathew </a:t>
                      </a:r>
                      <a:r>
                        <a:rPr lang="en-US" sz="2800" dirty="0" err="1"/>
                        <a:t>Hobers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i="1" dirty="0"/>
                        <a:t>Software Engineering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44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800" dirty="0">
                          <a:solidFill>
                            <a:srgbClr val="2A1A00"/>
                          </a:solidFill>
                        </a:rPr>
                        <a:t>Radhika Sharma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800" i="1" dirty="0"/>
                        <a:t>Software Engineering – Embedded Systems</a:t>
                      </a:r>
                      <a:endParaRPr lang="en-US" sz="28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49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9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27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7200" dirty="0">
                <a:solidFill>
                  <a:srgbClr val="2A1A00"/>
                </a:solidFill>
              </a:rPr>
              <a:t>The Problem</a:t>
            </a:r>
            <a:endParaRPr lang="en-US" sz="7200" dirty="0">
              <a:solidFill>
                <a:srgbClr val="2A1A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869" y="2168015"/>
            <a:ext cx="5801425" cy="4689985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2A1A00"/>
                </a:solidFill>
              </a:rPr>
              <a:t>Autonomous vehicles arrive intersection</a:t>
            </a:r>
          </a:p>
          <a:p>
            <a:r>
              <a:rPr lang="en-CA" sz="3600" dirty="0">
                <a:solidFill>
                  <a:srgbClr val="2A1A00"/>
                </a:solidFill>
              </a:rPr>
              <a:t>Require method for general consensus</a:t>
            </a:r>
          </a:p>
          <a:p>
            <a:r>
              <a:rPr lang="en-CA" sz="3600" dirty="0">
                <a:solidFill>
                  <a:srgbClr val="2A1A00"/>
                </a:solidFill>
              </a:rPr>
              <a:t>Require decision communication </a:t>
            </a:r>
          </a:p>
        </p:txBody>
      </p:sp>
      <p:sp>
        <p:nvSpPr>
          <p:cNvPr id="4" name="Cross 3"/>
          <p:cNvSpPr>
            <a:spLocks noChangeAspect="1"/>
          </p:cNvSpPr>
          <p:nvPr/>
        </p:nvSpPr>
        <p:spPr>
          <a:xfrm>
            <a:off x="6502928" y="1764773"/>
            <a:ext cx="5701210" cy="5100179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63314" y="5490684"/>
            <a:ext cx="1494442" cy="227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8818288" y="6121188"/>
            <a:ext cx="1381222" cy="1202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>
            <a:off x="10860382" y="5490683"/>
            <a:ext cx="1361182" cy="1361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10261017" y="6125376"/>
            <a:ext cx="1311401" cy="1538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20184" y="2848229"/>
            <a:ext cx="1494442" cy="227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8687543" y="2331666"/>
            <a:ext cx="1311401" cy="1776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0800000">
            <a:off x="10872059" y="2964344"/>
            <a:ext cx="1349504" cy="1118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0243075" y="2361493"/>
            <a:ext cx="1311401" cy="1179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6502928" y="2992518"/>
            <a:ext cx="1448792" cy="83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7211844" y="2308068"/>
            <a:ext cx="1255489" cy="168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0800000">
            <a:off x="6502926" y="5532727"/>
            <a:ext cx="1448794" cy="1048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7211899" y="6132088"/>
            <a:ext cx="1297353" cy="182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10277469" y="3519023"/>
            <a:ext cx="1278499" cy="1538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7206052" y="4858987"/>
            <a:ext cx="1278499" cy="212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0800000">
            <a:off x="10898775" y="4090383"/>
            <a:ext cx="1361182" cy="1448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0800000">
            <a:off x="6502927" y="4326156"/>
            <a:ext cx="1343755" cy="137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93298" y="4723816"/>
            <a:ext cx="447541" cy="48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401386" y="3354355"/>
            <a:ext cx="447541" cy="48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43634" y="1126794"/>
            <a:ext cx="447541" cy="48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48969" y="3595945"/>
            <a:ext cx="2528738" cy="1239379"/>
          </a:xfrm>
          <a:prstGeom prst="rect">
            <a:avLst/>
          </a:prstGeom>
          <a:solidFill>
            <a:srgbClr val="F3F3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CA" sz="3600" b="1" dirty="0">
                <a:solidFill>
                  <a:srgbClr val="2A1A00"/>
                </a:solidFill>
                <a:cs typeface="Times New Roman" panose="02020603050405020304" pitchFamily="18" charset="0"/>
              </a:rPr>
              <a:t>Which car goes first?</a:t>
            </a:r>
            <a:endParaRPr lang="en-US" sz="3600" b="1" dirty="0">
              <a:solidFill>
                <a:srgbClr val="2A1A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7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00052 0.14375 " pathEditMode="relative" rAng="0" ptsTypes="AA">
                                      <p:cBhvr>
                                        <p:cTn id="61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17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09805 -0.00579 " pathEditMode="relative" rAng="0" ptsTypes="AA">
                                      <p:cBhvr>
                                        <p:cTn id="63" dur="2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-30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09831 -4.07407E-6 " pathEditMode="relative" rAng="0" ptsTypes="AA">
                                      <p:cBhvr>
                                        <p:cTn id="68" dur="2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98" y="1708475"/>
            <a:ext cx="5238929" cy="3117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27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CA" sz="7200" dirty="0">
                <a:solidFill>
                  <a:srgbClr val="2A1A00"/>
                </a:solidFill>
              </a:rPr>
              <a:t>OUR Solution</a:t>
            </a:r>
            <a:endParaRPr lang="en-US" sz="7200" dirty="0">
              <a:solidFill>
                <a:srgbClr val="2A1A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79304"/>
            <a:ext cx="9811433" cy="2358829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2A1A00"/>
                </a:solidFill>
              </a:rPr>
              <a:t> </a:t>
            </a:r>
            <a:r>
              <a:rPr lang="en-CA" sz="3600" dirty="0">
                <a:solidFill>
                  <a:srgbClr val="2A1A00"/>
                </a:solidFill>
              </a:rPr>
              <a:t>Intersection Controller (IC)</a:t>
            </a:r>
          </a:p>
          <a:p>
            <a:pPr lvl="1"/>
            <a:r>
              <a:rPr lang="en-CA" sz="3200" dirty="0">
                <a:solidFill>
                  <a:srgbClr val="2A1A00"/>
                </a:solidFill>
              </a:rPr>
              <a:t> </a:t>
            </a:r>
            <a:r>
              <a:rPr lang="en-CA" sz="3200" dirty="0">
                <a:solidFill>
                  <a:schemeClr val="tx1"/>
                </a:solidFill>
              </a:rPr>
              <a:t> Manages traffic flow</a:t>
            </a:r>
          </a:p>
          <a:p>
            <a:pPr marL="457200" lvl="1" indent="0">
              <a:buNone/>
            </a:pPr>
            <a:endParaRPr lang="en-CA" sz="3200" dirty="0">
              <a:solidFill>
                <a:srgbClr val="2A1A00"/>
              </a:solidFill>
            </a:endParaRPr>
          </a:p>
          <a:p>
            <a:r>
              <a:rPr lang="en-CA" sz="3600" dirty="0">
                <a:solidFill>
                  <a:schemeClr val="tx1"/>
                </a:solidFill>
              </a:rPr>
              <a:t>Vehicle Controller (VC)</a:t>
            </a:r>
          </a:p>
          <a:p>
            <a:pPr lvl="1"/>
            <a:r>
              <a:rPr lang="en-CA" sz="3600" dirty="0">
                <a:solidFill>
                  <a:schemeClr val="tx1"/>
                </a:solidFill>
              </a:rPr>
              <a:t> </a:t>
            </a:r>
            <a:r>
              <a:rPr lang="en-CA" sz="3200" dirty="0">
                <a:solidFill>
                  <a:schemeClr val="tx1"/>
                </a:solidFill>
              </a:rPr>
              <a:t>Manages track and intersection navigation</a:t>
            </a:r>
          </a:p>
          <a:p>
            <a:pPr lvl="1"/>
            <a:endParaRPr lang="en-US" sz="2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9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2961655" y="5850327"/>
            <a:ext cx="1875608" cy="13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4013 0.17106 L 0.20052 0.17106 C 0.11055 0.17106 -0.00039 0.12384 -0.00039 0.08611 L -0.00039 0.00115 " pathEditMode="relative" rAng="10800000" ptsTypes="AAAA">
                                      <p:cBhvr>
                                        <p:cTn id="8" dur="3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3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6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1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6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2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" t="2834" r="2886" b="4489"/>
          <a:stretch/>
        </p:blipFill>
        <p:spPr>
          <a:xfrm>
            <a:off x="5194509" y="2100944"/>
            <a:ext cx="6148405" cy="2795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Intersection Controller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592" y="2394859"/>
            <a:ext cx="10178322" cy="3593591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2A1A00"/>
                </a:solidFill>
              </a:rPr>
              <a:t>Why an IC? </a:t>
            </a:r>
          </a:p>
          <a:p>
            <a:pPr lvl="1"/>
            <a:r>
              <a:rPr lang="en-CA" sz="2800" dirty="0">
                <a:solidFill>
                  <a:srgbClr val="2A1A00"/>
                </a:solidFill>
              </a:rPr>
              <a:t>Efficient traffic flow </a:t>
            </a:r>
          </a:p>
          <a:p>
            <a:pPr lvl="1"/>
            <a:r>
              <a:rPr lang="en-CA" sz="2800" dirty="0">
                <a:solidFill>
                  <a:srgbClr val="2A1A00"/>
                </a:solidFill>
              </a:rPr>
              <a:t>Redundancy</a:t>
            </a:r>
          </a:p>
          <a:p>
            <a:pPr marL="457200" lvl="1" indent="0">
              <a:buNone/>
            </a:pPr>
            <a:endParaRPr lang="en-CA" sz="2800" dirty="0">
              <a:solidFill>
                <a:srgbClr val="2A1A00"/>
              </a:solidFill>
            </a:endParaRPr>
          </a:p>
          <a:p>
            <a:pPr marL="0" indent="0">
              <a:buNone/>
            </a:pPr>
            <a:endParaRPr lang="en-CA" sz="2800" dirty="0">
              <a:solidFill>
                <a:srgbClr val="2A1A00"/>
              </a:solidFill>
            </a:endParaRPr>
          </a:p>
          <a:p>
            <a:endParaRPr lang="en-US" sz="2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3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IC picking up car going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9472"/>
          </a:xfrm>
        </p:spPr>
        <p:txBody>
          <a:bodyPr/>
          <a:lstStyle/>
          <a:p>
            <a:pPr algn="ctr"/>
            <a:r>
              <a:rPr lang="en-CA" dirty="0"/>
              <a:t>Communication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" t="13682" r="3927" b="13571"/>
          <a:stretch/>
        </p:blipFill>
        <p:spPr>
          <a:xfrm>
            <a:off x="2841170" y="2068285"/>
            <a:ext cx="6988630" cy="4446073"/>
          </a:xfrm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23118" y="1572983"/>
            <a:ext cx="4798712" cy="8436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Vehicle </a:t>
            </a:r>
            <a:br>
              <a:rPr lang="en-CA" dirty="0"/>
            </a:br>
            <a:r>
              <a:rPr lang="en-CA" dirty="0"/>
              <a:t>Controller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47305" y="1572983"/>
            <a:ext cx="4849296" cy="8436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INTERSECTION </a:t>
            </a:r>
            <a:br>
              <a:rPr lang="en-CA" dirty="0"/>
            </a:br>
            <a:r>
              <a:rPr lang="en-CA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02507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Vehicle Controller</a:t>
            </a:r>
            <a:br>
              <a:rPr lang="en-CA" dirty="0"/>
            </a:b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" r="2245"/>
          <a:stretch/>
        </p:blipFill>
        <p:spPr>
          <a:xfrm>
            <a:off x="2122714" y="1015196"/>
            <a:ext cx="8382000" cy="5722761"/>
          </a:xfrm>
        </p:spPr>
      </p:pic>
    </p:spTree>
    <p:extLst>
      <p:ext uri="{BB962C8B-B14F-4D97-AF65-F5344CB8AC3E}">
        <p14:creationId xmlns:p14="http://schemas.microsoft.com/office/powerpoint/2010/main" val="2797447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1847</TotalTime>
  <Words>427</Words>
  <Application>Microsoft Office PowerPoint</Application>
  <PresentationFormat>Widescreen</PresentationFormat>
  <Paragraphs>156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Vehicle Intersection control</vt:lpstr>
      <vt:lpstr>The Team</vt:lpstr>
      <vt:lpstr>The Problem</vt:lpstr>
      <vt:lpstr>OUR Solution</vt:lpstr>
      <vt:lpstr>PowerPoint Presentation</vt:lpstr>
      <vt:lpstr>Intersection Controller</vt:lpstr>
      <vt:lpstr>Video of IC picking up car going by </vt:lpstr>
      <vt:lpstr>Communication</vt:lpstr>
      <vt:lpstr>Vehicle Controller </vt:lpstr>
      <vt:lpstr>VC – Image Processing (1)</vt:lpstr>
      <vt:lpstr>VC – Image Processing (2)</vt:lpstr>
      <vt:lpstr>VC – Image Processing (3)</vt:lpstr>
      <vt:lpstr> VC – Image processing (4) </vt:lpstr>
      <vt:lpstr>VC – Vehicle navigation</vt:lpstr>
      <vt:lpstr>VC – Hardware Interfacing  </vt:lpstr>
      <vt:lpstr>Video of car driving</vt:lpstr>
      <vt:lpstr>Hazard mitigation</vt:lpstr>
      <vt:lpstr>Features to be implemented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Alex Jackson</cp:lastModifiedBy>
  <cp:revision>132</cp:revision>
  <dcterms:created xsi:type="dcterms:W3CDTF">2017-02-07T02:00:39Z</dcterms:created>
  <dcterms:modified xsi:type="dcterms:W3CDTF">2017-04-05T01:56:45Z</dcterms:modified>
</cp:coreProperties>
</file>