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5"/>
  </p:notesMasterIdLst>
  <p:sldIdLst>
    <p:sldId id="279" r:id="rId2"/>
    <p:sldId id="296" r:id="rId3"/>
    <p:sldId id="300" r:id="rId4"/>
    <p:sldId id="298" r:id="rId5"/>
    <p:sldId id="297" r:id="rId6"/>
    <p:sldId id="299" r:id="rId7"/>
    <p:sldId id="302" r:id="rId8"/>
    <p:sldId id="301" r:id="rId9"/>
    <p:sldId id="303" r:id="rId10"/>
    <p:sldId id="304" r:id="rId11"/>
    <p:sldId id="305" r:id="rId12"/>
    <p:sldId id="284" r:id="rId13"/>
    <p:sldId id="285" r:id="rId14"/>
    <p:sldId id="286" r:id="rId15"/>
    <p:sldId id="292" r:id="rId16"/>
    <p:sldId id="287" r:id="rId17"/>
    <p:sldId id="294" r:id="rId18"/>
    <p:sldId id="293" r:id="rId19"/>
    <p:sldId id="295" r:id="rId20"/>
    <p:sldId id="289" r:id="rId21"/>
    <p:sldId id="290" r:id="rId22"/>
    <p:sldId id="29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5055" autoAdjust="0"/>
  </p:normalViewPr>
  <p:slideViewPr>
    <p:cSldViewPr snapToGrid="0">
      <p:cViewPr varScale="1">
        <p:scale>
          <a:sx n="97" d="100"/>
          <a:sy n="9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2655-F55E-45D4-839B-7F4274A77E35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E4FC-73CE-4995-A7FF-7ADA8F1DA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READER</a:t>
            </a:r>
            <a:r>
              <a:rPr lang="en-CA" sz="2000" baseline="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: mat</a:t>
            </a: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The problem : what to do when more than one vehicle arrives at the intersection at one time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abin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smart intersections to improve efficiency at stop sign intersections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Our Goal ( to increase efficiency of autonomous vehicles at stop sign intersections)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57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Mat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Slide for explaining overall system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5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5875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READER: Zach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endParaRPr lang="en-CA"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●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WHY WE CHOSE TO DO IT THIS WAY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it does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manages traffic flow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camera and Computer</a:t>
            </a:r>
          </a:p>
          <a:p>
            <a:pPr marL="457200" lvl="0" indent="-298450" rtl="0">
              <a:spcBef>
                <a:spcPts val="0"/>
              </a:spcBef>
              <a:buClr>
                <a:schemeClr val="dk1"/>
              </a:buClr>
              <a:buSzPct val="100000"/>
              <a:buFont typeface="Cabin"/>
              <a:buChar char="-"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chose this approach because the track is shared and we did not want to interfere with other  groups, ideally other types of sensors would be used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it works 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8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  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READER:  </a:t>
            </a:r>
            <a:r>
              <a:rPr lang="en-CA" dirty="0" err="1"/>
              <a:t>JEan</a:t>
            </a:r>
            <a:endParaRPr dirty="0"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423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READER:</a:t>
            </a:r>
            <a:r>
              <a:rPr lang="en-CA" baseline="0" dirty="0"/>
              <a:t> Jean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AE4FC-73CE-4995-A7FF-7ADA8F1DA8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01600" lvl="0" indent="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Innovative Aspects: Alex</a:t>
            </a: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endParaRPr lang="en-CA" sz="2000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55600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-CA" sz="20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FOR FUTURE USE: (is capable of detecting non autonomous vehicles and pedestrians &amp; Smart Traffic)</a:t>
            </a:r>
          </a:p>
          <a:p>
            <a:pPr lvl="0">
              <a:spcBef>
                <a:spcPts val="0"/>
              </a:spcBef>
              <a:buNone/>
            </a:pPr>
            <a:endParaRPr lang="en-CA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57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Costs: Radhika</a:t>
            </a: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22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READER: Justin</a:t>
            </a:r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0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5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207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2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86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73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FE84A0-83F7-4E0A-A0CE-A961D6AAB2B6}" type="datetimeFigureOut">
              <a:rPr lang="en-US" smtClean="0"/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33B859-0353-4FEA-BFD0-D10904AA9F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7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 title="righ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17162" y="3562118"/>
            <a:ext cx="10134198" cy="1857901"/>
          </a:xfrm>
        </p:spPr>
        <p:txBody>
          <a:bodyPr anchor="t">
            <a:normAutofit fontScale="90000"/>
          </a:bodyPr>
          <a:lstStyle/>
          <a:p>
            <a:r>
              <a:rPr lang="en-CA" sz="7200" dirty="0"/>
              <a:t>Vehicle Intersection control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21388326">
            <a:off x="-408207" y="1745153"/>
            <a:ext cx="12829460" cy="1245685"/>
          </a:xfrm>
          <a:solidFill>
            <a:srgbClr val="2A1A00"/>
          </a:solidFill>
        </p:spPr>
        <p:txBody>
          <a:bodyPr anchor="ctr">
            <a:norm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89" b="2298"/>
          <a:stretch/>
        </p:blipFill>
        <p:spPr>
          <a:xfrm>
            <a:off x="4929652" y="156217"/>
            <a:ext cx="5407518" cy="2390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818">
            <a:off x="9691030" y="115507"/>
            <a:ext cx="373731" cy="295248"/>
          </a:xfrm>
          <a:prstGeom prst="rect">
            <a:avLst/>
          </a:prstGeom>
        </p:spPr>
      </p:pic>
      <p:sp>
        <p:nvSpPr>
          <p:cNvPr id="12" name="Subtitle 4"/>
          <p:cNvSpPr txBox="1">
            <a:spLocks/>
          </p:cNvSpPr>
          <p:nvPr/>
        </p:nvSpPr>
        <p:spPr>
          <a:xfrm>
            <a:off x="1748515" y="5597752"/>
            <a:ext cx="9671493" cy="6564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 dirty="0">
                <a:solidFill>
                  <a:srgbClr val="2A1A00"/>
                </a:solidFill>
              </a:rPr>
              <a:t>Intersection Management for autonomous </a:t>
            </a:r>
          </a:p>
          <a:p>
            <a:r>
              <a:rPr lang="en-CA" sz="2200" b="0" dirty="0">
                <a:solidFill>
                  <a:srgbClr val="2A1A00"/>
                </a:solidFill>
              </a:rPr>
              <a:t>vehicles</a:t>
            </a:r>
            <a:endParaRPr lang="en-US" sz="2200" b="0" dirty="0">
              <a:solidFill>
                <a:srgbClr val="2A1A00"/>
              </a:solidFill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 rot="21381350">
            <a:off x="7840262" y="1287951"/>
            <a:ext cx="2028024" cy="366875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chemeClr val="bg2"/>
                </a:solidFill>
              </a:rPr>
              <a:t>Group 6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1" name="Subtitle 4"/>
          <p:cNvSpPr txBox="1">
            <a:spLocks/>
          </p:cNvSpPr>
          <p:nvPr/>
        </p:nvSpPr>
        <p:spPr>
          <a:xfrm>
            <a:off x="406648" y="263130"/>
            <a:ext cx="3749342" cy="2283863"/>
          </a:xfrm>
          <a:prstGeom prst="rect">
            <a:avLst/>
          </a:prstGeom>
          <a:solidFill>
            <a:schemeClr val="bg1"/>
          </a:solidFill>
          <a:ln w="76200">
            <a:solidFill>
              <a:srgbClr val="2A1A00"/>
            </a:solidFill>
          </a:ln>
          <a:scene3d>
            <a:camera prst="perspectiveHeroicExtremeRightFacing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>
                <a:solidFill>
                  <a:srgbClr val="2A1A00"/>
                </a:solidFill>
              </a:rPr>
              <a:t>Alex Jackson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Jean Lucas Ferreira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Justin Kapinski</a:t>
            </a:r>
          </a:p>
          <a:p>
            <a:r>
              <a:rPr lang="en-CA" sz="1600" dirty="0">
                <a:solidFill>
                  <a:srgbClr val="2A1A00"/>
                </a:solidFill>
              </a:rPr>
              <a:t>Mathew Hobers</a:t>
            </a:r>
          </a:p>
          <a:p>
            <a:r>
              <a:rPr lang="en-CA" sz="1600" dirty="0">
                <a:solidFill>
                  <a:srgbClr val="2A1A00"/>
                </a:solidFill>
              </a:rPr>
              <a:t>Radhika Sharma</a:t>
            </a:r>
          </a:p>
          <a:p>
            <a:r>
              <a:rPr lang="en-CA" sz="1600" dirty="0">
                <a:solidFill>
                  <a:srgbClr val="2A1A00"/>
                </a:solidFill>
              </a:rPr>
              <a:t>Zachary Bazen</a:t>
            </a:r>
            <a:endParaRPr lang="en-US" sz="1600" dirty="0">
              <a:solidFill>
                <a:srgbClr val="2A1A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3158" y="1749526"/>
            <a:ext cx="7028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066925" y="5420019"/>
            <a:ext cx="92011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Hazard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IC fails – power generator like in real life</a:t>
            </a:r>
          </a:p>
          <a:p>
            <a:r>
              <a:rPr lang="en-CA" dirty="0"/>
              <a:t>If </a:t>
            </a:r>
            <a:r>
              <a:rPr lang="en-CA" dirty="0" err="1"/>
              <a:t>ic</a:t>
            </a:r>
            <a:r>
              <a:rPr lang="en-CA" dirty="0"/>
              <a:t> crashes and has power, cars will stop at the intersection</a:t>
            </a:r>
          </a:p>
          <a:p>
            <a:r>
              <a:rPr lang="en-CA" dirty="0"/>
              <a:t>Bluetooth failure, message resent from vehicle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205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Still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Bluetooth to other communication</a:t>
            </a:r>
          </a:p>
          <a:p>
            <a:r>
              <a:rPr lang="en-CA" dirty="0"/>
              <a:t>IC vehicle detection</a:t>
            </a:r>
          </a:p>
          <a:p>
            <a:r>
              <a:rPr lang="en-CA" dirty="0"/>
              <a:t>Obstacle detection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89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PROBLEM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251675" y="1874575"/>
            <a:ext cx="104673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3000" b="1" dirty="0">
                <a:solidFill>
                  <a:srgbClr val="2A1A00"/>
                </a:solidFill>
              </a:rPr>
              <a:t>How should autonomous vehicles behave when approaching a four-way stop?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lang="en-CA" sz="3000" b="1" dirty="0">
              <a:solidFill>
                <a:srgbClr val="2A1A00"/>
              </a:solidFill>
            </a:endParaRP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single vehicle scenario</a:t>
            </a:r>
          </a:p>
          <a:p>
            <a:pPr marL="1371600" marR="0" lvl="2" indent="-419100" algn="l" rtl="0">
              <a:lnSpc>
                <a:spcPct val="150000"/>
              </a:lnSpc>
              <a:spcBef>
                <a:spcPts val="0"/>
              </a:spcBef>
              <a:buClr>
                <a:srgbClr val="2A1A00"/>
              </a:buClr>
              <a:buSzPct val="100000"/>
            </a:pPr>
            <a:r>
              <a:rPr lang="en-CA" sz="2400" dirty="0">
                <a:solidFill>
                  <a:srgbClr val="2A1A00"/>
                </a:solidFill>
              </a:rPr>
              <a:t>multiple vehicles scenario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THE SOLUTION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51675" y="1732500"/>
            <a:ext cx="10178400" cy="441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Smart Intersection</a:t>
            </a: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Single Vehicle Scenario Solution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Multiple Vehicle Scenario Solution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Decreases time vehicles spend at intersection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save fuel</a:t>
            </a:r>
          </a:p>
          <a:p>
            <a:pPr marL="876300" lvl="1" indent="-342900"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2"/>
                </a:solidFill>
              </a:rPr>
              <a:t>Cars don’t necessarily have to stop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 b="1" dirty="0">
              <a:solidFill>
                <a:schemeClr val="dk2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2"/>
                </a:solidFill>
              </a:rPr>
              <a:t>Two Components: 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Intersection Controller</a:t>
            </a:r>
          </a:p>
          <a:p>
            <a:pPr marL="914400" lvl="0" indent="-3810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CA" sz="2400" dirty="0">
                <a:solidFill>
                  <a:schemeClr val="dk2"/>
                </a:solidFill>
              </a:rPr>
              <a:t>Vehicle Controller</a:t>
            </a:r>
          </a:p>
        </p:txBody>
      </p:sp>
    </p:spTree>
    <p:extLst>
      <p:ext uri="{BB962C8B-B14F-4D97-AF65-F5344CB8AC3E}">
        <p14:creationId xmlns:p14="http://schemas.microsoft.com/office/powerpoint/2010/main" val="118579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20800" y="382375"/>
            <a:ext cx="10793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/>
              <a:t>INTERSECTION CONTROLLER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235800" y="1690600"/>
            <a:ext cx="10163400" cy="500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What does it do?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Monitors intersection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dk1"/>
                </a:solidFill>
                <a:ea typeface="Cabin"/>
                <a:cs typeface="Cabin"/>
                <a:sym typeface="Cabin"/>
              </a:rPr>
              <a:t>Manages traffic flow 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  <a:p>
            <a:pPr lvl="0">
              <a:spcBef>
                <a:spcPts val="0"/>
              </a:spcBef>
              <a:buNone/>
            </a:pPr>
            <a:r>
              <a:rPr lang="en-CA" sz="2400" b="1" dirty="0">
                <a:ea typeface="Cabin"/>
                <a:cs typeface="Cabin"/>
                <a:sym typeface="Cabin"/>
              </a:rPr>
              <a:t>How does it work?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Vehicle requests to proceed </a:t>
            </a:r>
          </a:p>
          <a:p>
            <a:pPr marL="914400" lvl="1" indent="-3810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CA" sz="2400" dirty="0">
                <a:ea typeface="Cabin"/>
                <a:cs typeface="Cabin"/>
                <a:sym typeface="Cabin"/>
              </a:rPr>
              <a:t>Controller grants request when appropriate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 dirty="0"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42672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oss 4"/>
          <p:cNvSpPr/>
          <p:nvPr/>
        </p:nvSpPr>
        <p:spPr>
          <a:xfrm>
            <a:off x="2262910" y="0"/>
            <a:ext cx="7666182" cy="6858000"/>
          </a:xfrm>
          <a:prstGeom prst="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1715653"/>
            <a:ext cx="2262910" cy="3426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27491" y="1715654"/>
            <a:ext cx="2364509" cy="34266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71638" y="1477817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1" y="5142344"/>
            <a:ext cx="2124363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7570317" y="2363320"/>
            <a:ext cx="1535548" cy="24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3082636" y="4255654"/>
            <a:ext cx="1535548" cy="23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10800000">
            <a:off x="8220362" y="3103417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0800000">
            <a:off x="-2310" y="3606796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5168901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5312063" y="5926281"/>
            <a:ext cx="1715656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rot="10800000">
            <a:off x="0" y="1567871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8208752" y="5142342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rot="10800000">
            <a:off x="8220362" y="1596734"/>
            <a:ext cx="3971638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0800000">
            <a:off x="0" y="4982392"/>
            <a:ext cx="3971638" cy="19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rot="5400000">
            <a:off x="3183081" y="788551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7429433" y="788553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2961655" y="5850327"/>
            <a:ext cx="1875608" cy="13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7429432" y="5930899"/>
            <a:ext cx="1715654" cy="138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01125" y="343585"/>
            <a:ext cx="2314575" cy="646331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Intersection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63244" y="2019300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4794791" y="-871757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718238" y="3980871"/>
            <a:ext cx="478056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CA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68719" y="-631824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2537172" y="2266950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-644310" y="4228521"/>
            <a:ext cx="330200" cy="292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63993" y="565725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9763993" y="581599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9763993" y="559703"/>
            <a:ext cx="330200" cy="2921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8054" y="81566"/>
            <a:ext cx="1367046" cy="5815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Request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1502" y="737056"/>
            <a:ext cx="1393598" cy="581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Proceed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4.07407E-6 L -0.00026 0.21412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40156 0.17106 L 0.20078 0.17106 C 0.11081 0.17106 -0.00013 0.12384 -0.00013 0.08611 L -0.00013 0.00116 " pathEditMode="relative" rAng="10800000" ptsTypes="AAAA">
                                      <p:cBhvr>
                                        <p:cTn id="8" dur="4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78" y="-8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1.85185E-6 L -0.30352 0.00371 " pathEditMode="relative" rAng="0" ptsTypes="AA">
                                      <p:cBhvr>
                                        <p:cTn id="10" dur="4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-1.48148E-6 L -0.11315 -1.48148E-6 C -0.16367 -1.48148E-6 -0.2263 -0.06898 -0.2263 -0.125 L -0.2263 -0.25 " pathEditMode="relative" rAng="10800000" ptsTypes="AAAA">
                                      <p:cBhvr>
                                        <p:cTn id="12" dur="4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0833E-6 -2.96296E-6 L 0.30377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3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26 -0.00787 L 0.42656 -0.00787 C 0.61771 -0.00787 0.85351 -0.15416 0.85351 -0.27291 L 0.85351 -0.53773 " pathEditMode="relative" rAng="0" ptsTypes="AAAA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82" y="-2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40195 0.0407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04" y="1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21412 L 0.00078 1.15116 " pathEditMode="relative" rAng="0" ptsTypes="AA">
                                      <p:cBhvr>
                                        <p:cTn id="39" dur="5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85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7.40741E-7 L -0.54987 0.5303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2620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125E-6 1.48148E-6 L -0.07617 0.2495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124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30352 0.00371 L -1.06888 0.02107 " pathEditMode="relative" rAng="0" ptsTypes="AA">
                                      <p:cBhvr>
                                        <p:cTn id="5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68" y="8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0377 -0.00463 L 1.07669 -0.01736 " pathEditMode="relative" rAng="0" ptsTypes="AA">
                                      <p:cBhvr>
                                        <p:cTn id="59" dur="5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dirty="0"/>
              <a:t>VEHICLE CONTROLLER 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51678" y="1569775"/>
            <a:ext cx="9990000" cy="478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What does it do?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Controls motion and direction of vehicle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Ensures vehicle follows lanes and avoids obstacles</a:t>
            </a:r>
            <a:r>
              <a:rPr lang="en-CA" sz="2200" b="1" dirty="0">
                <a:solidFill>
                  <a:schemeClr val="dk1"/>
                </a:solidFill>
              </a:rPr>
              <a:t> </a:t>
            </a:r>
          </a:p>
          <a:p>
            <a:pPr marL="457200" lvl="1" indent="-698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2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400" b="1" dirty="0">
                <a:solidFill>
                  <a:schemeClr val="dk1"/>
                </a:solidFill>
              </a:rPr>
              <a:t>How does it work?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Capture track information periodically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Adjust lane positioning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sz="2200" dirty="0">
                <a:solidFill>
                  <a:schemeClr val="dk1"/>
                </a:solidFill>
              </a:rPr>
              <a:t>Communicates to the intersection controller when needed </a:t>
            </a:r>
          </a:p>
        </p:txBody>
      </p:sp>
    </p:spTree>
    <p:extLst>
      <p:ext uri="{BB962C8B-B14F-4D97-AF65-F5344CB8AC3E}">
        <p14:creationId xmlns:p14="http://schemas.microsoft.com/office/powerpoint/2010/main" val="427796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19" y="1229360"/>
            <a:ext cx="9554916" cy="537464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5855"/>
          </a:xfrm>
        </p:spPr>
        <p:txBody>
          <a:bodyPr>
            <a:normAutofit fontScale="90000"/>
          </a:bodyPr>
          <a:lstStyle/>
          <a:p>
            <a:r>
              <a:rPr lang="en-CA" dirty="0"/>
              <a:t>VEHICLE CONTROLLER </a:t>
            </a:r>
          </a:p>
        </p:txBody>
      </p:sp>
    </p:spTree>
    <p:extLst>
      <p:ext uri="{BB962C8B-B14F-4D97-AF65-F5344CB8AC3E}">
        <p14:creationId xmlns:p14="http://schemas.microsoft.com/office/powerpoint/2010/main" val="168253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295"/>
          </a:xfrm>
        </p:spPr>
        <p:txBody>
          <a:bodyPr/>
          <a:lstStyle/>
          <a:p>
            <a:r>
              <a:rPr lang="en-CA" dirty="0"/>
              <a:t>VEHICLE CONTROLLER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18" y="1473200"/>
            <a:ext cx="9361241" cy="5265698"/>
          </a:xfrm>
        </p:spPr>
      </p:pic>
    </p:spTree>
    <p:extLst>
      <p:ext uri="{BB962C8B-B14F-4D97-AF65-F5344CB8AC3E}">
        <p14:creationId xmlns:p14="http://schemas.microsoft.com/office/powerpoint/2010/main" val="6800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-148712353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17626" y="0"/>
            <a:ext cx="3855110" cy="6872416"/>
          </a:xfrm>
        </p:spPr>
      </p:pic>
    </p:spTree>
    <p:extLst>
      <p:ext uri="{BB962C8B-B14F-4D97-AF65-F5344CB8AC3E}">
        <p14:creationId xmlns:p14="http://schemas.microsoft.com/office/powerpoint/2010/main" val="27067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pictures of ourselves and the programs were in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3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 dirty="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INNOVATIVE ASPECTS 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51675" y="1874525"/>
            <a:ext cx="10178400" cy="4005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buNone/>
            </a:pPr>
            <a:endParaRPr dirty="0">
              <a:solidFill>
                <a:srgbClr val="2A1A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6252" y="1776549"/>
            <a:ext cx="8656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Two Modes</a:t>
            </a:r>
          </a:p>
          <a:p>
            <a:r>
              <a:rPr lang="en-CA" sz="2000" dirty="0"/>
              <a:t>	1. Smart Intersection</a:t>
            </a:r>
          </a:p>
          <a:p>
            <a:r>
              <a:rPr lang="en-CA" sz="2000" dirty="0"/>
              <a:t>		- Car does not stop at intersection if not needed</a:t>
            </a: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       2. Normal Intersection</a:t>
            </a:r>
          </a:p>
          <a:p>
            <a:r>
              <a:rPr lang="en-CA" sz="2000" dirty="0"/>
              <a:t>		- Car stops at intersection, proceeds when allowed</a:t>
            </a:r>
          </a:p>
          <a:p>
            <a:endParaRPr lang="en-CA" sz="2000" b="1" dirty="0"/>
          </a:p>
          <a:p>
            <a:r>
              <a:rPr lang="en-CA" sz="2000" b="1" dirty="0"/>
              <a:t>Intersection Monitoring and Safety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Camera tracks all movement in intersection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Redundancy in object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Cars stop and wait at intersection by default</a:t>
            </a:r>
          </a:p>
        </p:txBody>
      </p:sp>
    </p:spTree>
    <p:extLst>
      <p:ext uri="{BB962C8B-B14F-4D97-AF65-F5344CB8AC3E}">
        <p14:creationId xmlns:p14="http://schemas.microsoft.com/office/powerpoint/2010/main" val="905049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COST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187487" y="1574025"/>
          <a:ext cx="9308575" cy="4713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 dirty="0"/>
                        <a:t>PART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QUANTITY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PRICE 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b="1"/>
                        <a:t>TOTAL ($)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RC Car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(w/ servo &amp; speed controller)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480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>
                          <a:solidFill>
                            <a:schemeClr val="dk1"/>
                          </a:solidFill>
                        </a:rPr>
                        <a:t>3300 mAh 7.2 V battery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Battery charger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Raspberry Pi 3 Model 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1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Voltage regulator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4.5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Hall  Effect sensor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CA"/>
                        <a:t>1.70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dirty="0"/>
                        <a:t>5.1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2" name="Shape 172"/>
          <p:cNvSpPr txBox="1"/>
          <p:nvPr/>
        </p:nvSpPr>
        <p:spPr>
          <a:xfrm>
            <a:off x="9122490" y="6287680"/>
            <a:ext cx="2575800" cy="37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b="1" dirty="0"/>
              <a:t>Total:  700</a:t>
            </a:r>
          </a:p>
        </p:txBody>
      </p:sp>
    </p:spTree>
    <p:extLst>
      <p:ext uri="{BB962C8B-B14F-4D97-AF65-F5344CB8AC3E}">
        <p14:creationId xmlns:p14="http://schemas.microsoft.com/office/powerpoint/2010/main" val="241616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Impact"/>
              <a:buNone/>
            </a:pPr>
            <a:r>
              <a:rPr lang="en-CA"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TECHNICAL DETAILS 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251675" y="1672924"/>
            <a:ext cx="10178400" cy="48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CA" sz="2300" b="1" dirty="0">
                <a:solidFill>
                  <a:schemeClr val="dk1"/>
                </a:solidFill>
              </a:rPr>
              <a:t>Hardware</a:t>
            </a:r>
            <a:r>
              <a:rPr lang="en-CA" sz="2300" dirty="0">
                <a:solidFill>
                  <a:schemeClr val="dk1"/>
                </a:solidFill>
              </a:rPr>
              <a:t>  </a:t>
            </a: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Intersection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CA" sz="2300" dirty="0">
                <a:solidFill>
                  <a:schemeClr val="dk1"/>
                </a:solidFill>
              </a:rPr>
              <a:t>Computer with bird-eye view camera</a:t>
            </a:r>
            <a:br>
              <a:rPr lang="en-CA" sz="2300" dirty="0">
                <a:solidFill>
                  <a:schemeClr val="dk1"/>
                </a:solidFill>
              </a:rPr>
            </a:br>
            <a:endParaRPr lang="en-CA" sz="2300" dirty="0">
              <a:solidFill>
                <a:schemeClr val="dk1"/>
              </a:solidFill>
            </a:endParaRPr>
          </a:p>
          <a:p>
            <a:pPr marL="457200" lvl="0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CA" sz="2300" dirty="0">
                <a:solidFill>
                  <a:schemeClr val="dk1"/>
                </a:solidFill>
              </a:rPr>
              <a:t>Vehicle Controller: 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Raspberry Pi 3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Camera</a:t>
            </a:r>
          </a:p>
          <a:p>
            <a:pPr marL="914400" lvl="1" indent="-3746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lang="en-CA" sz="2300" dirty="0">
                <a:solidFill>
                  <a:schemeClr val="dk1"/>
                </a:solidFill>
              </a:rPr>
              <a:t>Hall Effect Sensor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300" b="1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2300" b="1" dirty="0">
                <a:solidFill>
                  <a:schemeClr val="dk1"/>
                </a:solidFill>
              </a:rPr>
              <a:t>Software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OpenCV</a:t>
            </a:r>
            <a:r>
              <a:rPr lang="en-CA" sz="2300" dirty="0">
                <a:solidFill>
                  <a:schemeClr val="dk1"/>
                </a:solidFill>
              </a:rPr>
              <a:t> (Image Processing)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en-CA" sz="2300" dirty="0" err="1">
                <a:solidFill>
                  <a:schemeClr val="dk1"/>
                </a:solidFill>
              </a:rPr>
              <a:t>BlueZ</a:t>
            </a:r>
            <a:r>
              <a:rPr lang="en-CA" sz="2300" dirty="0">
                <a:solidFill>
                  <a:schemeClr val="dk1"/>
                </a:solidFill>
              </a:rPr>
              <a:t> (Bluetooth)</a:t>
            </a:r>
          </a:p>
        </p:txBody>
      </p:sp>
    </p:spTree>
    <p:extLst>
      <p:ext uri="{BB962C8B-B14F-4D97-AF65-F5344CB8AC3E}">
        <p14:creationId xmlns:p14="http://schemas.microsoft.com/office/powerpoint/2010/main" val="380752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364" y1="48221" x2="34000" y2="54545"/>
                        <a14:foregroundMark x1="6000" y1="43083" x2="3273" y2="49802"/>
                        <a14:foregroundMark x1="10000" y1="66798" x2="17091" y2="74308"/>
                        <a14:foregroundMark x1="45455" y1="68775" x2="46727" y2="86561"/>
                        <a14:foregroundMark x1="50909" y1="68379" x2="48909" y2="90119"/>
                        <a14:foregroundMark x1="43818" y1="69565" x2="43455" y2="90514"/>
                        <a14:foregroundMark x1="92000" y1="59684" x2="94182" y2="88538"/>
                        <a14:foregroundMark x1="38727" y1="1976" x2="79636" y2="1976"/>
                        <a14:foregroundMark x1="37818" y1="49012" x2="37818" y2="49012"/>
                        <a14:backgroundMark x1="364" y1="73913" x2="364" y2="73913"/>
                        <a14:backgroundMark x1="364" y1="77075" x2="364" y2="77075"/>
                        <a14:backgroundMark x1="43455" y1="99605" x2="43455" y2="99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26" b="19540"/>
          <a:stretch/>
        </p:blipFill>
        <p:spPr>
          <a:xfrm>
            <a:off x="0" y="0"/>
            <a:ext cx="12192000" cy="2828482"/>
          </a:xfrm>
          <a:prstGeom prst="rect">
            <a:avLst/>
          </a:prstGeom>
        </p:spPr>
      </p:pic>
      <p:sp>
        <p:nvSpPr>
          <p:cNvPr id="9" name="Freeform 6" title="Left scallop edg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703" y="3592164"/>
            <a:ext cx="10318418" cy="258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800" dirty="0"/>
              <a:t>Questions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0295" y="2097962"/>
            <a:ext cx="79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VIC -1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4"/>
          <p:cNvSpPr txBox="1">
            <a:spLocks/>
          </p:cNvSpPr>
          <p:nvPr/>
        </p:nvSpPr>
        <p:spPr>
          <a:xfrm rot="21337305">
            <a:off x="6744779" y="1006002"/>
            <a:ext cx="4181503" cy="775591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6000" dirty="0">
                <a:solidFill>
                  <a:schemeClr val="bg2"/>
                </a:solidFill>
              </a:rPr>
              <a:t>Group 6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Requirements were solving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7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Freeform 10" title="right scallop background shape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787" y="2232588"/>
            <a:ext cx="3652360" cy="2175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CA" dirty="0"/>
              <a:t>The System - IC and VC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2443140"/>
            <a:ext cx="6306309" cy="3930227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Pictures of each </a:t>
            </a:r>
          </a:p>
          <a:p>
            <a:r>
              <a:rPr lang="en-CA">
                <a:solidFill>
                  <a:schemeClr val="tx1"/>
                </a:solidFill>
              </a:rPr>
              <a:t>Description of the components and how they interact</a:t>
            </a:r>
          </a:p>
          <a:p>
            <a:r>
              <a:rPr lang="en-CA">
                <a:solidFill>
                  <a:schemeClr val="tx1"/>
                </a:solidFill>
              </a:rPr>
              <a:t>Draw io picture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Vehicle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its working</a:t>
            </a:r>
          </a:p>
          <a:p>
            <a:r>
              <a:rPr lang="en-CA" dirty="0"/>
              <a:t>Parts used </a:t>
            </a:r>
          </a:p>
          <a:p>
            <a:r>
              <a:rPr lang="en-CA" dirty="0"/>
              <a:t>OpenCV algorithm</a:t>
            </a:r>
          </a:p>
          <a:p>
            <a:r>
              <a:rPr lang="en-CA" dirty="0"/>
              <a:t>Communication </a:t>
            </a:r>
          </a:p>
          <a:p>
            <a:r>
              <a:rPr lang="en-CA" dirty="0"/>
              <a:t>Data Passing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084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car driving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0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Intersection </a:t>
            </a:r>
            <a:r>
              <a:rPr lang="en-CA" dirty="0" err="1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an IC?</a:t>
            </a:r>
          </a:p>
          <a:p>
            <a:pPr lvl="1"/>
            <a:r>
              <a:rPr lang="en-CA" dirty="0"/>
              <a:t>Efficient traffic flow </a:t>
            </a:r>
          </a:p>
          <a:p>
            <a:pPr lvl="1"/>
            <a:r>
              <a:rPr lang="en-CA" dirty="0"/>
              <a:t>Redundancy/redundant systems </a:t>
            </a:r>
          </a:p>
          <a:p>
            <a:r>
              <a:rPr lang="en-CA" dirty="0"/>
              <a:t>How its working</a:t>
            </a:r>
          </a:p>
          <a:p>
            <a:r>
              <a:rPr lang="en-CA" dirty="0"/>
              <a:t>Parts used</a:t>
            </a:r>
          </a:p>
          <a:p>
            <a:r>
              <a:rPr lang="en-CA" dirty="0"/>
              <a:t>Communication</a:t>
            </a:r>
          </a:p>
          <a:p>
            <a:r>
              <a:rPr lang="en-CA" dirty="0"/>
              <a:t>Camera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Video of IC picking up car going by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273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1280</TotalTime>
  <Words>503</Words>
  <Application>Microsoft Office PowerPoint</Application>
  <PresentationFormat>Widescreen</PresentationFormat>
  <Paragraphs>179</Paragraphs>
  <Slides>23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Cabin</vt:lpstr>
      <vt:lpstr>Calibri</vt:lpstr>
      <vt:lpstr>Gill Sans MT</vt:lpstr>
      <vt:lpstr>Impact</vt:lpstr>
      <vt:lpstr>Times New Roman</vt:lpstr>
      <vt:lpstr>Badge</vt:lpstr>
      <vt:lpstr>Vehicle Intersection control</vt:lpstr>
      <vt:lpstr>Members</vt:lpstr>
      <vt:lpstr>The Problem</vt:lpstr>
      <vt:lpstr>Animation</vt:lpstr>
      <vt:lpstr>The System - IC and VC </vt:lpstr>
      <vt:lpstr>Vehicle Controller</vt:lpstr>
      <vt:lpstr>Video of car driving</vt:lpstr>
      <vt:lpstr>Intersection COntroller</vt:lpstr>
      <vt:lpstr>Video of IC picking up car going by </vt:lpstr>
      <vt:lpstr>Hazard mitigation</vt:lpstr>
      <vt:lpstr>Features Still to be implemented</vt:lpstr>
      <vt:lpstr>THE PROBLEM</vt:lpstr>
      <vt:lpstr>THE SOLUTION</vt:lpstr>
      <vt:lpstr>INTERSECTION CONTROLLER</vt:lpstr>
      <vt:lpstr>PowerPoint Presentation</vt:lpstr>
      <vt:lpstr>VEHICLE CONTROLLER </vt:lpstr>
      <vt:lpstr>VEHICLE CONTROLLER </vt:lpstr>
      <vt:lpstr>VEHICLE CONTROLLER </vt:lpstr>
      <vt:lpstr>PowerPoint Presentation</vt:lpstr>
      <vt:lpstr>INNOVATIVE ASPECTS </vt:lpstr>
      <vt:lpstr>COST</vt:lpstr>
      <vt:lpstr>TECHNICAL DETAILS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Bazen</dc:creator>
  <cp:lastModifiedBy>Zachary Bazen</cp:lastModifiedBy>
  <cp:revision>65</cp:revision>
  <dcterms:created xsi:type="dcterms:W3CDTF">2017-02-07T02:00:39Z</dcterms:created>
  <dcterms:modified xsi:type="dcterms:W3CDTF">2017-03-29T19:46:00Z</dcterms:modified>
</cp:coreProperties>
</file>