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15"/>
  </p:notesMasterIdLst>
  <p:sldIdLst>
    <p:sldId id="279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2" r:id="rId10"/>
    <p:sldId id="290" r:id="rId11"/>
    <p:sldId id="291" r:id="rId12"/>
    <p:sldId id="28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>
        <p:scale>
          <a:sx n="75" d="100"/>
          <a:sy n="75" d="100"/>
        </p:scale>
        <p:origin x="294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82655-F55E-45D4-839B-7F4274A77E35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AE4FC-73CE-4995-A7FF-7ADA8F1D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3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4922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The problem : what to do when more than one vehicle arrives at the intersection at one time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abin"/>
              <a:buChar char="-"/>
            </a:pPr>
            <a:r>
              <a:rPr lang="en-CA" sz="20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smart intersections to improve efficiency at stop sign intersections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Our Goal ( to increase efficiency of autonomous vehicles at stop sign intersections)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2572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Slide for explaining overall system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3585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●"/>
            </a:pPr>
            <a:r>
              <a:rPr lang="en-CA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WHY WE CHOSE TO DO IT THIS WAY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CA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it does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-"/>
            </a:pPr>
            <a:r>
              <a:rPr lang="en-CA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manages traffic flow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-"/>
            </a:pPr>
            <a:r>
              <a:rPr lang="en-CA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camera and Computer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-"/>
            </a:pPr>
            <a:r>
              <a:rPr lang="en-CA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chose this approach because the track is shared and we did not want to interfere with other  groups, ideally other types of sensors would be used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CA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 it works </a:t>
            </a:r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3483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-CA"/>
              <a:t>WHY WE CHOSE TO DO IT THIS WAY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9423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CA" sz="2000" b="1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Intersection Infrastructure VS V2V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Wireless communication is less reliable for moving vehicles - Doppler Effect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Multiple systems to interpret information - robustness 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Font typeface="Cabin"/>
              <a:buChar char="-"/>
            </a:pPr>
            <a:endParaRPr sz="20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Char char="-"/>
            </a:pPr>
            <a:endParaRPr sz="20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7126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FOR FUTURE USE: (is capable of detecting non autonomous vehicles and pedestrians &amp; Smart Traffic)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3575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220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FOR FUTURE USE  - Algorithms we used. </a:t>
            </a:r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07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050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3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2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2078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24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869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9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8730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877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 title="righ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17162" y="3562118"/>
            <a:ext cx="10134198" cy="1857901"/>
          </a:xfrm>
        </p:spPr>
        <p:txBody>
          <a:bodyPr anchor="t">
            <a:normAutofit fontScale="90000"/>
          </a:bodyPr>
          <a:lstStyle/>
          <a:p>
            <a:r>
              <a:rPr lang="en-CA" sz="7200" dirty="0"/>
              <a:t>Vehicle Intersection control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rot="21388326">
            <a:off x="-408207" y="1745153"/>
            <a:ext cx="12829460" cy="1245685"/>
          </a:xfrm>
          <a:solidFill>
            <a:srgbClr val="2A1A00"/>
          </a:solidFill>
        </p:spPr>
        <p:txBody>
          <a:bodyPr anchor="ctr">
            <a:normAutofit/>
          </a:bodyPr>
          <a:lstStyle/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89" b="2298"/>
          <a:stretch/>
        </p:blipFill>
        <p:spPr>
          <a:xfrm>
            <a:off x="4929652" y="156217"/>
            <a:ext cx="5407518" cy="2390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4818">
            <a:off x="9691030" y="115507"/>
            <a:ext cx="373731" cy="295248"/>
          </a:xfrm>
          <a:prstGeom prst="rect">
            <a:avLst/>
          </a:prstGeom>
        </p:spPr>
      </p:pic>
      <p:sp>
        <p:nvSpPr>
          <p:cNvPr id="12" name="Subtitle 4"/>
          <p:cNvSpPr txBox="1">
            <a:spLocks/>
          </p:cNvSpPr>
          <p:nvPr/>
        </p:nvSpPr>
        <p:spPr>
          <a:xfrm>
            <a:off x="1748515" y="5597752"/>
            <a:ext cx="9671493" cy="6564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b="0" dirty="0">
                <a:solidFill>
                  <a:srgbClr val="2A1A00"/>
                </a:solidFill>
              </a:rPr>
              <a:t>Intersection Management for autonomous </a:t>
            </a:r>
          </a:p>
          <a:p>
            <a:r>
              <a:rPr lang="en-CA" sz="2200" b="0" dirty="0">
                <a:solidFill>
                  <a:srgbClr val="2A1A00"/>
                </a:solidFill>
              </a:rPr>
              <a:t>vehicles</a:t>
            </a:r>
            <a:endParaRPr lang="en-US" sz="2200" b="0" dirty="0">
              <a:solidFill>
                <a:srgbClr val="2A1A00"/>
              </a:solidFill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>
          <a:xfrm rot="21381350">
            <a:off x="7840262" y="1287951"/>
            <a:ext cx="2028024" cy="366875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chemeClr val="bg2"/>
                </a:solidFill>
              </a:rPr>
              <a:t>Group 6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1" name="Subtitle 4"/>
          <p:cNvSpPr txBox="1">
            <a:spLocks/>
          </p:cNvSpPr>
          <p:nvPr/>
        </p:nvSpPr>
        <p:spPr>
          <a:xfrm>
            <a:off x="406648" y="263130"/>
            <a:ext cx="3749342" cy="2283863"/>
          </a:xfrm>
          <a:prstGeom prst="rect">
            <a:avLst/>
          </a:prstGeom>
          <a:solidFill>
            <a:schemeClr val="bg1"/>
          </a:solidFill>
          <a:ln w="76200">
            <a:solidFill>
              <a:srgbClr val="2A1A00"/>
            </a:solidFill>
          </a:ln>
          <a:scene3d>
            <a:camera prst="perspectiveHeroicExtremeRightFacing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600" dirty="0">
                <a:solidFill>
                  <a:srgbClr val="2A1A00"/>
                </a:solidFill>
              </a:rPr>
              <a:t>Alex Jackson</a:t>
            </a:r>
          </a:p>
          <a:p>
            <a:r>
              <a:rPr lang="en-CA" sz="1600" dirty="0">
                <a:solidFill>
                  <a:srgbClr val="2A1A00"/>
                </a:solidFill>
              </a:rPr>
              <a:t>Jean Lucas Ferreira</a:t>
            </a:r>
          </a:p>
          <a:p>
            <a:r>
              <a:rPr lang="en-CA" sz="1600" dirty="0">
                <a:solidFill>
                  <a:srgbClr val="2A1A00"/>
                </a:solidFill>
              </a:rPr>
              <a:t>Justin Kapinski</a:t>
            </a:r>
          </a:p>
          <a:p>
            <a:r>
              <a:rPr lang="en-CA" sz="1600" dirty="0">
                <a:solidFill>
                  <a:srgbClr val="2A1A00"/>
                </a:solidFill>
              </a:rPr>
              <a:t>Mathew Hobers</a:t>
            </a:r>
          </a:p>
          <a:p>
            <a:r>
              <a:rPr lang="en-CA" sz="1600" dirty="0">
                <a:solidFill>
                  <a:srgbClr val="2A1A00"/>
                </a:solidFill>
              </a:rPr>
              <a:t>Radhika Sharma</a:t>
            </a:r>
          </a:p>
          <a:p>
            <a:r>
              <a:rPr lang="en-CA" sz="1600" dirty="0">
                <a:solidFill>
                  <a:srgbClr val="2A1A00"/>
                </a:solidFill>
              </a:rPr>
              <a:t>Zachary Bazen</a:t>
            </a:r>
            <a:endParaRPr lang="en-US" sz="1600" dirty="0">
              <a:solidFill>
                <a:srgbClr val="2A1A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23158" y="1749526"/>
            <a:ext cx="7028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066925" y="5420019"/>
            <a:ext cx="92011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0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COST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1187487" y="1574025"/>
          <a:ext cx="9308575" cy="4713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7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8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1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PART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QUANTITY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PRICE ($)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TOTAL ($)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8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RC Car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(w/ servo &amp; speed controller)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480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9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3300 mAh 7.2 V battery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60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1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Battery charger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6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Raspberry Pi 3 Model 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120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1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Voltage regulator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1.50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4.5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48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Hall  Effect sensor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1.70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5.1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2" name="Shape 172"/>
          <p:cNvSpPr txBox="1"/>
          <p:nvPr/>
        </p:nvSpPr>
        <p:spPr>
          <a:xfrm>
            <a:off x="8929450" y="5899025"/>
            <a:ext cx="2575800" cy="37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b="1"/>
              <a:t>Total:  700</a:t>
            </a:r>
          </a:p>
        </p:txBody>
      </p:sp>
    </p:spTree>
    <p:extLst>
      <p:ext uri="{BB962C8B-B14F-4D97-AF65-F5344CB8AC3E}">
        <p14:creationId xmlns:p14="http://schemas.microsoft.com/office/powerpoint/2010/main" val="2416161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TECHNICAL DETAILS 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251675" y="1672924"/>
            <a:ext cx="10178400" cy="48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-CA" sz="2300" b="1">
                <a:solidFill>
                  <a:schemeClr val="dk1"/>
                </a:solidFill>
              </a:rPr>
              <a:t>Hardware</a:t>
            </a:r>
            <a:r>
              <a:rPr lang="en-CA" sz="2300">
                <a:solidFill>
                  <a:schemeClr val="dk1"/>
                </a:solidFill>
              </a:rPr>
              <a:t>  </a:t>
            </a:r>
          </a:p>
          <a:p>
            <a:pPr marL="457200" lvl="0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-CA" sz="2300">
                <a:solidFill>
                  <a:schemeClr val="dk1"/>
                </a:solidFill>
              </a:rPr>
              <a:t>Intersection Controller: 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-CA" sz="2300">
                <a:solidFill>
                  <a:schemeClr val="dk1"/>
                </a:solidFill>
              </a:rPr>
              <a:t>Computer with bird-eye view camera</a:t>
            </a:r>
            <a:br>
              <a:rPr lang="en-CA" sz="2300">
                <a:solidFill>
                  <a:schemeClr val="dk1"/>
                </a:solidFill>
              </a:rPr>
            </a:br>
            <a:endParaRPr lang="en-CA" sz="2300">
              <a:solidFill>
                <a:schemeClr val="dk1"/>
              </a:solidFill>
            </a:endParaRPr>
          </a:p>
          <a:p>
            <a:pPr marL="457200" lvl="0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CA" sz="2300">
                <a:solidFill>
                  <a:schemeClr val="dk1"/>
                </a:solidFill>
              </a:rPr>
              <a:t>Vehicle Controller: 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CA" sz="2300">
                <a:solidFill>
                  <a:schemeClr val="dk1"/>
                </a:solidFill>
              </a:rPr>
              <a:t>Raspberry Pi 3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CA" sz="2300">
                <a:solidFill>
                  <a:schemeClr val="dk1"/>
                </a:solidFill>
              </a:rPr>
              <a:t>Camera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CA" sz="2300">
                <a:solidFill>
                  <a:schemeClr val="dk1"/>
                </a:solidFill>
              </a:rPr>
              <a:t>Hall Effect Sensor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300" b="1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300" b="1">
                <a:solidFill>
                  <a:schemeClr val="dk1"/>
                </a:solidFill>
              </a:rPr>
              <a:t>Software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CA" sz="2300">
                <a:solidFill>
                  <a:schemeClr val="dk1"/>
                </a:solidFill>
              </a:rPr>
              <a:t>OpenCV (Image Processing)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CA" sz="2300">
                <a:solidFill>
                  <a:schemeClr val="dk1"/>
                </a:solidFill>
              </a:rPr>
              <a:t>BlueZ (Bluetooth)</a:t>
            </a:r>
          </a:p>
        </p:txBody>
      </p:sp>
    </p:spTree>
    <p:extLst>
      <p:ext uri="{BB962C8B-B14F-4D97-AF65-F5344CB8AC3E}">
        <p14:creationId xmlns:p14="http://schemas.microsoft.com/office/powerpoint/2010/main" val="3807527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/>
        </p:spPr>
      </p:sp>
      <p:sp>
        <p:nvSpPr>
          <p:cNvPr id="30" name="Freeform 6" title="scalloped circl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1" name="Rectangle 30" title="lef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3" name="Freeform 22" title="right scallop background shap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594452" y="1755017"/>
            <a:ext cx="3437290" cy="33479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sz="6000" dirty="0">
                <a:solidFill>
                  <a:srgbClr val="2A1A00"/>
                </a:solidFill>
              </a:rPr>
              <a:t>Live Demo</a:t>
            </a:r>
            <a:endParaRPr lang="en-US" sz="6000" dirty="0">
              <a:solidFill>
                <a:srgbClr val="2A1A00"/>
              </a:solidFill>
            </a:endParaRPr>
          </a:p>
        </p:txBody>
      </p:sp>
      <p:sp>
        <p:nvSpPr>
          <p:cNvPr id="34" name="Title 25"/>
          <p:cNvSpPr txBox="1">
            <a:spLocks/>
          </p:cNvSpPr>
          <p:nvPr/>
        </p:nvSpPr>
        <p:spPr>
          <a:xfrm rot="21224914">
            <a:off x="3507621" y="4135163"/>
            <a:ext cx="8952462" cy="1273647"/>
          </a:xfrm>
          <a:prstGeom prst="rect">
            <a:avLst/>
          </a:prstGeom>
          <a:solidFill>
            <a:srgbClr val="F8B32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6000" dirty="0">
              <a:solidFill>
                <a:srgbClr val="2A1A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15" b="-23"/>
          <a:stretch/>
        </p:blipFill>
        <p:spPr>
          <a:xfrm>
            <a:off x="5333556" y="2151566"/>
            <a:ext cx="6220332" cy="2815772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943037" y="3997880"/>
            <a:ext cx="7028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4781">
            <a:off x="10514524" y="1825321"/>
            <a:ext cx="373731" cy="295248"/>
          </a:xfrm>
          <a:prstGeom prst="rect">
            <a:avLst/>
          </a:prstGeom>
        </p:spPr>
      </p:pic>
      <p:sp>
        <p:nvSpPr>
          <p:cNvPr id="13" name="Subtitle 4"/>
          <p:cNvSpPr txBox="1">
            <a:spLocks/>
          </p:cNvSpPr>
          <p:nvPr/>
        </p:nvSpPr>
        <p:spPr>
          <a:xfrm rot="21381350">
            <a:off x="8771491" y="3517283"/>
            <a:ext cx="2111693" cy="410935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500" dirty="0">
                <a:solidFill>
                  <a:schemeClr val="tx1"/>
                </a:solidFill>
              </a:rPr>
              <a:t>Group 6</a:t>
            </a:r>
            <a:endParaRPr 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083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83465" y="2828492"/>
            <a:ext cx="11908534" cy="79375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026" b="19540"/>
          <a:stretch/>
        </p:blipFill>
        <p:spPr>
          <a:xfrm>
            <a:off x="0" y="0"/>
            <a:ext cx="12192000" cy="2828482"/>
          </a:xfrm>
          <a:prstGeom prst="rect">
            <a:avLst/>
          </a:prstGeom>
        </p:spPr>
      </p:pic>
      <p:sp>
        <p:nvSpPr>
          <p:cNvPr id="9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9703" y="3592164"/>
            <a:ext cx="10318418" cy="25815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8800" dirty="0"/>
              <a:t>Questions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00295" y="2097962"/>
            <a:ext cx="79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 rot="21337305">
            <a:off x="6744779" y="1006002"/>
            <a:ext cx="4181503" cy="775591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6000" dirty="0">
                <a:solidFill>
                  <a:schemeClr val="bg2"/>
                </a:solidFill>
              </a:rPr>
              <a:t>Group 6</a:t>
            </a:r>
            <a:endParaRPr lang="en-US" sz="6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OUTLINE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1251678" y="2286000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27000" marR="0" lvl="0" indent="-127000" algn="l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rgbClr val="2A1A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19814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THE PROBLEM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251675" y="1874575"/>
            <a:ext cx="10467300" cy="400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3000" b="1">
                <a:solidFill>
                  <a:srgbClr val="2A1A00"/>
                </a:solidFill>
              </a:rPr>
              <a:t>How should autonomous vehicles behave when approaching a four-way stop? </a:t>
            </a:r>
          </a:p>
          <a:p>
            <a:pPr marL="1371600" marR="0" lvl="2" indent="-419100" algn="l" rtl="0">
              <a:lnSpc>
                <a:spcPct val="110000"/>
              </a:lnSpc>
              <a:spcBef>
                <a:spcPts val="0"/>
              </a:spcBef>
              <a:buClr>
                <a:srgbClr val="2A1A00"/>
              </a:buClr>
              <a:buSzPct val="100000"/>
            </a:pPr>
            <a:r>
              <a:rPr lang="en-CA" sz="3000">
                <a:solidFill>
                  <a:srgbClr val="2A1A00"/>
                </a:solidFill>
              </a:rPr>
              <a:t>single vehicle scenario</a:t>
            </a:r>
          </a:p>
          <a:p>
            <a:pPr marL="1371600" marR="0" lvl="2" indent="-419100" algn="l" rtl="0">
              <a:lnSpc>
                <a:spcPct val="110000"/>
              </a:lnSpc>
              <a:spcBef>
                <a:spcPts val="0"/>
              </a:spcBef>
              <a:buClr>
                <a:srgbClr val="2A1A00"/>
              </a:buClr>
              <a:buSzPct val="100000"/>
            </a:pPr>
            <a:r>
              <a:rPr lang="en-CA" sz="3000">
                <a:solidFill>
                  <a:srgbClr val="2A1A00"/>
                </a:solidFill>
              </a:rPr>
              <a:t>multiple vehicles scenario 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38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THE SOLUTION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251675" y="1732500"/>
            <a:ext cx="10178400" cy="441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2400" b="1">
                <a:solidFill>
                  <a:schemeClr val="dk2"/>
                </a:solidFill>
              </a:rPr>
              <a:t>Smart Intersection</a:t>
            </a:r>
          </a:p>
          <a:p>
            <a:pPr marL="914400" marR="0" lvl="1" indent="-381000" algn="l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>
                <a:solidFill>
                  <a:schemeClr val="dk2"/>
                </a:solidFill>
              </a:rPr>
              <a:t>Single Vehicle Scenario Solution</a:t>
            </a:r>
          </a:p>
          <a:p>
            <a:pPr marL="914400" marR="0" lvl="1" indent="-381000" algn="l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>
                <a:solidFill>
                  <a:schemeClr val="dk2"/>
                </a:solidFill>
              </a:rPr>
              <a:t>Multiple Vehicle Scenario Solution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CA" sz="2400" b="1">
                <a:solidFill>
                  <a:schemeClr val="dk2"/>
                </a:solidFill>
              </a:rPr>
              <a:t>Decreases time vehicles spend at intersection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>
                <a:solidFill>
                  <a:schemeClr val="dk2"/>
                </a:solidFill>
              </a:rPr>
              <a:t>Cars save fuel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>
                <a:solidFill>
                  <a:schemeClr val="dk2"/>
                </a:solidFill>
              </a:rPr>
              <a:t>Cars don’t necessarily have to stop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b="1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CA" sz="2400" b="1">
                <a:solidFill>
                  <a:schemeClr val="dk2"/>
                </a:solidFill>
              </a:rPr>
              <a:t>Two Components: </a:t>
            </a:r>
          </a:p>
          <a:p>
            <a:pPr marL="914400" lvl="0" indent="-3810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>
                <a:solidFill>
                  <a:schemeClr val="dk2"/>
                </a:solidFill>
              </a:rPr>
              <a:t>Intersection Controller</a:t>
            </a:r>
          </a:p>
          <a:p>
            <a:pPr marL="914400" lvl="0" indent="-3810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>
                <a:solidFill>
                  <a:schemeClr val="dk2"/>
                </a:solidFill>
              </a:rPr>
              <a:t>Vehicle Controller</a:t>
            </a:r>
          </a:p>
        </p:txBody>
      </p:sp>
    </p:spTree>
    <p:extLst>
      <p:ext uri="{BB962C8B-B14F-4D97-AF65-F5344CB8AC3E}">
        <p14:creationId xmlns:p14="http://schemas.microsoft.com/office/powerpoint/2010/main" val="118579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920800" y="382375"/>
            <a:ext cx="10793400" cy="14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INTERSECTION CONTROLLER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290500" y="1690600"/>
            <a:ext cx="10163400" cy="500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sz="2400" b="1">
                <a:latin typeface="Cabin"/>
                <a:ea typeface="Cabin"/>
                <a:cs typeface="Cabin"/>
                <a:sym typeface="Cabin"/>
              </a:rPr>
              <a:t>What does it do?</a:t>
            </a:r>
          </a:p>
          <a:p>
            <a:pPr marL="457200" lvl="0" indent="-381000">
              <a:spcBef>
                <a:spcPts val="0"/>
              </a:spcBef>
              <a:buSzPct val="100000"/>
              <a:buFont typeface="Cabin"/>
              <a:buChar char="-"/>
            </a:pPr>
            <a:r>
              <a:rPr lang="en-CA" sz="2400">
                <a:latin typeface="Cabin"/>
                <a:ea typeface="Cabin"/>
                <a:cs typeface="Cabin"/>
                <a:sym typeface="Cabin"/>
              </a:rPr>
              <a:t>Monitors intersection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Cabin"/>
              <a:buChar char="-"/>
            </a:pPr>
            <a:r>
              <a:rPr lang="en-CA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Manages traffic flow </a:t>
            </a:r>
          </a:p>
          <a:p>
            <a:pPr lvl="0">
              <a:spcBef>
                <a:spcPts val="0"/>
              </a:spcBef>
              <a:buNone/>
            </a:pPr>
            <a:endParaRPr sz="2400">
              <a:latin typeface="Cabin"/>
              <a:ea typeface="Cabin"/>
              <a:cs typeface="Cabin"/>
              <a:sym typeface="Cabin"/>
            </a:endParaRPr>
          </a:p>
          <a:p>
            <a:pPr lvl="0">
              <a:spcBef>
                <a:spcPts val="0"/>
              </a:spcBef>
              <a:buNone/>
            </a:pPr>
            <a:r>
              <a:rPr lang="en-CA" sz="2400" b="1">
                <a:latin typeface="Cabin"/>
                <a:ea typeface="Cabin"/>
                <a:cs typeface="Cabin"/>
                <a:sym typeface="Cabin"/>
              </a:rPr>
              <a:t>How does it work?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Cabin"/>
              <a:buChar char="-"/>
            </a:pPr>
            <a:r>
              <a:rPr lang="en-CA" sz="2400">
                <a:latin typeface="Cabin"/>
                <a:ea typeface="Cabin"/>
                <a:cs typeface="Cabin"/>
                <a:sym typeface="Cabin"/>
              </a:rPr>
              <a:t>Vehicle requests to proceed 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Cabin"/>
              <a:buChar char="-"/>
            </a:pPr>
            <a:r>
              <a:rPr lang="en-CA" sz="2400">
                <a:latin typeface="Cabin"/>
                <a:ea typeface="Cabin"/>
                <a:cs typeface="Cabin"/>
                <a:sym typeface="Cabin"/>
              </a:rPr>
              <a:t>Controller grants request when appropriate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42672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VEHICLE CONTROLLER 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51675" y="1874575"/>
            <a:ext cx="9990000" cy="478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 b="1">
                <a:solidFill>
                  <a:schemeClr val="dk1"/>
                </a:solidFill>
              </a:rPr>
              <a:t>What does it do?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>
                <a:solidFill>
                  <a:schemeClr val="dk1"/>
                </a:solidFill>
              </a:rPr>
              <a:t>- Controls motion and direction of vehicle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>
                <a:solidFill>
                  <a:schemeClr val="dk1"/>
                </a:solidFill>
              </a:rPr>
              <a:t>- Ensures vehicle follows lanes and avoids obstacles</a:t>
            </a:r>
            <a:r>
              <a:rPr lang="en-CA" sz="2400" b="1">
                <a:solidFill>
                  <a:schemeClr val="dk1"/>
                </a:solidFill>
              </a:rPr>
              <a:t> 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 b="1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 b="1">
                <a:solidFill>
                  <a:schemeClr val="dk1"/>
                </a:solidFill>
              </a:rPr>
              <a:t>How does it work?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 b="1">
                <a:solidFill>
                  <a:schemeClr val="dk1"/>
                </a:solidFill>
              </a:rPr>
              <a:t>- </a:t>
            </a:r>
            <a:r>
              <a:rPr lang="en-CA" sz="2400">
                <a:solidFill>
                  <a:schemeClr val="dk1"/>
                </a:solidFill>
              </a:rPr>
              <a:t>Keeps vehicle in the lane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 b="1">
                <a:solidFill>
                  <a:schemeClr val="dk1"/>
                </a:solidFill>
              </a:rPr>
              <a:t>- </a:t>
            </a:r>
            <a:r>
              <a:rPr lang="en-CA" sz="2400">
                <a:solidFill>
                  <a:schemeClr val="dk1"/>
                </a:solidFill>
              </a:rPr>
              <a:t>Communicates to the intersection controller when needed 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96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DESIGN DECISIONS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251675" y="1874525"/>
            <a:ext cx="10178400" cy="400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CA" b="1">
                <a:solidFill>
                  <a:schemeClr val="dk2"/>
                </a:solidFill>
              </a:rPr>
              <a:t>Intersection Infrastructure VS V2V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</a:pPr>
            <a:r>
              <a:rPr lang="en-CA">
                <a:solidFill>
                  <a:schemeClr val="dk2"/>
                </a:solidFill>
              </a:rPr>
              <a:t>Wireless communication is less reliable for multiple moving vehicles</a:t>
            </a:r>
          </a:p>
          <a:p>
            <a:pPr marL="457200" marR="0" lvl="0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</a:pPr>
            <a:r>
              <a:rPr lang="en-CA">
                <a:solidFill>
                  <a:srgbClr val="2A1A00"/>
                </a:solidFill>
              </a:rPr>
              <a:t>Multiple systems to interpret information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A1A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b="1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08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INNOVATIVE ASPECTS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251675" y="1874525"/>
            <a:ext cx="10178400" cy="400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04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oss 4"/>
          <p:cNvSpPr/>
          <p:nvPr/>
        </p:nvSpPr>
        <p:spPr>
          <a:xfrm>
            <a:off x="2262910" y="0"/>
            <a:ext cx="7666182" cy="6858000"/>
          </a:xfrm>
          <a:prstGeom prst="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1715653"/>
            <a:ext cx="2262910" cy="3426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27491" y="1715654"/>
            <a:ext cx="2364509" cy="34266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71638" y="1477817"/>
            <a:ext cx="2124363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1" y="5142344"/>
            <a:ext cx="2124363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7570317" y="2363320"/>
            <a:ext cx="1535548" cy="240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5400000">
            <a:off x="3082636" y="4255654"/>
            <a:ext cx="1535548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10800000">
            <a:off x="8220362" y="3103417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0800000">
            <a:off x="-2310" y="3606796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5400000">
            <a:off x="5168901" y="788553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5312063" y="5926281"/>
            <a:ext cx="1715656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10800000">
            <a:off x="0" y="1567871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0800000">
            <a:off x="8208752" y="5142342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10800000">
            <a:off x="8220362" y="1596734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0800000">
            <a:off x="0" y="4982392"/>
            <a:ext cx="3971638" cy="190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5400000">
            <a:off x="3183081" y="788551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5400000">
            <a:off x="7429433" y="788553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rot="5400000">
            <a:off x="3041038" y="5770945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 rot="5400000">
            <a:off x="7429432" y="5930899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001125" y="343585"/>
            <a:ext cx="2314575" cy="646331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Intersection 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463244" y="2019300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 rot="5400000">
            <a:off x="4794791" y="-871757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718238" y="3980871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868719" y="-631824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2537172" y="2266950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-644310" y="4228521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9763993" y="565725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9763993" y="581599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9763993" y="559703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8054" y="81566"/>
            <a:ext cx="1367046" cy="5815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Request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1502" y="737056"/>
            <a:ext cx="1393598" cy="58159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Proceed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16667E-7 -4.07407E-6 L -0.00026 0.21412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0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40156 0.17106 L 0.20078 0.17106 C 0.11081 0.17106 -0.00013 0.12384 -0.00013 0.08611 L -0.00013 0.00116 " pathEditMode="relative" rAng="10800000" ptsTypes="AAAA">
                                      <p:cBhvr>
                                        <p:cTn id="8" dur="4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78" y="-849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125E-6 -1.85185E-6 L -0.30352 0.00371 " pathEditMode="relative" rAng="0" ptsTypes="AA">
                                      <p:cBhvr>
                                        <p:cTn id="10" dur="4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82" y="1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-1.48148E-6 L -0.11315 -1.48148E-6 C -0.16367 -1.48148E-6 -0.2263 -0.06898 -0.2263 -0.125 L -0.2263 -0.25 " pathEditMode="relative" rAng="10800000" ptsTypes="AAAA">
                                      <p:cBhvr>
                                        <p:cTn id="12" dur="4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15" y="-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0833E-6 -2.96296E-6 L 0.30377 -0.00463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82" y="-2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3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0026 -0.00787 L 0.42656 -0.00787 C 0.61771 -0.00787 0.85351 -0.15416 0.85351 -0.27291 L 0.85351 -0.53773 " pathEditMode="relative" rAng="0" ptsTypes="AAAA">
                                      <p:cBhvr>
                                        <p:cTn id="16" dur="4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682" y="-2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6 L -0.40195 0.0407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04" y="187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26 0.21412 L 0.00078 1.15116 " pathEditMode="relative" rAng="0" ptsTypes="AA">
                                      <p:cBhvr>
                                        <p:cTn id="39" dur="5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4685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3.125E-6 7.40741E-7 L -0.54987 0.5303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08" y="2620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3.125E-6 1.48148E-6 L -0.07617 0.2495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5" y="1247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animMotion origin="layout" path="M -0.30352 0.00371 L -1.06888 0.02107 " pathEditMode="relative" rAng="0" ptsTypes="AA">
                                      <p:cBhvr>
                                        <p:cTn id="57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68" y="85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4600"/>
                                  </p:stCondLst>
                                  <p:childTnLst>
                                    <p:animMotion origin="layout" path="M 0.30377 -0.00463 L 1.07669 -0.01736 " pathEditMode="relative" rAng="0" ptsTypes="AA">
                                      <p:cBhvr>
                                        <p:cTn id="59" dur="5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46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437</TotalTime>
  <Words>411</Words>
  <Application>Microsoft Office PowerPoint</Application>
  <PresentationFormat>Widescreen</PresentationFormat>
  <Paragraphs>137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Cabin</vt:lpstr>
      <vt:lpstr>Calibri</vt:lpstr>
      <vt:lpstr>Gill Sans MT</vt:lpstr>
      <vt:lpstr>Impact</vt:lpstr>
      <vt:lpstr>Times New Roman</vt:lpstr>
      <vt:lpstr>Badge</vt:lpstr>
      <vt:lpstr>Vehicle Intersection control</vt:lpstr>
      <vt:lpstr>OUTLINE</vt:lpstr>
      <vt:lpstr>THE PROBLEM</vt:lpstr>
      <vt:lpstr>THE SOLUTION</vt:lpstr>
      <vt:lpstr>INTERSECTION CONTROLLER</vt:lpstr>
      <vt:lpstr>VEHICLE CONTROLLER </vt:lpstr>
      <vt:lpstr>DESIGN DECISIONS</vt:lpstr>
      <vt:lpstr>INNOVATIVE ASPECTS </vt:lpstr>
      <vt:lpstr>PowerPoint Presentation</vt:lpstr>
      <vt:lpstr>COST</vt:lpstr>
      <vt:lpstr>TECHNICAL DETAILS </vt:lpstr>
      <vt:lpstr>Live 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Bazen</dc:creator>
  <cp:lastModifiedBy>Zachary Bazen</cp:lastModifiedBy>
  <cp:revision>39</cp:revision>
  <dcterms:created xsi:type="dcterms:W3CDTF">2017-02-07T02:00:39Z</dcterms:created>
  <dcterms:modified xsi:type="dcterms:W3CDTF">2017-02-09T01:58:51Z</dcterms:modified>
</cp:coreProperties>
</file>