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14"/>
  </p:notesMasterIdLst>
  <p:sldIdLst>
    <p:sldId id="279" r:id="rId2"/>
    <p:sldId id="284" r:id="rId3"/>
    <p:sldId id="285" r:id="rId4"/>
    <p:sldId id="286" r:id="rId5"/>
    <p:sldId id="292" r:id="rId6"/>
    <p:sldId id="287" r:id="rId7"/>
    <p:sldId id="293" r:id="rId8"/>
    <p:sldId id="289" r:id="rId9"/>
    <p:sldId id="290" r:id="rId10"/>
    <p:sldId id="291" r:id="rId11"/>
    <p:sldId id="281" r:id="rId12"/>
    <p:sldId id="28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49144" autoAdjust="0"/>
  </p:normalViewPr>
  <p:slideViewPr>
    <p:cSldViewPr snapToGrid="0">
      <p:cViewPr varScale="1">
        <p:scale>
          <a:sx n="43" d="100"/>
          <a:sy n="43" d="100"/>
        </p:scale>
        <p:origin x="23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82655-F55E-45D4-839B-7F4274A77E35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AE4FC-73CE-4995-A7FF-7ADA8F1DA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32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01600" lvl="0" indent="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None/>
            </a:pPr>
            <a:r>
              <a:rPr lang="en-CA" sz="2000" dirty="0" smtClean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READER</a:t>
            </a:r>
            <a:r>
              <a:rPr lang="en-CA" sz="2000" baseline="0" dirty="0" smtClean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: mat</a:t>
            </a:r>
            <a:endParaRPr lang="en-CA" sz="2000" dirty="0" smtClean="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endParaRPr lang="en-CA" sz="2000" dirty="0" smtClean="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r>
              <a:rPr lang="en-CA" sz="2000" dirty="0" smtClean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CA" sz="2000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problem : what to do when more than one vehicle arrives at the intersection at one time</a:t>
            </a: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abin"/>
              <a:buChar char="-"/>
            </a:pPr>
            <a:r>
              <a:rPr lang="en-CA" sz="2000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smart intersections to improve efficiency at stop sign intersections</a:t>
            </a: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r>
              <a:rPr lang="en-CA" sz="2000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Our Goal ( to increase efficiency of autonomous vehicles at stop sign intersections) 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2572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82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 smtClean="0"/>
              <a:t>READER: Mat</a:t>
            </a:r>
          </a:p>
          <a:p>
            <a:pPr lvl="0">
              <a:spcBef>
                <a:spcPts val="0"/>
              </a:spcBef>
              <a:buNone/>
            </a:pPr>
            <a:r>
              <a:rPr lang="en-CA" dirty="0" smtClean="0"/>
              <a:t>Slide </a:t>
            </a:r>
            <a:r>
              <a:rPr lang="en-CA" dirty="0"/>
              <a:t>for explaining overall system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3585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58750" lvl="0" indent="0" rtl="0"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None/>
            </a:pPr>
            <a:r>
              <a:rPr lang="en-CA" sz="1100" dirty="0" smtClean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READER: Zach</a:t>
            </a:r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Char char="●"/>
            </a:pPr>
            <a:endParaRPr lang="en-CA" sz="1100" dirty="0" smtClean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Char char="●"/>
            </a:pPr>
            <a:r>
              <a:rPr lang="en-CA" sz="1100" dirty="0" smtClean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WHY </a:t>
            </a:r>
            <a:r>
              <a:rPr lang="en-CA" sz="11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WE CHOSE TO DO IT THIS WAY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CA" sz="11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What it does</a:t>
            </a:r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Char char="-"/>
            </a:pPr>
            <a:r>
              <a:rPr lang="en-CA" sz="11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manages traffic flow</a:t>
            </a:r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Char char="-"/>
            </a:pPr>
            <a:r>
              <a:rPr lang="en-CA" sz="11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camera and Computer</a:t>
            </a:r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Char char="-"/>
            </a:pPr>
            <a:r>
              <a:rPr lang="en-CA" sz="11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chose this approach because the track is shared and we did not want to interfere with other  groups, ideally other types of sensors would be used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CA" sz="11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How it works </a:t>
            </a:r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3483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READER:  Zach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02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dirty="0" smtClean="0"/>
              <a:t>READER:  </a:t>
            </a:r>
            <a:r>
              <a:rPr lang="en-CA" dirty="0" err="1" smtClean="0"/>
              <a:t>JEan</a:t>
            </a:r>
            <a:endParaRPr dirty="0"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9423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READER:</a:t>
            </a:r>
            <a:r>
              <a:rPr lang="en-CA" baseline="0" dirty="0" smtClean="0"/>
              <a:t> Jean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49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01600" lvl="0" indent="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None/>
            </a:pPr>
            <a:r>
              <a:rPr lang="en-CA" sz="2000" dirty="0" smtClean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Innovative Aspects: Alex</a:t>
            </a: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endParaRPr lang="en-CA" sz="2000" dirty="0" smtClean="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r>
              <a:rPr lang="en-CA" sz="2000" dirty="0" smtClean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FOR </a:t>
            </a:r>
            <a:r>
              <a:rPr lang="en-CA" sz="2000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FUTURE USE: (is capable of detecting non autonomous vehicles and pedestrians &amp; Smart Traffic)</a:t>
            </a:r>
          </a:p>
          <a:p>
            <a:pPr lvl="0">
              <a:spcBef>
                <a:spcPts val="0"/>
              </a:spcBef>
              <a:buNone/>
            </a:pPr>
            <a:endParaRPr lang="en-CA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3575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 smtClean="0"/>
              <a:t>Costs: Radhika</a:t>
            </a:r>
            <a:endParaRPr dirty="0"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5220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 smtClean="0"/>
              <a:t>READER: Justin</a:t>
            </a:r>
            <a:endParaRPr lang="en-CA" dirty="0"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607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FFE84A0-83F7-4E0A-A0CE-A961D6AAB2B6}" type="datetimeFigureOut">
              <a:rPr lang="en-US" smtClean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050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3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82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7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FE84A0-83F7-4E0A-A0CE-A961D6AAB2B6}" type="datetimeFigureOut">
              <a:rPr lang="en-US" smtClean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42078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3245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1869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9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2/13/2017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FFE84A0-83F7-4E0A-A0CE-A961D6AAB2B6}" type="datetimeFigureOut">
              <a:rPr lang="en-US" smtClean="0"/>
              <a:t>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87305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FFE84A0-83F7-4E0A-A0CE-A961D6AAB2B6}" type="datetimeFigureOut">
              <a:rPr lang="en-US" smtClean="0"/>
              <a:t>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4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FFE84A0-83F7-4E0A-A0CE-A961D6AAB2B6}" type="datetimeFigureOut">
              <a:rPr lang="en-US" smtClean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877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Freeform 6" title="Left scallop edg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 title="right edge borde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17162" y="3562118"/>
            <a:ext cx="10134198" cy="1857901"/>
          </a:xfrm>
        </p:spPr>
        <p:txBody>
          <a:bodyPr anchor="t">
            <a:normAutofit fontScale="90000"/>
          </a:bodyPr>
          <a:lstStyle/>
          <a:p>
            <a:r>
              <a:rPr lang="en-CA" sz="7200" dirty="0"/>
              <a:t>Vehicle Intersection control</a:t>
            </a:r>
            <a:endParaRPr lang="en-US" sz="7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 rot="21388326">
            <a:off x="-408207" y="1745153"/>
            <a:ext cx="12829460" cy="1245685"/>
          </a:xfrm>
          <a:solidFill>
            <a:srgbClr val="2A1A00"/>
          </a:solidFill>
        </p:spPr>
        <p:txBody>
          <a:bodyPr anchor="ctr">
            <a:normAutofit/>
          </a:bodyPr>
          <a:lstStyle/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4364" y1="48221" x2="34000" y2="54545"/>
                        <a14:foregroundMark x1="6000" y1="43083" x2="3273" y2="49802"/>
                        <a14:foregroundMark x1="10000" y1="66798" x2="17091" y2="74308"/>
                        <a14:foregroundMark x1="45455" y1="68775" x2="46727" y2="86561"/>
                        <a14:foregroundMark x1="50909" y1="68379" x2="48909" y2="90119"/>
                        <a14:foregroundMark x1="43818" y1="69565" x2="43455" y2="90514"/>
                        <a14:foregroundMark x1="92000" y1="59684" x2="94182" y2="88538"/>
                        <a14:foregroundMark x1="38727" y1="1976" x2="79636" y2="1976"/>
                        <a14:foregroundMark x1="37818" y1="49012" x2="37818" y2="49012"/>
                        <a14:backgroundMark x1="364" y1="73913" x2="364" y2="73913"/>
                        <a14:backgroundMark x1="364" y1="77075" x2="364" y2="77075"/>
                        <a14:backgroundMark x1="43455" y1="99605" x2="43455" y2="996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89" b="2298"/>
          <a:stretch/>
        </p:blipFill>
        <p:spPr>
          <a:xfrm>
            <a:off x="4929652" y="156217"/>
            <a:ext cx="5407518" cy="23907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4818">
            <a:off x="9691030" y="115507"/>
            <a:ext cx="373731" cy="295248"/>
          </a:xfrm>
          <a:prstGeom prst="rect">
            <a:avLst/>
          </a:prstGeom>
        </p:spPr>
      </p:pic>
      <p:sp>
        <p:nvSpPr>
          <p:cNvPr id="12" name="Subtitle 4"/>
          <p:cNvSpPr txBox="1">
            <a:spLocks/>
          </p:cNvSpPr>
          <p:nvPr/>
        </p:nvSpPr>
        <p:spPr>
          <a:xfrm>
            <a:off x="1748515" y="5597752"/>
            <a:ext cx="9671493" cy="6564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200" b="0" dirty="0">
                <a:solidFill>
                  <a:srgbClr val="2A1A00"/>
                </a:solidFill>
              </a:rPr>
              <a:t>Intersection Management for autonomous </a:t>
            </a:r>
          </a:p>
          <a:p>
            <a:r>
              <a:rPr lang="en-CA" sz="2200" b="0" dirty="0">
                <a:solidFill>
                  <a:srgbClr val="2A1A00"/>
                </a:solidFill>
              </a:rPr>
              <a:t>vehicles</a:t>
            </a:r>
            <a:endParaRPr lang="en-US" sz="2200" b="0" dirty="0">
              <a:solidFill>
                <a:srgbClr val="2A1A00"/>
              </a:solidFill>
            </a:endParaRPr>
          </a:p>
        </p:txBody>
      </p:sp>
      <p:sp>
        <p:nvSpPr>
          <p:cNvPr id="11" name="Subtitle 4"/>
          <p:cNvSpPr txBox="1">
            <a:spLocks/>
          </p:cNvSpPr>
          <p:nvPr/>
        </p:nvSpPr>
        <p:spPr>
          <a:xfrm rot="21381350">
            <a:off x="7840262" y="1287951"/>
            <a:ext cx="2028024" cy="366875"/>
          </a:xfrm>
          <a:prstGeom prst="rect">
            <a:avLst/>
          </a:prstGeom>
          <a:scene3d>
            <a:camera prst="perspectiveRight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>
                <a:solidFill>
                  <a:schemeClr val="bg2"/>
                </a:solidFill>
              </a:rPr>
              <a:t>Group 6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21" name="Subtitle 4"/>
          <p:cNvSpPr txBox="1">
            <a:spLocks/>
          </p:cNvSpPr>
          <p:nvPr/>
        </p:nvSpPr>
        <p:spPr>
          <a:xfrm>
            <a:off x="406648" y="263130"/>
            <a:ext cx="3749342" cy="2283863"/>
          </a:xfrm>
          <a:prstGeom prst="rect">
            <a:avLst/>
          </a:prstGeom>
          <a:solidFill>
            <a:schemeClr val="bg1"/>
          </a:solidFill>
          <a:ln w="76200">
            <a:solidFill>
              <a:srgbClr val="2A1A00"/>
            </a:solidFill>
          </a:ln>
          <a:scene3d>
            <a:camera prst="perspectiveHeroicExtremeRightFacing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600" dirty="0">
                <a:solidFill>
                  <a:srgbClr val="2A1A00"/>
                </a:solidFill>
              </a:rPr>
              <a:t>Alex Jackson</a:t>
            </a:r>
          </a:p>
          <a:p>
            <a:r>
              <a:rPr lang="en-CA" sz="1600" dirty="0">
                <a:solidFill>
                  <a:srgbClr val="2A1A00"/>
                </a:solidFill>
              </a:rPr>
              <a:t>Jean Lucas Ferreira</a:t>
            </a:r>
          </a:p>
          <a:p>
            <a:r>
              <a:rPr lang="en-CA" sz="1600" dirty="0">
                <a:solidFill>
                  <a:srgbClr val="2A1A00"/>
                </a:solidFill>
              </a:rPr>
              <a:t>Justin Kapinski</a:t>
            </a:r>
          </a:p>
          <a:p>
            <a:r>
              <a:rPr lang="en-CA" sz="1600" dirty="0">
                <a:solidFill>
                  <a:srgbClr val="2A1A00"/>
                </a:solidFill>
              </a:rPr>
              <a:t>Mathew Hobers</a:t>
            </a:r>
          </a:p>
          <a:p>
            <a:r>
              <a:rPr lang="en-CA" sz="1600" dirty="0">
                <a:solidFill>
                  <a:srgbClr val="2A1A00"/>
                </a:solidFill>
              </a:rPr>
              <a:t>Radhika Sharma</a:t>
            </a:r>
          </a:p>
          <a:p>
            <a:r>
              <a:rPr lang="en-CA" sz="1600" dirty="0">
                <a:solidFill>
                  <a:srgbClr val="2A1A00"/>
                </a:solidFill>
              </a:rPr>
              <a:t>Zachary Bazen</a:t>
            </a:r>
            <a:endParaRPr lang="en-US" sz="1600" dirty="0">
              <a:solidFill>
                <a:srgbClr val="2A1A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23158" y="1749526"/>
            <a:ext cx="7028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VIC -1</a:t>
            </a:r>
            <a:endParaRPr lang="en-US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066925" y="5420019"/>
            <a:ext cx="92011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0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TECHNICAL DETAILS 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1251675" y="1672924"/>
            <a:ext cx="10178400" cy="48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-698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-CA" sz="2300" b="1">
                <a:solidFill>
                  <a:schemeClr val="dk1"/>
                </a:solidFill>
              </a:rPr>
              <a:t>Hardware</a:t>
            </a:r>
            <a:r>
              <a:rPr lang="en-CA" sz="2300">
                <a:solidFill>
                  <a:schemeClr val="dk1"/>
                </a:solidFill>
              </a:rPr>
              <a:t>  </a:t>
            </a:r>
          </a:p>
          <a:p>
            <a:pPr marL="457200" lvl="0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bin"/>
            </a:pPr>
            <a:r>
              <a:rPr lang="en-CA" sz="2300">
                <a:solidFill>
                  <a:schemeClr val="dk1"/>
                </a:solidFill>
              </a:rPr>
              <a:t>Intersection Controller: </a:t>
            </a:r>
          </a:p>
          <a:p>
            <a:pPr marL="914400" lvl="1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bin"/>
            </a:pPr>
            <a:r>
              <a:rPr lang="en-CA" sz="2300">
                <a:solidFill>
                  <a:schemeClr val="dk1"/>
                </a:solidFill>
              </a:rPr>
              <a:t>Computer with bird-eye view camera</a:t>
            </a:r>
            <a:br>
              <a:rPr lang="en-CA" sz="2300">
                <a:solidFill>
                  <a:schemeClr val="dk1"/>
                </a:solidFill>
              </a:rPr>
            </a:br>
            <a:endParaRPr lang="en-CA" sz="2300">
              <a:solidFill>
                <a:schemeClr val="dk1"/>
              </a:solidFill>
            </a:endParaRPr>
          </a:p>
          <a:p>
            <a:pPr marL="457200" lvl="0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CA" sz="2300">
                <a:solidFill>
                  <a:schemeClr val="dk1"/>
                </a:solidFill>
              </a:rPr>
              <a:t>Vehicle Controller: </a:t>
            </a:r>
          </a:p>
          <a:p>
            <a:pPr marL="914400" lvl="1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n-CA" sz="2300">
                <a:solidFill>
                  <a:schemeClr val="dk1"/>
                </a:solidFill>
              </a:rPr>
              <a:t>Raspberry Pi 3</a:t>
            </a:r>
          </a:p>
          <a:p>
            <a:pPr marL="914400" lvl="1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n-CA" sz="2300">
                <a:solidFill>
                  <a:schemeClr val="dk1"/>
                </a:solidFill>
              </a:rPr>
              <a:t>Camera</a:t>
            </a:r>
          </a:p>
          <a:p>
            <a:pPr marL="914400" lvl="1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n-CA" sz="2300">
                <a:solidFill>
                  <a:schemeClr val="dk1"/>
                </a:solidFill>
              </a:rPr>
              <a:t>Hall Effect Sensor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2300" b="1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2300" b="1">
                <a:solidFill>
                  <a:schemeClr val="dk1"/>
                </a:solidFill>
              </a:rPr>
              <a:t>Software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CA" sz="2300">
                <a:solidFill>
                  <a:schemeClr val="dk1"/>
                </a:solidFill>
              </a:rPr>
              <a:t>OpenCV (Image Processing)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CA" sz="2300">
                <a:solidFill>
                  <a:schemeClr val="dk1"/>
                </a:solidFill>
              </a:rPr>
              <a:t>BlueZ (Bluetooth)</a:t>
            </a:r>
          </a:p>
        </p:txBody>
      </p:sp>
    </p:spTree>
    <p:extLst>
      <p:ext uri="{BB962C8B-B14F-4D97-AF65-F5344CB8AC3E}">
        <p14:creationId xmlns:p14="http://schemas.microsoft.com/office/powerpoint/2010/main" val="3807527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effectLst/>
        </p:spPr>
      </p:sp>
      <p:sp>
        <p:nvSpPr>
          <p:cNvPr id="30" name="Freeform 6" title="scalloped circl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1" name="Rectangle 30" title="left edge borde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3" name="Freeform 22" title="right scallop background shap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594452" y="1755017"/>
            <a:ext cx="3437290" cy="33479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CA" sz="6000" dirty="0" smtClean="0">
                <a:solidFill>
                  <a:srgbClr val="2A1A00"/>
                </a:solidFill>
              </a:rPr>
              <a:t>Demo?</a:t>
            </a:r>
            <a:endParaRPr lang="en-US" sz="6000" dirty="0">
              <a:solidFill>
                <a:srgbClr val="2A1A00"/>
              </a:solidFill>
            </a:endParaRPr>
          </a:p>
        </p:txBody>
      </p:sp>
      <p:sp>
        <p:nvSpPr>
          <p:cNvPr id="34" name="Title 25"/>
          <p:cNvSpPr txBox="1">
            <a:spLocks/>
          </p:cNvSpPr>
          <p:nvPr/>
        </p:nvSpPr>
        <p:spPr>
          <a:xfrm rot="21224914">
            <a:off x="3507621" y="4135163"/>
            <a:ext cx="8952462" cy="1273647"/>
          </a:xfrm>
          <a:prstGeom prst="rect">
            <a:avLst/>
          </a:prstGeom>
          <a:solidFill>
            <a:srgbClr val="F8B323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4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6000" dirty="0">
              <a:solidFill>
                <a:srgbClr val="2A1A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4364" y1="48221" x2="34000" y2="54545"/>
                        <a14:foregroundMark x1="6000" y1="43083" x2="3273" y2="49802"/>
                        <a14:foregroundMark x1="10000" y1="66798" x2="17091" y2="74308"/>
                        <a14:foregroundMark x1="45455" y1="68775" x2="46727" y2="86561"/>
                        <a14:foregroundMark x1="50909" y1="68379" x2="48909" y2="90119"/>
                        <a14:foregroundMark x1="43818" y1="69565" x2="43455" y2="90514"/>
                        <a14:foregroundMark x1="92000" y1="59684" x2="94182" y2="88538"/>
                        <a14:foregroundMark x1="38727" y1="1976" x2="79636" y2="1976"/>
                        <a14:foregroundMark x1="37818" y1="49012" x2="37818" y2="49012"/>
                        <a14:backgroundMark x1="364" y1="73913" x2="364" y2="73913"/>
                        <a14:backgroundMark x1="364" y1="77075" x2="364" y2="77075"/>
                        <a14:backgroundMark x1="43455" y1="99605" x2="43455" y2="996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15" b="-23"/>
          <a:stretch/>
        </p:blipFill>
        <p:spPr>
          <a:xfrm>
            <a:off x="5333556" y="2151566"/>
            <a:ext cx="6220332" cy="2815772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5943037" y="3997880"/>
            <a:ext cx="7028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VIC -1</a:t>
            </a:r>
            <a:endParaRPr lang="en-US" sz="10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4781">
            <a:off x="10514524" y="1825321"/>
            <a:ext cx="373731" cy="295248"/>
          </a:xfrm>
          <a:prstGeom prst="rect">
            <a:avLst/>
          </a:prstGeom>
        </p:spPr>
      </p:pic>
      <p:sp>
        <p:nvSpPr>
          <p:cNvPr id="13" name="Subtitle 4"/>
          <p:cNvSpPr txBox="1">
            <a:spLocks/>
          </p:cNvSpPr>
          <p:nvPr/>
        </p:nvSpPr>
        <p:spPr>
          <a:xfrm rot="21381350">
            <a:off x="8771491" y="3517283"/>
            <a:ext cx="2111693" cy="410935"/>
          </a:xfrm>
          <a:prstGeom prst="rect">
            <a:avLst/>
          </a:prstGeom>
          <a:scene3d>
            <a:camera prst="perspectiveRight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500" dirty="0">
                <a:solidFill>
                  <a:schemeClr val="tx1"/>
                </a:solidFill>
              </a:rPr>
              <a:t>Group 6</a:t>
            </a:r>
            <a:endParaRPr lang="en-US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083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283465" y="2828492"/>
            <a:ext cx="11908534" cy="79375"/>
          </a:xfrm>
          <a:prstGeom prst="rect">
            <a:avLst/>
          </a:pr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4364" y1="48221" x2="34000" y2="54545"/>
                        <a14:foregroundMark x1="6000" y1="43083" x2="3273" y2="49802"/>
                        <a14:foregroundMark x1="10000" y1="66798" x2="17091" y2="74308"/>
                        <a14:foregroundMark x1="45455" y1="68775" x2="46727" y2="86561"/>
                        <a14:foregroundMark x1="50909" y1="68379" x2="48909" y2="90119"/>
                        <a14:foregroundMark x1="43818" y1="69565" x2="43455" y2="90514"/>
                        <a14:foregroundMark x1="92000" y1="59684" x2="94182" y2="88538"/>
                        <a14:foregroundMark x1="38727" y1="1976" x2="79636" y2="1976"/>
                        <a14:foregroundMark x1="37818" y1="49012" x2="37818" y2="49012"/>
                        <a14:backgroundMark x1="364" y1="73913" x2="364" y2="73913"/>
                        <a14:backgroundMark x1="364" y1="77075" x2="364" y2="77075"/>
                        <a14:backgroundMark x1="43455" y1="99605" x2="43455" y2="996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026" b="19540"/>
          <a:stretch/>
        </p:blipFill>
        <p:spPr>
          <a:xfrm>
            <a:off x="0" y="0"/>
            <a:ext cx="12192000" cy="2828482"/>
          </a:xfrm>
          <a:prstGeom prst="rect">
            <a:avLst/>
          </a:prstGeom>
        </p:spPr>
      </p:pic>
      <p:sp>
        <p:nvSpPr>
          <p:cNvPr id="9" name="Freeform 6" title="Left scallop edg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9703" y="3592164"/>
            <a:ext cx="10318418" cy="25815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8800" dirty="0"/>
              <a:t>Questions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00295" y="2097962"/>
            <a:ext cx="79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VIC -1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ubtitle 4"/>
          <p:cNvSpPr txBox="1">
            <a:spLocks/>
          </p:cNvSpPr>
          <p:nvPr/>
        </p:nvSpPr>
        <p:spPr>
          <a:xfrm rot="21337305">
            <a:off x="6744779" y="1006002"/>
            <a:ext cx="4181503" cy="775591"/>
          </a:xfrm>
          <a:prstGeom prst="rect">
            <a:avLst/>
          </a:prstGeom>
          <a:scene3d>
            <a:camera prst="perspectiveRight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6000" dirty="0">
                <a:solidFill>
                  <a:schemeClr val="bg2"/>
                </a:solidFill>
              </a:rPr>
              <a:t>Group 6</a:t>
            </a:r>
            <a:endParaRPr lang="en-US" sz="6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2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/>
              <a:t>THE PROBLEM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1251675" y="1874575"/>
            <a:ext cx="10467300" cy="400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3000" b="1">
                <a:solidFill>
                  <a:srgbClr val="2A1A00"/>
                </a:solidFill>
              </a:rPr>
              <a:t>How should autonomous vehicles behave when approaching a four-way stop? </a:t>
            </a:r>
          </a:p>
          <a:p>
            <a:pPr marL="1371600" marR="0" lvl="2" indent="-419100" algn="l" rtl="0">
              <a:lnSpc>
                <a:spcPct val="110000"/>
              </a:lnSpc>
              <a:spcBef>
                <a:spcPts val="0"/>
              </a:spcBef>
              <a:buClr>
                <a:srgbClr val="2A1A00"/>
              </a:buClr>
              <a:buSzPct val="100000"/>
            </a:pPr>
            <a:r>
              <a:rPr lang="en-CA" sz="3000">
                <a:solidFill>
                  <a:srgbClr val="2A1A00"/>
                </a:solidFill>
              </a:rPr>
              <a:t>single vehicle scenario</a:t>
            </a:r>
          </a:p>
          <a:p>
            <a:pPr marL="1371600" marR="0" lvl="2" indent="-419100" algn="l" rtl="0">
              <a:lnSpc>
                <a:spcPct val="110000"/>
              </a:lnSpc>
              <a:spcBef>
                <a:spcPts val="0"/>
              </a:spcBef>
              <a:buClr>
                <a:srgbClr val="2A1A00"/>
              </a:buClr>
              <a:buSzPct val="100000"/>
            </a:pPr>
            <a:r>
              <a:rPr lang="en-CA" sz="3000">
                <a:solidFill>
                  <a:srgbClr val="2A1A00"/>
                </a:solidFill>
              </a:rPr>
              <a:t>multiple vehicles scenario 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>
              <a:solidFill>
                <a:srgbClr val="2A1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381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/>
              <a:t>THE SOLUTION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251675" y="1732500"/>
            <a:ext cx="10178400" cy="4412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2400" b="1">
                <a:solidFill>
                  <a:schemeClr val="dk2"/>
                </a:solidFill>
              </a:rPr>
              <a:t>Smart Intersection</a:t>
            </a:r>
          </a:p>
          <a:p>
            <a:pPr marL="914400" marR="0" lvl="1" indent="-381000" algn="l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CA" sz="2400">
                <a:solidFill>
                  <a:schemeClr val="dk2"/>
                </a:solidFill>
              </a:rPr>
              <a:t>Single Vehicle Scenario Solution</a:t>
            </a:r>
          </a:p>
          <a:p>
            <a:pPr marL="914400" marR="0" lvl="1" indent="-381000" algn="l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CA" sz="2400">
                <a:solidFill>
                  <a:schemeClr val="dk2"/>
                </a:solidFill>
              </a:rPr>
              <a:t>Multiple Vehicle Scenario Solution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 sz="2400">
              <a:solidFill>
                <a:schemeClr val="dk2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-CA" sz="2400" b="1">
                <a:solidFill>
                  <a:schemeClr val="dk2"/>
                </a:solidFill>
              </a:rPr>
              <a:t>Decreases time vehicles spend at intersection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CA" sz="2400">
                <a:solidFill>
                  <a:schemeClr val="dk2"/>
                </a:solidFill>
              </a:rPr>
              <a:t>Cars save fuel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CA" sz="2400">
                <a:solidFill>
                  <a:schemeClr val="dk2"/>
                </a:solidFill>
              </a:rPr>
              <a:t>Cars don’t necessarily have to stop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 b="1">
              <a:solidFill>
                <a:schemeClr val="dk2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-CA" sz="2400" b="1">
                <a:solidFill>
                  <a:schemeClr val="dk2"/>
                </a:solidFill>
              </a:rPr>
              <a:t>Two Components: </a:t>
            </a:r>
          </a:p>
          <a:p>
            <a:pPr marL="914400" lvl="0" indent="-3810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CA" sz="2400">
                <a:solidFill>
                  <a:schemeClr val="dk2"/>
                </a:solidFill>
              </a:rPr>
              <a:t>Intersection Controller</a:t>
            </a:r>
          </a:p>
          <a:p>
            <a:pPr marL="914400" lvl="0" indent="-3810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CA" sz="2400">
                <a:solidFill>
                  <a:schemeClr val="dk2"/>
                </a:solidFill>
              </a:rPr>
              <a:t>Vehicle Controller</a:t>
            </a:r>
          </a:p>
        </p:txBody>
      </p:sp>
    </p:spTree>
    <p:extLst>
      <p:ext uri="{BB962C8B-B14F-4D97-AF65-F5344CB8AC3E}">
        <p14:creationId xmlns:p14="http://schemas.microsoft.com/office/powerpoint/2010/main" val="118579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920800" y="382375"/>
            <a:ext cx="10793400" cy="149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/>
              <a:t>INTERSECTION CONTROLLER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1290500" y="1690600"/>
            <a:ext cx="10163400" cy="500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sz="2400" b="1">
                <a:latin typeface="Cabin"/>
                <a:ea typeface="Cabin"/>
                <a:cs typeface="Cabin"/>
                <a:sym typeface="Cabin"/>
              </a:rPr>
              <a:t>What does it do?</a:t>
            </a:r>
          </a:p>
          <a:p>
            <a:pPr marL="457200" lvl="0" indent="-381000">
              <a:spcBef>
                <a:spcPts val="0"/>
              </a:spcBef>
              <a:buSzPct val="100000"/>
              <a:buFont typeface="Cabin"/>
              <a:buChar char="-"/>
            </a:pPr>
            <a:r>
              <a:rPr lang="en-CA" sz="2400">
                <a:latin typeface="Cabin"/>
                <a:ea typeface="Cabin"/>
                <a:cs typeface="Cabin"/>
                <a:sym typeface="Cabin"/>
              </a:rPr>
              <a:t>Monitors intersection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Cabin"/>
              <a:buChar char="-"/>
            </a:pPr>
            <a:r>
              <a:rPr lang="en-CA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Manages traffic flow </a:t>
            </a:r>
          </a:p>
          <a:p>
            <a:pPr lvl="0">
              <a:spcBef>
                <a:spcPts val="0"/>
              </a:spcBef>
              <a:buNone/>
            </a:pPr>
            <a:endParaRPr sz="2400">
              <a:latin typeface="Cabin"/>
              <a:ea typeface="Cabin"/>
              <a:cs typeface="Cabin"/>
              <a:sym typeface="Cabin"/>
            </a:endParaRPr>
          </a:p>
          <a:p>
            <a:pPr lvl="0">
              <a:spcBef>
                <a:spcPts val="0"/>
              </a:spcBef>
              <a:buNone/>
            </a:pPr>
            <a:r>
              <a:rPr lang="en-CA" sz="2400" b="1">
                <a:latin typeface="Cabin"/>
                <a:ea typeface="Cabin"/>
                <a:cs typeface="Cabin"/>
                <a:sym typeface="Cabin"/>
              </a:rPr>
              <a:t>How does it work?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Cabin"/>
              <a:buChar char="-"/>
            </a:pPr>
            <a:r>
              <a:rPr lang="en-CA" sz="2400">
                <a:latin typeface="Cabin"/>
                <a:ea typeface="Cabin"/>
                <a:cs typeface="Cabin"/>
                <a:sym typeface="Cabin"/>
              </a:rPr>
              <a:t>Vehicle requests to proceed 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Cabin"/>
              <a:buChar char="-"/>
            </a:pPr>
            <a:r>
              <a:rPr lang="en-CA" sz="2400">
                <a:latin typeface="Cabin"/>
                <a:ea typeface="Cabin"/>
                <a:cs typeface="Cabin"/>
                <a:sym typeface="Cabin"/>
              </a:rPr>
              <a:t>Controller grants request when appropriate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426725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oss 4"/>
          <p:cNvSpPr/>
          <p:nvPr/>
        </p:nvSpPr>
        <p:spPr>
          <a:xfrm>
            <a:off x="2262910" y="0"/>
            <a:ext cx="7666182" cy="6858000"/>
          </a:xfrm>
          <a:prstGeom prst="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" y="1715653"/>
            <a:ext cx="2262910" cy="3426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27491" y="1715654"/>
            <a:ext cx="2364509" cy="34266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71638" y="1477817"/>
            <a:ext cx="2124363" cy="237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1" y="5142344"/>
            <a:ext cx="2124363" cy="237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7570317" y="2363320"/>
            <a:ext cx="1535548" cy="240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rot="5400000">
            <a:off x="3082636" y="4255654"/>
            <a:ext cx="1535548" cy="237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10800000">
            <a:off x="8220362" y="3103417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10800000">
            <a:off x="-2310" y="3606796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5400000">
            <a:off x="5168901" y="788553"/>
            <a:ext cx="1715654" cy="13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rot="5400000">
            <a:off x="5312063" y="5926281"/>
            <a:ext cx="1715656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 rot="10800000">
            <a:off x="0" y="1567871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0800000">
            <a:off x="8208752" y="5142342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 rot="10800000">
            <a:off x="8220362" y="1596734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10800000">
            <a:off x="0" y="4982392"/>
            <a:ext cx="3971638" cy="190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rot="5400000">
            <a:off x="3183081" y="788551"/>
            <a:ext cx="1715654" cy="13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rot="5400000">
            <a:off x="7429433" y="788553"/>
            <a:ext cx="1715654" cy="13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rot="5400000">
            <a:off x="3041038" y="5770945"/>
            <a:ext cx="1715654" cy="13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 rot="5400000">
            <a:off x="7429432" y="5930899"/>
            <a:ext cx="1715654" cy="13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001125" y="343585"/>
            <a:ext cx="2314575" cy="646331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Intersection Controller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463244" y="2019300"/>
            <a:ext cx="478056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 rot="5400000">
            <a:off x="4794791" y="-871757"/>
            <a:ext cx="478056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-718238" y="3980871"/>
            <a:ext cx="478056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868719" y="-631824"/>
            <a:ext cx="330200" cy="292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12537172" y="2266950"/>
            <a:ext cx="330200" cy="292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-644310" y="4228521"/>
            <a:ext cx="330200" cy="292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9763993" y="565725"/>
            <a:ext cx="330200" cy="2921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9763993" y="581599"/>
            <a:ext cx="330200" cy="2921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9763993" y="559703"/>
            <a:ext cx="330200" cy="2921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8054" y="81566"/>
            <a:ext cx="1367046" cy="5815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Request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41502" y="737056"/>
            <a:ext cx="1393598" cy="58159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Proceed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8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4.16667E-7 -4.07407E-6 L -0.00026 0.21412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06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40156 0.17106 L 0.20078 0.17106 C 0.11081 0.17106 -0.00013 0.12384 -0.00013 0.08611 L -0.00013 0.00116 " pathEditMode="relative" rAng="10800000" ptsTypes="AAAA">
                                      <p:cBhvr>
                                        <p:cTn id="8" dur="4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78" y="-849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3.125E-6 -1.85185E-6 L -0.30352 0.00371 " pathEditMode="relative" rAng="0" ptsTypes="AA">
                                      <p:cBhvr>
                                        <p:cTn id="10" dur="4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82" y="1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79167E-6 -1.48148E-6 L -0.11315 -1.48148E-6 C -0.16367 -1.48148E-6 -0.2263 -0.06898 -0.2263 -0.125 L -0.2263 -0.25 " pathEditMode="relative" rAng="10800000" ptsTypes="AAAA">
                                      <p:cBhvr>
                                        <p:cTn id="12" dur="4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15" y="-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0833E-6 -2.96296E-6 L 0.30377 -0.00463 " pathEditMode="relative" rAng="0" ptsTypes="AA">
                                      <p:cBhvr>
                                        <p:cTn id="14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82" y="-23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3" presetClass="path" presetSubtype="0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0.00026 -0.00787 L 0.42656 -0.00787 C 0.61771 -0.00787 0.85351 -0.15416 0.85351 -0.27291 L 0.85351 -0.53773 " pathEditMode="relative" rAng="0" ptsTypes="AAAA">
                                      <p:cBhvr>
                                        <p:cTn id="16" dur="4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682" y="-2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500"/>
                            </p:stCondLst>
                            <p:childTnLst>
                              <p:par>
                                <p:cTn id="3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6 L -0.40195 0.0407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04" y="187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after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26 0.21412 L 0.00078 1.15116 " pathEditMode="relative" rAng="0" ptsTypes="AA">
                                      <p:cBhvr>
                                        <p:cTn id="39" dur="5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46852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3.125E-6 7.40741E-7 L -0.54987 0.53032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08" y="2620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3.125E-6 1.48148E-6 L -0.07617 0.2495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15" y="1247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3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1" nodeType="withEffect">
                                  <p:stCondLst>
                                    <p:cond delay="4400"/>
                                  </p:stCondLst>
                                  <p:childTnLst>
                                    <p:animMotion origin="layout" path="M -0.30352 0.00371 L -1.06888 0.02107 " pathEditMode="relative" rAng="0" ptsTypes="AA">
                                      <p:cBhvr>
                                        <p:cTn id="57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68" y="856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4600"/>
                                  </p:stCondLst>
                                  <p:childTnLst>
                                    <p:animMotion origin="layout" path="M 0.30377 -0.00463 L 1.07669 -0.01736 " pathEditMode="relative" rAng="0" ptsTypes="AA">
                                      <p:cBhvr>
                                        <p:cTn id="59" dur="5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46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2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 dirty="0"/>
              <a:t>VEHICLE CONTROLLER 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1251678" y="1569775"/>
            <a:ext cx="9990000" cy="478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2400" b="1" dirty="0">
                <a:solidFill>
                  <a:schemeClr val="dk1"/>
                </a:solidFill>
              </a:rPr>
              <a:t>What does it do?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2400" dirty="0">
                <a:solidFill>
                  <a:schemeClr val="dk1"/>
                </a:solidFill>
              </a:rPr>
              <a:t>- Controls motion and direction of vehicle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2400" dirty="0">
                <a:solidFill>
                  <a:schemeClr val="dk1"/>
                </a:solidFill>
              </a:rPr>
              <a:t>- Ensures vehicle follows lanes and avoids obstacles</a:t>
            </a:r>
            <a:r>
              <a:rPr lang="en-CA" sz="2400" b="1" dirty="0">
                <a:solidFill>
                  <a:schemeClr val="dk1"/>
                </a:solidFill>
              </a:rPr>
              <a:t> </a:t>
            </a:r>
          </a:p>
          <a:p>
            <a:pPr marL="0" lvl="0" indent="-698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 b="1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2400" b="1" dirty="0">
                <a:solidFill>
                  <a:schemeClr val="dk1"/>
                </a:solidFill>
              </a:rPr>
              <a:t>How does it work?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2400" b="1" dirty="0">
                <a:solidFill>
                  <a:schemeClr val="dk1"/>
                </a:solidFill>
              </a:rPr>
              <a:t>- </a:t>
            </a:r>
            <a:r>
              <a:rPr lang="en-CA" sz="2400" dirty="0">
                <a:solidFill>
                  <a:schemeClr val="dk1"/>
                </a:solidFill>
              </a:rPr>
              <a:t>Keeps vehicle in the lane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2400" b="1" dirty="0">
                <a:solidFill>
                  <a:schemeClr val="dk1"/>
                </a:solidFill>
              </a:rPr>
              <a:t>- </a:t>
            </a:r>
            <a:r>
              <a:rPr lang="en-CA" sz="2400" dirty="0">
                <a:solidFill>
                  <a:schemeClr val="dk1"/>
                </a:solidFill>
              </a:rPr>
              <a:t>Communicates to the intersection controller when needed </a:t>
            </a:r>
          </a:p>
        </p:txBody>
      </p:sp>
    </p:spTree>
    <p:extLst>
      <p:ext uri="{BB962C8B-B14F-4D97-AF65-F5344CB8AC3E}">
        <p14:creationId xmlns:p14="http://schemas.microsoft.com/office/powerpoint/2010/main" val="427796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VEHICLE CONTROLLER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PICTURES HERE!!! (jean will put pictures here)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007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 sz="5100" b="0" i="0" u="none" strike="noStrike" cap="none" dirty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INNOVATIVE ASPECTS 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251675" y="1874525"/>
            <a:ext cx="10178400" cy="400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 dirty="0">
              <a:solidFill>
                <a:srgbClr val="2A1A00"/>
              </a:solidFill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 dirty="0">
              <a:solidFill>
                <a:srgbClr val="2A1A00"/>
              </a:solidFill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 dirty="0">
              <a:solidFill>
                <a:srgbClr val="2A1A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76252" y="1776549"/>
            <a:ext cx="86563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/>
              <a:t>Two Modes</a:t>
            </a:r>
          </a:p>
          <a:p>
            <a:r>
              <a:rPr lang="en-CA" sz="2000" dirty="0"/>
              <a:t>	</a:t>
            </a:r>
            <a:r>
              <a:rPr lang="en-CA" sz="2000" dirty="0" smtClean="0"/>
              <a:t>1. Smart Intersection</a:t>
            </a:r>
          </a:p>
          <a:p>
            <a:r>
              <a:rPr lang="en-CA" sz="2000" dirty="0"/>
              <a:t>	</a:t>
            </a:r>
            <a:r>
              <a:rPr lang="en-CA" sz="2000" dirty="0" smtClean="0"/>
              <a:t>	- car does not stop at intersection if it not needed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/>
              <a:t> </a:t>
            </a:r>
            <a:r>
              <a:rPr lang="en-CA" sz="2000" dirty="0" smtClean="0"/>
              <a:t>      2. Normal Intersection</a:t>
            </a:r>
          </a:p>
          <a:p>
            <a:r>
              <a:rPr lang="en-CA" sz="2000" dirty="0"/>
              <a:t>	</a:t>
            </a:r>
            <a:r>
              <a:rPr lang="en-CA" sz="2000" dirty="0" smtClean="0"/>
              <a:t>	- car stops at  intersection, proceeds when allowed</a:t>
            </a:r>
          </a:p>
          <a:p>
            <a:endParaRPr lang="en-CA" sz="2000" b="1" dirty="0"/>
          </a:p>
          <a:p>
            <a:r>
              <a:rPr lang="en-CA" sz="2000" b="1" dirty="0" smtClean="0"/>
              <a:t>Intersection Monitoring</a:t>
            </a:r>
          </a:p>
          <a:p>
            <a:r>
              <a:rPr lang="en-CA" sz="2000" b="1" dirty="0" smtClean="0"/>
              <a:t>	</a:t>
            </a:r>
            <a:r>
              <a:rPr lang="en-CA" sz="2000" dirty="0" smtClean="0"/>
              <a:t>- Camera tracks all movement in intersection</a:t>
            </a:r>
          </a:p>
          <a:p>
            <a:r>
              <a:rPr lang="en-CA" sz="2000" dirty="0"/>
              <a:t>	</a:t>
            </a:r>
            <a:r>
              <a:rPr lang="en-CA" sz="2000" dirty="0" smtClean="0"/>
              <a:t>- Redundancy in object detection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90504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COST</a:t>
            </a:r>
          </a:p>
        </p:txBody>
      </p:sp>
      <p:graphicFrame>
        <p:nvGraphicFramePr>
          <p:cNvPr id="171" name="Shape 171"/>
          <p:cNvGraphicFramePr/>
          <p:nvPr/>
        </p:nvGraphicFramePr>
        <p:xfrm>
          <a:off x="1187487" y="1574025"/>
          <a:ext cx="9308575" cy="47136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766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76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766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785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251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 b="1" dirty="0"/>
                        <a:t>PART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 b="1"/>
                        <a:t>QUANTITY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 b="1"/>
                        <a:t>PRICE ($)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 b="1"/>
                        <a:t>TOTAL ($)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28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RC Car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(w/ servo &amp; speed controller)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240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480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29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CA">
                          <a:solidFill>
                            <a:schemeClr val="dk1"/>
                          </a:solidFill>
                        </a:rPr>
                        <a:t>3300 mAh 7.2 V battery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60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61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Battery charger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30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96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Raspberry Pi 3 Model 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120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871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Voltage regulator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1.50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4.5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48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Hall  Effect sensor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1.70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CA" dirty="0"/>
                        <a:t>5.1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72" name="Shape 172"/>
          <p:cNvSpPr txBox="1"/>
          <p:nvPr/>
        </p:nvSpPr>
        <p:spPr>
          <a:xfrm>
            <a:off x="8929450" y="5899025"/>
            <a:ext cx="2575800" cy="37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b="1"/>
              <a:t>Total:  700</a:t>
            </a:r>
          </a:p>
        </p:txBody>
      </p:sp>
    </p:spTree>
    <p:extLst>
      <p:ext uri="{BB962C8B-B14F-4D97-AF65-F5344CB8AC3E}">
        <p14:creationId xmlns:p14="http://schemas.microsoft.com/office/powerpoint/2010/main" val="241616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455</TotalTime>
  <Words>397</Words>
  <Application>Microsoft Office PowerPoint</Application>
  <PresentationFormat>Widescreen</PresentationFormat>
  <Paragraphs>146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Cabin</vt:lpstr>
      <vt:lpstr>Calibri</vt:lpstr>
      <vt:lpstr>Gill Sans MT</vt:lpstr>
      <vt:lpstr>Impact</vt:lpstr>
      <vt:lpstr>Times New Roman</vt:lpstr>
      <vt:lpstr>Badge</vt:lpstr>
      <vt:lpstr>Vehicle Intersection control</vt:lpstr>
      <vt:lpstr>THE PROBLEM</vt:lpstr>
      <vt:lpstr>THE SOLUTION</vt:lpstr>
      <vt:lpstr>INTERSECTION CONTROLLER</vt:lpstr>
      <vt:lpstr>PowerPoint Presentation</vt:lpstr>
      <vt:lpstr>VEHICLE CONTROLLER </vt:lpstr>
      <vt:lpstr>VEHICLE CONTROLLER </vt:lpstr>
      <vt:lpstr>INNOVATIVE ASPECTS </vt:lpstr>
      <vt:lpstr>COST</vt:lpstr>
      <vt:lpstr>TECHNICAL DETAILS </vt:lpstr>
      <vt:lpstr>Demo?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Bazen</dc:creator>
  <cp:lastModifiedBy>jean lucas ferreira</cp:lastModifiedBy>
  <cp:revision>47</cp:revision>
  <dcterms:created xsi:type="dcterms:W3CDTF">2017-02-07T02:00:39Z</dcterms:created>
  <dcterms:modified xsi:type="dcterms:W3CDTF">2017-02-13T18:57:43Z</dcterms:modified>
</cp:coreProperties>
</file>