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9"/>
  </p:notesMasterIdLst>
  <p:sldIdLst>
    <p:sldId id="279" r:id="rId2"/>
    <p:sldId id="296" r:id="rId3"/>
    <p:sldId id="309" r:id="rId4"/>
    <p:sldId id="308" r:id="rId5"/>
    <p:sldId id="300" r:id="rId6"/>
    <p:sldId id="310" r:id="rId7"/>
    <p:sldId id="292" r:id="rId8"/>
    <p:sldId id="297" r:id="rId9"/>
    <p:sldId id="299" r:id="rId10"/>
    <p:sldId id="306" r:id="rId11"/>
    <p:sldId id="302" r:id="rId12"/>
    <p:sldId id="301" r:id="rId13"/>
    <p:sldId id="303" r:id="rId14"/>
    <p:sldId id="304" r:id="rId15"/>
    <p:sldId id="307" r:id="rId16"/>
    <p:sldId id="30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8571" autoAdjust="0"/>
  </p:normalViewPr>
  <p:slideViewPr>
    <p:cSldViewPr snapToGrid="0">
      <p:cViewPr varScale="1">
        <p:scale>
          <a:sx n="90" d="100"/>
          <a:sy n="90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r>
              <a:rPr lang="en-CA" baseline="0" dirty="0"/>
              <a:t>- </a:t>
            </a:r>
            <a:endParaRPr lang="en-US" baseline="0" dirty="0"/>
          </a:p>
          <a:p>
            <a:endParaRPr lang="en-CA" baseline="0" dirty="0"/>
          </a:p>
          <a:p>
            <a:r>
              <a:rPr lang="en-CA" dirty="0">
                <a:solidFill>
                  <a:srgbClr val="2A1A00"/>
                </a:solidFill>
              </a:rPr>
              <a:t>- System to allow autonomous vehicles to act at intersections</a:t>
            </a:r>
          </a:p>
          <a:p>
            <a:r>
              <a:rPr lang="en-CA" dirty="0">
                <a:solidFill>
                  <a:srgbClr val="2A1A00"/>
                </a:solidFill>
              </a:rPr>
              <a:t>- Requirements were solving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Independent system that operates at the intersection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Vehicles communicate with a centralized system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This system decides which vehicle goes first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Eliminates the need for general consensus </a:t>
            </a:r>
            <a:r>
              <a:rPr lang="en-CA" baseline="0" dirty="0">
                <a:sym typeface="Wingdings" panose="05000000000000000000" pitchFamily="2" charset="2"/>
              </a:rPr>
              <a:t> single decision maker </a:t>
            </a:r>
          </a:p>
          <a:p>
            <a:pPr marL="171450" indent="-171450">
              <a:buFontTx/>
              <a:buChar char="-"/>
            </a:pPr>
            <a:r>
              <a:rPr lang="en-CA" baseline="0" dirty="0">
                <a:sym typeface="Wingdings" panose="05000000000000000000" pitchFamily="2" charset="2"/>
              </a:rPr>
              <a:t>This system then tells each car when to proceed </a:t>
            </a:r>
            <a:r>
              <a:rPr lang="en-CA" baseline="0" dirty="0"/>
              <a:t> 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  <a:p>
            <a:pPr marL="171450" indent="-171450">
              <a:buFontTx/>
              <a:buChar char="-"/>
            </a:pPr>
            <a:r>
              <a:rPr lang="en-CA" dirty="0"/>
              <a:t>Animation</a:t>
            </a:r>
            <a:r>
              <a:rPr lang="en-CA" baseline="0" dirty="0"/>
              <a:t> shows that there is two parts too the system</a:t>
            </a:r>
            <a:r>
              <a:rPr lang="en-US" baseline="0" dirty="0"/>
              <a:t> (Intersection component and vehicle component)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The intersection controller is responsible for managing traffic flow and monitoring the intersection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This communicates with the vehicle controller</a:t>
            </a:r>
          </a:p>
          <a:p>
            <a:pPr marL="628650" lvl="1" indent="-171450">
              <a:buFontTx/>
              <a:buChar char="-"/>
            </a:pPr>
            <a:r>
              <a:rPr lang="en-CA" baseline="0" dirty="0"/>
              <a:t>Vehicle controller sends requests and intersection controller sends back over Bluetooth communication </a:t>
            </a:r>
          </a:p>
          <a:p>
            <a:pPr marL="171450" lvl="0" indent="-171450">
              <a:buFontTx/>
              <a:buChar char="-"/>
            </a:pPr>
            <a:r>
              <a:rPr lang="en-CA" baseline="0" dirty="0"/>
              <a:t>Vehicle controller is also for managing and navigating the vehicle on </a:t>
            </a:r>
            <a:r>
              <a:rPr lang="en-CA" baseline="0"/>
              <a:t>the track </a:t>
            </a: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Alex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Image processing </a:t>
            </a:r>
          </a:p>
          <a:p>
            <a:pPr marL="0" indent="0">
              <a:buNone/>
            </a:pPr>
            <a:r>
              <a:rPr lang="en-US" b="1" dirty="0"/>
              <a:t>4. Hardware Interfacing (servo, speed, ultrasonic sensor)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77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Lane Following 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Intersection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99944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2A1A00"/>
                </a:solidFill>
              </a:rPr>
              <a:t>Zachary </a:t>
            </a:r>
            <a:r>
              <a:rPr lang="en-CA" dirty="0" err="1">
                <a:solidFill>
                  <a:srgbClr val="2A1A00"/>
                </a:solidFill>
              </a:rPr>
              <a:t>Bazen</a:t>
            </a:r>
            <a:r>
              <a:rPr lang="en-CA" dirty="0">
                <a:solidFill>
                  <a:srgbClr val="2A1A00"/>
                </a:solidFill>
              </a:rPr>
              <a:t> – Software Engineering </a:t>
            </a:r>
          </a:p>
          <a:p>
            <a:r>
              <a:rPr lang="en-CA" dirty="0">
                <a:solidFill>
                  <a:srgbClr val="2A1A00"/>
                </a:solidFill>
              </a:rPr>
              <a:t>Justin </a:t>
            </a:r>
            <a:r>
              <a:rPr lang="en-CA" dirty="0" err="1">
                <a:solidFill>
                  <a:srgbClr val="2A1A00"/>
                </a:solidFill>
              </a:rPr>
              <a:t>Kapinski</a:t>
            </a:r>
            <a:r>
              <a:rPr lang="en-CA" dirty="0">
                <a:solidFill>
                  <a:srgbClr val="2A1A00"/>
                </a:solidFill>
              </a:rPr>
              <a:t> – Software Engineering </a:t>
            </a:r>
          </a:p>
          <a:p>
            <a:r>
              <a:rPr lang="en-CA" dirty="0">
                <a:solidFill>
                  <a:srgbClr val="2A1A00"/>
                </a:solidFill>
              </a:rPr>
              <a:t>Alexander Jackson – Software Engineering </a:t>
            </a:r>
          </a:p>
          <a:p>
            <a:r>
              <a:rPr lang="en-CA" dirty="0">
                <a:solidFill>
                  <a:srgbClr val="2A1A00"/>
                </a:solidFill>
              </a:rPr>
              <a:t>Jean </a:t>
            </a:r>
            <a:r>
              <a:rPr lang="en-US" dirty="0">
                <a:solidFill>
                  <a:srgbClr val="2A1A00"/>
                </a:solidFill>
              </a:rPr>
              <a:t>Lucas Ferreira</a:t>
            </a:r>
            <a:r>
              <a:rPr lang="en-CA" dirty="0">
                <a:solidFill>
                  <a:srgbClr val="2A1A00"/>
                </a:solidFill>
              </a:rPr>
              <a:t> – Software Engineering </a:t>
            </a:r>
          </a:p>
          <a:p>
            <a:r>
              <a:rPr lang="en-CA" dirty="0">
                <a:solidFill>
                  <a:srgbClr val="2A1A00"/>
                </a:solidFill>
              </a:rPr>
              <a:t>Mathew </a:t>
            </a:r>
            <a:r>
              <a:rPr lang="en-CA" dirty="0" err="1">
                <a:solidFill>
                  <a:srgbClr val="2A1A00"/>
                </a:solidFill>
              </a:rPr>
              <a:t>Hobers</a:t>
            </a:r>
            <a:r>
              <a:rPr lang="en-CA" dirty="0">
                <a:solidFill>
                  <a:srgbClr val="2A1A00"/>
                </a:solidFill>
              </a:rPr>
              <a:t> – Software Engineering </a:t>
            </a:r>
          </a:p>
          <a:p>
            <a:r>
              <a:rPr lang="en-CA" dirty="0">
                <a:solidFill>
                  <a:srgbClr val="2A1A00"/>
                </a:solidFill>
              </a:rPr>
              <a:t>Radhika Sharma – Software Engineering and Embedded Systems </a:t>
            </a:r>
          </a:p>
          <a:p>
            <a:endParaRPr lang="en-CA" dirty="0">
              <a:solidFill>
                <a:srgbClr val="2A1A00"/>
              </a:solidFill>
            </a:endParaRPr>
          </a:p>
          <a:p>
            <a:endParaRPr lang="en-US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03" y="726514"/>
            <a:ext cx="10178322" cy="1053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The 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70028"/>
              </p:ext>
            </p:extLst>
          </p:nvPr>
        </p:nvGraphicFramePr>
        <p:xfrm>
          <a:off x="736451" y="2266335"/>
          <a:ext cx="1134642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285">
                  <a:extLst>
                    <a:ext uri="{9D8B030D-6E8A-4147-A177-3AD203B41FA5}">
                      <a16:colId xmlns:a16="http://schemas.microsoft.com/office/drawing/2014/main" val="2565215050"/>
                    </a:ext>
                  </a:extLst>
                </a:gridCol>
                <a:gridCol w="394258">
                  <a:extLst>
                    <a:ext uri="{9D8B030D-6E8A-4147-A177-3AD203B41FA5}">
                      <a16:colId xmlns:a16="http://schemas.microsoft.com/office/drawing/2014/main" val="3279567016"/>
                    </a:ext>
                  </a:extLst>
                </a:gridCol>
                <a:gridCol w="7451884">
                  <a:extLst>
                    <a:ext uri="{9D8B030D-6E8A-4147-A177-3AD203B41FA5}">
                      <a16:colId xmlns:a16="http://schemas.microsoft.com/office/drawing/2014/main" val="370203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3200" dirty="0"/>
                        <a:t>Zachary Bazen 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200" dirty="0"/>
                        <a:t>Software Engineering</a:t>
                      </a:r>
                      <a:r>
                        <a:rPr lang="en-CA" sz="3200" baseline="0" dirty="0"/>
                        <a:t> 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071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3200" dirty="0">
                          <a:solidFill>
                            <a:srgbClr val="2A1A00"/>
                          </a:solidFill>
                        </a:rPr>
                        <a:t>Jean </a:t>
                      </a:r>
                      <a:r>
                        <a:rPr lang="en-US" sz="3200" dirty="0">
                          <a:solidFill>
                            <a:srgbClr val="2A1A00"/>
                          </a:solidFill>
                        </a:rPr>
                        <a:t>Lucas Ferreira</a:t>
                      </a:r>
                      <a:r>
                        <a:rPr lang="en-CA" sz="3200" dirty="0">
                          <a:solidFill>
                            <a:srgbClr val="2A1A00"/>
                          </a:solidFill>
                        </a:rPr>
                        <a:t> 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Software Engineering</a:t>
                      </a:r>
                      <a:r>
                        <a:rPr lang="en-CA" sz="3200" baseline="0" dirty="0"/>
                        <a:t> 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783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Alexander Jackson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200" dirty="0"/>
                        <a:t>Software Engineering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70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Justin </a:t>
                      </a:r>
                      <a:r>
                        <a:rPr lang="en-US" sz="3200" dirty="0" err="1"/>
                        <a:t>Kapinski</a:t>
                      </a:r>
                      <a:r>
                        <a:rPr lang="en-US" sz="3200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200" dirty="0"/>
                        <a:t>Software Engineering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3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Mathew </a:t>
                      </a:r>
                      <a:r>
                        <a:rPr lang="en-US" sz="3200" dirty="0" err="1"/>
                        <a:t>Hobers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200" dirty="0"/>
                        <a:t>Software Engineering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4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3200" dirty="0">
                          <a:solidFill>
                            <a:srgbClr val="2A1A00"/>
                          </a:solidFill>
                        </a:rPr>
                        <a:t>Radhika Sharma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3200" dirty="0"/>
                        <a:t>Software Engineering – Embedded Systems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49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2161" y="225068"/>
            <a:ext cx="4236116" cy="86110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2A1A00"/>
                </a:solidFill>
              </a:rPr>
              <a:t>The Team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9197" y="3054251"/>
            <a:ext cx="2679997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Zachary Bazen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Software Engineering 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half" idx="1"/>
          </p:nvPr>
        </p:nvSpPr>
        <p:spPr>
          <a:xfrm>
            <a:off x="8464511" y="3060502"/>
            <a:ext cx="2679997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Justin </a:t>
            </a:r>
            <a:r>
              <a:rPr lang="en-CA" sz="1800" dirty="0" err="1">
                <a:solidFill>
                  <a:srgbClr val="2A1A00"/>
                </a:solidFill>
              </a:rPr>
              <a:t>Kapinski</a:t>
            </a:r>
            <a:r>
              <a:rPr lang="en-CA" sz="1800" dirty="0">
                <a:solidFill>
                  <a:srgbClr val="2A1A00"/>
                </a:solidFill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Software Engineering </a:t>
            </a:r>
          </a:p>
        </p:txBody>
      </p:sp>
      <p:sp>
        <p:nvSpPr>
          <p:cNvPr id="25" name="Content Placeholder 4"/>
          <p:cNvSpPr>
            <a:spLocks noGrp="1"/>
          </p:cNvSpPr>
          <p:nvPr>
            <p:ph sz="half" idx="1"/>
          </p:nvPr>
        </p:nvSpPr>
        <p:spPr>
          <a:xfrm>
            <a:off x="4956853" y="3054251"/>
            <a:ext cx="2679997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Alexander Jackson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Software Engineering 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"/>
          </p:nvPr>
        </p:nvSpPr>
        <p:spPr>
          <a:xfrm>
            <a:off x="1449196" y="5898410"/>
            <a:ext cx="2679997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Jean </a:t>
            </a:r>
            <a:r>
              <a:rPr lang="en-US" sz="1800" dirty="0">
                <a:solidFill>
                  <a:srgbClr val="2A1A00"/>
                </a:solidFill>
              </a:rPr>
              <a:t>Lucas Ferreira </a:t>
            </a:r>
            <a:r>
              <a:rPr lang="en-CA" sz="1800" dirty="0">
                <a:solidFill>
                  <a:srgbClr val="2A1A00"/>
                </a:solidFill>
              </a:rPr>
              <a:t>Software Engineering 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half" idx="1"/>
          </p:nvPr>
        </p:nvSpPr>
        <p:spPr>
          <a:xfrm>
            <a:off x="4956855" y="5898410"/>
            <a:ext cx="2679997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Mathew </a:t>
            </a:r>
            <a:r>
              <a:rPr lang="en-CA" sz="1800" dirty="0" err="1">
                <a:solidFill>
                  <a:srgbClr val="2A1A00"/>
                </a:solidFill>
              </a:rPr>
              <a:t>Hobers</a:t>
            </a:r>
            <a:r>
              <a:rPr lang="en-CA" sz="1800" dirty="0">
                <a:solidFill>
                  <a:srgbClr val="2A1A00"/>
                </a:solidFill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Software Engineering 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half" idx="1"/>
          </p:nvPr>
        </p:nvSpPr>
        <p:spPr>
          <a:xfrm>
            <a:off x="7666601" y="5892159"/>
            <a:ext cx="4275815" cy="6310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Radhika Sharma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2A1A00"/>
                </a:solidFill>
              </a:rPr>
              <a:t>Software Engineering – Embedded Systems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88" y="1246887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7" y="1246887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6" y="1246887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88" y="4155984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7" y="4155984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34" y="4155984"/>
            <a:ext cx="1717148" cy="1715472"/>
          </a:xfrm>
          <a:prstGeom prst="ellipse">
            <a:avLst/>
          </a:prstGeom>
          <a:ln w="190500" cap="rnd">
            <a:solidFill>
              <a:srgbClr val="2A1A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4393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>
                <a:solidFill>
                  <a:srgbClr val="2A1A00"/>
                </a:solidFill>
              </a:rPr>
              <a:t>The Problem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869" y="2168015"/>
            <a:ext cx="5801425" cy="4689985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2A1A00"/>
                </a:solidFill>
              </a:rPr>
              <a:t>Autonomous vehicles arrive intersection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method for general consensus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decision communication </a:t>
            </a:r>
          </a:p>
        </p:txBody>
      </p:sp>
      <p:sp>
        <p:nvSpPr>
          <p:cNvPr id="4" name="Cross 3"/>
          <p:cNvSpPr>
            <a:spLocks noChangeAspect="1"/>
          </p:cNvSpPr>
          <p:nvPr/>
        </p:nvSpPr>
        <p:spPr>
          <a:xfrm>
            <a:off x="6502928" y="1764773"/>
            <a:ext cx="5701210" cy="510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63314" y="5490684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818288" y="6121188"/>
            <a:ext cx="1381222" cy="120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10860382" y="5490683"/>
            <a:ext cx="1361182" cy="1361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10261017" y="6125376"/>
            <a:ext cx="1311401" cy="1538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20184" y="2848229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687543" y="2331666"/>
            <a:ext cx="1311401" cy="177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0800000">
            <a:off x="10872059" y="2964344"/>
            <a:ext cx="1349504" cy="111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0243075" y="2361493"/>
            <a:ext cx="1311401" cy="117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6502928" y="2992518"/>
            <a:ext cx="1448792" cy="83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7211844" y="2308068"/>
            <a:ext cx="1255489" cy="16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>
            <a:off x="6502926" y="5532727"/>
            <a:ext cx="1448794" cy="104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7211899" y="6132088"/>
            <a:ext cx="1297353" cy="182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277469" y="3519023"/>
            <a:ext cx="1278499" cy="153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7206052" y="4858987"/>
            <a:ext cx="1278499" cy="212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0800000">
            <a:off x="10898775" y="4090383"/>
            <a:ext cx="1361182" cy="1448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0800000">
            <a:off x="6502927" y="4326156"/>
            <a:ext cx="1343755" cy="137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93298" y="4723816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401386" y="3354355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3634" y="1126794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48969" y="3595945"/>
            <a:ext cx="2528738" cy="1239379"/>
          </a:xfrm>
          <a:prstGeom prst="rect">
            <a:avLst/>
          </a:prstGeom>
          <a:solidFill>
            <a:srgbClr val="F3F3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A" sz="3600" b="1" dirty="0">
                <a:solidFill>
                  <a:srgbClr val="2A1A00"/>
                </a:solidFill>
                <a:cs typeface="Times New Roman" panose="02020603050405020304" pitchFamily="18" charset="0"/>
              </a:rPr>
              <a:t>Which car goes first?</a:t>
            </a:r>
            <a:endParaRPr lang="en-US" sz="3600" b="1" dirty="0">
              <a:solidFill>
                <a:srgbClr val="2A1A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0052 0.14375 " pathEditMode="relative" rAng="0" ptsTypes="AA">
                                      <p:cBhvr>
                                        <p:cTn id="61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17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09805 -0.00579 " pathEditMode="relative" rAng="0" ptsTypes="AA">
                                      <p:cBhvr>
                                        <p:cTn id="63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30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9831 -4.07407E-6 " pathEditMode="relative" rAng="0" ptsTypes="AA">
                                      <p:cBhvr>
                                        <p:cTn id="68" dur="2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>
                <a:solidFill>
                  <a:srgbClr val="2A1A00"/>
                </a:solidFill>
              </a:rPr>
              <a:t>The Solution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68015"/>
            <a:ext cx="10178322" cy="3947650"/>
          </a:xfrm>
        </p:spPr>
        <p:txBody>
          <a:bodyPr>
            <a:noAutofit/>
          </a:bodyPr>
          <a:lstStyle/>
          <a:p>
            <a:r>
              <a:rPr lang="en-CA" sz="4400" dirty="0">
                <a:solidFill>
                  <a:srgbClr val="2A1A00"/>
                </a:solidFill>
              </a:rPr>
              <a:t> Intersection control system</a:t>
            </a:r>
          </a:p>
          <a:p>
            <a:pPr lvl="1"/>
            <a:r>
              <a:rPr lang="en-CA" sz="4200" dirty="0">
                <a:solidFill>
                  <a:srgbClr val="2A1A00"/>
                </a:solidFill>
              </a:rPr>
              <a:t> Decides which vehicle goes first</a:t>
            </a:r>
            <a:r>
              <a:rPr lang="en-CA" sz="4400" dirty="0">
                <a:solidFill>
                  <a:srgbClr val="2A1A00"/>
                </a:solidFill>
              </a:rPr>
              <a:t> </a:t>
            </a:r>
          </a:p>
          <a:p>
            <a:pPr lvl="1"/>
            <a:r>
              <a:rPr lang="en-CA" sz="4400" dirty="0">
                <a:solidFill>
                  <a:srgbClr val="2A1A00"/>
                </a:solidFill>
              </a:rPr>
              <a:t> Eliminates need for general consensus</a:t>
            </a:r>
          </a:p>
          <a:p>
            <a:pPr lvl="1"/>
            <a:r>
              <a:rPr lang="en-CA" sz="4400" dirty="0">
                <a:solidFill>
                  <a:srgbClr val="2A1A00"/>
                </a:solidFill>
              </a:rPr>
              <a:t> Communicates decision to vehicles</a:t>
            </a:r>
            <a:endParaRPr lang="en-US" sz="44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6" y="1502421"/>
            <a:ext cx="5511853" cy="327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177" y="649146"/>
            <a:ext cx="7346223" cy="1320855"/>
          </a:xfrm>
        </p:spPr>
        <p:txBody>
          <a:bodyPr>
            <a:noAutofit/>
          </a:bodyPr>
          <a:lstStyle/>
          <a:p>
            <a:r>
              <a:rPr lang="en-CA" sz="7200" dirty="0"/>
              <a:t>System 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437582"/>
            <a:ext cx="9740789" cy="3800167"/>
          </a:xfrm>
        </p:spPr>
        <p:txBody>
          <a:bodyPr>
            <a:normAutofit/>
          </a:bodyPr>
          <a:lstStyle/>
          <a:p>
            <a:r>
              <a:rPr lang="en-CA" sz="4200" dirty="0">
                <a:solidFill>
                  <a:schemeClr val="tx1"/>
                </a:solidFill>
              </a:rPr>
              <a:t> Intersection Controller </a:t>
            </a:r>
          </a:p>
          <a:p>
            <a:pPr lvl="1"/>
            <a:r>
              <a:rPr lang="en-CA" sz="4000" dirty="0">
                <a:solidFill>
                  <a:schemeClr val="tx1"/>
                </a:solidFill>
              </a:rPr>
              <a:t> Manages traffic flow</a:t>
            </a:r>
          </a:p>
          <a:p>
            <a:r>
              <a:rPr lang="en-CA" sz="4200" dirty="0">
                <a:solidFill>
                  <a:schemeClr val="tx1"/>
                </a:solidFill>
              </a:rPr>
              <a:t> Vehicle Controller </a:t>
            </a:r>
          </a:p>
          <a:p>
            <a:pPr lvl="1"/>
            <a:r>
              <a:rPr lang="en-CA" sz="4000" dirty="0">
                <a:solidFill>
                  <a:schemeClr val="tx1"/>
                </a:solidFill>
              </a:rPr>
              <a:t> Manages track and intersection navigation</a:t>
            </a: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98" y="1259841"/>
            <a:ext cx="10178322" cy="22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Four Main Components</a:t>
            </a:r>
          </a:p>
          <a:p>
            <a:pPr marL="0" indent="0">
              <a:buNone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800" b="1" dirty="0"/>
              <a:t>Vehicle Navigation</a:t>
            </a:r>
          </a:p>
          <a:p>
            <a:pPr marL="342900" indent="-342900">
              <a:buAutoNum type="arabicPeriod"/>
            </a:pPr>
            <a:r>
              <a:rPr lang="en-US" sz="1800" b="1" dirty="0"/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1687</TotalTime>
  <Words>456</Words>
  <Application>Microsoft Office PowerPoint</Application>
  <PresentationFormat>Widescreen</PresentationFormat>
  <Paragraphs>151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Vehicle Intersection control</vt:lpstr>
      <vt:lpstr>Members</vt:lpstr>
      <vt:lpstr>The Team</vt:lpstr>
      <vt:lpstr>The Team </vt:lpstr>
      <vt:lpstr>The Problem</vt:lpstr>
      <vt:lpstr>The Solution</vt:lpstr>
      <vt:lpstr>PowerPoint Presentation</vt:lpstr>
      <vt:lpstr>System Overview</vt:lpstr>
      <vt:lpstr>Vehicle Controller</vt:lpstr>
      <vt:lpstr>Vehicle Controller </vt:lpstr>
      <vt:lpstr>Video of car driving</vt:lpstr>
      <vt:lpstr>Intersection Controller</vt:lpstr>
      <vt:lpstr>Video of IC picking up car going by </vt:lpstr>
      <vt:lpstr>Hazard mitigation</vt:lpstr>
      <vt:lpstr>Challenges </vt:lpstr>
      <vt:lpstr>Features Still to be implemented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108</cp:revision>
  <dcterms:created xsi:type="dcterms:W3CDTF">2017-02-07T02:00:39Z</dcterms:created>
  <dcterms:modified xsi:type="dcterms:W3CDTF">2017-04-04T04:48:07Z</dcterms:modified>
</cp:coreProperties>
</file>