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9"/>
  </p:notesMasterIdLst>
  <p:sldIdLst>
    <p:sldId id="279" r:id="rId2"/>
    <p:sldId id="309" r:id="rId3"/>
    <p:sldId id="300" r:id="rId4"/>
    <p:sldId id="310" r:id="rId5"/>
    <p:sldId id="292" r:id="rId6"/>
    <p:sldId id="301" r:id="rId7"/>
    <p:sldId id="303" r:id="rId8"/>
    <p:sldId id="315" r:id="rId9"/>
    <p:sldId id="311" r:id="rId10"/>
    <p:sldId id="313" r:id="rId11"/>
    <p:sldId id="312" r:id="rId12"/>
    <p:sldId id="299" r:id="rId13"/>
    <p:sldId id="302" r:id="rId14"/>
    <p:sldId id="304" r:id="rId15"/>
    <p:sldId id="305" r:id="rId16"/>
    <p:sldId id="316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1A00"/>
    <a:srgbClr val="F3F3F2"/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78571" autoAdjust="0"/>
  </p:normalViewPr>
  <p:slideViewPr>
    <p:cSldViewPr snapToGrid="0">
      <p:cViewPr varScale="1">
        <p:scale>
          <a:sx n="70" d="100"/>
          <a:sy n="70" d="100"/>
        </p:scale>
        <p:origin x="60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82655-F55E-45D4-839B-7F4274A77E3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AE4FC-73CE-4995-A7FF-7ADA8F1D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3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Zach</a:t>
            </a:r>
            <a:r>
              <a:rPr lang="en-US" baseline="0" dirty="0"/>
              <a:t> </a:t>
            </a:r>
          </a:p>
          <a:p>
            <a:r>
              <a:rPr lang="en-CA" baseline="0" dirty="0"/>
              <a:t>- </a:t>
            </a:r>
            <a:endParaRPr lang="en-US" baseline="0" dirty="0"/>
          </a:p>
          <a:p>
            <a:endParaRPr lang="en-CA" baseline="0" dirty="0"/>
          </a:p>
          <a:p>
            <a:r>
              <a:rPr lang="en-CA" dirty="0">
                <a:solidFill>
                  <a:srgbClr val="2A1A00"/>
                </a:solidFill>
              </a:rPr>
              <a:t>- System to allow autonomous vehicles to act at intersections</a:t>
            </a:r>
          </a:p>
          <a:p>
            <a:r>
              <a:rPr lang="en-CA" dirty="0">
                <a:solidFill>
                  <a:srgbClr val="2A1A00"/>
                </a:solidFill>
              </a:rPr>
              <a:t>- Requirements were solving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07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Justin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87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37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Radhika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87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Radhika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82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8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Zach</a:t>
            </a:r>
            <a:r>
              <a:rPr lang="en-US" baseline="0" dirty="0"/>
              <a:t> 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Independent system that operates at the intersection 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Vehicles communicate with a centralized system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This system decides which vehicle goes first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Eliminates the need for general consensus </a:t>
            </a:r>
            <a:r>
              <a:rPr lang="en-CA" baseline="0" dirty="0">
                <a:sym typeface="Wingdings" panose="05000000000000000000" pitchFamily="2" charset="2"/>
              </a:rPr>
              <a:t> single decision maker </a:t>
            </a:r>
          </a:p>
          <a:p>
            <a:pPr marL="171450" indent="-171450">
              <a:buFontTx/>
              <a:buChar char="-"/>
            </a:pPr>
            <a:r>
              <a:rPr lang="en-CA" baseline="0" dirty="0">
                <a:sym typeface="Wingdings" panose="05000000000000000000" pitchFamily="2" charset="2"/>
              </a:rPr>
              <a:t>This system then tells each car when to proceed </a:t>
            </a:r>
            <a:r>
              <a:rPr lang="en-CA" baseline="0" dirty="0"/>
              <a:t> </a:t>
            </a:r>
            <a:endParaRPr lang="en-US" baseline="0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Zach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Animation</a:t>
            </a:r>
            <a:r>
              <a:rPr lang="en-CA" baseline="0" dirty="0" smtClean="0"/>
              <a:t> shows that there is two parts too the system</a:t>
            </a:r>
            <a:r>
              <a:rPr lang="en-US" baseline="0" dirty="0" smtClean="0"/>
              <a:t> (Intersection component and vehicle component)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The intersection controller is responsible for managing traffic flow and monitoring the intersection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This communicates with the vehicle controller</a:t>
            </a:r>
          </a:p>
          <a:p>
            <a:pPr marL="628650" lvl="1" indent="-171450">
              <a:buFontTx/>
              <a:buChar char="-"/>
            </a:pPr>
            <a:r>
              <a:rPr lang="en-CA" baseline="0" dirty="0" smtClean="0"/>
              <a:t>Vehicle controller sends requests and intersection controller sends back over Bluetooth communication </a:t>
            </a:r>
          </a:p>
          <a:p>
            <a:pPr marL="171450" lvl="0" indent="-171450">
              <a:buFontTx/>
              <a:buChar char="-"/>
            </a:pPr>
            <a:r>
              <a:rPr lang="en-CA" baseline="0" dirty="0" smtClean="0"/>
              <a:t>Vehicle controller is also for managing and navigating the vehicle on the track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14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Zach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02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Radhika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94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Radhika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1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Alex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2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Alex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90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Justin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95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Justin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6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50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2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2078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24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869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8730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877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 title="righ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17162" y="3562118"/>
            <a:ext cx="10134198" cy="1857901"/>
          </a:xfrm>
        </p:spPr>
        <p:txBody>
          <a:bodyPr anchor="t">
            <a:normAutofit fontScale="90000"/>
          </a:bodyPr>
          <a:lstStyle/>
          <a:p>
            <a:r>
              <a:rPr lang="en-CA" sz="7200" dirty="0"/>
              <a:t>Vehicle Intersection control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rot="21388326">
            <a:off x="-408207" y="1745153"/>
            <a:ext cx="12829460" cy="1245685"/>
          </a:xfrm>
          <a:solidFill>
            <a:srgbClr val="2A1A00"/>
          </a:solidFill>
        </p:spPr>
        <p:txBody>
          <a:bodyPr anchor="ctr">
            <a:normAutofit/>
          </a:bodyPr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89" b="2298"/>
          <a:stretch/>
        </p:blipFill>
        <p:spPr>
          <a:xfrm>
            <a:off x="4929652" y="156217"/>
            <a:ext cx="5407518" cy="2390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818">
            <a:off x="9691030" y="115507"/>
            <a:ext cx="373731" cy="295248"/>
          </a:xfrm>
          <a:prstGeom prst="rect">
            <a:avLst/>
          </a:prstGeom>
        </p:spPr>
      </p:pic>
      <p:sp>
        <p:nvSpPr>
          <p:cNvPr id="12" name="Subtitle 4"/>
          <p:cNvSpPr txBox="1">
            <a:spLocks/>
          </p:cNvSpPr>
          <p:nvPr/>
        </p:nvSpPr>
        <p:spPr>
          <a:xfrm>
            <a:off x="1748515" y="5597752"/>
            <a:ext cx="9671493" cy="6564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b="0" dirty="0">
                <a:solidFill>
                  <a:srgbClr val="2A1A00"/>
                </a:solidFill>
              </a:rPr>
              <a:t>Intersection Management for autonomous </a:t>
            </a:r>
          </a:p>
          <a:p>
            <a:r>
              <a:rPr lang="en-CA" sz="2200" b="0" dirty="0">
                <a:solidFill>
                  <a:srgbClr val="2A1A00"/>
                </a:solidFill>
              </a:rPr>
              <a:t>vehicles</a:t>
            </a:r>
            <a:endParaRPr lang="en-US" sz="2200" b="0" dirty="0">
              <a:solidFill>
                <a:srgbClr val="2A1A00"/>
              </a:solidFill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>
          <a:xfrm rot="21381350">
            <a:off x="7840262" y="1287951"/>
            <a:ext cx="2028024" cy="366875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chemeClr val="bg2"/>
                </a:solidFill>
              </a:rPr>
              <a:t>Group 6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1" name="Subtitle 4"/>
          <p:cNvSpPr txBox="1">
            <a:spLocks/>
          </p:cNvSpPr>
          <p:nvPr/>
        </p:nvSpPr>
        <p:spPr>
          <a:xfrm>
            <a:off x="406648" y="263130"/>
            <a:ext cx="3749342" cy="2283863"/>
          </a:xfrm>
          <a:prstGeom prst="rect">
            <a:avLst/>
          </a:prstGeom>
          <a:solidFill>
            <a:schemeClr val="bg1"/>
          </a:solidFill>
          <a:ln w="76200">
            <a:solidFill>
              <a:srgbClr val="2A1A00"/>
            </a:solidFill>
          </a:ln>
          <a:scene3d>
            <a:camera prst="perspectiveHeroicExtremeRightFacing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dirty="0">
                <a:solidFill>
                  <a:srgbClr val="2A1A00"/>
                </a:solidFill>
              </a:rPr>
              <a:t>Alex Jackson</a:t>
            </a:r>
          </a:p>
          <a:p>
            <a:r>
              <a:rPr lang="en-CA" sz="1600" dirty="0">
                <a:solidFill>
                  <a:srgbClr val="2A1A00"/>
                </a:solidFill>
              </a:rPr>
              <a:t>Jean Lucas Ferreira</a:t>
            </a:r>
          </a:p>
          <a:p>
            <a:r>
              <a:rPr lang="en-CA" sz="1600" dirty="0">
                <a:solidFill>
                  <a:srgbClr val="2A1A00"/>
                </a:solidFill>
              </a:rPr>
              <a:t>Justin Kapinski</a:t>
            </a:r>
          </a:p>
          <a:p>
            <a:r>
              <a:rPr lang="en-CA" sz="1600" dirty="0">
                <a:solidFill>
                  <a:srgbClr val="2A1A00"/>
                </a:solidFill>
              </a:rPr>
              <a:t>Mathew Hobers</a:t>
            </a:r>
          </a:p>
          <a:p>
            <a:r>
              <a:rPr lang="en-CA" sz="1600" dirty="0">
                <a:solidFill>
                  <a:srgbClr val="2A1A00"/>
                </a:solidFill>
              </a:rPr>
              <a:t>Radhika Sharma</a:t>
            </a:r>
          </a:p>
          <a:p>
            <a:r>
              <a:rPr lang="en-CA" sz="1600" dirty="0">
                <a:solidFill>
                  <a:srgbClr val="2A1A00"/>
                </a:solidFill>
              </a:rPr>
              <a:t>Zachary Bazen</a:t>
            </a:r>
            <a:endParaRPr lang="en-US" sz="1600" dirty="0">
              <a:solidFill>
                <a:srgbClr val="2A1A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3158" y="1749526"/>
            <a:ext cx="7028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066925" y="5420019"/>
            <a:ext cx="92011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VC - Image processing</a:t>
            </a:r>
            <a:r>
              <a:rPr lang="en-US" b="1" dirty="0"/>
              <a:t/>
            </a:r>
            <a:br>
              <a:rPr lang="en-US" b="1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TODO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5287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VC - Hardware </a:t>
            </a:r>
            <a:r>
              <a:rPr lang="en-US" b="1" dirty="0"/>
              <a:t>Interfacing </a:t>
            </a:r>
            <a:br>
              <a:rPr lang="en-US" b="1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55423"/>
            <a:ext cx="10178322" cy="3593591"/>
          </a:xfrm>
        </p:spPr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tx1"/>
                </a:solidFill>
              </a:rPr>
              <a:t>Raspberry Pi 3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Servo 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Speed Controller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Ultrasonic Sensor (HC-SR04)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27817" y="4095946"/>
            <a:ext cx="10826044" cy="25061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112" y="4700939"/>
            <a:ext cx="2548644" cy="15151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671" y="4576844"/>
            <a:ext cx="2301168" cy="15443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16" y="4301998"/>
            <a:ext cx="3209929" cy="2153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070" y="4461727"/>
            <a:ext cx="2594505" cy="199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9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038" y="301105"/>
            <a:ext cx="10178322" cy="1492132"/>
          </a:xfrm>
        </p:spPr>
        <p:txBody>
          <a:bodyPr/>
          <a:lstStyle/>
          <a:p>
            <a:r>
              <a:rPr lang="en-CA" dirty="0" smtClean="0"/>
              <a:t>VC – Vehicle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998" y="1259841"/>
            <a:ext cx="10178322" cy="2296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51678" y="1755423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 smtClean="0">
                <a:solidFill>
                  <a:schemeClr val="tx1"/>
                </a:solidFill>
              </a:rPr>
              <a:t>Controls wheel angle</a:t>
            </a:r>
            <a:endParaRPr lang="en-CA" sz="2800" dirty="0">
              <a:solidFill>
                <a:schemeClr val="tx1"/>
              </a:solidFill>
            </a:endParaRPr>
          </a:p>
          <a:p>
            <a:pPr lvl="1"/>
            <a:r>
              <a:rPr lang="en-CA" sz="2600" dirty="0" smtClean="0">
                <a:solidFill>
                  <a:schemeClr val="tx1"/>
                </a:solidFill>
              </a:rPr>
              <a:t>Utilizes two experts:</a:t>
            </a:r>
          </a:p>
          <a:p>
            <a:pPr lvl="2"/>
            <a:r>
              <a:rPr lang="en-CA" sz="2400" dirty="0" smtClean="0">
                <a:solidFill>
                  <a:schemeClr val="tx1"/>
                </a:solidFill>
              </a:rPr>
              <a:t>Slope Expert</a:t>
            </a:r>
          </a:p>
          <a:p>
            <a:pPr lvl="2"/>
            <a:r>
              <a:rPr lang="en-CA" sz="2400" dirty="0" smtClean="0">
                <a:solidFill>
                  <a:schemeClr val="tx1"/>
                </a:solidFill>
              </a:rPr>
              <a:t>Length Expert </a:t>
            </a:r>
          </a:p>
          <a:p>
            <a:r>
              <a:rPr lang="en-CA" sz="3000" dirty="0" smtClean="0">
                <a:solidFill>
                  <a:schemeClr val="tx1"/>
                </a:solidFill>
              </a:rPr>
              <a:t>Sets speed</a:t>
            </a:r>
            <a:endParaRPr lang="en-CA" sz="3000" dirty="0">
              <a:solidFill>
                <a:schemeClr val="tx1"/>
              </a:solidFill>
            </a:endParaRPr>
          </a:p>
          <a:p>
            <a:endParaRPr lang="en-CA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39" y="1723259"/>
            <a:ext cx="4877223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4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Video of car driving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0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Hazard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278" y="2057401"/>
            <a:ext cx="10178322" cy="3593591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CA" sz="2400" dirty="0" smtClean="0"/>
          </a:p>
          <a:p>
            <a:r>
              <a:rPr lang="en-CA" sz="3200" dirty="0" smtClean="0"/>
              <a:t>Communication</a:t>
            </a:r>
          </a:p>
          <a:p>
            <a:r>
              <a:rPr lang="en-CA" sz="3200" dirty="0" smtClean="0"/>
              <a:t>Loss of power</a:t>
            </a:r>
          </a:p>
          <a:p>
            <a:r>
              <a:rPr lang="en-CA" sz="3200" dirty="0" smtClean="0"/>
              <a:t>Software (crashes and errors)	</a:t>
            </a:r>
          </a:p>
        </p:txBody>
      </p:sp>
    </p:spTree>
    <p:extLst>
      <p:ext uri="{BB962C8B-B14F-4D97-AF65-F5344CB8AC3E}">
        <p14:creationId xmlns:p14="http://schemas.microsoft.com/office/powerpoint/2010/main" val="398205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Features </a:t>
            </a:r>
            <a:r>
              <a:rPr lang="en-CA" dirty="0" smtClean="0"/>
              <a:t>to </a:t>
            </a:r>
            <a:r>
              <a:rPr lang="en-CA" dirty="0"/>
              <a:t>be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Bluetooth to other communication</a:t>
            </a:r>
          </a:p>
          <a:p>
            <a:r>
              <a:rPr lang="en-CA" sz="3200" dirty="0"/>
              <a:t>IC vehicle detection</a:t>
            </a:r>
          </a:p>
          <a:p>
            <a:r>
              <a:rPr lang="en-CA" sz="3200" dirty="0"/>
              <a:t>Obstacle </a:t>
            </a:r>
            <a:r>
              <a:rPr lang="en-CA" sz="3200" dirty="0" smtClean="0"/>
              <a:t>detection??????????????????</a:t>
            </a:r>
          </a:p>
        </p:txBody>
      </p:sp>
    </p:spTree>
    <p:extLst>
      <p:ext uri="{BB962C8B-B14F-4D97-AF65-F5344CB8AC3E}">
        <p14:creationId xmlns:p14="http://schemas.microsoft.com/office/powerpoint/2010/main" val="388689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393" y="2352698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CA" sz="8000" dirty="0" err="1" smtClean="0"/>
              <a:t>DEmo</a:t>
            </a: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3384724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283465" y="2828492"/>
            <a:ext cx="11908534" cy="79375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026" b="19540"/>
          <a:stretch/>
        </p:blipFill>
        <p:spPr>
          <a:xfrm>
            <a:off x="0" y="0"/>
            <a:ext cx="12192000" cy="2828482"/>
          </a:xfrm>
          <a:prstGeom prst="rect">
            <a:avLst/>
          </a:prstGeom>
        </p:spPr>
      </p:pic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9703" y="3592164"/>
            <a:ext cx="10318418" cy="25815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8800" dirty="0"/>
              <a:t>Questions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00295" y="2097962"/>
            <a:ext cx="79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 rot="21337305">
            <a:off x="6744779" y="1006002"/>
            <a:ext cx="4181503" cy="775591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6000" dirty="0">
                <a:solidFill>
                  <a:schemeClr val="bg2"/>
                </a:solidFill>
              </a:rPr>
              <a:t>Group 6</a:t>
            </a:r>
            <a:endParaRPr lang="en-US" sz="6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303" y="399942"/>
            <a:ext cx="10178322" cy="10531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7200" dirty="0"/>
              <a:t>The Team</a:t>
            </a:r>
            <a:endParaRPr lang="en-US" sz="7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927486"/>
              </p:ext>
            </p:extLst>
          </p:nvPr>
        </p:nvGraphicFramePr>
        <p:xfrm>
          <a:off x="736451" y="2266335"/>
          <a:ext cx="11346427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0285">
                  <a:extLst>
                    <a:ext uri="{9D8B030D-6E8A-4147-A177-3AD203B41FA5}">
                      <a16:colId xmlns:a16="http://schemas.microsoft.com/office/drawing/2014/main" xmlns="" val="2565215050"/>
                    </a:ext>
                  </a:extLst>
                </a:gridCol>
                <a:gridCol w="394258">
                  <a:extLst>
                    <a:ext uri="{9D8B030D-6E8A-4147-A177-3AD203B41FA5}">
                      <a16:colId xmlns:a16="http://schemas.microsoft.com/office/drawing/2014/main" xmlns="" val="3279567016"/>
                    </a:ext>
                  </a:extLst>
                </a:gridCol>
                <a:gridCol w="7451884">
                  <a:extLst>
                    <a:ext uri="{9D8B030D-6E8A-4147-A177-3AD203B41FA5}">
                      <a16:colId xmlns:a16="http://schemas.microsoft.com/office/drawing/2014/main" xmlns="" val="3702030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800" dirty="0"/>
                        <a:t>Zachary Bazen 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800" i="1" dirty="0"/>
                        <a:t>Software Engineering</a:t>
                      </a:r>
                      <a:r>
                        <a:rPr lang="en-CA" sz="2800" i="1" baseline="0" dirty="0"/>
                        <a:t> </a:t>
                      </a:r>
                      <a:endParaRPr lang="en-US" sz="28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50718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800" dirty="0">
                          <a:solidFill>
                            <a:srgbClr val="2A1A00"/>
                          </a:solidFill>
                        </a:rPr>
                        <a:t>Jean </a:t>
                      </a:r>
                      <a:r>
                        <a:rPr lang="en-US" sz="2800" dirty="0">
                          <a:solidFill>
                            <a:srgbClr val="2A1A00"/>
                          </a:solidFill>
                        </a:rPr>
                        <a:t>Lucas Ferreira</a:t>
                      </a:r>
                      <a:r>
                        <a:rPr lang="en-CA" sz="2800" dirty="0">
                          <a:solidFill>
                            <a:srgbClr val="2A1A00"/>
                          </a:solidFill>
                        </a:rPr>
                        <a:t> 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i="1" dirty="0"/>
                        <a:t>Software Engineering</a:t>
                      </a:r>
                      <a:r>
                        <a:rPr lang="en-CA" sz="2800" i="1" baseline="0" dirty="0"/>
                        <a:t> </a:t>
                      </a:r>
                      <a:endParaRPr lang="en-US" sz="28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7783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Alexander Jackson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800" i="1" dirty="0"/>
                        <a:t>Software Engineering</a:t>
                      </a:r>
                      <a:endParaRPr lang="en-US" sz="28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1708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Justin </a:t>
                      </a:r>
                      <a:r>
                        <a:rPr lang="en-US" sz="2800" dirty="0" err="1"/>
                        <a:t>Kapinski</a:t>
                      </a:r>
                      <a:r>
                        <a:rPr lang="en-US" sz="2800" dirty="0"/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800" i="1" dirty="0"/>
                        <a:t>Software Engineering</a:t>
                      </a:r>
                      <a:endParaRPr lang="en-US" sz="28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9434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Mathew </a:t>
                      </a:r>
                      <a:r>
                        <a:rPr lang="en-US" sz="2800" dirty="0" err="1"/>
                        <a:t>Hobers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800" i="1" dirty="0"/>
                        <a:t>Software Engineering</a:t>
                      </a:r>
                      <a:endParaRPr lang="en-US" sz="28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0644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800" dirty="0">
                          <a:solidFill>
                            <a:srgbClr val="2A1A00"/>
                          </a:solidFill>
                        </a:rPr>
                        <a:t>Radhika Sharma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800" i="1" dirty="0"/>
                        <a:t>Software Engineering – Embedded Systems</a:t>
                      </a:r>
                      <a:endParaRPr lang="en-US" sz="28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448494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5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727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7200" dirty="0">
                <a:solidFill>
                  <a:srgbClr val="2A1A00"/>
                </a:solidFill>
              </a:rPr>
              <a:t>The Problem</a:t>
            </a:r>
            <a:endParaRPr lang="en-US" sz="7200" dirty="0">
              <a:solidFill>
                <a:srgbClr val="2A1A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869" y="2168015"/>
            <a:ext cx="5801425" cy="4689985"/>
          </a:xfrm>
        </p:spPr>
        <p:txBody>
          <a:bodyPr>
            <a:noAutofit/>
          </a:bodyPr>
          <a:lstStyle/>
          <a:p>
            <a:r>
              <a:rPr lang="en-CA" sz="3600" dirty="0">
                <a:solidFill>
                  <a:srgbClr val="2A1A00"/>
                </a:solidFill>
              </a:rPr>
              <a:t>Autonomous vehicles arrive intersection</a:t>
            </a:r>
          </a:p>
          <a:p>
            <a:r>
              <a:rPr lang="en-CA" sz="3600" dirty="0">
                <a:solidFill>
                  <a:srgbClr val="2A1A00"/>
                </a:solidFill>
              </a:rPr>
              <a:t>Require method for general consensus</a:t>
            </a:r>
          </a:p>
          <a:p>
            <a:r>
              <a:rPr lang="en-CA" sz="3600" dirty="0">
                <a:solidFill>
                  <a:srgbClr val="2A1A00"/>
                </a:solidFill>
              </a:rPr>
              <a:t>Require decision communication </a:t>
            </a:r>
          </a:p>
        </p:txBody>
      </p:sp>
      <p:sp>
        <p:nvSpPr>
          <p:cNvPr id="4" name="Cross 3"/>
          <p:cNvSpPr>
            <a:spLocks noChangeAspect="1"/>
          </p:cNvSpPr>
          <p:nvPr/>
        </p:nvSpPr>
        <p:spPr>
          <a:xfrm>
            <a:off x="6502928" y="1764773"/>
            <a:ext cx="5701210" cy="5100179"/>
          </a:xfrm>
          <a:prstGeom prst="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63314" y="5490684"/>
            <a:ext cx="1494442" cy="2279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8818288" y="6121188"/>
            <a:ext cx="1381222" cy="1202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0800000">
            <a:off x="10860382" y="5490683"/>
            <a:ext cx="1361182" cy="1361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10261017" y="6125376"/>
            <a:ext cx="1311401" cy="1538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920184" y="2848229"/>
            <a:ext cx="1494442" cy="2279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8687543" y="2331666"/>
            <a:ext cx="1311401" cy="1776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10800000">
            <a:off x="10872059" y="2964344"/>
            <a:ext cx="1349504" cy="1118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10243075" y="2361493"/>
            <a:ext cx="1311401" cy="11796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0800000">
            <a:off x="6502928" y="2992518"/>
            <a:ext cx="1448792" cy="83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7211844" y="2308068"/>
            <a:ext cx="1255489" cy="168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10800000">
            <a:off x="6502926" y="5532727"/>
            <a:ext cx="1448794" cy="1048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5400000">
            <a:off x="7211899" y="6132088"/>
            <a:ext cx="1297353" cy="1822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10277469" y="3519023"/>
            <a:ext cx="1278499" cy="1538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>
            <a:off x="7206052" y="4858987"/>
            <a:ext cx="1278499" cy="212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0800000">
            <a:off x="10898775" y="4090383"/>
            <a:ext cx="1361182" cy="1448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10800000">
            <a:off x="6502927" y="4326156"/>
            <a:ext cx="1343755" cy="137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893298" y="4723816"/>
            <a:ext cx="447541" cy="483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401386" y="3354355"/>
            <a:ext cx="447541" cy="483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43634" y="1126794"/>
            <a:ext cx="447541" cy="483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48969" y="3595945"/>
            <a:ext cx="2528738" cy="1239379"/>
          </a:xfrm>
          <a:prstGeom prst="rect">
            <a:avLst/>
          </a:prstGeom>
          <a:solidFill>
            <a:srgbClr val="F3F3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CA" sz="3600" b="1" dirty="0">
                <a:solidFill>
                  <a:srgbClr val="2A1A00"/>
                </a:solidFill>
                <a:cs typeface="Times New Roman" panose="02020603050405020304" pitchFamily="18" charset="0"/>
              </a:rPr>
              <a:t>Which car goes first?</a:t>
            </a:r>
            <a:endParaRPr lang="en-US" sz="3600" b="1" dirty="0">
              <a:solidFill>
                <a:srgbClr val="2A1A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7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-0.00052 0.14375 " pathEditMode="relative" rAng="0" ptsTypes="AA">
                                      <p:cBhvr>
                                        <p:cTn id="61" dur="2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717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-0.09805 -0.00579 " pathEditMode="relative" rAng="0" ptsTypes="AA">
                                      <p:cBhvr>
                                        <p:cTn id="63" dur="2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-30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07407E-6 L 0.09831 -4.07407E-6 " pathEditMode="relative" rAng="0" ptsTypes="AA">
                                      <p:cBhvr>
                                        <p:cTn id="68" dur="2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698" y="1708475"/>
            <a:ext cx="5238929" cy="31171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727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7200" dirty="0" smtClean="0">
                <a:solidFill>
                  <a:srgbClr val="2A1A00"/>
                </a:solidFill>
              </a:rPr>
              <a:t>OUR Solution</a:t>
            </a:r>
            <a:endParaRPr lang="en-US" sz="7200" dirty="0">
              <a:solidFill>
                <a:srgbClr val="2A1A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179304"/>
            <a:ext cx="9811433" cy="2358829"/>
          </a:xfrm>
        </p:spPr>
        <p:txBody>
          <a:bodyPr>
            <a:noAutofit/>
          </a:bodyPr>
          <a:lstStyle/>
          <a:p>
            <a:r>
              <a:rPr lang="en-CA" sz="3200" dirty="0">
                <a:solidFill>
                  <a:srgbClr val="2A1A00"/>
                </a:solidFill>
              </a:rPr>
              <a:t> </a:t>
            </a:r>
            <a:r>
              <a:rPr lang="en-CA" sz="3600" dirty="0">
                <a:solidFill>
                  <a:srgbClr val="2A1A00"/>
                </a:solidFill>
              </a:rPr>
              <a:t>Intersection </a:t>
            </a:r>
            <a:r>
              <a:rPr lang="en-CA" sz="3600" dirty="0" smtClean="0">
                <a:solidFill>
                  <a:srgbClr val="2A1A00"/>
                </a:solidFill>
              </a:rPr>
              <a:t>Controller (IC)</a:t>
            </a:r>
            <a:endParaRPr lang="en-CA" sz="3600" dirty="0">
              <a:solidFill>
                <a:srgbClr val="2A1A00"/>
              </a:solidFill>
            </a:endParaRPr>
          </a:p>
          <a:p>
            <a:pPr lvl="1"/>
            <a:r>
              <a:rPr lang="en-CA" sz="3200" dirty="0">
                <a:solidFill>
                  <a:srgbClr val="2A1A00"/>
                </a:solidFill>
              </a:rPr>
              <a:t> </a:t>
            </a:r>
            <a:r>
              <a:rPr lang="en-CA" sz="3200" dirty="0">
                <a:solidFill>
                  <a:schemeClr val="tx1"/>
                </a:solidFill>
              </a:rPr>
              <a:t> Manages traffic flow</a:t>
            </a:r>
          </a:p>
          <a:p>
            <a:pPr marL="457200" lvl="1" indent="0">
              <a:buNone/>
            </a:pPr>
            <a:endParaRPr lang="en-CA" sz="3200" dirty="0" smtClean="0">
              <a:solidFill>
                <a:srgbClr val="2A1A00"/>
              </a:solidFill>
            </a:endParaRPr>
          </a:p>
          <a:p>
            <a:r>
              <a:rPr lang="en-CA" sz="3600" dirty="0">
                <a:solidFill>
                  <a:schemeClr val="tx1"/>
                </a:solidFill>
              </a:rPr>
              <a:t>Vehicle Controller </a:t>
            </a:r>
            <a:r>
              <a:rPr lang="en-CA" sz="3600" dirty="0" smtClean="0">
                <a:solidFill>
                  <a:schemeClr val="tx1"/>
                </a:solidFill>
              </a:rPr>
              <a:t>(VC)</a:t>
            </a:r>
            <a:endParaRPr lang="en-CA" sz="3600" dirty="0">
              <a:solidFill>
                <a:schemeClr val="tx1"/>
              </a:solidFill>
            </a:endParaRPr>
          </a:p>
          <a:p>
            <a:pPr lvl="1"/>
            <a:r>
              <a:rPr lang="en-CA" sz="3600" dirty="0">
                <a:solidFill>
                  <a:schemeClr val="tx1"/>
                </a:solidFill>
              </a:rPr>
              <a:t> </a:t>
            </a:r>
            <a:r>
              <a:rPr lang="en-CA" sz="3200" dirty="0">
                <a:solidFill>
                  <a:schemeClr val="tx1"/>
                </a:solidFill>
              </a:rPr>
              <a:t>Manages track and intersection navigation</a:t>
            </a:r>
          </a:p>
          <a:p>
            <a:pPr lvl="1"/>
            <a:endParaRPr lang="en-US" sz="2800" dirty="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69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oss 4"/>
          <p:cNvSpPr/>
          <p:nvPr/>
        </p:nvSpPr>
        <p:spPr>
          <a:xfrm>
            <a:off x="2262910" y="0"/>
            <a:ext cx="7666182" cy="6858000"/>
          </a:xfrm>
          <a:prstGeom prst="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1715653"/>
            <a:ext cx="2262910" cy="3426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27491" y="1715654"/>
            <a:ext cx="2364509" cy="34266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71638" y="1477817"/>
            <a:ext cx="2124363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1" y="5142344"/>
            <a:ext cx="2124363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7570317" y="2363320"/>
            <a:ext cx="1535548" cy="240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3082636" y="4255654"/>
            <a:ext cx="1535548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10800000">
            <a:off x="8220362" y="3103417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0800000">
            <a:off x="-2310" y="3606796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5168901" y="788553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5312063" y="5926281"/>
            <a:ext cx="1715656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10800000">
            <a:off x="0" y="1567871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8208752" y="5142342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10800000">
            <a:off x="8220362" y="1596734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0800000">
            <a:off x="0" y="4982392"/>
            <a:ext cx="3971638" cy="19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5400000">
            <a:off x="3183081" y="788551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5400000">
            <a:off x="7429433" y="788553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5400000">
            <a:off x="2961655" y="5850327"/>
            <a:ext cx="1875608" cy="139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rot="5400000">
            <a:off x="7429432" y="5930899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01125" y="343585"/>
            <a:ext cx="2314575" cy="646331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Intersection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463244" y="2019300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 rot="5400000">
            <a:off x="4794791" y="-871757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718238" y="3980871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68719" y="-631824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2537172" y="2266950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-644310" y="4228521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763993" y="565725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9763993" y="581599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9763993" y="559703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8054" y="81566"/>
            <a:ext cx="1367046" cy="5815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Request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1502" y="737056"/>
            <a:ext cx="1393598" cy="58159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Proceed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7 -4.07407E-6 L -0.00026 0.21412 " pathEditMode="relative" rAng="0" ptsTypes="AA">
                                      <p:cBhvr>
                                        <p:cTn id="6" dur="4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0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4013 0.17106 L 0.20052 0.17106 C 0.11055 0.17106 -0.00039 0.12384 -0.00039 0.08611 L -0.00039 0.00115 " pathEditMode="relative" rAng="10800000" ptsTypes="AAAA">
                                      <p:cBhvr>
                                        <p:cTn id="8" dur="3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78" y="-849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125E-6 -1.85185E-6 L -0.30352 0.00371 " pathEditMode="relative" rAng="0" ptsTypes="AA">
                                      <p:cBhvr>
                                        <p:cTn id="10" dur="3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82" y="1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-1.48148E-6 L -0.11315 -1.48148E-6 C -0.16367 -1.48148E-6 -0.2263 -0.06898 -0.2263 -0.125 L -0.2263 -0.25 " pathEditMode="relative" rAng="10800000" ptsTypes="AAAA">
                                      <p:cBhvr>
                                        <p:cTn id="12" dur="3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15" y="-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0833E-6 -2.96296E-6 L 0.30377 -0.00463 " pathEditMode="relative" rAng="0" ptsTypes="AA">
                                      <p:cBhvr>
                                        <p:cTn id="14" dur="3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82" y="-2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3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026 -0.00787 L 0.42656 -0.00787 C 0.61771 -0.00787 0.85351 -0.15416 0.85351 -0.27291 L 0.85351 -0.53773 " pathEditMode="relative" rAng="0" ptsTypes="AAAA">
                                      <p:cBhvr>
                                        <p:cTn id="16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682" y="-2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6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10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-0.40195 0.04075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4" y="187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60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550"/>
                                  </p:stCondLst>
                                  <p:childTnLst>
                                    <p:animMotion origin="layout" path="M -0.00026 0.21412 L 0.00078 1.15116 " pathEditMode="relative" rAng="0" ptsTypes="AA">
                                      <p:cBhvr>
                                        <p:cTn id="39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685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125E-6 7.40741E-7 L -0.54987 0.5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08" y="2620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125E-6 1.48148E-6 L -0.07617 0.24954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5" y="1247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Motion origin="layout" path="M -0.30352 0.00371 L -1.06888 0.02107 " pathEditMode="relative" rAng="0" ptsTypes="AA">
                                      <p:cBhvr>
                                        <p:cTn id="57" dur="2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68" y="85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0.30377 -0.00463 L 1.07669 -0.01736 " pathEditMode="relative" rAng="0" ptsTypes="AA">
                                      <p:cBhvr>
                                        <p:cTn id="59" dur="2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46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" t="2834" r="2886" b="4489"/>
          <a:stretch/>
        </p:blipFill>
        <p:spPr>
          <a:xfrm>
            <a:off x="5194509" y="2100944"/>
            <a:ext cx="6148405" cy="2795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/>
              <a:t>Intersection Controller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592" y="2394859"/>
            <a:ext cx="10178322" cy="3593591"/>
          </a:xfrm>
        </p:spPr>
        <p:txBody>
          <a:bodyPr>
            <a:normAutofit/>
          </a:bodyPr>
          <a:lstStyle/>
          <a:p>
            <a:r>
              <a:rPr lang="en-CA" sz="3200" dirty="0" smtClean="0">
                <a:solidFill>
                  <a:srgbClr val="2A1A00"/>
                </a:solidFill>
              </a:rPr>
              <a:t>Why </a:t>
            </a:r>
            <a:r>
              <a:rPr lang="en-CA" sz="3200" dirty="0">
                <a:solidFill>
                  <a:srgbClr val="2A1A00"/>
                </a:solidFill>
              </a:rPr>
              <a:t>an IC? </a:t>
            </a:r>
            <a:endParaRPr lang="en-CA" sz="3200" dirty="0" smtClean="0">
              <a:solidFill>
                <a:srgbClr val="2A1A00"/>
              </a:solidFill>
            </a:endParaRPr>
          </a:p>
          <a:p>
            <a:pPr lvl="1"/>
            <a:r>
              <a:rPr lang="en-CA" sz="2800" dirty="0" smtClean="0">
                <a:solidFill>
                  <a:srgbClr val="2A1A00"/>
                </a:solidFill>
              </a:rPr>
              <a:t>Efficient </a:t>
            </a:r>
            <a:r>
              <a:rPr lang="en-CA" sz="2800" dirty="0">
                <a:solidFill>
                  <a:srgbClr val="2A1A00"/>
                </a:solidFill>
              </a:rPr>
              <a:t>traffic flow </a:t>
            </a:r>
            <a:endParaRPr lang="en-CA" sz="2800" dirty="0">
              <a:solidFill>
                <a:srgbClr val="2A1A00"/>
              </a:solidFill>
            </a:endParaRPr>
          </a:p>
          <a:p>
            <a:pPr lvl="1"/>
            <a:r>
              <a:rPr lang="en-CA" sz="2800" dirty="0" smtClean="0">
                <a:solidFill>
                  <a:srgbClr val="2A1A00"/>
                </a:solidFill>
              </a:rPr>
              <a:t>Redundancy</a:t>
            </a:r>
          </a:p>
          <a:p>
            <a:pPr marL="457200" lvl="1" indent="0">
              <a:buNone/>
            </a:pPr>
            <a:endParaRPr lang="en-CA" sz="2800" dirty="0" smtClean="0">
              <a:solidFill>
                <a:srgbClr val="2A1A00"/>
              </a:solidFill>
            </a:endParaRPr>
          </a:p>
          <a:p>
            <a:pPr marL="0" indent="0">
              <a:buNone/>
            </a:pPr>
            <a:endParaRPr lang="en-CA" sz="2800" dirty="0">
              <a:solidFill>
                <a:srgbClr val="2A1A00"/>
              </a:solidFill>
            </a:endParaRPr>
          </a:p>
          <a:p>
            <a:endParaRPr lang="en-US" sz="2800" dirty="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3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Video of IC picking up car going by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0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9472"/>
          </a:xfrm>
        </p:spPr>
        <p:txBody>
          <a:bodyPr/>
          <a:lstStyle/>
          <a:p>
            <a:pPr algn="ctr"/>
            <a:r>
              <a:rPr lang="en-CA" dirty="0" smtClean="0"/>
              <a:t>Communication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" t="13682" r="3927" b="13571"/>
          <a:stretch/>
        </p:blipFill>
        <p:spPr>
          <a:xfrm>
            <a:off x="2841170" y="2068285"/>
            <a:ext cx="6988630" cy="4446073"/>
          </a:xfrm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23118" y="1572983"/>
            <a:ext cx="4798712" cy="8436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/>
              <a:t>Vehicle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Controller</a:t>
            </a:r>
            <a:endParaRPr lang="en-CA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47305" y="1572983"/>
            <a:ext cx="4849296" cy="8436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 smtClean="0"/>
              <a:t>INTERSECTION </a:t>
            </a:r>
            <a:br>
              <a:rPr lang="en-CA" dirty="0" smtClean="0"/>
            </a:br>
            <a:r>
              <a:rPr lang="en-CA" dirty="0" smtClean="0"/>
              <a:t>Controller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5070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Vehicle Controller</a:t>
            </a:r>
            <a:br>
              <a:rPr lang="en-CA" dirty="0"/>
            </a:br>
            <a:endParaRPr lang="en-CA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" r="2245"/>
          <a:stretch/>
        </p:blipFill>
        <p:spPr>
          <a:xfrm>
            <a:off x="2122714" y="1015196"/>
            <a:ext cx="8382000" cy="5722761"/>
          </a:xfrm>
        </p:spPr>
      </p:pic>
    </p:spTree>
    <p:extLst>
      <p:ext uri="{BB962C8B-B14F-4D97-AF65-F5344CB8AC3E}">
        <p14:creationId xmlns:p14="http://schemas.microsoft.com/office/powerpoint/2010/main" val="27974470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1792</TotalTime>
  <Words>361</Words>
  <Application>Microsoft Office PowerPoint</Application>
  <PresentationFormat>Widescreen</PresentationFormat>
  <Paragraphs>137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Gill Sans MT</vt:lpstr>
      <vt:lpstr>Impact</vt:lpstr>
      <vt:lpstr>Times New Roman</vt:lpstr>
      <vt:lpstr>Wingdings</vt:lpstr>
      <vt:lpstr>Badge</vt:lpstr>
      <vt:lpstr>Vehicle Intersection control</vt:lpstr>
      <vt:lpstr>The Team</vt:lpstr>
      <vt:lpstr>The Problem</vt:lpstr>
      <vt:lpstr>OUR Solution</vt:lpstr>
      <vt:lpstr>PowerPoint Presentation</vt:lpstr>
      <vt:lpstr>Intersection Controller</vt:lpstr>
      <vt:lpstr>Video of IC picking up car going by </vt:lpstr>
      <vt:lpstr>Communication</vt:lpstr>
      <vt:lpstr>Vehicle Controller </vt:lpstr>
      <vt:lpstr> VC - Image processing </vt:lpstr>
      <vt:lpstr>VC - Hardware Interfacing  </vt:lpstr>
      <vt:lpstr>VC – Vehicle navigation</vt:lpstr>
      <vt:lpstr>Video of car driving</vt:lpstr>
      <vt:lpstr>Hazard mitigation</vt:lpstr>
      <vt:lpstr>Features to be implemented</vt:lpstr>
      <vt:lpstr>DEmo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Bazen</dc:creator>
  <cp:lastModifiedBy>jean lucas ferreira</cp:lastModifiedBy>
  <cp:revision>119</cp:revision>
  <dcterms:created xsi:type="dcterms:W3CDTF">2017-02-07T02:00:39Z</dcterms:created>
  <dcterms:modified xsi:type="dcterms:W3CDTF">2017-04-04T20:23:30Z</dcterms:modified>
</cp:coreProperties>
</file>