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5"/>
  </p:notesMasterIdLst>
  <p:sldIdLst>
    <p:sldId id="279" r:id="rId2"/>
    <p:sldId id="284" r:id="rId3"/>
    <p:sldId id="285" r:id="rId4"/>
    <p:sldId id="286" r:id="rId5"/>
    <p:sldId id="292" r:id="rId6"/>
    <p:sldId id="287" r:id="rId7"/>
    <p:sldId id="294" r:id="rId8"/>
    <p:sldId id="293" r:id="rId9"/>
    <p:sldId id="295" r:id="rId10"/>
    <p:sldId id="289" r:id="rId11"/>
    <p:sldId id="290" r:id="rId12"/>
    <p:sldId id="29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5055" autoAdjust="0"/>
  </p:normalViewPr>
  <p:slideViewPr>
    <p:cSldViewPr snapToGrid="0">
      <p:cViewPr varScale="1">
        <p:scale>
          <a:sx n="75" d="100"/>
          <a:sy n="75" d="100"/>
        </p:scale>
        <p:origin x="11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82655-F55E-45D4-839B-7F4274A77E3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AE4FC-73CE-4995-A7FF-7ADA8F1D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lvl="0" indent="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READER</a:t>
            </a:r>
            <a:r>
              <a:rPr lang="en-CA" sz="2000" baseline="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: mat</a:t>
            </a:r>
            <a:endParaRPr lang="en-CA" sz="2000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endParaRPr lang="en-CA" sz="2000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The problem : what to do when more than one vehicle arrives at the intersection at one time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bin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smart intersections to improve efficiency at stop sign intersections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Our Goal ( to increase efficiency of autonomous vehicles at stop sign intersections)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57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READER: Mat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Slide for explaining overall system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58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58750" lvl="0" indent="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None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READER: Zach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●"/>
            </a:pPr>
            <a:endParaRPr lang="en-CA" sz="1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●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WHY WE CHOSE TO DO IT THIS WAY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it does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manages traffic flow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camera and Computer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chose this approach because the track is shared and we did not want to interfere with other  groups, ideally other types of sensors would be used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it works </a:t>
            </a: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48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READER:  Zach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0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READER:  </a:t>
            </a:r>
            <a:r>
              <a:rPr lang="en-CA" dirty="0" err="1"/>
              <a:t>JEan</a:t>
            </a:r>
            <a:endParaRPr dirty="0"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423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READER:</a:t>
            </a:r>
            <a:r>
              <a:rPr lang="en-CA" baseline="0" dirty="0"/>
              <a:t> Jean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49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lvl="0" indent="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Innovative Aspects: Alex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endParaRPr lang="en-CA" sz="2000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FOR FUTURE USE: (is capable of detecting non autonomous vehicles and pedestrians &amp; Smart Traffic)</a:t>
            </a:r>
          </a:p>
          <a:p>
            <a:pPr lvl="0">
              <a:spcBef>
                <a:spcPts val="0"/>
              </a:spcBef>
              <a:buNone/>
            </a:pPr>
            <a:endParaRPr lang="en-CA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357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Costs: Radhika</a:t>
            </a:r>
            <a:endParaRPr dirty="0"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220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READER: Justin</a:t>
            </a:r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07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50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2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207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24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869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73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87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17162" y="3562118"/>
            <a:ext cx="10134198" cy="1857901"/>
          </a:xfrm>
        </p:spPr>
        <p:txBody>
          <a:bodyPr anchor="t">
            <a:normAutofit fontScale="90000"/>
          </a:bodyPr>
          <a:lstStyle/>
          <a:p>
            <a:r>
              <a:rPr lang="en-CA" sz="7200" dirty="0"/>
              <a:t>Vehicle Intersection control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rot="21388326">
            <a:off x="-408207" y="1745153"/>
            <a:ext cx="12829460" cy="1245685"/>
          </a:xfrm>
          <a:solidFill>
            <a:srgbClr val="2A1A00"/>
          </a:solidFill>
        </p:spPr>
        <p:txBody>
          <a:bodyPr anchor="ctr">
            <a:norm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89" b="2298"/>
          <a:stretch/>
        </p:blipFill>
        <p:spPr>
          <a:xfrm>
            <a:off x="4929652" y="156217"/>
            <a:ext cx="5407518" cy="2390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818">
            <a:off x="9691030" y="115507"/>
            <a:ext cx="373731" cy="295248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1748515" y="5597752"/>
            <a:ext cx="9671493" cy="6564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b="0" dirty="0">
                <a:solidFill>
                  <a:srgbClr val="2A1A00"/>
                </a:solidFill>
              </a:rPr>
              <a:t>Intersection Management for autonomous </a:t>
            </a:r>
          </a:p>
          <a:p>
            <a:r>
              <a:rPr lang="en-CA" sz="2200" b="0" dirty="0">
                <a:solidFill>
                  <a:srgbClr val="2A1A00"/>
                </a:solidFill>
              </a:rPr>
              <a:t>vehicles</a:t>
            </a:r>
            <a:endParaRPr lang="en-US" sz="2200" b="0" dirty="0">
              <a:solidFill>
                <a:srgbClr val="2A1A00"/>
              </a:solidFill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 rot="21381350">
            <a:off x="7840262" y="1287951"/>
            <a:ext cx="2028024" cy="366875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chemeClr val="bg2"/>
                </a:solidFill>
              </a:rPr>
              <a:t>Group 6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1" name="Subtitle 4"/>
          <p:cNvSpPr txBox="1">
            <a:spLocks/>
          </p:cNvSpPr>
          <p:nvPr/>
        </p:nvSpPr>
        <p:spPr>
          <a:xfrm>
            <a:off x="406648" y="263130"/>
            <a:ext cx="3749342" cy="2283863"/>
          </a:xfrm>
          <a:prstGeom prst="rect">
            <a:avLst/>
          </a:prstGeom>
          <a:solidFill>
            <a:schemeClr val="bg1"/>
          </a:solidFill>
          <a:ln w="76200">
            <a:solidFill>
              <a:srgbClr val="2A1A00"/>
            </a:solidFill>
          </a:ln>
          <a:scene3d>
            <a:camera prst="perspectiveHeroicExtremeRightFacing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>
                <a:solidFill>
                  <a:srgbClr val="2A1A00"/>
                </a:solidFill>
              </a:rPr>
              <a:t>Alex Jackson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Jean Lucas Ferreira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Justin Kapinski</a:t>
            </a:r>
          </a:p>
          <a:p>
            <a:r>
              <a:rPr lang="en-CA" sz="1600" dirty="0">
                <a:solidFill>
                  <a:srgbClr val="2A1A00"/>
                </a:solidFill>
              </a:rPr>
              <a:t>Mathew Hobers</a:t>
            </a:r>
          </a:p>
          <a:p>
            <a:r>
              <a:rPr lang="en-CA" sz="1600" dirty="0">
                <a:solidFill>
                  <a:srgbClr val="2A1A00"/>
                </a:solidFill>
              </a:rPr>
              <a:t>Radhika Sharma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Zachary Bazen</a:t>
            </a:r>
            <a:endParaRPr lang="en-US" sz="1600" dirty="0">
              <a:solidFill>
                <a:srgbClr val="2A1A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3158" y="1749526"/>
            <a:ext cx="702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066925" y="5420019"/>
            <a:ext cx="920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 dirty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INNOVATIVE ASPECTS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251675" y="1874525"/>
            <a:ext cx="101784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6252" y="1776549"/>
            <a:ext cx="865632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Two Modes</a:t>
            </a:r>
          </a:p>
          <a:p>
            <a:r>
              <a:rPr lang="en-CA" sz="2000" dirty="0"/>
              <a:t>	1. Smart Intersection</a:t>
            </a:r>
          </a:p>
          <a:p>
            <a:r>
              <a:rPr lang="en-CA" sz="2000" dirty="0"/>
              <a:t>		- Car does not stop at intersection if not needed</a:t>
            </a:r>
            <a:br>
              <a:rPr lang="en-CA" sz="2000" dirty="0"/>
            </a:br>
            <a:endParaRPr lang="en-CA" sz="2000" dirty="0"/>
          </a:p>
          <a:p>
            <a:r>
              <a:rPr lang="en-CA" sz="2000" dirty="0"/>
              <a:t>       2. Normal Intersection</a:t>
            </a:r>
          </a:p>
          <a:p>
            <a:r>
              <a:rPr lang="en-CA" sz="2000" dirty="0"/>
              <a:t>		- Car stops at intersection, proceeds when allowed</a:t>
            </a:r>
          </a:p>
          <a:p>
            <a:endParaRPr lang="en-CA" sz="2000" b="1" dirty="0"/>
          </a:p>
          <a:p>
            <a:r>
              <a:rPr lang="en-CA" sz="2000" b="1" dirty="0"/>
              <a:t>Intersection Monitoring and Safety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 smtClean="0"/>
              <a:t>Camera </a:t>
            </a:r>
            <a:r>
              <a:rPr lang="en-CA" sz="2000" dirty="0"/>
              <a:t>tracks all movement in intersection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 smtClean="0"/>
              <a:t>Redundancy </a:t>
            </a:r>
            <a:r>
              <a:rPr lang="en-CA" sz="2000" dirty="0"/>
              <a:t>in object detection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 smtClean="0"/>
              <a:t>Cars </a:t>
            </a:r>
            <a:r>
              <a:rPr lang="en-CA" sz="2000" dirty="0"/>
              <a:t>stop and wait at intersection by default</a:t>
            </a:r>
          </a:p>
        </p:txBody>
      </p:sp>
    </p:spTree>
    <p:extLst>
      <p:ext uri="{BB962C8B-B14F-4D97-AF65-F5344CB8AC3E}">
        <p14:creationId xmlns:p14="http://schemas.microsoft.com/office/powerpoint/2010/main" val="9050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COST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1187487" y="1574025"/>
          <a:ext cx="9308575" cy="4713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76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76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76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85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5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 dirty="0"/>
                        <a:t>PART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QUANTITY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PRICE ($)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TOTAL ($)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2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RC Car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(w/ servo &amp; speed controller)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480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29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3300 mAh 7.2 V battery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Battery charger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9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Raspberry Pi 3 Model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7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dirty="0"/>
                        <a:t>Voltage regulator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4.5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4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Hall  Effect sensor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 dirty="0"/>
                        <a:t>5.1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2" name="Shape 172"/>
          <p:cNvSpPr txBox="1"/>
          <p:nvPr/>
        </p:nvSpPr>
        <p:spPr>
          <a:xfrm>
            <a:off x="9122490" y="6287680"/>
            <a:ext cx="2575800" cy="3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b="1" dirty="0"/>
              <a:t>Total:  700</a:t>
            </a:r>
          </a:p>
        </p:txBody>
      </p:sp>
    </p:spTree>
    <p:extLst>
      <p:ext uri="{BB962C8B-B14F-4D97-AF65-F5344CB8AC3E}">
        <p14:creationId xmlns:p14="http://schemas.microsoft.com/office/powerpoint/2010/main" val="24161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TECHNICAL DETAILS 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251675" y="1672924"/>
            <a:ext cx="10178400" cy="48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-CA" sz="2300" b="1" dirty="0">
                <a:solidFill>
                  <a:schemeClr val="dk1"/>
                </a:solidFill>
              </a:rPr>
              <a:t>Hardware</a:t>
            </a:r>
            <a:r>
              <a:rPr lang="en-CA" sz="2300" dirty="0">
                <a:solidFill>
                  <a:schemeClr val="dk1"/>
                </a:solidFill>
              </a:rPr>
              <a:t>  </a:t>
            </a: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CA" sz="2300" dirty="0">
                <a:solidFill>
                  <a:schemeClr val="dk1"/>
                </a:solidFill>
              </a:rPr>
              <a:t>Intersection Controller: 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CA" sz="2300" dirty="0">
                <a:solidFill>
                  <a:schemeClr val="dk1"/>
                </a:solidFill>
              </a:rPr>
              <a:t>Computer with bird-eye view camera</a:t>
            </a:r>
            <a:br>
              <a:rPr lang="en-CA" sz="2300" dirty="0">
                <a:solidFill>
                  <a:schemeClr val="dk1"/>
                </a:solidFill>
              </a:rPr>
            </a:br>
            <a:endParaRPr lang="en-CA" sz="2300" dirty="0">
              <a:solidFill>
                <a:schemeClr val="dk1"/>
              </a:solidFill>
            </a:endParaRP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CA" sz="2300" dirty="0">
                <a:solidFill>
                  <a:schemeClr val="dk1"/>
                </a:solidFill>
              </a:rPr>
              <a:t>Vehicle Controller: 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 dirty="0">
                <a:solidFill>
                  <a:schemeClr val="dk1"/>
                </a:solidFill>
              </a:rPr>
              <a:t>Raspberry Pi 3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 dirty="0">
                <a:solidFill>
                  <a:schemeClr val="dk1"/>
                </a:solidFill>
              </a:rPr>
              <a:t>Camera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 dirty="0">
                <a:solidFill>
                  <a:schemeClr val="dk1"/>
                </a:solidFill>
              </a:rPr>
              <a:t>Hall Effect Sensor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3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300" b="1" dirty="0">
                <a:solidFill>
                  <a:schemeClr val="dk1"/>
                </a:solidFill>
              </a:rPr>
              <a:t>Software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CA" sz="2300" dirty="0" err="1">
                <a:solidFill>
                  <a:schemeClr val="dk1"/>
                </a:solidFill>
              </a:rPr>
              <a:t>OpenCV</a:t>
            </a:r>
            <a:r>
              <a:rPr lang="en-CA" sz="2300" dirty="0">
                <a:solidFill>
                  <a:schemeClr val="dk1"/>
                </a:solidFill>
              </a:rPr>
              <a:t> (Image Processing)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CA" sz="2300" dirty="0" err="1">
                <a:solidFill>
                  <a:schemeClr val="dk1"/>
                </a:solidFill>
              </a:rPr>
              <a:t>BlueZ</a:t>
            </a:r>
            <a:r>
              <a:rPr lang="en-CA" sz="2300" dirty="0">
                <a:solidFill>
                  <a:schemeClr val="dk1"/>
                </a:solidFill>
              </a:rPr>
              <a:t> (Bluetooth)</a:t>
            </a:r>
          </a:p>
        </p:txBody>
      </p:sp>
    </p:spTree>
    <p:extLst>
      <p:ext uri="{BB962C8B-B14F-4D97-AF65-F5344CB8AC3E}">
        <p14:creationId xmlns:p14="http://schemas.microsoft.com/office/powerpoint/2010/main" val="38075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026" b="19540"/>
          <a:stretch/>
        </p:blipFill>
        <p:spPr>
          <a:xfrm>
            <a:off x="0" y="0"/>
            <a:ext cx="12192000" cy="2828482"/>
          </a:xfrm>
          <a:prstGeom prst="rect">
            <a:avLst/>
          </a:prstGeom>
        </p:spPr>
      </p:pic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703" y="3592164"/>
            <a:ext cx="10318418" cy="25815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8800" dirty="0"/>
              <a:t>Questions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0295" y="2097962"/>
            <a:ext cx="79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 rot="21337305">
            <a:off x="6744779" y="1006002"/>
            <a:ext cx="4181503" cy="775591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6000" dirty="0">
                <a:solidFill>
                  <a:schemeClr val="bg2"/>
                </a:solidFill>
              </a:rPr>
              <a:t>Group 6</a:t>
            </a:r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THE PROBLEM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251675" y="1874575"/>
            <a:ext cx="104673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3000" b="1" dirty="0">
                <a:solidFill>
                  <a:srgbClr val="2A1A00"/>
                </a:solidFill>
              </a:rPr>
              <a:t>How should autonomous vehicles behave when approaching a four-way stop? </a:t>
            </a:r>
            <a:endParaRPr lang="en-CA" sz="3000" b="1" dirty="0" smtClean="0"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lang="en-CA" sz="3000" b="1" dirty="0">
              <a:solidFill>
                <a:srgbClr val="2A1A00"/>
              </a:solidFill>
            </a:endParaRPr>
          </a:p>
          <a:p>
            <a:pPr marL="1371600" marR="0" lvl="2" indent="-419100" algn="l" rtl="0">
              <a:lnSpc>
                <a:spcPct val="150000"/>
              </a:lnSpc>
              <a:spcBef>
                <a:spcPts val="0"/>
              </a:spcBef>
              <a:buClr>
                <a:srgbClr val="2A1A00"/>
              </a:buClr>
              <a:buSzPct val="100000"/>
            </a:pPr>
            <a:r>
              <a:rPr lang="en-CA" sz="2400" dirty="0">
                <a:solidFill>
                  <a:srgbClr val="2A1A00"/>
                </a:solidFill>
              </a:rPr>
              <a:t>single vehicle scenario</a:t>
            </a:r>
          </a:p>
          <a:p>
            <a:pPr marL="1371600" marR="0" lvl="2" indent="-419100" algn="l" rtl="0">
              <a:lnSpc>
                <a:spcPct val="150000"/>
              </a:lnSpc>
              <a:spcBef>
                <a:spcPts val="0"/>
              </a:spcBef>
              <a:buClr>
                <a:srgbClr val="2A1A00"/>
              </a:buClr>
              <a:buSzPct val="100000"/>
            </a:pPr>
            <a:r>
              <a:rPr lang="en-CA" sz="2400" dirty="0">
                <a:solidFill>
                  <a:srgbClr val="2A1A00"/>
                </a:solidFill>
              </a:rPr>
              <a:t>multiple vehicles scenario 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3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THE SOLUTION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51675" y="1732500"/>
            <a:ext cx="10178400" cy="441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2"/>
                </a:solidFill>
              </a:rPr>
              <a:t>Smart Intersection</a:t>
            </a: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2"/>
                </a:solidFill>
              </a:rPr>
              <a:t>Single Vehicle Scenario Solution</a:t>
            </a:r>
          </a:p>
          <a:p>
            <a:pPr marL="876300" lvl="1" indent="-342900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2"/>
                </a:solidFill>
              </a:rPr>
              <a:t>Multiple Vehicle Scenario Solution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2"/>
                </a:solidFill>
              </a:rPr>
              <a:t>Decreases time vehicles spend at intersection</a:t>
            </a:r>
          </a:p>
          <a:p>
            <a:pPr marL="876300" lvl="1" indent="-342900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2"/>
                </a:solidFill>
              </a:rPr>
              <a:t>Cars save fuel</a:t>
            </a:r>
          </a:p>
          <a:p>
            <a:pPr marL="876300" lvl="1" indent="-342900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2"/>
                </a:solidFill>
              </a:rPr>
              <a:t>Cars don’t necessarily have to stop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2"/>
                </a:solidFill>
              </a:rPr>
              <a:t>Two Components: </a:t>
            </a:r>
          </a:p>
          <a:p>
            <a:pPr marL="9144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 dirty="0">
                <a:solidFill>
                  <a:schemeClr val="dk2"/>
                </a:solidFill>
              </a:rPr>
              <a:t>Intersection Controller</a:t>
            </a:r>
          </a:p>
          <a:p>
            <a:pPr marL="9144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 dirty="0">
                <a:solidFill>
                  <a:schemeClr val="dk2"/>
                </a:solidFill>
              </a:rPr>
              <a:t>Vehicle Controller</a:t>
            </a:r>
          </a:p>
        </p:txBody>
      </p:sp>
    </p:spTree>
    <p:extLst>
      <p:ext uri="{BB962C8B-B14F-4D97-AF65-F5344CB8AC3E}">
        <p14:creationId xmlns:p14="http://schemas.microsoft.com/office/powerpoint/2010/main" val="11857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920800" y="382375"/>
            <a:ext cx="10793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INTERSECTION CONTROLLER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235800" y="1690600"/>
            <a:ext cx="10163400" cy="500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2400" b="1" dirty="0">
                <a:ea typeface="Cabin"/>
                <a:cs typeface="Cabin"/>
                <a:sym typeface="Cabin"/>
              </a:rPr>
              <a:t>What does it do?</a:t>
            </a:r>
          </a:p>
          <a:p>
            <a:pPr marL="914400" lvl="1" indent="-381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ea typeface="Cabin"/>
                <a:cs typeface="Cabin"/>
                <a:sym typeface="Cabin"/>
              </a:rPr>
              <a:t>Monitors intersection</a:t>
            </a:r>
          </a:p>
          <a:p>
            <a:pPr marL="914400" lvl="1" indent="-381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1"/>
                </a:solidFill>
                <a:ea typeface="Cabin"/>
                <a:cs typeface="Cabin"/>
                <a:sym typeface="Cabin"/>
              </a:rPr>
              <a:t>Manages traffic flow </a:t>
            </a:r>
          </a:p>
          <a:p>
            <a:pPr lvl="0">
              <a:spcBef>
                <a:spcPts val="0"/>
              </a:spcBef>
              <a:buNone/>
            </a:pPr>
            <a:endParaRPr sz="2400" dirty="0"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None/>
            </a:pPr>
            <a:r>
              <a:rPr lang="en-CA" sz="2400" b="1" dirty="0">
                <a:ea typeface="Cabin"/>
                <a:cs typeface="Cabin"/>
                <a:sym typeface="Cabin"/>
              </a:rPr>
              <a:t>How does it work?</a:t>
            </a:r>
          </a:p>
          <a:p>
            <a:pPr marL="914400" lvl="1" indent="-381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ea typeface="Cabin"/>
                <a:cs typeface="Cabin"/>
                <a:sym typeface="Cabin"/>
              </a:rPr>
              <a:t>Vehicle requests to proceed </a:t>
            </a:r>
          </a:p>
          <a:p>
            <a:pPr marL="914400" lvl="1" indent="-381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ea typeface="Cabin"/>
                <a:cs typeface="Cabin"/>
                <a:sym typeface="Cabin"/>
              </a:rPr>
              <a:t>Controller grants request when appropriate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2400" dirty="0"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42672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oss 4"/>
          <p:cNvSpPr/>
          <p:nvPr/>
        </p:nvSpPr>
        <p:spPr>
          <a:xfrm>
            <a:off x="2262910" y="0"/>
            <a:ext cx="7666182" cy="6858000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715653"/>
            <a:ext cx="2262910" cy="3426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27491" y="1715654"/>
            <a:ext cx="2364509" cy="34266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71638" y="1477817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1" y="5142344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7570317" y="2363320"/>
            <a:ext cx="1535548" cy="240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3082636" y="4255654"/>
            <a:ext cx="1535548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0800000">
            <a:off x="8220362" y="3103417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0800000">
            <a:off x="-2310" y="3606796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5168901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312063" y="5926281"/>
            <a:ext cx="1715656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10800000">
            <a:off x="0" y="1567871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8208752" y="5142342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0800000">
            <a:off x="8220362" y="1596734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0800000">
            <a:off x="0" y="4982392"/>
            <a:ext cx="3971638" cy="19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3183081" y="788551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7429433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5400000">
            <a:off x="2961655" y="5850327"/>
            <a:ext cx="1875608" cy="13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7429432" y="5930899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01125" y="343585"/>
            <a:ext cx="2314575" cy="646331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Intersection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63244" y="2019300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4794791" y="-871757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718238" y="3980871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68719" y="-631824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2537172" y="2266950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-644310" y="4228521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763993" y="565725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763993" y="581599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9763993" y="559703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8054" y="81566"/>
            <a:ext cx="1367046" cy="5815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Request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1502" y="737056"/>
            <a:ext cx="1393598" cy="58159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Proceed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7 -4.07407E-6 L -0.00026 0.2141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40156 0.17106 L 0.20078 0.17106 C 0.11081 0.17106 -0.00013 0.12384 -0.00013 0.08611 L -0.00013 0.00116 " pathEditMode="relative" rAng="10800000" ptsTypes="AAAA">
                                      <p:cBhvr>
                                        <p:cTn id="8" dur="4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78" y="-84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125E-6 -1.85185E-6 L -0.30352 0.00371 " pathEditMode="relative" rAng="0" ptsTypes="AA">
                                      <p:cBhvr>
                                        <p:cTn id="10" dur="4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2" y="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1.48148E-6 L -0.11315 -1.48148E-6 C -0.16367 -1.48148E-6 -0.2263 -0.06898 -0.2263 -0.125 L -0.2263 -0.25 " pathEditMode="relative" rAng="10800000" ptsTypes="AAAA">
                                      <p:cBhvr>
                                        <p:cTn id="12" dur="4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0833E-6 -2.96296E-6 L 0.30377 -0.00463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-2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3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026 -0.00787 L 0.42656 -0.00787 C 0.61771 -0.00787 0.85351 -0.15416 0.85351 -0.27291 L 0.85351 -0.53773 " pathEditMode="relative" rAng="0" ptsTypes="AAAA">
                                      <p:cBhvr>
                                        <p:cTn id="16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682" y="-2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-0.40195 0.0407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187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26 0.21412 L 0.00078 1.15116 " pathEditMode="relative" rAng="0" ptsTypes="AA">
                                      <p:cBhvr>
                                        <p:cTn id="39" dur="5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685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7.40741E-7 L -0.54987 0.5303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08" y="2620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1.48148E-6 L -0.07617 0.2495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5" y="124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-0.30352 0.00371 L -1.06888 0.02107 " pathEditMode="relative" rAng="0" ptsTypes="AA">
                                      <p:cBhvr>
                                        <p:cTn id="57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68" y="85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Motion origin="layout" path="M 0.30377 -0.00463 L 1.07669 -0.01736 " pathEditMode="relative" rAng="0" ptsTypes="AA">
                                      <p:cBhvr>
                                        <p:cTn id="59" dur="5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46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dirty="0"/>
              <a:t>VEHICLE CONTROLLER 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51678" y="1569775"/>
            <a:ext cx="9990000" cy="478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1"/>
                </a:solidFill>
              </a:rPr>
              <a:t>What does it </a:t>
            </a:r>
            <a:r>
              <a:rPr lang="en-CA" sz="2400" b="1" dirty="0" smtClean="0">
                <a:solidFill>
                  <a:schemeClr val="dk1"/>
                </a:solidFill>
              </a:rPr>
              <a:t>do?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 smtClean="0">
                <a:solidFill>
                  <a:schemeClr val="dk1"/>
                </a:solidFill>
              </a:rPr>
              <a:t>Controls </a:t>
            </a:r>
            <a:r>
              <a:rPr lang="en-CA" sz="2200" dirty="0">
                <a:solidFill>
                  <a:schemeClr val="dk1"/>
                </a:solidFill>
              </a:rPr>
              <a:t>motion and direction of vehicle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 smtClean="0">
                <a:solidFill>
                  <a:schemeClr val="dk1"/>
                </a:solidFill>
              </a:rPr>
              <a:t>Ensures </a:t>
            </a:r>
            <a:r>
              <a:rPr lang="en-CA" sz="2200" dirty="0">
                <a:solidFill>
                  <a:schemeClr val="dk1"/>
                </a:solidFill>
              </a:rPr>
              <a:t>vehicle follows lanes and avoids obstacles</a:t>
            </a:r>
            <a:r>
              <a:rPr lang="en-CA" sz="2200" b="1" dirty="0">
                <a:solidFill>
                  <a:schemeClr val="dk1"/>
                </a:solidFill>
              </a:rPr>
              <a:t> </a:t>
            </a:r>
          </a:p>
          <a:p>
            <a:pPr marL="457200" lvl="1" indent="-698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2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1"/>
                </a:solidFill>
              </a:rPr>
              <a:t>How does it work?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 smtClean="0">
                <a:solidFill>
                  <a:schemeClr val="dk1"/>
                </a:solidFill>
              </a:rPr>
              <a:t>Capture track information periodically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 smtClean="0">
                <a:solidFill>
                  <a:schemeClr val="dk1"/>
                </a:solidFill>
              </a:rPr>
              <a:t>Adjust lane positioning</a:t>
            </a:r>
            <a:endParaRPr lang="en-CA" sz="2200" dirty="0">
              <a:solidFill>
                <a:schemeClr val="dk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 smtClean="0">
                <a:solidFill>
                  <a:schemeClr val="dk1"/>
                </a:solidFill>
              </a:rPr>
              <a:t>Communicates </a:t>
            </a:r>
            <a:r>
              <a:rPr lang="en-CA" sz="2200" dirty="0">
                <a:solidFill>
                  <a:schemeClr val="dk1"/>
                </a:solidFill>
              </a:rPr>
              <a:t>to the intersection controller when needed </a:t>
            </a:r>
          </a:p>
        </p:txBody>
      </p:sp>
    </p:spTree>
    <p:extLst>
      <p:ext uri="{BB962C8B-B14F-4D97-AF65-F5344CB8AC3E}">
        <p14:creationId xmlns:p14="http://schemas.microsoft.com/office/powerpoint/2010/main" val="42779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19" y="1229360"/>
            <a:ext cx="9554916" cy="537464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75855"/>
          </a:xfrm>
        </p:spPr>
        <p:txBody>
          <a:bodyPr>
            <a:normAutofit fontScale="90000"/>
          </a:bodyPr>
          <a:lstStyle/>
          <a:p>
            <a:r>
              <a:rPr lang="en-CA" dirty="0"/>
              <a:t>VEHICLE </a:t>
            </a:r>
            <a:r>
              <a:rPr lang="en-CA" dirty="0" smtClean="0"/>
              <a:t>CONTROLLER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25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295"/>
          </a:xfrm>
        </p:spPr>
        <p:txBody>
          <a:bodyPr/>
          <a:lstStyle/>
          <a:p>
            <a:r>
              <a:rPr lang="en-CA" dirty="0"/>
              <a:t>VEHICLE </a:t>
            </a:r>
            <a:r>
              <a:rPr lang="en-CA" dirty="0" smtClean="0"/>
              <a:t>CONTROLLER 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18" y="1473200"/>
            <a:ext cx="9361241" cy="5265698"/>
          </a:xfrm>
        </p:spPr>
      </p:pic>
    </p:spTree>
    <p:extLst>
      <p:ext uri="{BB962C8B-B14F-4D97-AF65-F5344CB8AC3E}">
        <p14:creationId xmlns:p14="http://schemas.microsoft.com/office/powerpoint/2010/main" val="680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-1487123538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47770" y="0"/>
            <a:ext cx="3855110" cy="6872416"/>
          </a:xfrm>
        </p:spPr>
      </p:pic>
    </p:spTree>
    <p:extLst>
      <p:ext uri="{BB962C8B-B14F-4D97-AF65-F5344CB8AC3E}">
        <p14:creationId xmlns:p14="http://schemas.microsoft.com/office/powerpoint/2010/main" val="27067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473</TotalTime>
  <Words>380</Words>
  <Application>Microsoft Office PowerPoint</Application>
  <PresentationFormat>Widescreen</PresentationFormat>
  <Paragraphs>146</Paragraphs>
  <Slides>13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Cabin</vt:lpstr>
      <vt:lpstr>Calibri</vt:lpstr>
      <vt:lpstr>Gill Sans MT</vt:lpstr>
      <vt:lpstr>Impact</vt:lpstr>
      <vt:lpstr>Times New Roman</vt:lpstr>
      <vt:lpstr>Badge</vt:lpstr>
      <vt:lpstr>Vehicle Intersection control</vt:lpstr>
      <vt:lpstr>THE PROBLEM</vt:lpstr>
      <vt:lpstr>THE SOLUTION</vt:lpstr>
      <vt:lpstr>INTERSECTION CONTROLLER</vt:lpstr>
      <vt:lpstr>PowerPoint Presentation</vt:lpstr>
      <vt:lpstr>VEHICLE CONTROLLER </vt:lpstr>
      <vt:lpstr>VEHICLE CONTROLLER </vt:lpstr>
      <vt:lpstr>VEHICLE CONTROLLER </vt:lpstr>
      <vt:lpstr>PowerPoint Presentation</vt:lpstr>
      <vt:lpstr>INNOVATIVE ASPECTS </vt:lpstr>
      <vt:lpstr>COST</vt:lpstr>
      <vt:lpstr>TECHNICAL DETAILS 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Bazen</dc:creator>
  <cp:lastModifiedBy>jean lucas ferreira</cp:lastModifiedBy>
  <cp:revision>54</cp:revision>
  <dcterms:created xsi:type="dcterms:W3CDTF">2017-02-07T02:00:39Z</dcterms:created>
  <dcterms:modified xsi:type="dcterms:W3CDTF">2017-02-15T02:09:07Z</dcterms:modified>
</cp:coreProperties>
</file>