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5" r:id="rId3"/>
    <p:sldId id="266" r:id="rId4"/>
    <p:sldId id="302" r:id="rId5"/>
    <p:sldId id="303" r:id="rId6"/>
    <p:sldId id="280" r:id="rId7"/>
    <p:sldId id="257" r:id="rId8"/>
    <p:sldId id="267" r:id="rId9"/>
    <p:sldId id="268" r:id="rId10"/>
    <p:sldId id="269" r:id="rId11"/>
    <p:sldId id="288" r:id="rId12"/>
    <p:sldId id="258" r:id="rId13"/>
    <p:sldId id="270" r:id="rId14"/>
    <p:sldId id="271" r:id="rId15"/>
    <p:sldId id="272" r:id="rId16"/>
    <p:sldId id="273" r:id="rId17"/>
    <p:sldId id="274" r:id="rId18"/>
    <p:sldId id="275" r:id="rId19"/>
    <p:sldId id="259" r:id="rId20"/>
    <p:sldId id="281" r:id="rId21"/>
    <p:sldId id="276" r:id="rId22"/>
    <p:sldId id="277" r:id="rId23"/>
    <p:sldId id="278" r:id="rId24"/>
    <p:sldId id="279" r:id="rId25"/>
    <p:sldId id="260" r:id="rId26"/>
    <p:sldId id="282" r:id="rId27"/>
    <p:sldId id="283" r:id="rId28"/>
    <p:sldId id="285" r:id="rId29"/>
    <p:sldId id="286" r:id="rId30"/>
    <p:sldId id="287" r:id="rId31"/>
    <p:sldId id="289" r:id="rId32"/>
    <p:sldId id="261" r:id="rId33"/>
    <p:sldId id="290" r:id="rId34"/>
    <p:sldId id="294" r:id="rId35"/>
    <p:sldId id="299" r:id="rId36"/>
    <p:sldId id="298" r:id="rId37"/>
    <p:sldId id="297" r:id="rId38"/>
    <p:sldId id="295" r:id="rId39"/>
    <p:sldId id="296" r:id="rId40"/>
    <p:sldId id="262" r:id="rId41"/>
    <p:sldId id="300" r:id="rId42"/>
    <p:sldId id="301" r:id="rId43"/>
  </p:sldIdLst>
  <p:sldSz cx="12192000" cy="6858000"/>
  <p:notesSz cx="6889750" cy="96075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CD1"/>
    <a:srgbClr val="F2D0C5"/>
    <a:srgbClr val="23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4588" autoAdjust="0"/>
  </p:normalViewPr>
  <p:slideViewPr>
    <p:cSldViewPr snapToGrid="0">
      <p:cViewPr varScale="1">
        <p:scale>
          <a:sx n="68" d="100"/>
          <a:sy n="68" d="100"/>
        </p:scale>
        <p:origin x="1104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CE79DE63-F5E6-4DB1-B7FE-1B7149DB2D1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201738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65" tIns="47133" rIns="94265" bIns="4713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8975" y="4623633"/>
            <a:ext cx="5511800" cy="3782973"/>
          </a:xfrm>
          <a:prstGeom prst="rect">
            <a:avLst/>
          </a:prstGeom>
        </p:spPr>
        <p:txBody>
          <a:bodyPr vert="horz" lIns="94265" tIns="47133" rIns="94265" bIns="4713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AB84C92C-D49E-404E-A2D4-5BB6B4D401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08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946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33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</a:t>
            </a:r>
            <a:r>
              <a:rPr lang="en-US" altLang="zh-TW" dirty="0"/>
              <a:t>Alice</a:t>
            </a:r>
            <a:r>
              <a:rPr lang="zh-TW" altLang="en-US" dirty="0"/>
              <a:t>想傳訊息給</a:t>
            </a:r>
            <a:r>
              <a:rPr lang="en-US" altLang="zh-TW" dirty="0"/>
              <a:t>Bob</a:t>
            </a:r>
          </a:p>
          <a:p>
            <a:r>
              <a:rPr lang="zh-TW" altLang="en-US" dirty="0"/>
              <a:t>假設他今天想傳一個</a:t>
            </a:r>
            <a:r>
              <a:rPr lang="en-US" altLang="zh-TW" dirty="0"/>
              <a:t>400bits</a:t>
            </a:r>
            <a:r>
              <a:rPr lang="zh-TW" altLang="en-US" dirty="0"/>
              <a:t>的訊息</a:t>
            </a:r>
            <a:endParaRPr lang="en-US" altLang="zh-TW" dirty="0"/>
          </a:p>
          <a:p>
            <a:r>
              <a:rPr lang="zh-TW" altLang="en-US" dirty="0"/>
              <a:t>那正常他就一定要傳</a:t>
            </a:r>
            <a:r>
              <a:rPr lang="en-US" altLang="zh-TW" dirty="0"/>
              <a:t>400bits</a:t>
            </a:r>
            <a:r>
              <a:rPr lang="zh-TW" altLang="en-US" dirty="0"/>
              <a:t>的訊息給</a:t>
            </a:r>
            <a:r>
              <a:rPr lang="en-US" altLang="zh-TW" dirty="0"/>
              <a:t>Bob</a:t>
            </a:r>
          </a:p>
          <a:p>
            <a:endParaRPr lang="en-US" altLang="zh-TW" dirty="0"/>
          </a:p>
          <a:p>
            <a:r>
              <a:rPr lang="zh-TW" altLang="en-US" dirty="0"/>
              <a:t>但如果之前他們已經共有</a:t>
            </a:r>
            <a:r>
              <a:rPr lang="en-US" altLang="zh-TW" dirty="0"/>
              <a:t>200 EPR pairs</a:t>
            </a:r>
          </a:p>
          <a:p>
            <a:r>
              <a:rPr lang="zh-TW" altLang="en-US" dirty="0"/>
              <a:t>而</a:t>
            </a:r>
            <a:r>
              <a:rPr lang="en-US" altLang="zh-TW" dirty="0"/>
              <a:t>Bob</a:t>
            </a:r>
            <a:r>
              <a:rPr lang="zh-TW" altLang="en-US" dirty="0"/>
              <a:t>可以使用這</a:t>
            </a:r>
            <a:r>
              <a:rPr lang="en-US" altLang="zh-TW" dirty="0"/>
              <a:t>EPR</a:t>
            </a:r>
            <a:r>
              <a:rPr lang="zh-TW" altLang="en-US" dirty="0"/>
              <a:t> </a:t>
            </a:r>
            <a:r>
              <a:rPr lang="en-US" altLang="zh-TW" dirty="0"/>
              <a:t>pairs</a:t>
            </a:r>
            <a:r>
              <a:rPr lang="zh-TW" altLang="en-US" dirty="0"/>
              <a:t>來解出 </a:t>
            </a:r>
            <a:r>
              <a:rPr lang="en-US" altLang="zh-TW" dirty="0"/>
              <a:t>Alice</a:t>
            </a:r>
            <a:r>
              <a:rPr lang="zh-TW" altLang="en-US" dirty="0"/>
              <a:t>的訊息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1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EPR</a:t>
            </a:r>
          </a:p>
          <a:p>
            <a:r>
              <a:rPr lang="zh-TW" altLang="en-US" dirty="0"/>
              <a:t>因為傳送方式都是一樣</a:t>
            </a:r>
            <a:endParaRPr lang="en-US" altLang="zh-TW" dirty="0"/>
          </a:p>
          <a:p>
            <a:r>
              <a:rPr lang="zh-TW" altLang="en-US" dirty="0"/>
              <a:t>今天假設</a:t>
            </a:r>
            <a:r>
              <a:rPr lang="en-US" altLang="zh-TW" dirty="0"/>
              <a:t>Alice</a:t>
            </a:r>
            <a:r>
              <a:rPr lang="zh-TW" altLang="en-US" dirty="0"/>
              <a:t>要送</a:t>
            </a:r>
            <a:r>
              <a:rPr lang="en-US" altLang="zh-TW" dirty="0"/>
              <a:t>2bit</a:t>
            </a:r>
            <a:r>
              <a:rPr lang="zh-TW" altLang="en-US" dirty="0"/>
              <a:t>的訊息</a:t>
            </a:r>
            <a:endParaRPr lang="en-US" altLang="zh-TW" dirty="0"/>
          </a:p>
          <a:p>
            <a:r>
              <a:rPr lang="zh-TW" altLang="en-US" dirty="0"/>
              <a:t>用 </a:t>
            </a:r>
            <a:r>
              <a:rPr lang="en-US" altLang="zh-TW" dirty="0"/>
              <a:t>s1</a:t>
            </a:r>
            <a:r>
              <a:rPr lang="zh-TW" altLang="en-US" dirty="0"/>
              <a:t>跟</a:t>
            </a:r>
            <a:r>
              <a:rPr lang="en-US" altLang="zh-TW" dirty="0"/>
              <a:t>s0</a:t>
            </a:r>
            <a:r>
              <a:rPr lang="zh-TW" altLang="en-US" dirty="0"/>
              <a:t>表示</a:t>
            </a:r>
            <a:endParaRPr lang="en-US" altLang="zh-TW" dirty="0"/>
          </a:p>
          <a:p>
            <a:r>
              <a:rPr lang="zh-TW" altLang="en-US" dirty="0"/>
              <a:t>代表十位數的</a:t>
            </a:r>
            <a:r>
              <a:rPr lang="en-US" altLang="zh-TW" dirty="0"/>
              <a:t>0~3</a:t>
            </a:r>
          </a:p>
          <a:p>
            <a:endParaRPr lang="en-US" altLang="zh-TW" dirty="0"/>
          </a:p>
          <a:p>
            <a:r>
              <a:rPr lang="en-US" altLang="zh-TW" dirty="0"/>
              <a:t>Alice</a:t>
            </a:r>
            <a:r>
              <a:rPr lang="zh-TW" altLang="en-US" dirty="0"/>
              <a:t>拿出她的</a:t>
            </a:r>
            <a:r>
              <a:rPr lang="en-US" altLang="zh-TW" dirty="0"/>
              <a:t>”EPR Pair 0, Qubit 0.”</a:t>
            </a:r>
            <a:r>
              <a:rPr lang="zh-TW" altLang="en-US" dirty="0"/>
              <a:t>  </a:t>
            </a:r>
            <a:r>
              <a:rPr lang="en-US" altLang="zh-TW" dirty="0"/>
              <a:t>a0</a:t>
            </a:r>
          </a:p>
          <a:p>
            <a:r>
              <a:rPr lang="en-US" altLang="zh-TW" dirty="0"/>
              <a:t>Bob</a:t>
            </a:r>
            <a:r>
              <a:rPr lang="zh-TW" altLang="en-US" dirty="0"/>
              <a:t>就獲得</a:t>
            </a:r>
            <a:r>
              <a:rPr lang="en-US" altLang="zh-TW" dirty="0"/>
              <a:t>EPR Pair 0, Qubit 1.”  a1</a:t>
            </a:r>
          </a:p>
          <a:p>
            <a:r>
              <a:rPr lang="zh-TW" altLang="en-US" dirty="0"/>
              <a:t>這個</a:t>
            </a:r>
            <a:r>
              <a:rPr lang="en-US" altLang="zh-TW" dirty="0"/>
              <a:t>EPR</a:t>
            </a:r>
            <a:r>
              <a:rPr lang="zh-TW" altLang="en-US" dirty="0"/>
              <a:t>我們叫做</a:t>
            </a:r>
            <a:r>
              <a:rPr lang="en-US" altLang="zh-TW" dirty="0"/>
              <a:t>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32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會根據他</a:t>
            </a:r>
            <a:r>
              <a:rPr lang="en-US" altLang="zh-TW" dirty="0"/>
              <a:t>s1.s0</a:t>
            </a:r>
            <a:r>
              <a:rPr lang="zh-TW" altLang="en-US" dirty="0"/>
              <a:t>決定要對</a:t>
            </a:r>
            <a:r>
              <a:rPr lang="en-US" altLang="zh-TW" dirty="0"/>
              <a:t>a</a:t>
            </a:r>
            <a:r>
              <a:rPr lang="zh-TW" altLang="en-US" dirty="0"/>
              <a:t>做哪種運算得到</a:t>
            </a:r>
            <a:r>
              <a:rPr lang="en-US" altLang="zh-TW" dirty="0"/>
              <a:t>B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B1</a:t>
            </a:r>
            <a:r>
              <a:rPr lang="zh-TW" altLang="en-US" dirty="0"/>
              <a:t>會改變但</a:t>
            </a:r>
            <a:r>
              <a:rPr lang="en-US" altLang="zh-TW" dirty="0"/>
              <a:t>B2</a:t>
            </a:r>
            <a:r>
              <a:rPr lang="zh-TW" altLang="en-US" dirty="0"/>
              <a:t>不會受運算影響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B</a:t>
            </a:r>
            <a:r>
              <a:rPr lang="zh-TW" altLang="en-US" dirty="0"/>
              <a:t>只是</a:t>
            </a:r>
            <a:r>
              <a:rPr lang="en-US" altLang="zh-TW" dirty="0"/>
              <a:t>A</a:t>
            </a:r>
            <a:r>
              <a:rPr lang="zh-TW" altLang="en-US" dirty="0"/>
              <a:t>改變第一個</a:t>
            </a:r>
            <a:r>
              <a:rPr lang="en-US" altLang="zh-TW" dirty="0"/>
              <a:t>qubit</a:t>
            </a:r>
          </a:p>
          <a:p>
            <a:r>
              <a:rPr lang="en-US" altLang="zh-TW" dirty="0"/>
              <a:t>Alice</a:t>
            </a:r>
            <a:r>
              <a:rPr lang="zh-TW" altLang="en-US" dirty="0"/>
              <a:t>就可以寄給</a:t>
            </a:r>
            <a:r>
              <a:rPr lang="en-US" altLang="zh-TW" dirty="0"/>
              <a:t>Bob</a:t>
            </a:r>
            <a:r>
              <a:rPr lang="zh-TW" altLang="en-US" dirty="0"/>
              <a:t>一個</a:t>
            </a:r>
            <a:r>
              <a:rPr lang="en-US" altLang="zh-TW" dirty="0"/>
              <a:t>qubit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490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Bob</a:t>
            </a:r>
            <a:r>
              <a:rPr lang="zh-TW" altLang="en-US" dirty="0"/>
              <a:t>拿到</a:t>
            </a:r>
            <a:r>
              <a:rPr lang="en-US" altLang="zh-TW" dirty="0"/>
              <a:t>Alice</a:t>
            </a:r>
            <a:r>
              <a:rPr lang="zh-TW" altLang="en-US" dirty="0"/>
              <a:t>寄的</a:t>
            </a:r>
            <a:r>
              <a:rPr lang="en-US" altLang="zh-TW" dirty="0"/>
              <a:t>qubit</a:t>
            </a:r>
            <a:r>
              <a:rPr lang="zh-TW" altLang="en-US" dirty="0"/>
              <a:t>後可以開始解碼了</a:t>
            </a:r>
            <a:endParaRPr lang="en-US" altLang="zh-TW" dirty="0"/>
          </a:p>
          <a:p>
            <a:r>
              <a:rPr lang="zh-TW" altLang="en-US" dirty="0"/>
              <a:t>他先用</a:t>
            </a:r>
            <a:r>
              <a:rPr lang="en-US" altLang="zh-TW" dirty="0" err="1"/>
              <a:t>Cnot</a:t>
            </a:r>
            <a:r>
              <a:rPr lang="zh-TW" altLang="en-US" dirty="0"/>
              <a:t> </a:t>
            </a:r>
            <a:r>
              <a:rPr lang="en-US" altLang="zh-TW" dirty="0"/>
              <a:t>gate</a:t>
            </a:r>
            <a:r>
              <a:rPr lang="zh-TW" altLang="en-US" dirty="0"/>
              <a:t> 將</a:t>
            </a:r>
            <a:r>
              <a:rPr lang="en-US" altLang="zh-TW" dirty="0"/>
              <a:t>B</a:t>
            </a:r>
            <a:r>
              <a:rPr lang="zh-TW" altLang="en-US" dirty="0"/>
              <a:t>轉成</a:t>
            </a:r>
            <a:r>
              <a:rPr lang="en-US" altLang="zh-TW" dirty="0"/>
              <a:t>r</a:t>
            </a:r>
          </a:p>
          <a:p>
            <a:r>
              <a:rPr lang="zh-TW" altLang="en-US" dirty="0"/>
              <a:t>發現</a:t>
            </a:r>
            <a:r>
              <a:rPr lang="en-US" altLang="zh-TW" dirty="0"/>
              <a:t>r</a:t>
            </a:r>
            <a:r>
              <a:rPr lang="zh-TW" altLang="en-US" dirty="0"/>
              <a:t>變成非糾纏態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Bob</a:t>
            </a:r>
            <a:r>
              <a:rPr lang="zh-TW" altLang="en-US" dirty="0"/>
              <a:t>就可以先測量</a:t>
            </a:r>
            <a:r>
              <a:rPr lang="en-US" altLang="zh-TW" dirty="0"/>
              <a:t>r1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r1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那他就知道</a:t>
            </a:r>
            <a:r>
              <a:rPr lang="en-US" altLang="zh-TW" dirty="0"/>
              <a:t>Alice</a:t>
            </a:r>
            <a:r>
              <a:rPr lang="zh-TW" altLang="en-US" dirty="0"/>
              <a:t>要寄的可能是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r1</a:t>
            </a:r>
            <a:r>
              <a:rPr lang="zh-TW" altLang="en-US" dirty="0"/>
              <a:t>是</a:t>
            </a:r>
            <a:r>
              <a:rPr lang="en-US" altLang="zh-TW" dirty="0"/>
              <a:t>1</a:t>
            </a:r>
            <a:r>
              <a:rPr lang="zh-TW" altLang="en-US" dirty="0"/>
              <a:t>那就是</a:t>
            </a:r>
            <a:r>
              <a:rPr lang="en-US" altLang="zh-TW" dirty="0"/>
              <a:t>1</a:t>
            </a:r>
            <a:r>
              <a:rPr lang="zh-TW" altLang="en-US" dirty="0"/>
              <a:t>或</a:t>
            </a:r>
            <a:r>
              <a:rPr lang="en-US" altLang="zh-TW" dirty="0"/>
              <a:t>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8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Bob</a:t>
            </a:r>
            <a:r>
              <a:rPr lang="zh-TW" altLang="en-US" dirty="0"/>
              <a:t>拿到</a:t>
            </a:r>
            <a:r>
              <a:rPr lang="en-US" altLang="zh-TW" dirty="0"/>
              <a:t>Alice</a:t>
            </a:r>
            <a:r>
              <a:rPr lang="zh-TW" altLang="en-US" dirty="0"/>
              <a:t>寄的</a:t>
            </a:r>
            <a:r>
              <a:rPr lang="en-US" altLang="zh-TW" dirty="0"/>
              <a:t>qubit</a:t>
            </a:r>
            <a:r>
              <a:rPr lang="zh-TW" altLang="en-US" dirty="0"/>
              <a:t>後可以開始解碼了</a:t>
            </a:r>
            <a:endParaRPr lang="en-US" altLang="zh-TW" dirty="0"/>
          </a:p>
          <a:p>
            <a:r>
              <a:rPr lang="zh-TW" altLang="en-US" dirty="0"/>
              <a:t>他先用</a:t>
            </a:r>
            <a:r>
              <a:rPr lang="en-US" altLang="zh-TW" dirty="0" err="1"/>
              <a:t>Cnot</a:t>
            </a:r>
            <a:r>
              <a:rPr lang="zh-TW" altLang="en-US" dirty="0"/>
              <a:t> </a:t>
            </a:r>
            <a:r>
              <a:rPr lang="en-US" altLang="zh-TW" dirty="0"/>
              <a:t>gate</a:t>
            </a:r>
            <a:r>
              <a:rPr lang="zh-TW" altLang="en-US" dirty="0"/>
              <a:t> 將</a:t>
            </a:r>
            <a:r>
              <a:rPr lang="en-US" altLang="zh-TW" dirty="0"/>
              <a:t>B</a:t>
            </a:r>
            <a:r>
              <a:rPr lang="zh-TW" altLang="en-US" dirty="0"/>
              <a:t>轉成</a:t>
            </a:r>
            <a:r>
              <a:rPr lang="en-US" altLang="zh-TW" dirty="0"/>
              <a:t>r</a:t>
            </a:r>
          </a:p>
          <a:p>
            <a:r>
              <a:rPr lang="zh-TW" altLang="en-US" dirty="0"/>
              <a:t>發現</a:t>
            </a:r>
            <a:r>
              <a:rPr lang="en-US" altLang="zh-TW" dirty="0"/>
              <a:t>r</a:t>
            </a:r>
            <a:r>
              <a:rPr lang="zh-TW" altLang="en-US" dirty="0"/>
              <a:t>變成非糾纏態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Bob</a:t>
            </a:r>
            <a:r>
              <a:rPr lang="zh-TW" altLang="en-US" dirty="0"/>
              <a:t>就可以先測量</a:t>
            </a:r>
            <a:r>
              <a:rPr lang="en-US" altLang="zh-TW" dirty="0"/>
              <a:t>r1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r1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那他就知道</a:t>
            </a:r>
            <a:r>
              <a:rPr lang="en-US" altLang="zh-TW" dirty="0"/>
              <a:t>Alice</a:t>
            </a:r>
            <a:r>
              <a:rPr lang="zh-TW" altLang="en-US" dirty="0"/>
              <a:t>要寄的可能是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r1</a:t>
            </a:r>
            <a:r>
              <a:rPr lang="zh-TW" altLang="en-US" dirty="0"/>
              <a:t>是</a:t>
            </a:r>
            <a:r>
              <a:rPr lang="en-US" altLang="zh-TW" dirty="0"/>
              <a:t>1</a:t>
            </a:r>
            <a:r>
              <a:rPr lang="zh-TW" altLang="en-US" dirty="0"/>
              <a:t>那就是</a:t>
            </a:r>
            <a:r>
              <a:rPr lang="en-US" altLang="zh-TW" dirty="0"/>
              <a:t>1</a:t>
            </a:r>
            <a:r>
              <a:rPr lang="zh-TW" altLang="en-US" dirty="0"/>
              <a:t>或</a:t>
            </a:r>
            <a:r>
              <a:rPr lang="en-US" altLang="zh-TW" dirty="0"/>
              <a:t>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49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為了要確定訊息是甚麼</a:t>
            </a:r>
            <a:endParaRPr lang="en-US" altLang="zh-TW" dirty="0"/>
          </a:p>
          <a:p>
            <a:r>
              <a:rPr lang="en-US" altLang="zh-TW" dirty="0"/>
              <a:t>Bob</a:t>
            </a:r>
            <a:r>
              <a:rPr lang="zh-TW" altLang="en-US" dirty="0"/>
              <a:t>再對</a:t>
            </a:r>
            <a:r>
              <a:rPr lang="en-US" altLang="zh-TW" dirty="0"/>
              <a:t>r0</a:t>
            </a:r>
            <a:r>
              <a:rPr lang="zh-TW" altLang="en-US" dirty="0"/>
              <a:t>做</a:t>
            </a:r>
            <a:r>
              <a:rPr lang="en-US" altLang="zh-TW" dirty="0"/>
              <a:t>H</a:t>
            </a:r>
            <a:r>
              <a:rPr lang="zh-TW" altLang="en-US" dirty="0"/>
              <a:t>運算得到</a:t>
            </a:r>
            <a:r>
              <a:rPr lang="el-GR" altLang="zh-TW" dirty="0"/>
              <a:t>δ0</a:t>
            </a: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l-GR" altLang="zh-TW" dirty="0"/>
              <a:t>δ0</a:t>
            </a:r>
            <a:r>
              <a:rPr lang="en-US" altLang="zh-TW" dirty="0"/>
              <a:t>=0</a:t>
            </a:r>
            <a:r>
              <a:rPr lang="zh-TW" altLang="en-US" dirty="0"/>
              <a:t>，那可能是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如果</a:t>
            </a:r>
            <a:r>
              <a:rPr lang="el-GR" altLang="zh-TW" dirty="0"/>
              <a:t>δ0</a:t>
            </a:r>
            <a:r>
              <a:rPr lang="en-US" altLang="zh-TW" dirty="0"/>
              <a:t>=1</a:t>
            </a:r>
            <a:r>
              <a:rPr lang="zh-TW" altLang="en-US" dirty="0"/>
              <a:t>，那可能是</a:t>
            </a:r>
            <a:r>
              <a:rPr lang="en-US" altLang="zh-TW" dirty="0"/>
              <a:t>2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716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為了要確定訊息是甚麼</a:t>
            </a:r>
            <a:endParaRPr lang="en-US" altLang="zh-TW" dirty="0"/>
          </a:p>
          <a:p>
            <a:r>
              <a:rPr lang="en-US" altLang="zh-TW" dirty="0"/>
              <a:t>Bob</a:t>
            </a:r>
            <a:r>
              <a:rPr lang="zh-TW" altLang="en-US" dirty="0"/>
              <a:t>再對</a:t>
            </a:r>
            <a:r>
              <a:rPr lang="en-US" altLang="zh-TW" dirty="0"/>
              <a:t>r0</a:t>
            </a:r>
            <a:r>
              <a:rPr lang="zh-TW" altLang="en-US" dirty="0"/>
              <a:t>做</a:t>
            </a:r>
            <a:r>
              <a:rPr lang="en-US" altLang="zh-TW" dirty="0"/>
              <a:t>H</a:t>
            </a:r>
            <a:r>
              <a:rPr lang="zh-TW" altLang="en-US" dirty="0"/>
              <a:t>運算得到</a:t>
            </a:r>
            <a:r>
              <a:rPr lang="el-GR" altLang="zh-TW" dirty="0"/>
              <a:t>δ0</a:t>
            </a: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l-GR" altLang="zh-TW" dirty="0"/>
              <a:t>δ0</a:t>
            </a:r>
            <a:r>
              <a:rPr lang="en-US" altLang="zh-TW" dirty="0"/>
              <a:t>=0</a:t>
            </a:r>
            <a:r>
              <a:rPr lang="zh-TW" altLang="en-US" dirty="0"/>
              <a:t>，那可能是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如果</a:t>
            </a:r>
            <a:r>
              <a:rPr lang="el-GR" altLang="zh-TW" dirty="0"/>
              <a:t>δ0</a:t>
            </a:r>
            <a:r>
              <a:rPr lang="en-US" altLang="zh-TW" dirty="0"/>
              <a:t>=1</a:t>
            </a:r>
            <a:r>
              <a:rPr lang="zh-TW" altLang="en-US" dirty="0"/>
              <a:t>，那可能是</a:t>
            </a:r>
            <a:r>
              <a:rPr lang="en-US" altLang="zh-TW" dirty="0"/>
              <a:t>2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387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13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很像</a:t>
            </a:r>
            <a:r>
              <a:rPr lang="en-US" altLang="zh-TW" dirty="0"/>
              <a:t>dense</a:t>
            </a:r>
            <a:r>
              <a:rPr lang="zh-TW" altLang="en-US" dirty="0"/>
              <a:t> </a:t>
            </a:r>
            <a:r>
              <a:rPr lang="en-US" altLang="zh-TW" dirty="0"/>
              <a:t>coding</a:t>
            </a:r>
          </a:p>
          <a:p>
            <a:r>
              <a:rPr lang="zh-TW" altLang="en-US" dirty="0"/>
              <a:t>前面已經證明不能複製</a:t>
            </a:r>
            <a:r>
              <a:rPr lang="en-US" altLang="zh-TW" dirty="0"/>
              <a:t>quantum particle</a:t>
            </a:r>
          </a:p>
          <a:p>
            <a:r>
              <a:rPr lang="zh-TW" altLang="en-US" dirty="0"/>
              <a:t>但我們現在可以用另一個方式</a:t>
            </a:r>
            <a:endParaRPr lang="en-US" altLang="zh-TW" dirty="0"/>
          </a:p>
          <a:p>
            <a:r>
              <a:rPr lang="zh-TW" altLang="en-US" dirty="0"/>
              <a:t>我們可以再產生一個粒子再另一個地方</a:t>
            </a:r>
            <a:endParaRPr lang="en-US" altLang="zh-TW" dirty="0"/>
          </a:p>
          <a:p>
            <a:r>
              <a:rPr lang="zh-TW" altLang="en-US" dirty="0"/>
              <a:t>但是我們原本的要把他毀掉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像</a:t>
            </a:r>
            <a:r>
              <a:rPr lang="en-US" altLang="zh-TW" dirty="0"/>
              <a:t>dense</a:t>
            </a:r>
            <a:r>
              <a:rPr lang="zh-TW" altLang="en-US" dirty="0"/>
              <a:t> </a:t>
            </a:r>
            <a:r>
              <a:rPr lang="en-US" altLang="zh-TW" dirty="0"/>
              <a:t>coding</a:t>
            </a:r>
          </a:p>
          <a:p>
            <a:r>
              <a:rPr lang="en-US" altLang="zh-TW" dirty="0"/>
              <a:t>Alice</a:t>
            </a:r>
            <a:r>
              <a:rPr lang="zh-TW" altLang="en-US" dirty="0"/>
              <a:t>跟</a:t>
            </a:r>
            <a:r>
              <a:rPr lang="en-US" altLang="zh-TW" dirty="0"/>
              <a:t>Bob</a:t>
            </a:r>
            <a:r>
              <a:rPr lang="zh-TW" altLang="en-US" dirty="0"/>
              <a:t>共享一個</a:t>
            </a:r>
            <a:r>
              <a:rPr lang="en-US" altLang="zh-TW" dirty="0"/>
              <a:t>EPR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 </a:t>
            </a:r>
            <a:r>
              <a:rPr lang="el-GR" altLang="zh-TW" dirty="0"/>
              <a:t>α</a:t>
            </a:r>
            <a:endParaRPr lang="en-US" altLang="zh-TW" dirty="0"/>
          </a:p>
          <a:p>
            <a:r>
              <a:rPr lang="zh-TW" altLang="en-US" dirty="0"/>
              <a:t>假設</a:t>
            </a:r>
            <a:r>
              <a:rPr lang="en-US" altLang="zh-TW" dirty="0"/>
              <a:t>Alice</a:t>
            </a:r>
            <a:r>
              <a:rPr lang="zh-TW" altLang="en-US" dirty="0"/>
              <a:t>有一個</a:t>
            </a:r>
            <a:r>
              <a:rPr lang="en-US" altLang="zh-TW" dirty="0"/>
              <a:t>qubit</a:t>
            </a:r>
            <a:r>
              <a:rPr lang="zh-TW" altLang="en-US" dirty="0"/>
              <a:t> </a:t>
            </a:r>
            <a:r>
              <a:rPr lang="el-GR" altLang="zh-TW" dirty="0"/>
              <a:t>φ</a:t>
            </a:r>
            <a:r>
              <a:rPr lang="zh-TW" altLang="en-US" dirty="0"/>
              <a:t> 想傳給</a:t>
            </a:r>
            <a:r>
              <a:rPr lang="en-US" altLang="zh-TW" dirty="0"/>
              <a:t>Bob</a:t>
            </a:r>
          </a:p>
          <a:p>
            <a:r>
              <a:rPr lang="zh-TW" altLang="en-US" dirty="0"/>
              <a:t>但</a:t>
            </a:r>
            <a:r>
              <a:rPr lang="en-US" altLang="zh-TW" dirty="0"/>
              <a:t>Alice</a:t>
            </a:r>
            <a:r>
              <a:rPr lang="zh-TW" altLang="en-US" dirty="0"/>
              <a:t>不知道他的狀態也不想測量他</a:t>
            </a:r>
            <a:endParaRPr lang="en-US" altLang="zh-TW" dirty="0"/>
          </a:p>
          <a:p>
            <a:r>
              <a:rPr lang="zh-TW" altLang="en-US" dirty="0"/>
              <a:t>儘管</a:t>
            </a:r>
            <a:r>
              <a:rPr lang="en-US" altLang="zh-TW" dirty="0"/>
              <a:t>Alice</a:t>
            </a:r>
            <a:r>
              <a:rPr lang="zh-TW" altLang="en-US" dirty="0"/>
              <a:t>不知道</a:t>
            </a:r>
            <a:r>
              <a:rPr lang="en-US" altLang="zh-TW" dirty="0"/>
              <a:t>a</a:t>
            </a:r>
            <a:r>
              <a:rPr lang="zh-TW" altLang="en-US" dirty="0"/>
              <a:t>或</a:t>
            </a:r>
            <a:r>
              <a:rPr lang="en-US" altLang="zh-TW" dirty="0"/>
              <a:t>b</a:t>
            </a:r>
            <a:r>
              <a:rPr lang="zh-TW" altLang="en-US" dirty="0"/>
              <a:t>但他希望</a:t>
            </a:r>
            <a:r>
              <a:rPr lang="en-US" altLang="zh-TW" dirty="0"/>
              <a:t>Bob</a:t>
            </a:r>
            <a:r>
              <a:rPr lang="zh-TW" altLang="en-US" dirty="0"/>
              <a:t>可以得到同樣狀態的</a:t>
            </a:r>
            <a:r>
              <a:rPr lang="el-GR" altLang="zh-TW" dirty="0"/>
              <a:t>φ</a:t>
            </a:r>
            <a:endParaRPr lang="en-US" altLang="zh-TW" dirty="0"/>
          </a:p>
          <a:p>
            <a:r>
              <a:rPr lang="zh-TW" altLang="en-US" dirty="0"/>
              <a:t>這個過程跟</a:t>
            </a:r>
            <a:r>
              <a:rPr lang="en-US" altLang="zh-TW" dirty="0"/>
              <a:t>dense</a:t>
            </a:r>
            <a:r>
              <a:rPr lang="zh-TW" altLang="en-US" dirty="0"/>
              <a:t> </a:t>
            </a:r>
            <a:r>
              <a:rPr lang="en-US" altLang="zh-TW" dirty="0"/>
              <a:t>coding</a:t>
            </a:r>
            <a:r>
              <a:rPr lang="zh-TW" altLang="en-US" dirty="0"/>
              <a:t>的反向很類似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28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361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112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為了傳給</a:t>
            </a:r>
            <a:r>
              <a:rPr lang="en-US" altLang="zh-TW" dirty="0"/>
              <a:t>Bob</a:t>
            </a:r>
          </a:p>
          <a:p>
            <a:r>
              <a:rPr lang="en-US" altLang="zh-TW" dirty="0"/>
              <a:t>Alice</a:t>
            </a:r>
            <a:r>
              <a:rPr lang="zh-TW" altLang="en-US" dirty="0"/>
              <a:t>先對</a:t>
            </a:r>
            <a:r>
              <a:rPr lang="el-GR" altLang="zh-TW" dirty="0"/>
              <a:t>φ</a:t>
            </a:r>
            <a:r>
              <a:rPr lang="zh-TW" altLang="en-US" dirty="0"/>
              <a:t>做</a:t>
            </a:r>
            <a:r>
              <a:rPr lang="en-US" altLang="zh-TW" dirty="0"/>
              <a:t>tensor product</a:t>
            </a:r>
            <a:r>
              <a:rPr lang="zh-TW" altLang="en-US" dirty="0"/>
              <a:t> 跟 </a:t>
            </a:r>
            <a:r>
              <a:rPr lang="el-GR" altLang="zh-TW" dirty="0"/>
              <a:t>α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l-GR" altLang="zh-TW" dirty="0"/>
              <a:t>σ(|00</a:t>
            </a:r>
            <a:r>
              <a:rPr lang="en-US" altLang="zh-TW" dirty="0"/>
              <a:t>&gt;</a:t>
            </a:r>
            <a:r>
              <a:rPr lang="el-GR" altLang="zh-TW" dirty="0"/>
              <a:t>+|11</a:t>
            </a:r>
            <a:r>
              <a:rPr lang="en-US" altLang="zh-TW" dirty="0"/>
              <a:t>&gt;</a:t>
            </a:r>
            <a:r>
              <a:rPr lang="el-GR" altLang="zh-TW" dirty="0"/>
              <a:t>)</a:t>
            </a:r>
            <a:r>
              <a:rPr lang="zh-TW" altLang="en-US" dirty="0"/>
              <a:t>做運算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Alice</a:t>
            </a:r>
            <a:r>
              <a:rPr lang="zh-TW" altLang="en-US" dirty="0"/>
              <a:t>現在叫做</a:t>
            </a:r>
            <a:r>
              <a:rPr lang="el-GR" altLang="zh-TW" dirty="0"/>
              <a:t>λ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33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再對</a:t>
            </a:r>
            <a:r>
              <a:rPr lang="el-GR" altLang="zh-TW" dirty="0"/>
              <a:t>λ</a:t>
            </a:r>
            <a:r>
              <a:rPr lang="zh-TW" altLang="en-US" dirty="0"/>
              <a:t>做</a:t>
            </a:r>
            <a:r>
              <a:rPr lang="en-US" altLang="zh-TW" dirty="0"/>
              <a:t>(</a:t>
            </a:r>
            <a:r>
              <a:rPr lang="en-US" altLang="zh-TW" dirty="0" err="1"/>
              <a:t>Cnot</a:t>
            </a:r>
            <a:r>
              <a:rPr lang="zh-TW" altLang="en-US" dirty="0"/>
              <a:t>⊗</a:t>
            </a:r>
            <a:r>
              <a:rPr lang="en-US" altLang="zh-TW" dirty="0"/>
              <a:t>I)</a:t>
            </a:r>
            <a:r>
              <a:rPr lang="zh-TW" altLang="en-US" dirty="0"/>
              <a:t>運算得到</a:t>
            </a:r>
            <a:r>
              <a:rPr lang="el-GR" altLang="zh-TW" dirty="0"/>
              <a:t>μ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267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再對</a:t>
            </a:r>
            <a:r>
              <a:rPr lang="el-GR" altLang="zh-TW" dirty="0"/>
              <a:t>μ</a:t>
            </a:r>
            <a:r>
              <a:rPr lang="zh-TW" altLang="en-US" dirty="0"/>
              <a:t>的第一個</a:t>
            </a:r>
            <a:r>
              <a:rPr lang="en-US" altLang="zh-TW" dirty="0"/>
              <a:t>qubit</a:t>
            </a:r>
            <a:r>
              <a:rPr lang="zh-TW" altLang="en-US" dirty="0"/>
              <a:t>做</a:t>
            </a:r>
            <a:r>
              <a:rPr lang="en-US" altLang="zh-TW" dirty="0"/>
              <a:t>H</a:t>
            </a:r>
            <a:r>
              <a:rPr lang="zh-TW" altLang="en-US" dirty="0"/>
              <a:t>運算得到</a:t>
            </a:r>
            <a:r>
              <a:rPr lang="en-US" altLang="zh-TW" dirty="0"/>
              <a:t>v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983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的最後一步是測量前兩個</a:t>
            </a:r>
            <a:r>
              <a:rPr lang="en-US" altLang="zh-TW" dirty="0"/>
              <a:t>qubits</a:t>
            </a:r>
          </a:p>
          <a:p>
            <a:r>
              <a:rPr lang="zh-TW" altLang="en-US" dirty="0"/>
              <a:t>因為</a:t>
            </a:r>
            <a:r>
              <a:rPr lang="en-US" altLang="zh-TW" dirty="0"/>
              <a:t>v1</a:t>
            </a:r>
            <a:r>
              <a:rPr lang="zh-TW" altLang="en-US" dirty="0"/>
              <a:t>糾纏</a:t>
            </a:r>
            <a:r>
              <a:rPr lang="el-GR" altLang="zh-TW" dirty="0"/>
              <a:t>α</a:t>
            </a:r>
            <a:r>
              <a:rPr lang="en-US" altLang="zh-TW" dirty="0"/>
              <a:t>(v2)</a:t>
            </a:r>
            <a:r>
              <a:rPr lang="zh-TW" altLang="en-US" dirty="0"/>
              <a:t>的</a:t>
            </a:r>
            <a:r>
              <a:rPr lang="en-US" altLang="zh-TW" dirty="0"/>
              <a:t>qubit 1</a:t>
            </a:r>
          </a:p>
          <a:p>
            <a:r>
              <a:rPr lang="zh-TW" altLang="en-US" dirty="0"/>
              <a:t>當</a:t>
            </a:r>
            <a:r>
              <a:rPr lang="en-US" altLang="zh-TW" dirty="0"/>
              <a:t>Alice</a:t>
            </a:r>
            <a:r>
              <a:rPr lang="zh-TW" altLang="en-US" dirty="0"/>
              <a:t>測輛</a:t>
            </a:r>
            <a:r>
              <a:rPr lang="en-US" altLang="zh-TW" dirty="0"/>
              <a:t>v1</a:t>
            </a:r>
          </a:p>
          <a:p>
            <a:r>
              <a:rPr lang="zh-TW" altLang="en-US" dirty="0"/>
              <a:t>那</a:t>
            </a:r>
            <a:r>
              <a:rPr lang="en-US" altLang="zh-TW" dirty="0"/>
              <a:t>Bob</a:t>
            </a:r>
            <a:r>
              <a:rPr lang="zh-TW" altLang="en-US" dirty="0"/>
              <a:t>的</a:t>
            </a:r>
            <a:r>
              <a:rPr lang="en-US" altLang="zh-TW" dirty="0"/>
              <a:t>qubit</a:t>
            </a:r>
            <a:r>
              <a:rPr lang="zh-TW" altLang="en-US" dirty="0"/>
              <a:t>就會陷入</a:t>
            </a:r>
            <a:r>
              <a:rPr lang="en-US" altLang="zh-TW" dirty="0"/>
              <a:t>4</a:t>
            </a:r>
            <a:r>
              <a:rPr lang="zh-TW" altLang="en-US" dirty="0"/>
              <a:t>個狀態的其中一個</a:t>
            </a:r>
            <a:endParaRPr lang="en-US" altLang="zh-TW" dirty="0"/>
          </a:p>
          <a:p>
            <a:r>
              <a:rPr lang="en-US" altLang="zh-TW" dirty="0"/>
              <a:t>Alice</a:t>
            </a:r>
            <a:r>
              <a:rPr lang="zh-TW" altLang="en-US" dirty="0"/>
              <a:t>會測量前兩個</a:t>
            </a:r>
            <a:r>
              <a:rPr lang="en-US" altLang="zh-TW" dirty="0"/>
              <a:t>qubit</a:t>
            </a:r>
            <a:r>
              <a:rPr lang="zh-TW" altLang="en-US" dirty="0"/>
              <a:t> 可以表示</a:t>
            </a:r>
            <a:r>
              <a:rPr lang="en-US" altLang="zh-TW" dirty="0"/>
              <a:t>0-3</a:t>
            </a:r>
          </a:p>
          <a:p>
            <a:r>
              <a:rPr lang="zh-TW" altLang="en-US" dirty="0"/>
              <a:t>然後寄給</a:t>
            </a:r>
            <a:r>
              <a:rPr lang="en-US" altLang="zh-TW" dirty="0"/>
              <a:t>Bob</a:t>
            </a:r>
          </a:p>
          <a:p>
            <a:endParaRPr lang="en-US" altLang="zh-TW" dirty="0"/>
          </a:p>
          <a:p>
            <a:r>
              <a:rPr lang="en-US" altLang="zh-TW" dirty="0"/>
              <a:t>Bob</a:t>
            </a:r>
            <a:r>
              <a:rPr lang="zh-TW" altLang="en-US" dirty="0"/>
              <a:t>就能用</a:t>
            </a:r>
            <a:r>
              <a:rPr lang="en-US" altLang="zh-TW" dirty="0"/>
              <a:t>Alice</a:t>
            </a:r>
            <a:r>
              <a:rPr lang="zh-TW" altLang="en-US" dirty="0"/>
              <a:t>寄的</a:t>
            </a:r>
            <a:r>
              <a:rPr lang="en-US" altLang="zh-TW" dirty="0"/>
              <a:t>qubit</a:t>
            </a:r>
            <a:r>
              <a:rPr lang="zh-TW" altLang="en-US" dirty="0"/>
              <a:t>決定他要做哪種運算 變回</a:t>
            </a:r>
            <a:r>
              <a:rPr lang="el-GR" altLang="zh-TW" dirty="0"/>
              <a:t>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979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7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跟</a:t>
            </a:r>
            <a:r>
              <a:rPr lang="en-US" altLang="zh-TW" dirty="0"/>
              <a:t>Bob</a:t>
            </a:r>
            <a:r>
              <a:rPr lang="zh-TW" altLang="en-US" dirty="0"/>
              <a:t>都有一本同樣的書 書的內容就是很多隨機數</a:t>
            </a:r>
            <a:endParaRPr lang="en-US" altLang="zh-TW" dirty="0"/>
          </a:p>
          <a:p>
            <a:r>
              <a:rPr lang="zh-TW" altLang="en-US" dirty="0"/>
              <a:t>明文第一個字</a:t>
            </a:r>
            <a:r>
              <a:rPr lang="en-US" altLang="zh-TW" dirty="0"/>
              <a:t>+</a:t>
            </a:r>
            <a:r>
              <a:rPr lang="zh-TW" altLang="en-US" dirty="0"/>
              <a:t>書的第一個數字變成密文</a:t>
            </a:r>
            <a:endParaRPr lang="en-US" altLang="zh-TW" dirty="0"/>
          </a:p>
          <a:p>
            <a:r>
              <a:rPr lang="zh-TW" altLang="en-US" dirty="0"/>
              <a:t>如果一頁到底就翻頁 </a:t>
            </a:r>
            <a:r>
              <a:rPr lang="en-US" altLang="zh-TW" dirty="0"/>
              <a:t>2</a:t>
            </a:r>
            <a:r>
              <a:rPr lang="zh-TW" altLang="en-US" dirty="0"/>
              <a:t>面都用完就燒掉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Bob</a:t>
            </a:r>
          </a:p>
          <a:p>
            <a:r>
              <a:rPr lang="zh-TW" altLang="en-US" dirty="0"/>
              <a:t>解密就減掉數字得到明文</a:t>
            </a:r>
            <a:endParaRPr lang="en-US" altLang="zh-TW" dirty="0"/>
          </a:p>
          <a:p>
            <a:r>
              <a:rPr lang="zh-TW" altLang="en-US" dirty="0"/>
              <a:t>一樣用完就燒掉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One-time pad</a:t>
            </a:r>
          </a:p>
          <a:p>
            <a:endParaRPr lang="en-US" altLang="zh-TW" dirty="0"/>
          </a:p>
          <a:p>
            <a:r>
              <a:rPr lang="zh-TW" altLang="en-US" dirty="0"/>
              <a:t>後來就創了</a:t>
            </a:r>
            <a:r>
              <a:rPr lang="en-US" altLang="zh-TW" dirty="0"/>
              <a:t>one-time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595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明文</a:t>
            </a:r>
            <a:endParaRPr lang="en-US" altLang="zh-TW" dirty="0"/>
          </a:p>
          <a:p>
            <a:r>
              <a:rPr lang="en-US" altLang="zh-TW" dirty="0"/>
              <a:t>K</a:t>
            </a:r>
            <a:r>
              <a:rPr lang="zh-TW" altLang="en-US" dirty="0"/>
              <a:t> </a:t>
            </a:r>
            <a:r>
              <a:rPr lang="en-US" altLang="zh-TW" dirty="0"/>
              <a:t>:Key</a:t>
            </a:r>
          </a:p>
          <a:p>
            <a:endParaRPr lang="en-US" altLang="zh-TW" dirty="0"/>
          </a:p>
          <a:p>
            <a:r>
              <a:rPr lang="zh-TW" altLang="en-US" dirty="0"/>
              <a:t>二戰的</a:t>
            </a:r>
            <a:r>
              <a:rPr lang="en-US" altLang="zh-TW" dirty="0"/>
              <a:t>enigma</a:t>
            </a:r>
            <a:r>
              <a:rPr lang="zh-TW" altLang="en-US" dirty="0"/>
              <a:t>就是一個複雜的創建加密</a:t>
            </a:r>
            <a:r>
              <a:rPr lang="en-US" altLang="zh-TW" dirty="0"/>
              <a:t>key</a:t>
            </a:r>
            <a:r>
              <a:rPr lang="zh-TW" altLang="en-US" dirty="0"/>
              <a:t>的機器</a:t>
            </a:r>
            <a:endParaRPr lang="en-US" altLang="zh-TW" dirty="0"/>
          </a:p>
          <a:p>
            <a:r>
              <a:rPr lang="zh-TW" altLang="en-US" dirty="0"/>
              <a:t>現在廣泛使用的是</a:t>
            </a:r>
            <a:r>
              <a:rPr lang="en-US" altLang="zh-TW" dirty="0"/>
              <a:t>RSA</a:t>
            </a:r>
            <a:r>
              <a:rPr lang="zh-TW" altLang="en-US" dirty="0"/>
              <a:t> 就是兩質數相乘產生金鑰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One-time key </a:t>
            </a:r>
            <a:r>
              <a:rPr lang="zh-TW" altLang="en-US" dirty="0"/>
              <a:t>最麻煩的是雙方都必須提前見面去交換</a:t>
            </a:r>
            <a:r>
              <a:rPr lang="en-US" altLang="zh-TW" dirty="0"/>
              <a:t>key</a:t>
            </a:r>
            <a:r>
              <a:rPr lang="zh-TW" altLang="en-US" dirty="0"/>
              <a:t>的副本然後保證他們的安全性</a:t>
            </a:r>
            <a:endParaRPr lang="en-US" altLang="zh-TW" dirty="0"/>
          </a:p>
          <a:p>
            <a:r>
              <a:rPr lang="zh-TW" altLang="en-US" dirty="0"/>
              <a:t>如果有一種方式能夠要在時再建立跟交換</a:t>
            </a:r>
            <a:r>
              <a:rPr lang="en-US" altLang="zh-TW" dirty="0"/>
              <a:t>key</a:t>
            </a:r>
            <a:r>
              <a:rPr lang="zh-TW" altLang="en-US" dirty="0"/>
              <a:t>那就好了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這就是量子計算給我們的</a:t>
            </a:r>
            <a:r>
              <a:rPr lang="en-US" altLang="zh-TW" dirty="0"/>
              <a:t>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6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指南針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東西</a:t>
            </a:r>
            <a:endParaRPr lang="en-US" altLang="zh-TW" dirty="0"/>
          </a:p>
          <a:p>
            <a:r>
              <a:rPr lang="zh-TW" altLang="en-US" dirty="0"/>
              <a:t>南北</a:t>
            </a:r>
            <a:endParaRPr lang="en-US" altLang="zh-TW" dirty="0"/>
          </a:p>
          <a:p>
            <a:r>
              <a:rPr lang="zh-TW" altLang="en-US" dirty="0"/>
              <a:t>東北</a:t>
            </a:r>
            <a:r>
              <a:rPr lang="en-US" altLang="zh-TW" dirty="0"/>
              <a:t>-</a:t>
            </a:r>
            <a:r>
              <a:rPr lang="zh-TW" altLang="en-US" dirty="0"/>
              <a:t>西南</a:t>
            </a:r>
            <a:endParaRPr lang="en-US" altLang="zh-TW" dirty="0"/>
          </a:p>
          <a:p>
            <a:r>
              <a:rPr lang="zh-TW" altLang="en-US" dirty="0"/>
              <a:t>東南</a:t>
            </a:r>
            <a:r>
              <a:rPr lang="en-US" altLang="zh-TW" dirty="0"/>
              <a:t>-</a:t>
            </a:r>
            <a:r>
              <a:rPr lang="zh-TW" altLang="en-US" dirty="0"/>
              <a:t>西北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684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然後我們可以用一個探測器去測量光子</a:t>
            </a:r>
            <a:endParaRPr lang="en-US" altLang="zh-TW" dirty="0"/>
          </a:p>
          <a:p>
            <a:r>
              <a:rPr lang="zh-TW" altLang="en-US" dirty="0"/>
              <a:t>如果探測器跟光柵一樣 就能正確的量測到</a:t>
            </a:r>
            <a:endParaRPr lang="en-US" altLang="zh-TW" dirty="0"/>
          </a:p>
          <a:p>
            <a:r>
              <a:rPr lang="zh-TW" altLang="en-US" dirty="0"/>
              <a:t>如果不一樣會獲得一個隨機的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/>
              <a:t>(a)</a:t>
            </a:r>
            <a:r>
              <a:rPr lang="zh-TW" altLang="en-US" dirty="0"/>
              <a:t>就能正確的量測</a:t>
            </a:r>
            <a:endParaRPr lang="en-US" altLang="zh-TW" dirty="0"/>
          </a:p>
          <a:p>
            <a:r>
              <a:rPr lang="en-US" altLang="zh-TW" dirty="0"/>
              <a:t>(b)</a:t>
            </a:r>
            <a:r>
              <a:rPr lang="zh-TW" altLang="en-US" dirty="0"/>
              <a:t>則會有</a:t>
            </a:r>
            <a:r>
              <a:rPr lang="en-US" altLang="zh-TW" dirty="0"/>
              <a:t>50%</a:t>
            </a:r>
            <a:r>
              <a:rPr lang="zh-TW" altLang="en-US" dirty="0"/>
              <a:t>的機率得到</a:t>
            </a:r>
            <a:r>
              <a:rPr lang="zh-TW" altLang="en-US" dirty="0">
                <a:solidFill>
                  <a:srgbClr val="FF0000"/>
                </a:solidFill>
              </a:rPr>
              <a:t>↖ </a:t>
            </a:r>
            <a:r>
              <a:rPr lang="en-US" altLang="zh-TW" dirty="0">
                <a:solidFill>
                  <a:srgbClr val="FF0000"/>
                </a:solidFill>
              </a:rPr>
              <a:t>50%</a:t>
            </a:r>
            <a:r>
              <a:rPr lang="zh-TW" altLang="en-US" dirty="0">
                <a:solidFill>
                  <a:srgbClr val="FF0000"/>
                </a:solidFill>
              </a:rPr>
              <a:t>的機率得到↗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52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/>
              <a:t>Hadamard </a:t>
            </a:r>
            <a:r>
              <a:rPr lang="en-US" altLang="zh-TW" dirty="0"/>
              <a:t>gate</a:t>
            </a:r>
          </a:p>
          <a:p>
            <a:r>
              <a:rPr lang="zh-TW" altLang="en-US" dirty="0"/>
              <a:t>可以變成疊加態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如果我們運用</a:t>
            </a:r>
            <a:r>
              <a:rPr lang="en-US" altLang="zh-TW" dirty="0"/>
              <a:t>H</a:t>
            </a:r>
            <a:r>
              <a:rPr lang="zh-TW" altLang="en-US" dirty="0"/>
              <a:t> </a:t>
            </a:r>
            <a:r>
              <a:rPr lang="en-US" altLang="zh-TW" dirty="0"/>
              <a:t>gate</a:t>
            </a:r>
            <a:r>
              <a:rPr lang="zh-TW" altLang="en-US" dirty="0"/>
              <a:t>對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  <a:r>
              <a:rPr lang="zh-TW" altLang="en-US" dirty="0"/>
              <a:t>做運算 我們叫他</a:t>
            </a:r>
            <a:r>
              <a:rPr lang="en-US" altLang="zh-TW" dirty="0"/>
              <a:t>Walsh or Walsh – Hadamard gate</a:t>
            </a:r>
          </a:p>
          <a:p>
            <a:r>
              <a:rPr lang="zh-TW" altLang="en-US" dirty="0"/>
              <a:t>這會生成</a:t>
            </a:r>
            <a:r>
              <a:rPr lang="en-US" altLang="zh-TW" dirty="0"/>
              <a:t>0~2^n -1</a:t>
            </a:r>
            <a:r>
              <a:rPr lang="zh-TW" altLang="en-US" dirty="0"/>
              <a:t>總共有</a:t>
            </a:r>
            <a:r>
              <a:rPr lang="en-US" altLang="zh-TW" dirty="0"/>
              <a:t>2^n</a:t>
            </a:r>
            <a:r>
              <a:rPr lang="zh-TW" altLang="en-US" dirty="0"/>
              <a:t>個可能的疊加態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64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現在只用直的跟</a:t>
            </a:r>
            <a:r>
              <a:rPr lang="en-US" altLang="zh-TW" dirty="0"/>
              <a:t>45</a:t>
            </a:r>
            <a:r>
              <a:rPr lang="zh-TW" altLang="en-US" dirty="0"/>
              <a:t>度的兩個光柵就能表現出</a:t>
            </a:r>
            <a:r>
              <a:rPr lang="en-US" altLang="zh-TW" dirty="0"/>
              <a:t>4</a:t>
            </a:r>
            <a:r>
              <a:rPr lang="zh-TW" altLang="en-US" dirty="0"/>
              <a:t>種狀態的光子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52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所以偵測到對的光子的機率是一半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28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</a:t>
            </a:r>
            <a:r>
              <a:rPr lang="en-US" altLang="zh-TW" dirty="0"/>
              <a:t>Alice</a:t>
            </a:r>
            <a:r>
              <a:rPr lang="zh-TW" altLang="en-US" dirty="0"/>
              <a:t>跟</a:t>
            </a:r>
            <a:r>
              <a:rPr lang="en-US" altLang="zh-TW" dirty="0"/>
              <a:t>Bob</a:t>
            </a:r>
            <a:r>
              <a:rPr lang="zh-TW" altLang="en-US" dirty="0"/>
              <a:t>要交換 </a:t>
            </a:r>
            <a:r>
              <a:rPr lang="en-US" altLang="zh-TW" dirty="0"/>
              <a:t>quantum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</a:p>
          <a:p>
            <a:r>
              <a:rPr lang="zh-TW" altLang="en-US" dirty="0"/>
              <a:t>他們都遵守這個規則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612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會隨機產生一組</a:t>
            </a:r>
            <a:r>
              <a:rPr lang="en-US" altLang="zh-TW" dirty="0"/>
              <a:t>key</a:t>
            </a:r>
            <a:br>
              <a:rPr lang="en-US" altLang="zh-TW" dirty="0"/>
            </a:br>
            <a:r>
              <a:rPr lang="zh-TW" altLang="en-US" dirty="0"/>
              <a:t>然後再隨機使光柵是</a:t>
            </a:r>
            <a:r>
              <a:rPr lang="en-US" altLang="zh-TW" dirty="0"/>
              <a:t>S</a:t>
            </a:r>
            <a:r>
              <a:rPr lang="zh-TW" altLang="en-US" dirty="0"/>
              <a:t>或</a:t>
            </a:r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264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會隨機產生一組</a:t>
            </a:r>
            <a:r>
              <a:rPr lang="en-US" altLang="zh-TW" dirty="0"/>
              <a:t>key</a:t>
            </a:r>
            <a:br>
              <a:rPr lang="en-US" altLang="zh-TW" dirty="0"/>
            </a:br>
            <a:r>
              <a:rPr lang="zh-TW" altLang="en-US" dirty="0"/>
              <a:t>然後再隨機使光柵是</a:t>
            </a:r>
            <a:r>
              <a:rPr lang="en-US" altLang="zh-TW" dirty="0"/>
              <a:t>S</a:t>
            </a:r>
            <a:r>
              <a:rPr lang="zh-TW" altLang="en-US" dirty="0"/>
              <a:t>或</a:t>
            </a:r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92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會隨機產生一組</a:t>
            </a:r>
            <a:r>
              <a:rPr lang="en-US" altLang="zh-TW" dirty="0"/>
              <a:t>key</a:t>
            </a:r>
            <a:br>
              <a:rPr lang="en-US" altLang="zh-TW" dirty="0"/>
            </a:br>
            <a:r>
              <a:rPr lang="zh-TW" altLang="en-US" dirty="0"/>
              <a:t>然後再隨機使光柵是</a:t>
            </a:r>
            <a:r>
              <a:rPr lang="en-US" altLang="zh-TW" dirty="0"/>
              <a:t>S</a:t>
            </a:r>
            <a:r>
              <a:rPr lang="zh-TW" altLang="en-US" dirty="0"/>
              <a:t>或</a:t>
            </a:r>
            <a:r>
              <a:rPr lang="en-US" altLang="zh-TW" dirty="0"/>
              <a:t>D</a:t>
            </a:r>
          </a:p>
          <a:p>
            <a:r>
              <a:rPr lang="zh-TW" altLang="en-US" dirty="0"/>
              <a:t>就會寄出他的光子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6893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Bob</a:t>
            </a:r>
            <a:r>
              <a:rPr lang="zh-TW" altLang="en-US" dirty="0"/>
              <a:t>也會隨機產生一組</a:t>
            </a:r>
            <a:r>
              <a:rPr lang="en-US" altLang="zh-TW" dirty="0"/>
              <a:t>S&amp;D</a:t>
            </a:r>
            <a:r>
              <a:rPr lang="zh-TW" altLang="en-US" dirty="0"/>
              <a:t>的光柵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1900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Bob</a:t>
            </a:r>
            <a:r>
              <a:rPr lang="zh-TW" altLang="en-US" dirty="0"/>
              <a:t>所量到的光子會長這樣</a:t>
            </a:r>
            <a:endParaRPr lang="en-US" altLang="zh-TW" dirty="0"/>
          </a:p>
          <a:p>
            <a:r>
              <a:rPr lang="zh-TW" altLang="en-US" dirty="0"/>
              <a:t>量完他會把他設定的光柵寄給</a:t>
            </a:r>
            <a:r>
              <a:rPr lang="en-US" altLang="zh-TW" dirty="0"/>
              <a:t>Alice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491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收到</a:t>
            </a:r>
            <a:r>
              <a:rPr lang="en-US" altLang="zh-TW" dirty="0"/>
              <a:t>Bob</a:t>
            </a:r>
            <a:r>
              <a:rPr lang="zh-TW" altLang="en-US" dirty="0"/>
              <a:t>的設定後會跟自己的比較然後將對錯寄給</a:t>
            </a:r>
            <a:r>
              <a:rPr lang="en-US" altLang="zh-TW" dirty="0"/>
              <a:t>Bob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747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最後猜對的就會變成</a:t>
            </a:r>
            <a:r>
              <a:rPr lang="en-US" altLang="zh-TW" dirty="0"/>
              <a:t>key</a:t>
            </a:r>
          </a:p>
          <a:p>
            <a:r>
              <a:rPr lang="zh-TW" altLang="en-US" dirty="0"/>
              <a:t>因為</a:t>
            </a:r>
            <a:r>
              <a:rPr lang="en-US" altLang="zh-TW" dirty="0"/>
              <a:t>Alice</a:t>
            </a:r>
            <a:r>
              <a:rPr lang="zh-TW" altLang="en-US" dirty="0"/>
              <a:t>跟</a:t>
            </a:r>
            <a:r>
              <a:rPr lang="en-US" altLang="zh-TW" dirty="0"/>
              <a:t>Bob</a:t>
            </a:r>
            <a:r>
              <a:rPr lang="zh-TW" altLang="en-US" dirty="0"/>
              <a:t>都是隨機的產生</a:t>
            </a:r>
            <a:endParaRPr lang="en-US" altLang="zh-TW" dirty="0"/>
          </a:p>
          <a:p>
            <a:r>
              <a:rPr lang="zh-TW" altLang="en-US" dirty="0"/>
              <a:t>所以我們期待</a:t>
            </a:r>
            <a:r>
              <a:rPr lang="en-US" altLang="zh-TW" dirty="0"/>
              <a:t>Bob</a:t>
            </a:r>
            <a:r>
              <a:rPr lang="zh-TW" altLang="en-US" dirty="0"/>
              <a:t>有</a:t>
            </a:r>
            <a:r>
              <a:rPr lang="en-US" altLang="zh-TW" dirty="0"/>
              <a:t>50%</a:t>
            </a:r>
            <a:r>
              <a:rPr lang="zh-TW" altLang="en-US" dirty="0"/>
              <a:t>的猜對率</a:t>
            </a:r>
            <a:endParaRPr lang="en-US" altLang="zh-TW" dirty="0"/>
          </a:p>
          <a:p>
            <a:r>
              <a:rPr lang="zh-TW" altLang="en-US" dirty="0"/>
              <a:t>因此如果</a:t>
            </a:r>
            <a:r>
              <a:rPr lang="en-US" altLang="zh-TW" dirty="0"/>
              <a:t>Alice</a:t>
            </a:r>
            <a:r>
              <a:rPr lang="zh-TW" altLang="en-US" dirty="0"/>
              <a:t>想加密一個</a:t>
            </a:r>
            <a:r>
              <a:rPr lang="en-US" altLang="zh-TW" dirty="0"/>
              <a:t>n-bits</a:t>
            </a:r>
            <a:r>
              <a:rPr lang="zh-TW" altLang="en-US" dirty="0"/>
              <a:t>的訊息</a:t>
            </a:r>
            <a:endParaRPr lang="en-US" altLang="zh-TW" dirty="0"/>
          </a:p>
          <a:p>
            <a:r>
              <a:rPr lang="zh-TW" altLang="en-US" dirty="0"/>
              <a:t>那他必須先寄</a:t>
            </a:r>
            <a:r>
              <a:rPr lang="en-US" altLang="zh-TW" dirty="0"/>
              <a:t>2n-bits</a:t>
            </a:r>
            <a:r>
              <a:rPr lang="zh-TW" altLang="en-US" dirty="0"/>
              <a:t>的光子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而且這樣做</a:t>
            </a:r>
            <a:endParaRPr lang="en-US" altLang="zh-TW" dirty="0"/>
          </a:p>
          <a:p>
            <a:r>
              <a:rPr lang="zh-TW" altLang="en-US" dirty="0"/>
              <a:t>如果有人在竊聽他們的</a:t>
            </a:r>
            <a:r>
              <a:rPr lang="en-US" altLang="zh-TW" dirty="0"/>
              <a:t>key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en-US" altLang="zh-TW" dirty="0"/>
              <a:t>Alice</a:t>
            </a:r>
            <a:r>
              <a:rPr lang="zh-TW" altLang="en-US" dirty="0"/>
              <a:t>跟</a:t>
            </a:r>
            <a:r>
              <a:rPr lang="en-US" altLang="zh-TW" dirty="0"/>
              <a:t>Bob</a:t>
            </a:r>
            <a:r>
              <a:rPr lang="zh-TW" altLang="en-US" dirty="0"/>
              <a:t>能夠察覺</a:t>
            </a:r>
            <a:endParaRPr lang="en-US" altLang="zh-TW" dirty="0"/>
          </a:p>
          <a:p>
            <a:r>
              <a:rPr lang="zh-TW" altLang="en-US" dirty="0"/>
              <a:t>因為會大約有</a:t>
            </a:r>
            <a:r>
              <a:rPr lang="en-US" altLang="zh-TW" dirty="0"/>
              <a:t>25%</a:t>
            </a:r>
            <a:r>
              <a:rPr lang="zh-TW" altLang="en-US" dirty="0"/>
              <a:t> </a:t>
            </a:r>
            <a:r>
              <a:rPr lang="en-US" altLang="zh-TW" dirty="0"/>
              <a:t>Bob</a:t>
            </a:r>
            <a:r>
              <a:rPr lang="zh-TW" altLang="en-US" dirty="0"/>
              <a:t>寄回去的</a:t>
            </a:r>
            <a:r>
              <a:rPr lang="en-US" altLang="zh-TW" dirty="0"/>
              <a:t>bits</a:t>
            </a:r>
            <a:r>
              <a:rPr lang="zh-TW" altLang="en-US" dirty="0"/>
              <a:t>是錯的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8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/>
              <a:t>Hadamard </a:t>
            </a:r>
            <a:r>
              <a:rPr lang="en-US" altLang="zh-TW" dirty="0"/>
              <a:t>gate</a:t>
            </a:r>
          </a:p>
          <a:p>
            <a:r>
              <a:rPr lang="zh-TW" altLang="en-US" dirty="0"/>
              <a:t>可以變成疊加態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如果我們運用</a:t>
            </a:r>
            <a:r>
              <a:rPr lang="en-US" altLang="zh-TW" dirty="0"/>
              <a:t>H</a:t>
            </a:r>
            <a:r>
              <a:rPr lang="zh-TW" altLang="en-US" dirty="0"/>
              <a:t> </a:t>
            </a:r>
            <a:r>
              <a:rPr lang="en-US" altLang="zh-TW" dirty="0"/>
              <a:t>gate</a:t>
            </a:r>
            <a:r>
              <a:rPr lang="zh-TW" altLang="en-US" dirty="0"/>
              <a:t>對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  <a:r>
              <a:rPr lang="zh-TW" altLang="en-US" dirty="0"/>
              <a:t>做運算 我們叫他</a:t>
            </a:r>
            <a:r>
              <a:rPr lang="en-US" altLang="zh-TW" dirty="0"/>
              <a:t>Walsh or Walsh – Hadamard gate</a:t>
            </a:r>
          </a:p>
          <a:p>
            <a:r>
              <a:rPr lang="zh-TW" altLang="en-US" dirty="0"/>
              <a:t>這會生成</a:t>
            </a:r>
            <a:r>
              <a:rPr lang="en-US" altLang="zh-TW" dirty="0"/>
              <a:t>0~2^n -1</a:t>
            </a:r>
            <a:r>
              <a:rPr lang="zh-TW" altLang="en-US" dirty="0"/>
              <a:t>總共有</a:t>
            </a:r>
            <a:r>
              <a:rPr lang="en-US" altLang="zh-TW" dirty="0"/>
              <a:t>2^n</a:t>
            </a:r>
            <a:r>
              <a:rPr lang="zh-TW" altLang="en-US" dirty="0"/>
              <a:t>個可能的疊加態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3108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</a:t>
            </a:r>
            <a:r>
              <a:rPr lang="en-US" altLang="zh-TW" dirty="0"/>
              <a:t>Eve</a:t>
            </a:r>
            <a:r>
              <a:rPr lang="zh-TW" altLang="en-US" dirty="0"/>
              <a:t>想竊聽 </a:t>
            </a:r>
            <a:r>
              <a:rPr lang="en-US" altLang="zh-TW" dirty="0" err="1"/>
              <a:t>Alice&amp;Bob</a:t>
            </a:r>
            <a:endParaRPr lang="en-US" altLang="zh-TW" dirty="0"/>
          </a:p>
          <a:p>
            <a:r>
              <a:rPr lang="en-US" altLang="zh-TW" dirty="0"/>
              <a:t>Eve</a:t>
            </a:r>
            <a:r>
              <a:rPr lang="zh-TW" altLang="en-US" dirty="0"/>
              <a:t>希望能在途中擷取</a:t>
            </a:r>
            <a:r>
              <a:rPr lang="en-US" altLang="zh-TW" dirty="0"/>
              <a:t>Alice</a:t>
            </a:r>
            <a:r>
              <a:rPr lang="zh-TW" altLang="en-US" dirty="0"/>
              <a:t>所發送的光子然後複製完再一樣繼續寄給</a:t>
            </a:r>
            <a:r>
              <a:rPr lang="en-US" altLang="zh-TW" dirty="0"/>
              <a:t>Bob</a:t>
            </a:r>
          </a:p>
          <a:p>
            <a:r>
              <a:rPr lang="zh-TW" altLang="en-US" dirty="0"/>
              <a:t>但如果要不測量他且複製 我們上面有證明過這是不可能的</a:t>
            </a:r>
            <a:endParaRPr lang="en-US" altLang="zh-TW" dirty="0"/>
          </a:p>
          <a:p>
            <a:r>
              <a:rPr lang="zh-TW" altLang="en-US" dirty="0"/>
              <a:t>因此</a:t>
            </a:r>
            <a:r>
              <a:rPr lang="en-US" altLang="zh-TW" dirty="0"/>
              <a:t>Eve</a:t>
            </a:r>
            <a:r>
              <a:rPr lang="zh-TW" altLang="en-US" dirty="0"/>
              <a:t>會擷取每個光子然後測量它們再複製一個相同的狀態給</a:t>
            </a:r>
            <a:r>
              <a:rPr lang="en-US" altLang="zh-TW" dirty="0"/>
              <a:t>Bob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255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Eve</a:t>
            </a:r>
            <a:r>
              <a:rPr lang="zh-TW" altLang="en-US" dirty="0"/>
              <a:t>測量時因為他也不知道</a:t>
            </a:r>
            <a:r>
              <a:rPr lang="en-US" altLang="zh-TW" dirty="0"/>
              <a:t>Alice</a:t>
            </a:r>
            <a:r>
              <a:rPr lang="zh-TW" altLang="en-US" dirty="0"/>
              <a:t>的光柵設定 所以依照前一篇說的他有</a:t>
            </a:r>
            <a:r>
              <a:rPr lang="en-US" altLang="zh-TW" dirty="0"/>
              <a:t>50-50</a:t>
            </a:r>
            <a:r>
              <a:rPr lang="zh-TW" altLang="en-US" dirty="0"/>
              <a:t>的機率猜對</a:t>
            </a:r>
            <a:endParaRPr lang="en-US" altLang="zh-TW" dirty="0"/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∅用來代表一個隨機的結果</a:t>
            </a:r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所以如果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在竊聽時</a:t>
            </a:r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Bob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只有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的機率會答對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85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</a:t>
            </a:r>
            <a:r>
              <a:rPr lang="en-US" altLang="zh-TW" dirty="0"/>
              <a:t>Eve</a:t>
            </a:r>
            <a:r>
              <a:rPr lang="zh-TW" altLang="en-US" dirty="0"/>
              <a:t>想竊聽 </a:t>
            </a:r>
            <a:r>
              <a:rPr lang="en-US" altLang="zh-TW" dirty="0" err="1"/>
              <a:t>Alice&amp;Bob</a:t>
            </a:r>
            <a:endParaRPr lang="en-US" altLang="zh-TW" dirty="0"/>
          </a:p>
          <a:p>
            <a:r>
              <a:rPr lang="en-US" altLang="zh-TW" dirty="0"/>
              <a:t>Eve</a:t>
            </a:r>
            <a:r>
              <a:rPr lang="zh-TW" altLang="en-US" dirty="0"/>
              <a:t>希望能在途中擷取</a:t>
            </a:r>
            <a:r>
              <a:rPr lang="en-US" altLang="zh-TW" dirty="0"/>
              <a:t>Alice</a:t>
            </a:r>
            <a:r>
              <a:rPr lang="zh-TW" altLang="en-US" dirty="0"/>
              <a:t>所發送的光子然後複製完再一樣繼續寄給</a:t>
            </a:r>
            <a:r>
              <a:rPr lang="en-US" altLang="zh-TW" dirty="0"/>
              <a:t>Bob</a:t>
            </a:r>
          </a:p>
          <a:p>
            <a:r>
              <a:rPr lang="zh-TW" altLang="en-US" dirty="0"/>
              <a:t>但如果要不測量他且複製 我們上面有證明過這是不可能的</a:t>
            </a:r>
            <a:endParaRPr lang="en-US" altLang="zh-TW" dirty="0"/>
          </a:p>
          <a:p>
            <a:r>
              <a:rPr lang="zh-TW" altLang="en-US" dirty="0"/>
              <a:t>因此</a:t>
            </a:r>
            <a:r>
              <a:rPr lang="en-US" altLang="zh-TW" dirty="0"/>
              <a:t>Eve</a:t>
            </a:r>
            <a:r>
              <a:rPr lang="zh-TW" altLang="en-US" dirty="0"/>
              <a:t>會擷取每個光子然後測量它們再複製一個相同的狀態給</a:t>
            </a:r>
            <a:r>
              <a:rPr lang="en-US" altLang="zh-TW" dirty="0"/>
              <a:t>Bob</a:t>
            </a:r>
          </a:p>
          <a:p>
            <a:endParaRPr lang="en-US" altLang="zh-TW" dirty="0"/>
          </a:p>
          <a:p>
            <a:r>
              <a:rPr lang="zh-TW" altLang="en-US" dirty="0"/>
              <a:t>因此最後如果</a:t>
            </a:r>
            <a:r>
              <a:rPr lang="en-US" altLang="zh-TW" dirty="0"/>
              <a:t>Bob</a:t>
            </a:r>
            <a:r>
              <a:rPr lang="zh-TW" altLang="en-US" dirty="0"/>
              <a:t>有</a:t>
            </a:r>
            <a:r>
              <a:rPr lang="en-US" altLang="zh-TW" dirty="0"/>
              <a:t>25%</a:t>
            </a:r>
            <a:r>
              <a:rPr lang="zh-TW" altLang="en-US" dirty="0"/>
              <a:t>的</a:t>
            </a:r>
            <a:r>
              <a:rPr lang="en-US" altLang="zh-TW" dirty="0"/>
              <a:t>bit</a:t>
            </a:r>
            <a:r>
              <a:rPr lang="zh-TW" altLang="en-US" dirty="0"/>
              <a:t>是錯誤的 那他就知道被</a:t>
            </a:r>
            <a:r>
              <a:rPr lang="en-US" altLang="zh-TW" dirty="0"/>
              <a:t>Eve</a:t>
            </a:r>
            <a:r>
              <a:rPr lang="zh-TW" altLang="en-US" dirty="0"/>
              <a:t>竊聽了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62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/>
              <a:t>Hadamard </a:t>
            </a:r>
            <a:r>
              <a:rPr lang="en-US" altLang="zh-TW" dirty="0"/>
              <a:t>gate</a:t>
            </a:r>
          </a:p>
          <a:p>
            <a:r>
              <a:rPr lang="zh-TW" altLang="en-US" dirty="0"/>
              <a:t>可以變成疊加態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如果我們運用</a:t>
            </a:r>
            <a:r>
              <a:rPr lang="en-US" altLang="zh-TW" dirty="0"/>
              <a:t>H</a:t>
            </a:r>
            <a:r>
              <a:rPr lang="zh-TW" altLang="en-US" dirty="0"/>
              <a:t> </a:t>
            </a:r>
            <a:r>
              <a:rPr lang="en-US" altLang="zh-TW" dirty="0"/>
              <a:t>gate</a:t>
            </a:r>
            <a:r>
              <a:rPr lang="zh-TW" altLang="en-US" dirty="0"/>
              <a:t>對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  <a:r>
              <a:rPr lang="zh-TW" altLang="en-US" dirty="0"/>
              <a:t>做運算 我們叫他</a:t>
            </a:r>
            <a:r>
              <a:rPr lang="en-US" altLang="zh-TW" dirty="0"/>
              <a:t>Walsh or Walsh – Hadamard gate</a:t>
            </a:r>
          </a:p>
          <a:p>
            <a:r>
              <a:rPr lang="zh-TW" altLang="en-US" dirty="0"/>
              <a:t>這會生成</a:t>
            </a:r>
            <a:r>
              <a:rPr lang="en-US" altLang="zh-TW" dirty="0"/>
              <a:t>0~2^n -1</a:t>
            </a:r>
            <a:r>
              <a:rPr lang="zh-TW" altLang="en-US" dirty="0"/>
              <a:t>總共有</a:t>
            </a:r>
            <a:r>
              <a:rPr lang="en-US" altLang="zh-TW" dirty="0"/>
              <a:t>2^n</a:t>
            </a:r>
            <a:r>
              <a:rPr lang="zh-TW" altLang="en-US" dirty="0"/>
              <a:t>個可能的疊加態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然後他可以用這個遞迴式表示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544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zh-TW" altLang="en-US" dirty="0"/>
              <a:t>*</a:t>
            </a:r>
            <a:r>
              <a:rPr lang="en-US" altLang="zh-TW" dirty="0"/>
              <a:t>:conjugate transpose</a:t>
            </a:r>
          </a:p>
          <a:p>
            <a:r>
              <a:rPr lang="zh-TW" altLang="en-US" dirty="0"/>
              <a:t>如果 </a:t>
            </a:r>
            <a:r>
              <a:rPr lang="en-US" altLang="zh-TW" dirty="0"/>
              <a:t>M</a:t>
            </a:r>
            <a:r>
              <a:rPr lang="zh-TW" altLang="en-US" dirty="0"/>
              <a:t>都是實數 那</a:t>
            </a:r>
            <a:r>
              <a:rPr lang="en-US" altLang="zh-TW" dirty="0"/>
              <a:t>M</a:t>
            </a:r>
            <a:r>
              <a:rPr lang="zh-TW" altLang="en-US" dirty="0"/>
              <a:t>*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M^T</a:t>
            </a:r>
          </a:p>
          <a:p>
            <a:r>
              <a:rPr lang="en-US" altLang="zh-TW" dirty="0">
                <a:sym typeface="Symbol" panose="05050102010706020507" pitchFamily="18" charset="2"/>
              </a:rPr>
              <a:t>=</a:t>
            </a:r>
            <a:r>
              <a:rPr lang="zh-TW" altLang="en-US" dirty="0">
                <a:sym typeface="Symbol" panose="05050102010706020507" pitchFamily="18" charset="2"/>
              </a:rPr>
              <a:t> 根號</a:t>
            </a:r>
            <a:r>
              <a:rPr lang="en-US" altLang="zh-TW" dirty="0">
                <a:sym typeface="Symbol" panose="05050102010706020507" pitchFamily="18" charset="2"/>
              </a:rPr>
              <a:t>2</a:t>
            </a:r>
            <a:r>
              <a:rPr lang="zh-TW" altLang="en-US" dirty="0">
                <a:sym typeface="Symbol" panose="05050102010706020507" pitchFamily="18" charset="2"/>
              </a:rPr>
              <a:t>分之</a:t>
            </a:r>
            <a:r>
              <a:rPr lang="en-US" altLang="zh-TW" dirty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60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如果你想要複製一個測量完已知狀態的</a:t>
            </a:r>
            <a:r>
              <a:rPr lang="en-US" altLang="zh-TW" dirty="0"/>
              <a:t>qubit</a:t>
            </a:r>
            <a:r>
              <a:rPr lang="zh-TW" altLang="en-US" dirty="0"/>
              <a:t>很簡單</a:t>
            </a:r>
            <a:endParaRPr lang="en-US" altLang="zh-TW" dirty="0"/>
          </a:p>
          <a:p>
            <a:r>
              <a:rPr lang="zh-TW" altLang="en-US" dirty="0"/>
              <a:t>但如果我們想複製的是還沒測量的</a:t>
            </a:r>
            <a:r>
              <a:rPr lang="en-US" altLang="zh-TW" dirty="0"/>
              <a:t>qubit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5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假設存在一個</a:t>
            </a:r>
            <a:r>
              <a:rPr lang="en-US" altLang="zh-TW" dirty="0"/>
              <a:t>unitary</a:t>
            </a:r>
            <a:r>
              <a:rPr lang="zh-TW" altLang="en-US" dirty="0"/>
              <a:t>的運算</a:t>
            </a:r>
            <a:r>
              <a:rPr lang="en-US" altLang="zh-TW" dirty="0"/>
              <a:t>U</a:t>
            </a:r>
          </a:p>
          <a:p>
            <a:endParaRPr lang="en-US" altLang="zh-TW" dirty="0"/>
          </a:p>
          <a:p>
            <a:r>
              <a:rPr lang="en-US" altLang="zh-TW" dirty="0"/>
              <a:t>|</a:t>
            </a:r>
            <a:r>
              <a:rPr lang="en-US" altLang="zh-TW" i="1" dirty="0"/>
              <a:t>b</a:t>
            </a:r>
            <a:r>
              <a:rPr lang="en-US" altLang="zh-TW" dirty="0"/>
              <a:t>&gt; orthogonal to |</a:t>
            </a:r>
            <a:r>
              <a:rPr lang="en-US" altLang="zh-TW" i="1" dirty="0"/>
              <a:t>a</a:t>
            </a:r>
            <a:r>
              <a:rPr lang="en-US" altLang="zh-TW" dirty="0"/>
              <a:t>&gt;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75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 </a:t>
            </a:r>
            <a:r>
              <a:rPr lang="en-US" altLang="zh-TW" dirty="0"/>
              <a:t>U</a:t>
            </a:r>
            <a:r>
              <a:rPr lang="zh-TW" altLang="en-US" dirty="0"/>
              <a:t>是</a:t>
            </a:r>
            <a:r>
              <a:rPr lang="en-US" altLang="zh-TW" dirty="0"/>
              <a:t>linear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3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F20AB-8708-4875-887C-167F8237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43D6B4-0196-4745-90ED-241586F6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FBE465-BB43-44D4-9259-FCFFB3C5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20C2B-C012-419D-8CEC-72CEF900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0B8F0-F81F-4FAC-BA7F-9882AD2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45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88662-CAE7-4A2D-8642-F6249AE3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B818CC-32B8-4513-B25E-A73772A91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DA730-AFC4-4A6C-8F38-DD9C31F8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DEBD1-C657-4899-A65B-8D0B2450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D9FDA-DFF4-408C-A0D0-7FAEBDAF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AD4995-CDDA-4161-82B5-9A2FDDBF3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68EAE2-56DF-4D71-9F0C-72063B52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98A14-5379-46F8-90BB-6AF9BA74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71B326-A57B-4A30-83CE-060E983E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EE40B0-1215-488B-8FA8-3CF26C7D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0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2289D-E499-435A-8704-FCDB43E5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9D780-5F2E-4DEF-A0C9-B6D3835D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57D088-EF07-40DA-B891-DAC1D7CF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AE78C-7946-42CE-BF62-6F310634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433AD4-5BC9-4290-B10B-774527A5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1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1956C-A706-4BA1-A8F1-772594A9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31A41D-8927-407D-A4F5-3D99AFFF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9F3ACE-AB60-4CB1-8719-A1166AE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BA4952-4FF6-45C7-AF5E-C47C08E2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624822-71F2-4701-9B39-12304C06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30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49F4F-7C51-4F13-A365-8F9B88ED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59EE6-8734-4FFC-9F00-876DA54A0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9141AA-9E4F-4DA9-B6DA-6BBC1C77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3E8DF8-D9F6-4C7A-9929-E2C29D2D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AA5425-9951-4DCA-B972-906C1B59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0785E8-C272-492B-8762-6A92AAA3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78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568AC-110F-45CA-8C93-E3CD2128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C61A1-B706-4E8A-8D1C-E719B2AB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38629-0BC1-4B76-84EA-13C173AFA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E83AEA-7491-4B68-A7B4-013272F56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02EBAD-DA7C-44B8-B654-6888CA3B7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3E2175-75DD-4418-99E1-CF4A116D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81B99A-B798-4262-992D-884D0C63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C74B1E-46B3-42DD-8A19-83D3528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A2E5-FF8A-490D-9D6C-CA61E666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107CCC-B70B-43F6-A6EF-AC4BA23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81B884-716D-41C8-A746-8B773112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4BBE89-B831-4746-BCC5-8D49A1DD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19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1BDB1B-0575-4086-9635-BCED6603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C57946-48BA-4ACD-9506-B95FFD75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E6486B-A46A-48EF-80D6-DB92A8C3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63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D46F3-8849-4E1D-A8BD-3CA81271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64FB00-2428-4628-B28D-BAFC2331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D98C66-ECA6-4512-B0FE-C619E9B69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64AAD7-FFD4-415D-83A8-8E3865EA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2EF4F2-B3B0-4BD4-B47E-36668293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572904-6174-4360-B34D-8CAEB7BA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D38AA-E79B-494B-9202-6A6213FA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03AE71-DE45-48D9-B478-3814F32CB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AF5C6-F83A-4D9B-A412-36BF3303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644137-BDA4-4976-A704-4524F8ED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78F8F7-A5BA-45F7-86B9-02DFFF73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080596-A7A9-4F81-B90D-01EC93DC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9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B4BDF2-7FFA-41E8-BCE2-84D27426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8AC9B8-E84C-4B8B-8D98-CD920700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90129F-E9EA-44E4-B63A-A2237E5B3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FEAE-56CC-4263-A0AF-B046C1C0700A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3F4A4-BBFA-46C3-A3ED-EBBEA873A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D13988-533D-4BA9-A716-803FFE5A9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5.svg"/><Relationship Id="rId4" Type="http://schemas.openxmlformats.org/officeDocument/2006/relationships/image" Target="../media/image11.svg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D7E7A-6D7F-4106-93A8-D346B8F1F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Quantum Computing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419B46-C895-44B1-BC35-CEA4F3EA9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6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6811B-1C18-4F35-A268-0E23649A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Proof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57566C-8DB5-4BBE-A00E-2A70FCD61567}"/>
              </a:ext>
            </a:extLst>
          </p:cNvPr>
          <p:cNvSpPr txBox="1"/>
          <p:nvPr/>
        </p:nvSpPr>
        <p:spPr>
          <a:xfrm>
            <a:off x="1240446" y="1367522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U(|</a:t>
            </a:r>
            <a:r>
              <a:rPr lang="en-US" altLang="zh-TW" sz="3600" i="1" dirty="0"/>
              <a:t>c</a:t>
            </a:r>
            <a:r>
              <a:rPr lang="en-US" altLang="zh-TW" sz="3600" dirty="0"/>
              <a:t>0〉) = |</a:t>
            </a:r>
            <a:r>
              <a:rPr lang="en-US" altLang="zh-TW" sz="3600" i="1" dirty="0"/>
              <a:t>cc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926E7B-F4D2-4AE8-8CEA-18D50356E987}"/>
              </a:ext>
            </a:extLst>
          </p:cNvPr>
          <p:cNvSpPr txBox="1"/>
          <p:nvPr/>
        </p:nvSpPr>
        <p:spPr>
          <a:xfrm>
            <a:off x="2726269" y="2201332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 |</a:t>
            </a:r>
            <a:r>
              <a:rPr lang="en-US" altLang="zh-TW" sz="3600" i="1" dirty="0"/>
              <a:t>c</a:t>
            </a:r>
            <a:r>
              <a:rPr lang="en-US" altLang="zh-TW" sz="3600" dirty="0"/>
              <a:t>〉</a:t>
            </a:r>
            <a:r>
              <a:rPr lang="zh-TW" altLang="en-US" sz="3600" dirty="0"/>
              <a:t>⊗</a:t>
            </a:r>
            <a:r>
              <a:rPr lang="en-US" altLang="zh-TW" sz="3600" dirty="0"/>
              <a:t>|</a:t>
            </a:r>
            <a:r>
              <a:rPr lang="en-US" altLang="zh-TW" sz="3600" i="1" dirty="0"/>
              <a:t>c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02D095-B498-420A-91B8-A465326D967C}"/>
              </a:ext>
            </a:extLst>
          </p:cNvPr>
          <p:cNvSpPr txBox="1"/>
          <p:nvPr/>
        </p:nvSpPr>
        <p:spPr>
          <a:xfrm>
            <a:off x="2726269" y="3016249"/>
            <a:ext cx="526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r>
              <a:rPr lang="el-GR" altLang="zh-TW" sz="3600" dirty="0"/>
              <a:t> σ(|</a:t>
            </a:r>
            <a:r>
              <a:rPr lang="en-US" altLang="zh-TW" sz="3600" i="1" dirty="0"/>
              <a:t>a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</a:t>
            </a:r>
            <a:r>
              <a:rPr lang="en-US" altLang="zh-TW" sz="3600" dirty="0"/>
              <a:t>〉)</a:t>
            </a:r>
            <a:r>
              <a:rPr lang="zh-TW" altLang="en-US" sz="3600" dirty="0"/>
              <a:t> ⊗</a:t>
            </a:r>
            <a:r>
              <a:rPr lang="en-US" altLang="zh-TW" sz="3600" dirty="0"/>
              <a:t> </a:t>
            </a:r>
            <a:r>
              <a:rPr lang="el-GR" altLang="zh-TW" sz="3600" dirty="0"/>
              <a:t>σ(|</a:t>
            </a:r>
            <a:r>
              <a:rPr lang="en-US" altLang="zh-TW" sz="3600" i="1" dirty="0"/>
              <a:t>a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</a:t>
            </a:r>
            <a:r>
              <a:rPr lang="en-US" altLang="zh-TW" sz="3600" dirty="0"/>
              <a:t>〉)</a:t>
            </a:r>
            <a:r>
              <a:rPr lang="zh-TW" altLang="en-US" sz="3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2C29DDC-EA2D-447E-A41C-4A1C41F57BBC}"/>
                  </a:ext>
                </a:extLst>
              </p:cNvPr>
              <p:cNvSpPr txBox="1"/>
              <p:nvPr/>
            </p:nvSpPr>
            <p:spPr>
              <a:xfrm>
                <a:off x="2726269" y="3831166"/>
                <a:ext cx="70885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aa</a:t>
                </a:r>
                <a:r>
                  <a:rPr lang="en-US" altLang="zh-TW" sz="3600" dirty="0"/>
                  <a:t>〉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ab</a:t>
                </a:r>
                <a:r>
                  <a:rPr lang="en-US" altLang="zh-TW" sz="3600" dirty="0"/>
                  <a:t>〉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ba</a:t>
                </a:r>
                <a:r>
                  <a:rPr lang="en-US" altLang="zh-TW" sz="3600" dirty="0"/>
                  <a:t>〉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bb</a:t>
                </a:r>
                <a:r>
                  <a:rPr lang="en-US" altLang="zh-TW" sz="3600" dirty="0"/>
                  <a:t>〉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2C29DDC-EA2D-447E-A41C-4A1C41F5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69" y="3831166"/>
                <a:ext cx="7088544" cy="646331"/>
              </a:xfrm>
              <a:prstGeom prst="rect">
                <a:avLst/>
              </a:prstGeom>
              <a:blipFill>
                <a:blip r:embed="rId3"/>
                <a:stretch>
                  <a:fillRect l="-2580" t="-16038" r="-1892" b="-35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36AA547-3F6B-42F5-A2A9-F69637552A2D}"/>
                  </a:ext>
                </a:extLst>
              </p:cNvPr>
              <p:cNvSpPr txBox="1"/>
              <p:nvPr/>
            </p:nvSpPr>
            <p:spPr>
              <a:xfrm>
                <a:off x="2726269" y="4646083"/>
                <a:ext cx="59874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600" dirty="0"/>
                  <a:t>(</a:t>
                </a:r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aa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ab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ba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bb</a:t>
                </a:r>
                <a:r>
                  <a:rPr lang="en-US" altLang="zh-TW" sz="3600" dirty="0"/>
                  <a:t>〉)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36AA547-3F6B-42F5-A2A9-F6963755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69" y="4646083"/>
                <a:ext cx="5987473" cy="646331"/>
              </a:xfrm>
              <a:prstGeom prst="rect">
                <a:avLst/>
              </a:prstGeom>
              <a:blipFill>
                <a:blip r:embed="rId4"/>
                <a:stretch>
                  <a:fillRect l="-3055" t="-16038" r="-2342" b="-35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79B50C14-DBAE-499F-80B8-DD38A48CCE3A}"/>
              </a:ext>
            </a:extLst>
          </p:cNvPr>
          <p:cNvSpPr txBox="1"/>
          <p:nvPr/>
        </p:nvSpPr>
        <p:spPr>
          <a:xfrm>
            <a:off x="2726269" y="5456767"/>
            <a:ext cx="465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≠  </a:t>
            </a:r>
            <a:r>
              <a:rPr lang="el-GR" altLang="zh-TW" sz="3600" dirty="0">
                <a:solidFill>
                  <a:srgbClr val="FF0000"/>
                </a:solidFill>
              </a:rPr>
              <a:t>σ(|</a:t>
            </a:r>
            <a:r>
              <a:rPr lang="en-US" altLang="zh-TW" sz="3600" i="1" dirty="0">
                <a:solidFill>
                  <a:srgbClr val="FF0000"/>
                </a:solidFill>
              </a:rPr>
              <a:t>aa</a:t>
            </a:r>
            <a:r>
              <a:rPr lang="en-US" altLang="zh-TW" sz="3600" dirty="0">
                <a:solidFill>
                  <a:srgbClr val="FF0000"/>
                </a:solidFill>
              </a:rPr>
              <a:t>〉+|</a:t>
            </a:r>
            <a:r>
              <a:rPr lang="en-US" altLang="zh-TW" sz="3600" i="1" dirty="0">
                <a:solidFill>
                  <a:srgbClr val="FF0000"/>
                </a:solidFill>
              </a:rPr>
              <a:t>bb</a:t>
            </a:r>
            <a:r>
              <a:rPr lang="en-US" altLang="zh-TW" sz="3600" dirty="0">
                <a:solidFill>
                  <a:srgbClr val="FF0000"/>
                </a:solidFill>
              </a:rPr>
              <a:t>〉</a:t>
            </a:r>
            <a:r>
              <a:rPr lang="zh-TW" altLang="en-US" sz="3600" dirty="0">
                <a:solidFill>
                  <a:srgbClr val="FF0000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)      →←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8A5A44-3AFE-4774-9212-8FE71EAFDE41}"/>
              </a:ext>
            </a:extLst>
          </p:cNvPr>
          <p:cNvGrpSpPr/>
          <p:nvPr/>
        </p:nvGrpSpPr>
        <p:grpSpPr>
          <a:xfrm>
            <a:off x="3526050" y="2300468"/>
            <a:ext cx="5513708" cy="1560731"/>
            <a:chOff x="2715822" y="2971800"/>
            <a:chExt cx="5513708" cy="1560731"/>
          </a:xfrm>
        </p:grpSpPr>
        <p:pic>
          <p:nvPicPr>
            <p:cNvPr id="5" name="圖形 4" descr="使用者">
              <a:extLst>
                <a:ext uri="{FF2B5EF4-FFF2-40B4-BE49-F238E27FC236}">
                  <a16:creationId xmlns:a16="http://schemas.microsoft.com/office/drawing/2014/main" id="{69CEA240-0F46-4481-B19F-DB44E08E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3002" y="2971800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使用者">
              <a:extLst>
                <a:ext uri="{FF2B5EF4-FFF2-40B4-BE49-F238E27FC236}">
                  <a16:creationId xmlns:a16="http://schemas.microsoft.com/office/drawing/2014/main" id="{0A3C6EB5-4DA6-4CF4-8E7E-5FA2C1BD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7483" y="2971800"/>
              <a:ext cx="914400" cy="9144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54376C2-ABC0-48DB-A146-623A6274DFA8}"/>
                </a:ext>
              </a:extLst>
            </p:cNvPr>
            <p:cNvSpPr txBox="1"/>
            <p:nvPr/>
          </p:nvSpPr>
          <p:spPr>
            <a:xfrm>
              <a:off x="2715822" y="3886200"/>
              <a:ext cx="108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Alice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6EA3306-4BFD-4C3E-8707-B23F8C554357}"/>
                </a:ext>
              </a:extLst>
            </p:cNvPr>
            <p:cNvSpPr txBox="1"/>
            <p:nvPr/>
          </p:nvSpPr>
          <p:spPr>
            <a:xfrm>
              <a:off x="7307483" y="3886200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Bob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84064E1D-B1F9-4CC9-BB46-2C7AA57893C0}"/>
                </a:ext>
              </a:extLst>
            </p:cNvPr>
            <p:cNvSpPr/>
            <p:nvPr/>
          </p:nvSpPr>
          <p:spPr>
            <a:xfrm>
              <a:off x="4401273" y="3752165"/>
              <a:ext cx="2222339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4" name="圖形 3" descr="聊天 (從右至左)">
            <a:extLst>
              <a:ext uri="{FF2B5EF4-FFF2-40B4-BE49-F238E27FC236}">
                <a16:creationId xmlns:a16="http://schemas.microsoft.com/office/drawing/2014/main" id="{4127906B-DDC2-4055-815B-13F1834A4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7822" y="19955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1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966A0D-5D79-4FF5-844D-FDD9E72BE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04" y="1524704"/>
            <a:ext cx="6948488" cy="442695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21111C-8632-4E8E-9CE5-FD7AAFC60505}"/>
              </a:ext>
            </a:extLst>
          </p:cNvPr>
          <p:cNvSpPr txBox="1"/>
          <p:nvPr/>
        </p:nvSpPr>
        <p:spPr>
          <a:xfrm>
            <a:off x="4262967" y="555374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l-GR" altLang="zh-TW" dirty="0"/>
              <a:t>σ(|00〉+|11〉)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40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966A0D-5D79-4FF5-844D-FDD9E72BE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FEEC42D-E758-4AAB-B89B-2D4B90FE42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" t="1711" r="2029" b="3437"/>
          <a:stretch/>
        </p:blipFill>
        <p:spPr>
          <a:xfrm>
            <a:off x="4505830" y="2706629"/>
            <a:ext cx="7094815" cy="3431246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67D56865-1146-4CE8-84E5-9D2A6E5363F6}"/>
              </a:ext>
            </a:extLst>
          </p:cNvPr>
          <p:cNvSpPr/>
          <p:nvPr/>
        </p:nvSpPr>
        <p:spPr>
          <a:xfrm>
            <a:off x="1117600" y="1285876"/>
            <a:ext cx="903111" cy="1525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90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12C4F36-0289-478C-A5D2-CA3FB20EE29C}"/>
              </a:ext>
            </a:extLst>
          </p:cNvPr>
          <p:cNvGrpSpPr/>
          <p:nvPr/>
        </p:nvGrpSpPr>
        <p:grpSpPr>
          <a:xfrm>
            <a:off x="3759199" y="2552172"/>
            <a:ext cx="8116711" cy="3261606"/>
            <a:chOff x="7148982" y="1360118"/>
            <a:chExt cx="4953578" cy="171158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FEEC42D-E758-4AAB-B89B-2D4B90FE4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" t="1562" r="2277" b="56720"/>
            <a:stretch/>
          </p:blipFill>
          <p:spPr>
            <a:xfrm>
              <a:off x="7929562" y="1360118"/>
              <a:ext cx="4101561" cy="171158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641112A-5827-4713-AEA9-C26E0934C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" t="26508" r="81958" b="3437"/>
            <a:stretch/>
          </p:blipFill>
          <p:spPr>
            <a:xfrm>
              <a:off x="7148982" y="1720997"/>
              <a:ext cx="648183" cy="1350709"/>
            </a:xfrm>
            <a:prstGeom prst="rect">
              <a:avLst/>
            </a:prstGeom>
          </p:spPr>
        </p:pic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03B0A22-EE62-4285-BB74-1DB1FC3F8073}"/>
                </a:ext>
              </a:extLst>
            </p:cNvPr>
            <p:cNvGrpSpPr/>
            <p:nvPr/>
          </p:nvGrpSpPr>
          <p:grpSpPr>
            <a:xfrm>
              <a:off x="7148982" y="2037144"/>
              <a:ext cx="4953578" cy="966392"/>
              <a:chOff x="7148982" y="2037144"/>
              <a:chExt cx="4953578" cy="966392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721F52C3-4413-42B6-B654-49EB47B1DC7C}"/>
                  </a:ext>
                </a:extLst>
              </p:cNvPr>
              <p:cNvSpPr/>
              <p:nvPr/>
            </p:nvSpPr>
            <p:spPr>
              <a:xfrm>
                <a:off x="7148982" y="2048720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1B1B1096-0CBD-429D-B360-03417C62E23F}"/>
                  </a:ext>
                </a:extLst>
              </p:cNvPr>
              <p:cNvSpPr/>
              <p:nvPr/>
            </p:nvSpPr>
            <p:spPr>
              <a:xfrm>
                <a:off x="7148982" y="2646518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0DADF164-790C-4DE5-A3F9-3022A0670F1B}"/>
                  </a:ext>
                </a:extLst>
              </p:cNvPr>
              <p:cNvSpPr/>
              <p:nvPr/>
            </p:nvSpPr>
            <p:spPr>
              <a:xfrm>
                <a:off x="11565952" y="2037144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2B042833-A60E-4DEC-9A0A-285C15D0A192}"/>
                  </a:ext>
                </a:extLst>
              </p:cNvPr>
              <p:cNvSpPr/>
              <p:nvPr/>
            </p:nvSpPr>
            <p:spPr>
              <a:xfrm>
                <a:off x="11565952" y="2702595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4" name="內容版面配置區 4">
            <a:extLst>
              <a:ext uri="{FF2B5EF4-FFF2-40B4-BE49-F238E27FC236}">
                <a16:creationId xmlns:a16="http://schemas.microsoft.com/office/drawing/2014/main" id="{D6F0DAB0-BDDD-4088-92CD-925CA3135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B2ED9C35-31C6-432D-8B2C-D355C3129863}"/>
              </a:ext>
            </a:extLst>
          </p:cNvPr>
          <p:cNvSpPr/>
          <p:nvPr/>
        </p:nvSpPr>
        <p:spPr>
          <a:xfrm>
            <a:off x="2054578" y="2043289"/>
            <a:ext cx="338667" cy="1061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09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6CD3C7A-6FD9-40B4-8AB5-127F8388E9D7}"/>
              </a:ext>
            </a:extLst>
          </p:cNvPr>
          <p:cNvGrpSpPr/>
          <p:nvPr/>
        </p:nvGrpSpPr>
        <p:grpSpPr>
          <a:xfrm>
            <a:off x="3540189" y="2737361"/>
            <a:ext cx="8234122" cy="3245749"/>
            <a:chOff x="7148982" y="1360118"/>
            <a:chExt cx="4953578" cy="171158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FEEC42D-E758-4AAB-B89B-2D4B90FE4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" t="1562" r="2277" b="56720"/>
            <a:stretch/>
          </p:blipFill>
          <p:spPr>
            <a:xfrm>
              <a:off x="7929562" y="1360118"/>
              <a:ext cx="4101561" cy="171158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641112A-5827-4713-AEA9-C26E0934C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" t="26508" r="81958" b="3437"/>
            <a:stretch/>
          </p:blipFill>
          <p:spPr>
            <a:xfrm>
              <a:off x="7148982" y="1720997"/>
              <a:ext cx="648183" cy="1350709"/>
            </a:xfrm>
            <a:prstGeom prst="rect">
              <a:avLst/>
            </a:prstGeom>
          </p:spPr>
        </p:pic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03B0A22-EE62-4285-BB74-1DB1FC3F8073}"/>
                </a:ext>
              </a:extLst>
            </p:cNvPr>
            <p:cNvGrpSpPr/>
            <p:nvPr/>
          </p:nvGrpSpPr>
          <p:grpSpPr>
            <a:xfrm>
              <a:off x="7148982" y="2233916"/>
              <a:ext cx="4953578" cy="561274"/>
              <a:chOff x="7148982" y="2233916"/>
              <a:chExt cx="4953578" cy="561274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721F52C3-4413-42B6-B654-49EB47B1DC7C}"/>
                  </a:ext>
                </a:extLst>
              </p:cNvPr>
              <p:cNvSpPr/>
              <p:nvPr/>
            </p:nvSpPr>
            <p:spPr>
              <a:xfrm>
                <a:off x="7148982" y="2233918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1B1B1096-0CBD-429D-B360-03417C62E23F}"/>
                  </a:ext>
                </a:extLst>
              </p:cNvPr>
              <p:cNvSpPr/>
              <p:nvPr/>
            </p:nvSpPr>
            <p:spPr>
              <a:xfrm>
                <a:off x="7148982" y="2484472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0DADF164-790C-4DE5-A3F9-3022A0670F1B}"/>
                  </a:ext>
                </a:extLst>
              </p:cNvPr>
              <p:cNvSpPr/>
              <p:nvPr/>
            </p:nvSpPr>
            <p:spPr>
              <a:xfrm>
                <a:off x="11565952" y="2233916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2B042833-A60E-4DEC-9A0A-285C15D0A192}"/>
                  </a:ext>
                </a:extLst>
              </p:cNvPr>
              <p:cNvSpPr/>
              <p:nvPr/>
            </p:nvSpPr>
            <p:spPr>
              <a:xfrm>
                <a:off x="11565952" y="2494249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4" name="內容版面配置區 4">
            <a:extLst>
              <a:ext uri="{FF2B5EF4-FFF2-40B4-BE49-F238E27FC236}">
                <a16:creationId xmlns:a16="http://schemas.microsoft.com/office/drawing/2014/main" id="{FDA235F2-FCAE-42C2-82C7-2D6568BBB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6B146BC-1272-4FBF-8C6A-545198BF3392}"/>
              </a:ext>
            </a:extLst>
          </p:cNvPr>
          <p:cNvSpPr/>
          <p:nvPr/>
        </p:nvSpPr>
        <p:spPr>
          <a:xfrm>
            <a:off x="2054578" y="2043289"/>
            <a:ext cx="338667" cy="1061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94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BF2C097-2BFC-4EDA-B8ED-B7F490379AD1}"/>
              </a:ext>
            </a:extLst>
          </p:cNvPr>
          <p:cNvGrpSpPr/>
          <p:nvPr/>
        </p:nvGrpSpPr>
        <p:grpSpPr>
          <a:xfrm>
            <a:off x="4002467" y="2626188"/>
            <a:ext cx="7813983" cy="4026282"/>
            <a:chOff x="7152069" y="1373121"/>
            <a:chExt cx="4664599" cy="2277319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FD538B8-3C2D-492A-9E2F-5AEC5FF21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0" t="50000" r="2077" b="906"/>
            <a:stretch/>
          </p:blipFill>
          <p:spPr>
            <a:xfrm>
              <a:off x="7152069" y="1373121"/>
              <a:ext cx="4664599" cy="2277319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E3D05E6-87CC-4191-B104-B060D139C767}"/>
                </a:ext>
              </a:extLst>
            </p:cNvPr>
            <p:cNvGrpSpPr/>
            <p:nvPr/>
          </p:nvGrpSpPr>
          <p:grpSpPr>
            <a:xfrm>
              <a:off x="7152069" y="2395959"/>
              <a:ext cx="4549936" cy="567160"/>
              <a:chOff x="7152069" y="2395959"/>
              <a:chExt cx="4549936" cy="567160"/>
            </a:xfrm>
          </p:grpSpPr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7B51113-0C89-4CA9-90BF-FDE5EB26671F}"/>
                  </a:ext>
                </a:extLst>
              </p:cNvPr>
              <p:cNvSpPr/>
              <p:nvPr/>
            </p:nvSpPr>
            <p:spPr>
              <a:xfrm>
                <a:off x="7152069" y="2395959"/>
                <a:ext cx="1181703" cy="56716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24C1E087-AAD3-45BD-853C-5481436F2E11}"/>
                  </a:ext>
                </a:extLst>
              </p:cNvPr>
              <p:cNvSpPr/>
              <p:nvPr/>
            </p:nvSpPr>
            <p:spPr>
              <a:xfrm>
                <a:off x="11227443" y="2395959"/>
                <a:ext cx="474562" cy="56716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F1FD3CC8-2170-4914-8571-AD713AB9F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5D1D1DB8-B43D-429C-AD5D-A99C138A9C90}"/>
              </a:ext>
            </a:extLst>
          </p:cNvPr>
          <p:cNvSpPr/>
          <p:nvPr/>
        </p:nvSpPr>
        <p:spPr>
          <a:xfrm>
            <a:off x="2415823" y="1994498"/>
            <a:ext cx="428977" cy="1061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46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B53A525-9BE3-4F9C-A4DD-A8E7AFEEFC00}"/>
              </a:ext>
            </a:extLst>
          </p:cNvPr>
          <p:cNvGrpSpPr/>
          <p:nvPr/>
        </p:nvGrpSpPr>
        <p:grpSpPr>
          <a:xfrm>
            <a:off x="4002469" y="2581032"/>
            <a:ext cx="7932618" cy="4037882"/>
            <a:chOff x="7152069" y="1373121"/>
            <a:chExt cx="4664599" cy="2277319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FD538B8-3C2D-492A-9E2F-5AEC5FF21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0" t="50000" r="2077" b="906"/>
            <a:stretch/>
          </p:blipFill>
          <p:spPr>
            <a:xfrm>
              <a:off x="7152069" y="1373121"/>
              <a:ext cx="4664599" cy="2277319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7B51113-0C89-4CA9-90BF-FDE5EB26671F}"/>
                </a:ext>
              </a:extLst>
            </p:cNvPr>
            <p:cNvSpPr/>
            <p:nvPr/>
          </p:nvSpPr>
          <p:spPr>
            <a:xfrm>
              <a:off x="7152069" y="2893084"/>
              <a:ext cx="1181703" cy="5671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4C1E087-AAD3-45BD-853C-5481436F2E11}"/>
                </a:ext>
              </a:extLst>
            </p:cNvPr>
            <p:cNvSpPr/>
            <p:nvPr/>
          </p:nvSpPr>
          <p:spPr>
            <a:xfrm>
              <a:off x="11227443" y="2893084"/>
              <a:ext cx="474562" cy="5671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019EFA12-F31B-4E69-BA02-53AA48763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4D0FEA97-39E4-41DD-87AE-A75077BDBB79}"/>
              </a:ext>
            </a:extLst>
          </p:cNvPr>
          <p:cNvSpPr/>
          <p:nvPr/>
        </p:nvSpPr>
        <p:spPr>
          <a:xfrm>
            <a:off x="2415823" y="1994498"/>
            <a:ext cx="428977" cy="1061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92E51-1FD6-44BE-A414-32F57221B50C}"/>
              </a:ext>
            </a:extLst>
          </p:cNvPr>
          <p:cNvSpPr/>
          <p:nvPr/>
        </p:nvSpPr>
        <p:spPr>
          <a:xfrm>
            <a:off x="8477955" y="5923661"/>
            <a:ext cx="191911" cy="220255"/>
          </a:xfrm>
          <a:prstGeom prst="rect">
            <a:avLst/>
          </a:prstGeom>
          <a:solidFill>
            <a:srgbClr val="F5D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E2A9C5-6FD0-43F8-9573-0517BC5788B2}"/>
              </a:ext>
            </a:extLst>
          </p:cNvPr>
          <p:cNvSpPr txBox="1"/>
          <p:nvPr/>
        </p:nvSpPr>
        <p:spPr>
          <a:xfrm>
            <a:off x="8375779" y="551849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rgbClr val="231F4C"/>
                </a:solidFill>
                <a:latin typeface="+mj-lt"/>
                <a:cs typeface="Times New Roman" panose="02020603050405020304" pitchFamily="18" charset="0"/>
              </a:rPr>
              <a:t>-</a:t>
            </a:r>
            <a:endParaRPr lang="zh-TW" altLang="en-US" sz="5400" dirty="0">
              <a:solidFill>
                <a:srgbClr val="231F4C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9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8163E41-8DA1-4521-81BD-BEA00C59C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65865"/>
              </p:ext>
            </p:extLst>
          </p:nvPr>
        </p:nvGraphicFramePr>
        <p:xfrm>
          <a:off x="3967545" y="2501900"/>
          <a:ext cx="6835923" cy="371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8641">
                  <a:extLst>
                    <a:ext uri="{9D8B030D-6E8A-4147-A177-3AD203B41FA5}">
                      <a16:colId xmlns:a16="http://schemas.microsoft.com/office/drawing/2014/main" val="4093834584"/>
                    </a:ext>
                  </a:extLst>
                </a:gridCol>
                <a:gridCol w="2278641">
                  <a:extLst>
                    <a:ext uri="{9D8B030D-6E8A-4147-A177-3AD203B41FA5}">
                      <a16:colId xmlns:a16="http://schemas.microsoft.com/office/drawing/2014/main" val="2818220464"/>
                    </a:ext>
                  </a:extLst>
                </a:gridCol>
                <a:gridCol w="2278641">
                  <a:extLst>
                    <a:ext uri="{9D8B030D-6E8A-4147-A177-3AD203B41FA5}">
                      <a16:colId xmlns:a16="http://schemas.microsoft.com/office/drawing/2014/main" val="1311874860"/>
                    </a:ext>
                  </a:extLst>
                </a:gridCol>
              </a:tblGrid>
              <a:tr h="743656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800" u="none" strike="noStrike" kern="1200" baseline="0" dirty="0"/>
                        <a:t>γ1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800" u="none" strike="noStrike" kern="1200" baseline="0" dirty="0"/>
                        <a:t>δ0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674219"/>
                  </a:ext>
                </a:extLst>
              </a:tr>
              <a:tr h="743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835129"/>
                  </a:ext>
                </a:extLst>
              </a:tr>
              <a:tr h="743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244330"/>
                  </a:ext>
                </a:extLst>
              </a:tr>
              <a:tr h="743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366316"/>
                  </a:ext>
                </a:extLst>
              </a:tr>
              <a:tr h="743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093623"/>
                  </a:ext>
                </a:extLst>
              </a:tr>
            </a:tbl>
          </a:graphicData>
        </a:graphic>
      </p:graphicFrame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860E5C79-9473-43EF-97B8-BC79FF6A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9747455-42F9-4EA8-BE0A-1BF26AF6EC55}"/>
              </a:ext>
            </a:extLst>
          </p:cNvPr>
          <p:cNvSpPr/>
          <p:nvPr/>
        </p:nvSpPr>
        <p:spPr>
          <a:xfrm>
            <a:off x="3115737" y="1994498"/>
            <a:ext cx="428977" cy="1061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64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8A5A44-3AFE-4774-9212-8FE71EAFDE41}"/>
              </a:ext>
            </a:extLst>
          </p:cNvPr>
          <p:cNvGrpSpPr/>
          <p:nvPr/>
        </p:nvGrpSpPr>
        <p:grpSpPr>
          <a:xfrm>
            <a:off x="3526050" y="2300468"/>
            <a:ext cx="5513708" cy="1560731"/>
            <a:chOff x="2715822" y="2971800"/>
            <a:chExt cx="5513708" cy="1560731"/>
          </a:xfrm>
        </p:grpSpPr>
        <p:pic>
          <p:nvPicPr>
            <p:cNvPr id="5" name="圖形 4" descr="使用者">
              <a:extLst>
                <a:ext uri="{FF2B5EF4-FFF2-40B4-BE49-F238E27FC236}">
                  <a16:creationId xmlns:a16="http://schemas.microsoft.com/office/drawing/2014/main" id="{69CEA240-0F46-4481-B19F-DB44E08E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3002" y="2971800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使用者">
              <a:extLst>
                <a:ext uri="{FF2B5EF4-FFF2-40B4-BE49-F238E27FC236}">
                  <a16:creationId xmlns:a16="http://schemas.microsoft.com/office/drawing/2014/main" id="{0A3C6EB5-4DA6-4CF4-8E7E-5FA2C1BD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7483" y="2971800"/>
              <a:ext cx="914400" cy="9144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54376C2-ABC0-48DB-A146-623A6274DFA8}"/>
                </a:ext>
              </a:extLst>
            </p:cNvPr>
            <p:cNvSpPr txBox="1"/>
            <p:nvPr/>
          </p:nvSpPr>
          <p:spPr>
            <a:xfrm>
              <a:off x="2715822" y="3886200"/>
              <a:ext cx="108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Alice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6EA3306-4BFD-4C3E-8707-B23F8C554357}"/>
                </a:ext>
              </a:extLst>
            </p:cNvPr>
            <p:cNvSpPr txBox="1"/>
            <p:nvPr/>
          </p:nvSpPr>
          <p:spPr>
            <a:xfrm>
              <a:off x="7307483" y="3886200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Bob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84064E1D-B1F9-4CC9-BB46-2C7AA57893C0}"/>
                </a:ext>
              </a:extLst>
            </p:cNvPr>
            <p:cNvSpPr/>
            <p:nvPr/>
          </p:nvSpPr>
          <p:spPr>
            <a:xfrm>
              <a:off x="4401273" y="3752165"/>
              <a:ext cx="2222339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8F65DB2-8C23-4CCA-AD47-1ECEC422E773}"/>
                </a:ext>
              </a:extLst>
            </p:cNvPr>
            <p:cNvSpPr txBox="1"/>
            <p:nvPr/>
          </p:nvSpPr>
          <p:spPr>
            <a:xfrm>
              <a:off x="4084669" y="3228945"/>
              <a:ext cx="2467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2800" dirty="0"/>
                <a:t>Φ</a:t>
              </a:r>
              <a:r>
                <a:rPr lang="en-US" altLang="zh-TW" sz="2800" dirty="0"/>
                <a:t> =  </a:t>
              </a:r>
              <a:r>
                <a:rPr lang="en-US" altLang="zh-TW" sz="2800" i="1" dirty="0"/>
                <a:t>a</a:t>
              </a:r>
              <a:r>
                <a:rPr lang="el-GR" altLang="zh-TW" sz="2800" dirty="0"/>
                <a:t>|</a:t>
              </a:r>
              <a:r>
                <a:rPr lang="en-US" altLang="zh-TW" sz="2800" i="1" dirty="0"/>
                <a:t>0</a:t>
              </a:r>
              <a:r>
                <a:rPr lang="en-US" altLang="zh-TW" sz="2800" dirty="0"/>
                <a:t>〉+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|</a:t>
              </a:r>
              <a:r>
                <a:rPr lang="en-US" altLang="zh-TW" sz="2800" i="1" dirty="0"/>
                <a:t>1</a:t>
              </a:r>
              <a:r>
                <a:rPr lang="en-US" altLang="zh-TW" sz="2800" dirty="0"/>
                <a:t>〉 </a:t>
              </a:r>
              <a:endParaRPr lang="zh-TW" altLang="en-US" sz="2800"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7140A1-AFC5-48DE-BE7A-29C58A6BE593}"/>
              </a:ext>
            </a:extLst>
          </p:cNvPr>
          <p:cNvSpPr txBox="1"/>
          <p:nvPr/>
        </p:nvSpPr>
        <p:spPr>
          <a:xfrm rot="20385860">
            <a:off x="3446541" y="222194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400" dirty="0"/>
              <a:t>Φ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0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BF5D0-0950-405E-B36F-E25D0E49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Five common operations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493838-F27E-46A7-A961-928439111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80"/>
          <a:stretch/>
        </p:blipFill>
        <p:spPr>
          <a:xfrm>
            <a:off x="3246284" y="1370420"/>
            <a:ext cx="5699431" cy="4391242"/>
          </a:xfrm>
        </p:spPr>
      </p:pic>
    </p:spTree>
    <p:extLst>
      <p:ext uri="{BB962C8B-B14F-4D97-AF65-F5344CB8AC3E}">
        <p14:creationId xmlns:p14="http://schemas.microsoft.com/office/powerpoint/2010/main" val="2562696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54C55-5781-4A9E-99FF-B9A3DB67B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66" y="1578739"/>
            <a:ext cx="8561468" cy="50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6FC536B-8CB2-4003-81D1-5A75D8886D1F}"/>
              </a:ext>
            </a:extLst>
          </p:cNvPr>
          <p:cNvGrpSpPr/>
          <p:nvPr/>
        </p:nvGrpSpPr>
        <p:grpSpPr>
          <a:xfrm>
            <a:off x="1020522" y="2454617"/>
            <a:ext cx="10333278" cy="1738312"/>
            <a:chOff x="1020522" y="1690688"/>
            <a:chExt cx="10333278" cy="1738312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696E3D8-55E3-443B-A924-5A583C9E4930}"/>
                </a:ext>
              </a:extLst>
            </p:cNvPr>
            <p:cNvSpPr txBox="1"/>
            <p:nvPr/>
          </p:nvSpPr>
          <p:spPr>
            <a:xfrm>
              <a:off x="1020522" y="1690688"/>
              <a:ext cx="103332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3600" dirty="0">
                  <a:solidFill>
                    <a:srgbClr val="FF0000"/>
                  </a:solidFill>
                </a:rPr>
                <a:t>φ</a:t>
              </a:r>
              <a:r>
                <a:rPr lang="zh-TW" altLang="en-US" sz="3600" dirty="0"/>
                <a:t> ⊗ </a:t>
              </a:r>
              <a:r>
                <a:rPr lang="el-GR" altLang="zh-TW" sz="3600" dirty="0"/>
                <a:t>α</a:t>
              </a:r>
              <a:r>
                <a:rPr lang="zh-TW" altLang="en-US" sz="3600" dirty="0"/>
                <a:t> </a:t>
              </a:r>
              <a:r>
                <a:rPr lang="en-US" altLang="zh-TW" sz="3600" dirty="0"/>
                <a:t>=</a:t>
              </a:r>
              <a:r>
                <a:rPr lang="zh-TW" altLang="en-US" sz="3600" dirty="0"/>
                <a:t> </a:t>
              </a:r>
              <a:r>
                <a:rPr lang="en-US" altLang="zh-TW" sz="3600" i="1" dirty="0">
                  <a:solidFill>
                    <a:srgbClr val="FF0000"/>
                  </a:solidFill>
                </a:rPr>
                <a:t>a</a:t>
              </a:r>
              <a:r>
                <a:rPr lang="el-GR" altLang="zh-TW" sz="3600" dirty="0">
                  <a:solidFill>
                    <a:srgbClr val="FF0000"/>
                  </a:solidFill>
                </a:rPr>
                <a:t>|</a:t>
              </a:r>
              <a:r>
                <a:rPr lang="en-US" altLang="zh-TW" sz="3600" dirty="0">
                  <a:solidFill>
                    <a:srgbClr val="FF0000"/>
                  </a:solidFill>
                </a:rPr>
                <a:t>0〉</a:t>
              </a:r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zh-TW" altLang="en-US" sz="3600" dirty="0"/>
                <a:t>⊗</a:t>
              </a:r>
              <a:r>
                <a:rPr lang="el-GR" altLang="zh-TW" sz="3600" dirty="0"/>
                <a:t> σ(|</a:t>
              </a:r>
              <a:r>
                <a:rPr lang="en-US" altLang="zh-TW" sz="3600" dirty="0">
                  <a:solidFill>
                    <a:srgbClr val="FF0000"/>
                  </a:solidFill>
                </a:rPr>
                <a:t>0</a:t>
              </a:r>
              <a:r>
                <a:rPr lang="en-US" altLang="zh-TW" sz="3600" dirty="0">
                  <a:solidFill>
                    <a:srgbClr val="0070C0"/>
                  </a:solidFill>
                </a:rPr>
                <a:t>0</a:t>
              </a:r>
              <a:r>
                <a:rPr lang="en-US" altLang="zh-TW" sz="3600" dirty="0"/>
                <a:t>〉+|</a:t>
              </a:r>
              <a:r>
                <a:rPr lang="en-US" altLang="zh-TW" sz="3600" dirty="0">
                  <a:solidFill>
                    <a:srgbClr val="FF0000"/>
                  </a:solidFill>
                </a:rPr>
                <a:t>1</a:t>
              </a:r>
              <a:r>
                <a:rPr lang="en-US" altLang="zh-TW" sz="3600" dirty="0">
                  <a:solidFill>
                    <a:srgbClr val="0070C0"/>
                  </a:solidFill>
                </a:rPr>
                <a:t>1</a:t>
              </a:r>
              <a:r>
                <a:rPr lang="en-US" altLang="zh-TW" sz="3600" dirty="0"/>
                <a:t>〉)</a:t>
              </a:r>
              <a:r>
                <a:rPr lang="zh-TW" altLang="en-US" sz="3600" dirty="0"/>
                <a:t> </a:t>
              </a:r>
              <a:r>
                <a:rPr lang="en-US" altLang="zh-TW" sz="3600" dirty="0"/>
                <a:t>+</a:t>
              </a:r>
              <a:r>
                <a:rPr lang="el-GR" altLang="zh-TW" sz="3600" dirty="0"/>
                <a:t> </a:t>
              </a:r>
              <a:r>
                <a:rPr lang="en-US" altLang="zh-TW" sz="3600" i="1" dirty="0">
                  <a:solidFill>
                    <a:srgbClr val="FF0000"/>
                  </a:solidFill>
                </a:rPr>
                <a:t>b</a:t>
              </a:r>
              <a:r>
                <a:rPr lang="en-US" altLang="zh-TW" sz="3600" dirty="0">
                  <a:solidFill>
                    <a:srgbClr val="FF0000"/>
                  </a:solidFill>
                </a:rPr>
                <a:t>|1〉</a:t>
              </a:r>
              <a:r>
                <a:rPr lang="zh-TW" altLang="en-US" sz="3600" dirty="0">
                  <a:solidFill>
                    <a:srgbClr val="7030A0"/>
                  </a:solidFill>
                </a:rPr>
                <a:t> </a:t>
              </a:r>
              <a:r>
                <a:rPr lang="zh-TW" altLang="en-US" sz="3600" dirty="0"/>
                <a:t>⊗</a:t>
              </a:r>
              <a:r>
                <a:rPr lang="el-GR" altLang="zh-TW" sz="3600" dirty="0"/>
                <a:t> σ(|</a:t>
              </a:r>
              <a:r>
                <a:rPr lang="en-US" altLang="zh-TW" sz="3600" dirty="0">
                  <a:solidFill>
                    <a:srgbClr val="FF0000"/>
                  </a:solidFill>
                </a:rPr>
                <a:t>0</a:t>
              </a:r>
              <a:r>
                <a:rPr lang="en-US" altLang="zh-TW" sz="3600" dirty="0">
                  <a:solidFill>
                    <a:srgbClr val="0070C0"/>
                  </a:solidFill>
                </a:rPr>
                <a:t>0</a:t>
              </a:r>
              <a:r>
                <a:rPr lang="en-US" altLang="zh-TW" sz="3600" dirty="0"/>
                <a:t>〉+|</a:t>
              </a:r>
              <a:r>
                <a:rPr lang="en-US" altLang="zh-TW" sz="3600" dirty="0">
                  <a:solidFill>
                    <a:srgbClr val="FF0000"/>
                  </a:solidFill>
                </a:rPr>
                <a:t>1</a:t>
              </a:r>
              <a:r>
                <a:rPr lang="en-US" altLang="zh-TW" sz="3600" dirty="0">
                  <a:solidFill>
                    <a:srgbClr val="0070C0"/>
                  </a:solidFill>
                </a:rPr>
                <a:t>1</a:t>
              </a:r>
              <a:r>
                <a:rPr lang="en-US" altLang="zh-TW" sz="3600" dirty="0"/>
                <a:t>〉)</a:t>
              </a:r>
              <a:r>
                <a:rPr lang="zh-TW" altLang="en-US" sz="3600" dirty="0"/>
                <a:t> 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5D23010-06C9-400D-B0C8-0B78B7302A65}"/>
                </a:ext>
              </a:extLst>
            </p:cNvPr>
            <p:cNvSpPr txBox="1"/>
            <p:nvPr/>
          </p:nvSpPr>
          <p:spPr>
            <a:xfrm>
              <a:off x="2349661" y="2782669"/>
              <a:ext cx="7840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/>
                <a:t>=</a:t>
              </a:r>
              <a:r>
                <a:rPr lang="el-GR" altLang="zh-TW" sz="3600" dirty="0"/>
                <a:t> σ</a:t>
              </a:r>
              <a:r>
                <a:rPr lang="el-GR" altLang="zh-TW" sz="3600" i="1" dirty="0"/>
                <a:t>(</a:t>
              </a:r>
              <a:r>
                <a:rPr lang="en-US" altLang="zh-TW" sz="3600" i="1" dirty="0"/>
                <a:t> a</a:t>
              </a:r>
              <a:r>
                <a:rPr lang="el-GR" altLang="zh-TW" sz="3600" dirty="0"/>
                <a:t>|</a:t>
              </a:r>
              <a:r>
                <a:rPr lang="en-US" altLang="zh-TW" sz="3600" dirty="0">
                  <a:solidFill>
                    <a:srgbClr val="FF0000"/>
                  </a:solidFill>
                </a:rPr>
                <a:t>00</a:t>
              </a:r>
              <a:r>
                <a:rPr lang="en-US" altLang="zh-TW" sz="3600" dirty="0">
                  <a:solidFill>
                    <a:srgbClr val="0070C0"/>
                  </a:solidFill>
                </a:rPr>
                <a:t>0</a:t>
              </a:r>
              <a:r>
                <a:rPr lang="en-US" altLang="zh-TW" sz="3600" dirty="0"/>
                <a:t>〉 +</a:t>
              </a:r>
              <a:r>
                <a:rPr lang="en-US" altLang="zh-TW" sz="3600" i="1" dirty="0"/>
                <a:t> a</a:t>
              </a:r>
              <a:r>
                <a:rPr lang="el-GR" altLang="zh-TW" sz="3600" dirty="0"/>
                <a:t>|</a:t>
              </a:r>
              <a:r>
                <a:rPr lang="en-US" altLang="zh-TW" sz="3600" dirty="0">
                  <a:solidFill>
                    <a:srgbClr val="FF0000"/>
                  </a:solidFill>
                </a:rPr>
                <a:t>01</a:t>
              </a:r>
              <a:r>
                <a:rPr lang="en-US" altLang="zh-TW" sz="3600" dirty="0">
                  <a:solidFill>
                    <a:srgbClr val="0070C0"/>
                  </a:solidFill>
                </a:rPr>
                <a:t>1</a:t>
              </a:r>
              <a:r>
                <a:rPr lang="en-US" altLang="zh-TW" sz="3600" dirty="0"/>
                <a:t>〉</a:t>
              </a:r>
              <a:r>
                <a:rPr lang="en-US" altLang="zh-TW" sz="3600" i="1" dirty="0"/>
                <a:t> </a:t>
              </a:r>
              <a:r>
                <a:rPr lang="en-US" altLang="zh-TW" sz="3600" dirty="0"/>
                <a:t>+ </a:t>
              </a:r>
              <a:r>
                <a:rPr lang="en-US" altLang="zh-TW" sz="3600" i="1" dirty="0"/>
                <a:t>b</a:t>
              </a:r>
              <a:r>
                <a:rPr lang="el-GR" altLang="zh-TW" sz="3600" dirty="0"/>
                <a:t>|</a:t>
              </a:r>
              <a:r>
                <a:rPr lang="en-US" altLang="zh-TW" sz="3600" dirty="0">
                  <a:solidFill>
                    <a:srgbClr val="FF0000"/>
                  </a:solidFill>
                </a:rPr>
                <a:t>10</a:t>
              </a:r>
              <a:r>
                <a:rPr lang="en-US" altLang="zh-TW" sz="3600" dirty="0">
                  <a:solidFill>
                    <a:srgbClr val="0070C0"/>
                  </a:solidFill>
                </a:rPr>
                <a:t>0</a:t>
              </a:r>
              <a:r>
                <a:rPr lang="en-US" altLang="zh-TW" sz="3600" dirty="0"/>
                <a:t>〉 +</a:t>
              </a:r>
              <a:r>
                <a:rPr lang="en-US" altLang="zh-TW" sz="3600" i="1" dirty="0"/>
                <a:t> b</a:t>
              </a:r>
              <a:r>
                <a:rPr lang="el-GR" altLang="zh-TW" sz="3600" dirty="0"/>
                <a:t>|</a:t>
              </a:r>
              <a:r>
                <a:rPr lang="en-US" altLang="zh-TW" sz="3600" dirty="0">
                  <a:solidFill>
                    <a:srgbClr val="FF0000"/>
                  </a:solidFill>
                </a:rPr>
                <a:t>11</a:t>
              </a:r>
              <a:r>
                <a:rPr lang="en-US" altLang="zh-TW" sz="3600" dirty="0">
                  <a:solidFill>
                    <a:srgbClr val="0070C0"/>
                  </a:solidFill>
                </a:rPr>
                <a:t>1</a:t>
              </a:r>
              <a:r>
                <a:rPr lang="en-US" altLang="zh-TW" sz="3600" dirty="0"/>
                <a:t>〉)</a:t>
              </a:r>
              <a:r>
                <a:rPr lang="zh-TW" altLang="en-US" sz="3600" dirty="0"/>
                <a:t> 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A8CAF1A-BB53-491D-9591-BA729AF9BA0A}"/>
                </a:ext>
              </a:extLst>
            </p:cNvPr>
            <p:cNvSpPr txBox="1"/>
            <p:nvPr/>
          </p:nvSpPr>
          <p:spPr>
            <a:xfrm>
              <a:off x="10093125" y="2782669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-----</a:t>
              </a:r>
              <a:r>
                <a:rPr lang="el-GR" altLang="zh-TW" sz="3600" dirty="0">
                  <a:solidFill>
                    <a:srgbClr val="0070C0"/>
                  </a:solidFill>
                </a:rPr>
                <a:t>λ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D359AA-6A8E-44AF-85DE-5A7D331C2AE9}"/>
              </a:ext>
            </a:extLst>
          </p:cNvPr>
          <p:cNvSpPr txBox="1"/>
          <p:nvPr/>
        </p:nvSpPr>
        <p:spPr>
          <a:xfrm>
            <a:off x="511236" y="1398300"/>
            <a:ext cx="124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 1</a:t>
            </a:r>
            <a:endParaRPr lang="zh-TW" altLang="en-US" dirty="0"/>
          </a:p>
        </p:txBody>
      </p:sp>
      <p:pic>
        <p:nvPicPr>
          <p:cNvPr id="16" name="圖形 15" descr="使用者">
            <a:extLst>
              <a:ext uri="{FF2B5EF4-FFF2-40B4-BE49-F238E27FC236}">
                <a16:creationId xmlns:a16="http://schemas.microsoft.com/office/drawing/2014/main" id="{AF4E83AD-C543-49D4-B928-92862978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0524" y="4932144"/>
            <a:ext cx="914400" cy="9144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E0849A-B543-4C75-940F-4038AD69D49B}"/>
              </a:ext>
            </a:extLst>
          </p:cNvPr>
          <p:cNvSpPr txBox="1"/>
          <p:nvPr/>
        </p:nvSpPr>
        <p:spPr>
          <a:xfrm>
            <a:off x="10563344" y="5846544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Alice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EE48877-1084-41FE-9435-68ADB7A60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5" y="4192929"/>
            <a:ext cx="4268234" cy="2492858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45B302B2-4207-43D6-8043-64E2B3F83AB7}"/>
              </a:ext>
            </a:extLst>
          </p:cNvPr>
          <p:cNvSpPr/>
          <p:nvPr/>
        </p:nvSpPr>
        <p:spPr>
          <a:xfrm>
            <a:off x="493180" y="4226796"/>
            <a:ext cx="911164" cy="9984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29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696E3D8-55E3-443B-A924-5A583C9E4930}"/>
                  </a:ext>
                </a:extLst>
              </p:cNvPr>
              <p:cNvSpPr txBox="1"/>
              <p:nvPr/>
            </p:nvSpPr>
            <p:spPr>
              <a:xfrm>
                <a:off x="1958072" y="2292571"/>
                <a:ext cx="23793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600" b="0" i="0" dirty="0" smtClean="0">
                            <a:latin typeface="Cambria Math" panose="02040503050406030204" pitchFamily="18" charset="0"/>
                          </a:rPr>
                          <m:t>not</m:t>
                        </m:r>
                      </m:sub>
                    </m:sSub>
                  </m:oMath>
                </a14:m>
                <a:r>
                  <a:rPr lang="zh-TW" altLang="en-US" sz="3600" dirty="0"/>
                  <a:t> ⊗ </a:t>
                </a:r>
                <a:r>
                  <a:rPr lang="en-US" altLang="zh-TW" sz="3600" i="1" dirty="0"/>
                  <a:t>I</a:t>
                </a:r>
                <a:r>
                  <a:rPr lang="en-US" altLang="zh-TW" sz="3600" dirty="0"/>
                  <a:t>)</a:t>
                </a:r>
                <a:r>
                  <a:rPr lang="el-GR" altLang="zh-TW" sz="3600" dirty="0"/>
                  <a:t> λ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696E3D8-55E3-443B-A924-5A583C9E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72" y="2292571"/>
                <a:ext cx="2379306" cy="646331"/>
              </a:xfrm>
              <a:prstGeom prst="rect">
                <a:avLst/>
              </a:prstGeom>
              <a:blipFill>
                <a:blip r:embed="rId3"/>
                <a:stretch>
                  <a:fillRect l="-7673" t="-16038" r="-6905" b="-35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BD80C395-4C29-4136-AD14-09A92C394D71}"/>
              </a:ext>
            </a:extLst>
          </p:cNvPr>
          <p:cNvSpPr txBox="1"/>
          <p:nvPr/>
        </p:nvSpPr>
        <p:spPr>
          <a:xfrm>
            <a:off x="1958072" y="3540005"/>
            <a:ext cx="784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r>
              <a:rPr lang="el-GR" altLang="zh-TW" sz="3600" dirty="0"/>
              <a:t> σ</a:t>
            </a:r>
            <a:r>
              <a:rPr lang="el-GR" altLang="zh-TW" sz="3600" i="1" dirty="0"/>
              <a:t>(</a:t>
            </a:r>
            <a:r>
              <a:rPr lang="en-US" altLang="zh-TW" sz="3600" i="1" dirty="0"/>
              <a:t> a</a:t>
            </a:r>
            <a:r>
              <a:rPr lang="el-GR" altLang="zh-TW" sz="3600" dirty="0"/>
              <a:t>|</a:t>
            </a:r>
            <a:r>
              <a:rPr lang="en-US" altLang="zh-TW" sz="3600" dirty="0">
                <a:solidFill>
                  <a:srgbClr val="FF0000"/>
                </a:solidFill>
              </a:rPr>
              <a:t>00</a:t>
            </a:r>
            <a:r>
              <a:rPr lang="en-US" altLang="zh-TW" sz="3600" dirty="0">
                <a:solidFill>
                  <a:srgbClr val="0070C0"/>
                </a:solidFill>
              </a:rPr>
              <a:t>0</a:t>
            </a:r>
            <a:r>
              <a:rPr lang="en-US" altLang="zh-TW" sz="3600" dirty="0"/>
              <a:t>〉 +</a:t>
            </a:r>
            <a:r>
              <a:rPr lang="en-US" altLang="zh-TW" sz="3600" i="1" dirty="0"/>
              <a:t> a</a:t>
            </a:r>
            <a:r>
              <a:rPr lang="el-GR" altLang="zh-TW" sz="3600" dirty="0"/>
              <a:t>|</a:t>
            </a:r>
            <a:r>
              <a:rPr lang="en-US" altLang="zh-TW" sz="3600" dirty="0">
                <a:solidFill>
                  <a:srgbClr val="FF0000"/>
                </a:solidFill>
              </a:rPr>
              <a:t>01</a:t>
            </a:r>
            <a:r>
              <a:rPr lang="en-US" altLang="zh-TW" sz="3600" dirty="0">
                <a:solidFill>
                  <a:srgbClr val="0070C0"/>
                </a:solidFill>
              </a:rPr>
              <a:t>1</a:t>
            </a:r>
            <a:r>
              <a:rPr lang="en-US" altLang="zh-TW" sz="3600" dirty="0"/>
              <a:t>〉</a:t>
            </a:r>
            <a:r>
              <a:rPr lang="en-US" altLang="zh-TW" sz="3600" i="1" dirty="0"/>
              <a:t> </a:t>
            </a:r>
            <a:r>
              <a:rPr lang="en-US" altLang="zh-TW" sz="3600" dirty="0"/>
              <a:t>+ </a:t>
            </a:r>
            <a:r>
              <a:rPr lang="en-US" altLang="zh-TW" sz="3600" i="1" dirty="0"/>
              <a:t>b</a:t>
            </a:r>
            <a:r>
              <a:rPr lang="el-GR" altLang="zh-TW" sz="3600" dirty="0"/>
              <a:t>|</a:t>
            </a:r>
            <a:r>
              <a:rPr lang="en-US" altLang="zh-TW" sz="3600" dirty="0">
                <a:solidFill>
                  <a:srgbClr val="FF0000"/>
                </a:solidFill>
              </a:rPr>
              <a:t>11</a:t>
            </a:r>
            <a:r>
              <a:rPr lang="en-US" altLang="zh-TW" sz="3600" dirty="0">
                <a:solidFill>
                  <a:srgbClr val="0070C0"/>
                </a:solidFill>
              </a:rPr>
              <a:t>0</a:t>
            </a:r>
            <a:r>
              <a:rPr lang="en-US" altLang="zh-TW" sz="3600" dirty="0"/>
              <a:t>〉 +</a:t>
            </a:r>
            <a:r>
              <a:rPr lang="en-US" altLang="zh-TW" sz="3600" i="1" dirty="0"/>
              <a:t> b</a:t>
            </a:r>
            <a:r>
              <a:rPr lang="el-GR" altLang="zh-TW" sz="3600" dirty="0"/>
              <a:t>|</a:t>
            </a:r>
            <a:r>
              <a:rPr lang="en-US" altLang="zh-TW" sz="3600" dirty="0">
                <a:solidFill>
                  <a:srgbClr val="FF0000"/>
                </a:solidFill>
              </a:rPr>
              <a:t>10</a:t>
            </a:r>
            <a:r>
              <a:rPr lang="en-US" altLang="zh-TW" sz="3600" dirty="0">
                <a:solidFill>
                  <a:srgbClr val="0070C0"/>
                </a:solidFill>
              </a:rPr>
              <a:t>1</a:t>
            </a:r>
            <a:r>
              <a:rPr lang="en-US" altLang="zh-TW" sz="3600" dirty="0"/>
              <a:t>〉)</a:t>
            </a:r>
            <a:r>
              <a:rPr lang="zh-TW" altLang="en-US" sz="3600" dirty="0"/>
              <a:t>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E14C2E-8051-4BDE-AFBF-F04F561E057A}"/>
              </a:ext>
            </a:extLst>
          </p:cNvPr>
          <p:cNvSpPr txBox="1"/>
          <p:nvPr/>
        </p:nvSpPr>
        <p:spPr>
          <a:xfrm>
            <a:off x="9798680" y="354000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70C0"/>
                </a:solidFill>
              </a:rPr>
              <a:t>-----</a:t>
            </a:r>
            <a:r>
              <a:rPr lang="el-GR" altLang="zh-TW" sz="3600" dirty="0">
                <a:solidFill>
                  <a:srgbClr val="0070C0"/>
                </a:solidFill>
              </a:rPr>
              <a:t>μ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9679E4-4158-4BE1-899E-413378CD646F}"/>
              </a:ext>
            </a:extLst>
          </p:cNvPr>
          <p:cNvSpPr txBox="1"/>
          <p:nvPr/>
        </p:nvSpPr>
        <p:spPr>
          <a:xfrm>
            <a:off x="511236" y="1398300"/>
            <a:ext cx="124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 2</a:t>
            </a:r>
            <a:endParaRPr lang="zh-TW" altLang="en-US" dirty="0"/>
          </a:p>
        </p:txBody>
      </p:sp>
      <p:pic>
        <p:nvPicPr>
          <p:cNvPr id="12" name="圖形 11" descr="使用者">
            <a:extLst>
              <a:ext uri="{FF2B5EF4-FFF2-40B4-BE49-F238E27FC236}">
                <a16:creationId xmlns:a16="http://schemas.microsoft.com/office/drawing/2014/main" id="{2A3A6123-8ACE-43A8-B5F6-D2EA0184C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0524" y="4932144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42E9F4-0CBB-406F-8639-26C5EB14423B}"/>
              </a:ext>
            </a:extLst>
          </p:cNvPr>
          <p:cNvSpPr txBox="1"/>
          <p:nvPr/>
        </p:nvSpPr>
        <p:spPr>
          <a:xfrm>
            <a:off x="10563344" y="5846544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Alice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89C0F1C-9E95-43AD-9F90-BC8972C0F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5" y="4192929"/>
            <a:ext cx="4268234" cy="2492858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FCB997C8-4180-43CB-BCF8-D7157A542015}"/>
              </a:ext>
            </a:extLst>
          </p:cNvPr>
          <p:cNvSpPr/>
          <p:nvPr/>
        </p:nvSpPr>
        <p:spPr>
          <a:xfrm>
            <a:off x="1411111" y="4380089"/>
            <a:ext cx="417689" cy="7902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4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96E3D8-55E3-443B-A924-5A583C9E4930}"/>
              </a:ext>
            </a:extLst>
          </p:cNvPr>
          <p:cNvSpPr txBox="1"/>
          <p:nvPr/>
        </p:nvSpPr>
        <p:spPr>
          <a:xfrm>
            <a:off x="762969" y="2147516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(</a:t>
            </a:r>
            <a:r>
              <a:rPr lang="en-US" altLang="zh-TW" sz="3600" i="1" dirty="0"/>
              <a:t>H</a:t>
            </a:r>
            <a:r>
              <a:rPr lang="zh-TW" altLang="en-US" sz="3600" dirty="0"/>
              <a:t> ⊗ </a:t>
            </a:r>
            <a:r>
              <a:rPr lang="en-US" altLang="zh-TW" sz="3600" i="1" dirty="0"/>
              <a:t>I</a:t>
            </a:r>
            <a:r>
              <a:rPr lang="zh-TW" altLang="en-US" sz="3600" i="1" dirty="0"/>
              <a:t> </a:t>
            </a:r>
            <a:r>
              <a:rPr lang="zh-TW" altLang="en-US" sz="3600" dirty="0"/>
              <a:t>⊗ </a:t>
            </a:r>
            <a:r>
              <a:rPr lang="en-US" altLang="zh-TW" sz="3600" i="1" dirty="0"/>
              <a:t>I</a:t>
            </a:r>
            <a:r>
              <a:rPr lang="en-US" altLang="zh-TW" sz="3600" dirty="0"/>
              <a:t>)</a:t>
            </a:r>
            <a:r>
              <a:rPr lang="el-GR" altLang="zh-TW" sz="3600" dirty="0"/>
              <a:t> μ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58C5FC2-E40C-4453-9BFD-3EBA5BBA1307}"/>
                  </a:ext>
                </a:extLst>
              </p:cNvPr>
              <p:cNvSpPr txBox="1"/>
              <p:nvPr/>
            </p:nvSpPr>
            <p:spPr>
              <a:xfrm>
                <a:off x="627076" y="2986095"/>
                <a:ext cx="75616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600" dirty="0"/>
                  <a:t>(</a:t>
                </a:r>
                <a:r>
                  <a:rPr lang="en-US" altLang="zh-TW" sz="3600" i="1" dirty="0"/>
                  <a:t>a</a:t>
                </a:r>
                <a:r>
                  <a:rPr lang="en-US" altLang="zh-TW" sz="3600" dirty="0"/>
                  <a:t>(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00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01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10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11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3600" dirty="0"/>
                  <a:t>〉) </a:t>
                </a:r>
              </a:p>
              <a:p>
                <a:r>
                  <a:rPr lang="en-US" altLang="zh-TW" sz="3600" dirty="0"/>
                  <a:t>	+ </a:t>
                </a:r>
                <a:r>
                  <a:rPr lang="en-US" altLang="zh-TW" sz="3600" i="1" dirty="0"/>
                  <a:t>b</a:t>
                </a:r>
                <a:r>
                  <a:rPr lang="en-US" altLang="zh-TW" sz="3600" dirty="0"/>
                  <a:t>(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01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00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3600" dirty="0"/>
                  <a:t>〉 -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11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3600" dirty="0"/>
                  <a:t>〉 -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10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3600" dirty="0"/>
                  <a:t>〉))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58C5FC2-E40C-4453-9BFD-3EBA5BBA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6" y="2986095"/>
                <a:ext cx="7561685" cy="1200329"/>
              </a:xfrm>
              <a:prstGeom prst="rect">
                <a:avLst/>
              </a:prstGeom>
              <a:blipFill>
                <a:blip r:embed="rId3"/>
                <a:stretch>
                  <a:fillRect l="-2500" t="-9137" r="-1532" b="-18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5F20021-D0AA-43CB-A092-16AB4365EC45}"/>
                  </a:ext>
                </a:extLst>
              </p:cNvPr>
              <p:cNvSpPr txBox="1"/>
              <p:nvPr/>
            </p:nvSpPr>
            <p:spPr>
              <a:xfrm>
                <a:off x="627076" y="4309382"/>
                <a:ext cx="90610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600" dirty="0"/>
                  <a:t>(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00</a:t>
                </a:r>
                <a:r>
                  <a:rPr lang="en-US" altLang="zh-TW" sz="3600" dirty="0"/>
                  <a:t>〉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a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0〉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+ 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b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1〉 )</a:t>
                </a:r>
                <a:r>
                  <a:rPr lang="en-US" altLang="zh-TW" sz="3600" dirty="0"/>
                  <a:t> 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01</a:t>
                </a:r>
                <a:r>
                  <a:rPr lang="en-US" altLang="zh-TW" sz="3600" dirty="0"/>
                  <a:t>〉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a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1〉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+ 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b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0〉 )</a:t>
                </a:r>
              </a:p>
              <a:p>
                <a:r>
                  <a:rPr lang="en-US" altLang="zh-TW" sz="3600" dirty="0"/>
                  <a:t>	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10</a:t>
                </a:r>
                <a:r>
                  <a:rPr lang="en-US" altLang="zh-TW" sz="3600" dirty="0"/>
                  <a:t>〉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a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0〉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- 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b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1〉 ) </a:t>
                </a:r>
                <a:r>
                  <a:rPr lang="en-US" altLang="zh-TW" sz="3600" dirty="0"/>
                  <a:t>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11</a:t>
                </a:r>
                <a:r>
                  <a:rPr lang="en-US" altLang="zh-TW" sz="3600" dirty="0"/>
                  <a:t>〉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a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1〉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- 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b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0〉 )</a:t>
                </a:r>
                <a:r>
                  <a:rPr lang="en-US" altLang="zh-TW" sz="3600" dirty="0"/>
                  <a:t>  )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5F20021-D0AA-43CB-A092-16AB4365E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6" y="4309382"/>
                <a:ext cx="9061027" cy="1200329"/>
              </a:xfrm>
              <a:prstGeom prst="rect">
                <a:avLst/>
              </a:prstGeom>
              <a:blipFill>
                <a:blip r:embed="rId4"/>
                <a:stretch>
                  <a:fillRect l="-2086" t="-9137" b="-18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348A1257-442B-4867-8586-6511CE0E180C}"/>
              </a:ext>
            </a:extLst>
          </p:cNvPr>
          <p:cNvSpPr txBox="1"/>
          <p:nvPr/>
        </p:nvSpPr>
        <p:spPr>
          <a:xfrm>
            <a:off x="9681070" y="4863380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70C0"/>
                </a:solidFill>
              </a:rPr>
              <a:t>-----</a:t>
            </a:r>
            <a:r>
              <a:rPr lang="el-GR" altLang="zh-TW" sz="3600" dirty="0">
                <a:solidFill>
                  <a:srgbClr val="0070C0"/>
                </a:solidFill>
              </a:rPr>
              <a:t>ν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FD07C3-60A4-4E1F-B801-017B2F5570A9}"/>
              </a:ext>
            </a:extLst>
          </p:cNvPr>
          <p:cNvSpPr txBox="1"/>
          <p:nvPr/>
        </p:nvSpPr>
        <p:spPr>
          <a:xfrm>
            <a:off x="511236" y="1398300"/>
            <a:ext cx="124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 3</a:t>
            </a:r>
            <a:endParaRPr lang="zh-TW" altLang="en-US" dirty="0"/>
          </a:p>
        </p:txBody>
      </p:sp>
      <p:pic>
        <p:nvPicPr>
          <p:cNvPr id="12" name="圖形 11" descr="使用者">
            <a:extLst>
              <a:ext uri="{FF2B5EF4-FFF2-40B4-BE49-F238E27FC236}">
                <a16:creationId xmlns:a16="http://schemas.microsoft.com/office/drawing/2014/main" id="{3607A397-1572-4D7A-8D48-AFED94061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0524" y="4932144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0409FB-3736-4D84-8A53-DF900C713F2B}"/>
              </a:ext>
            </a:extLst>
          </p:cNvPr>
          <p:cNvSpPr txBox="1"/>
          <p:nvPr/>
        </p:nvSpPr>
        <p:spPr>
          <a:xfrm>
            <a:off x="10563344" y="5846544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Alice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7EDB63B-9797-4B6A-A4E0-63F751C65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43" y="818558"/>
            <a:ext cx="4268234" cy="2492858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29BFD66-5FF0-4FE5-9414-7CE47F1C8CC0}"/>
              </a:ext>
            </a:extLst>
          </p:cNvPr>
          <p:cNvSpPr/>
          <p:nvPr/>
        </p:nvSpPr>
        <p:spPr>
          <a:xfrm>
            <a:off x="9277714" y="965437"/>
            <a:ext cx="417689" cy="7902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31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5774C5-29AD-47C3-8463-4FDBC98BD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29" y="1864308"/>
            <a:ext cx="9444742" cy="39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5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352F872-7724-42A6-AA1A-3DB0A58FBDE6}"/>
              </a:ext>
            </a:extLst>
          </p:cNvPr>
          <p:cNvGrpSpPr/>
          <p:nvPr/>
        </p:nvGrpSpPr>
        <p:grpSpPr>
          <a:xfrm>
            <a:off x="3339146" y="2011101"/>
            <a:ext cx="5513708" cy="1560731"/>
            <a:chOff x="2715822" y="2971800"/>
            <a:chExt cx="5513708" cy="1560731"/>
          </a:xfrm>
        </p:grpSpPr>
        <p:pic>
          <p:nvPicPr>
            <p:cNvPr id="5" name="圖形 4" descr="使用者">
              <a:extLst>
                <a:ext uri="{FF2B5EF4-FFF2-40B4-BE49-F238E27FC236}">
                  <a16:creationId xmlns:a16="http://schemas.microsoft.com/office/drawing/2014/main" id="{64ABCAFB-425D-4296-82CC-CF547103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3002" y="2971800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使用者">
              <a:extLst>
                <a:ext uri="{FF2B5EF4-FFF2-40B4-BE49-F238E27FC236}">
                  <a16:creationId xmlns:a16="http://schemas.microsoft.com/office/drawing/2014/main" id="{F78D15B3-CC52-488F-ABAE-122CDCB9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7483" y="2971800"/>
              <a:ext cx="914400" cy="9144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46F3150-3424-4310-AE40-5FEB6F271C6E}"/>
                </a:ext>
              </a:extLst>
            </p:cNvPr>
            <p:cNvSpPr txBox="1"/>
            <p:nvPr/>
          </p:nvSpPr>
          <p:spPr>
            <a:xfrm>
              <a:off x="2715822" y="3886200"/>
              <a:ext cx="108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Alice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924489A-DA53-44FA-891A-279AEB55ED6D}"/>
                </a:ext>
              </a:extLst>
            </p:cNvPr>
            <p:cNvSpPr txBox="1"/>
            <p:nvPr/>
          </p:nvSpPr>
          <p:spPr>
            <a:xfrm>
              <a:off x="7307483" y="3886200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Bob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DD09D31B-8EBD-4D70-A5EC-7A56F2DD1DAC}"/>
                </a:ext>
              </a:extLst>
            </p:cNvPr>
            <p:cNvSpPr/>
            <p:nvPr/>
          </p:nvSpPr>
          <p:spPr>
            <a:xfrm>
              <a:off x="4401273" y="3752165"/>
              <a:ext cx="2222339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DFADB0-F59B-45F6-BDF7-E1F4860F2A4C}"/>
              </a:ext>
            </a:extLst>
          </p:cNvPr>
          <p:cNvSpPr txBox="1"/>
          <p:nvPr/>
        </p:nvSpPr>
        <p:spPr>
          <a:xfrm>
            <a:off x="3243959" y="4344980"/>
            <a:ext cx="1279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plaintext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CADAF8-E48A-42A0-93B6-C13B55CEA0F7}"/>
              </a:ext>
            </a:extLst>
          </p:cNvPr>
          <p:cNvSpPr txBox="1"/>
          <p:nvPr/>
        </p:nvSpPr>
        <p:spPr>
          <a:xfrm>
            <a:off x="4779379" y="4344980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channel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6C4B67-8DCF-4C07-B639-E0581CEB607F}"/>
              </a:ext>
            </a:extLst>
          </p:cNvPr>
          <p:cNvSpPr txBox="1"/>
          <p:nvPr/>
        </p:nvSpPr>
        <p:spPr>
          <a:xfrm>
            <a:off x="6232212" y="4341814"/>
            <a:ext cx="295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cryptographic method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352F872-7724-42A6-AA1A-3DB0A58FBDE6}"/>
              </a:ext>
            </a:extLst>
          </p:cNvPr>
          <p:cNvGrpSpPr/>
          <p:nvPr/>
        </p:nvGrpSpPr>
        <p:grpSpPr>
          <a:xfrm>
            <a:off x="3246548" y="2879202"/>
            <a:ext cx="5513708" cy="1560731"/>
            <a:chOff x="2715822" y="2971800"/>
            <a:chExt cx="5513708" cy="1560731"/>
          </a:xfrm>
        </p:grpSpPr>
        <p:pic>
          <p:nvPicPr>
            <p:cNvPr id="5" name="圖形 4" descr="使用者">
              <a:extLst>
                <a:ext uri="{FF2B5EF4-FFF2-40B4-BE49-F238E27FC236}">
                  <a16:creationId xmlns:a16="http://schemas.microsoft.com/office/drawing/2014/main" id="{64ABCAFB-425D-4296-82CC-CF547103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3002" y="2971800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使用者">
              <a:extLst>
                <a:ext uri="{FF2B5EF4-FFF2-40B4-BE49-F238E27FC236}">
                  <a16:creationId xmlns:a16="http://schemas.microsoft.com/office/drawing/2014/main" id="{F78D15B3-CC52-488F-ABAE-122CDCB9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7483" y="2971800"/>
              <a:ext cx="914400" cy="9144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46F3150-3424-4310-AE40-5FEB6F271C6E}"/>
                </a:ext>
              </a:extLst>
            </p:cNvPr>
            <p:cNvSpPr txBox="1"/>
            <p:nvPr/>
          </p:nvSpPr>
          <p:spPr>
            <a:xfrm>
              <a:off x="2715822" y="3886200"/>
              <a:ext cx="108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Alice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924489A-DA53-44FA-891A-279AEB55ED6D}"/>
                </a:ext>
              </a:extLst>
            </p:cNvPr>
            <p:cNvSpPr txBox="1"/>
            <p:nvPr/>
          </p:nvSpPr>
          <p:spPr>
            <a:xfrm>
              <a:off x="7307483" y="3886200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Bob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DD09D31B-8EBD-4D70-A5EC-7A56F2DD1DAC}"/>
                </a:ext>
              </a:extLst>
            </p:cNvPr>
            <p:cNvSpPr/>
            <p:nvPr/>
          </p:nvSpPr>
          <p:spPr>
            <a:xfrm>
              <a:off x="4401273" y="3752165"/>
              <a:ext cx="2222339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0" name="圖形 9" descr="打開的書本">
            <a:extLst>
              <a:ext uri="{FF2B5EF4-FFF2-40B4-BE49-F238E27FC236}">
                <a16:creationId xmlns:a16="http://schemas.microsoft.com/office/drawing/2014/main" id="{A7CB32F8-B1C6-49B3-AD69-3F32DA9006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7393" y="2879202"/>
            <a:ext cx="914400" cy="914400"/>
          </a:xfrm>
          <a:prstGeom prst="rect">
            <a:avLst/>
          </a:prstGeom>
        </p:spPr>
      </p:pic>
      <p:pic>
        <p:nvPicPr>
          <p:cNvPr id="16" name="圖形 15" descr="打開的書本">
            <a:extLst>
              <a:ext uri="{FF2B5EF4-FFF2-40B4-BE49-F238E27FC236}">
                <a16:creationId xmlns:a16="http://schemas.microsoft.com/office/drawing/2014/main" id="{FF8A19B3-99B4-4F28-BCF2-8FB460111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7578" y="2879202"/>
            <a:ext cx="914400" cy="914400"/>
          </a:xfrm>
          <a:prstGeom prst="rect">
            <a:avLst/>
          </a:prstGeom>
        </p:spPr>
      </p:pic>
      <p:pic>
        <p:nvPicPr>
          <p:cNvPr id="12" name="圖形 11" descr="火">
            <a:extLst>
              <a:ext uri="{FF2B5EF4-FFF2-40B4-BE49-F238E27FC236}">
                <a16:creationId xmlns:a16="http://schemas.microsoft.com/office/drawing/2014/main" id="{F29D62AE-FB3A-4435-8148-45CA614CDF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7393" y="2879202"/>
            <a:ext cx="914400" cy="914400"/>
          </a:xfrm>
          <a:prstGeom prst="rect">
            <a:avLst/>
          </a:prstGeom>
        </p:spPr>
      </p:pic>
      <p:pic>
        <p:nvPicPr>
          <p:cNvPr id="17" name="圖形 16" descr="火">
            <a:extLst>
              <a:ext uri="{FF2B5EF4-FFF2-40B4-BE49-F238E27FC236}">
                <a16:creationId xmlns:a16="http://schemas.microsoft.com/office/drawing/2014/main" id="{FC2A9DF4-5034-450A-9895-DC5F59A9B5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7072" y="2879202"/>
            <a:ext cx="914400" cy="9144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9A3B558D-B0EA-4576-9495-81B1A6BD2260}"/>
              </a:ext>
            </a:extLst>
          </p:cNvPr>
          <p:cNvSpPr txBox="1"/>
          <p:nvPr/>
        </p:nvSpPr>
        <p:spPr>
          <a:xfrm>
            <a:off x="4664554" y="2449757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One-time pad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66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B6CE3BC-3E39-414C-83CB-788C406C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9700"/>
            <a:ext cx="9666866" cy="23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1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B6CE3BC-3E39-414C-83CB-788C406C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80" y="1498887"/>
            <a:ext cx="6628826" cy="499398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0B3D249-4594-4937-A24A-43A07543D1DF}"/>
              </a:ext>
            </a:extLst>
          </p:cNvPr>
          <p:cNvSpPr txBox="1"/>
          <p:nvPr/>
        </p:nvSpPr>
        <p:spPr>
          <a:xfrm>
            <a:off x="8005483" y="3244335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↑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E8D3C6-57A3-45E4-93D8-A4C1C8579AF0}"/>
              </a:ext>
            </a:extLst>
          </p:cNvPr>
          <p:cNvSpPr txBox="1"/>
          <p:nvPr/>
        </p:nvSpPr>
        <p:spPr>
          <a:xfrm>
            <a:off x="4509248" y="3244335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→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817766-28ED-4DD8-9DC5-4341B2CA193A}"/>
              </a:ext>
            </a:extLst>
          </p:cNvPr>
          <p:cNvSpPr txBox="1"/>
          <p:nvPr/>
        </p:nvSpPr>
        <p:spPr>
          <a:xfrm>
            <a:off x="4509248" y="5575159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↗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7DF097-B017-4564-B25B-76089C1F87A7}"/>
              </a:ext>
            </a:extLst>
          </p:cNvPr>
          <p:cNvSpPr txBox="1"/>
          <p:nvPr/>
        </p:nvSpPr>
        <p:spPr>
          <a:xfrm>
            <a:off x="8005483" y="5575159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↖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B6CE3BC-3E39-414C-83CB-788C406C9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6"/>
          <a:stretch/>
        </p:blipFill>
        <p:spPr>
          <a:xfrm>
            <a:off x="6096000" y="2048071"/>
            <a:ext cx="4665286" cy="35430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5D1787-84DD-4FB1-8524-75963917E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50"/>
          <a:stretch/>
        </p:blipFill>
        <p:spPr>
          <a:xfrm>
            <a:off x="775447" y="2048071"/>
            <a:ext cx="4665286" cy="353693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542B695-312A-41EC-9462-B86F508D8F0E}"/>
              </a:ext>
            </a:extLst>
          </p:cNvPr>
          <p:cNvSpPr txBox="1"/>
          <p:nvPr/>
        </p:nvSpPr>
        <p:spPr>
          <a:xfrm>
            <a:off x="3711389" y="3198167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↑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503515-3162-4765-9897-3A6D9F2A90A8}"/>
              </a:ext>
            </a:extLst>
          </p:cNvPr>
          <p:cNvSpPr txBox="1"/>
          <p:nvPr/>
        </p:nvSpPr>
        <p:spPr>
          <a:xfrm>
            <a:off x="2583655" y="4445606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↑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CD59A0-59B6-4C0D-A628-301020B65609}"/>
              </a:ext>
            </a:extLst>
          </p:cNvPr>
          <p:cNvSpPr txBox="1"/>
          <p:nvPr/>
        </p:nvSpPr>
        <p:spPr>
          <a:xfrm>
            <a:off x="7904208" y="4395855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↖ 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CD1B42-2C71-4347-88D2-5C17F775E7F9}"/>
              </a:ext>
            </a:extLst>
          </p:cNvPr>
          <p:cNvSpPr txBox="1"/>
          <p:nvPr/>
        </p:nvSpPr>
        <p:spPr>
          <a:xfrm>
            <a:off x="8932485" y="2529466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↖ 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506AB28-184C-49AC-9480-F178C9F64479}"/>
              </a:ext>
            </a:extLst>
          </p:cNvPr>
          <p:cNvSpPr txBox="1"/>
          <p:nvPr/>
        </p:nvSpPr>
        <p:spPr>
          <a:xfrm>
            <a:off x="9846886" y="2529466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↗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C059A-8608-4F80-91E8-E19A581B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Five common operations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0BCAF9-2A23-46A6-96CA-F2053CB3B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03" y="3064015"/>
            <a:ext cx="7079593" cy="2042337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D68E884-9353-4DB6-B101-843F2135F468}"/>
              </a:ext>
            </a:extLst>
          </p:cNvPr>
          <p:cNvSpPr txBox="1"/>
          <p:nvPr/>
        </p:nvSpPr>
        <p:spPr>
          <a:xfrm>
            <a:off x="1030817" y="1915686"/>
            <a:ext cx="338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Hadamard gate :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2815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94CAC9-2F37-43D9-8346-A64C9C11A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0" y="2502427"/>
            <a:ext cx="5276639" cy="30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7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6357C1-A561-46A8-B985-B7992D6B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62" y="1466570"/>
            <a:ext cx="4692079" cy="48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2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FD5E40-09E9-49DE-8888-DD26A6A24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0" y="2502427"/>
            <a:ext cx="5276639" cy="30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70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6DAC26A-CFA7-4869-B5E5-76CFC750569B}"/>
              </a:ext>
            </a:extLst>
          </p:cNvPr>
          <p:cNvSpPr/>
          <p:nvPr/>
        </p:nvSpPr>
        <p:spPr>
          <a:xfrm>
            <a:off x="2833511" y="2111022"/>
            <a:ext cx="8410222" cy="3386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E2107-02CF-4F38-AE65-7C497BD91CC6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Alice key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6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1CFAA6A3-3F5D-4639-9F90-2B530346F26A}"/>
              </a:ext>
            </a:extLst>
          </p:cNvPr>
          <p:cNvGrpSpPr/>
          <p:nvPr/>
        </p:nvGrpSpPr>
        <p:grpSpPr>
          <a:xfrm>
            <a:off x="1228818" y="2479511"/>
            <a:ext cx="9981049" cy="369332"/>
            <a:chOff x="1262684" y="2095689"/>
            <a:chExt cx="9981049" cy="36933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6DAC26A-CFA7-4869-B5E5-76CFC750569B}"/>
                </a:ext>
              </a:extLst>
            </p:cNvPr>
            <p:cNvSpPr/>
            <p:nvPr/>
          </p:nvSpPr>
          <p:spPr>
            <a:xfrm>
              <a:off x="2833511" y="2111022"/>
              <a:ext cx="8410222" cy="3386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1FE2107-02CF-4F38-AE65-7C497BD91CC6}"/>
                </a:ext>
              </a:extLst>
            </p:cNvPr>
            <p:cNvSpPr txBox="1"/>
            <p:nvPr/>
          </p:nvSpPr>
          <p:spPr>
            <a:xfrm>
              <a:off x="1262684" y="2095689"/>
              <a:ext cx="152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Alice polarizer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55E286-C6C0-4571-84E0-8F3D9933D896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815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1CFAA6A3-3F5D-4639-9F90-2B530346F26A}"/>
              </a:ext>
            </a:extLst>
          </p:cNvPr>
          <p:cNvGrpSpPr/>
          <p:nvPr/>
        </p:nvGrpSpPr>
        <p:grpSpPr>
          <a:xfrm>
            <a:off x="1285771" y="2870579"/>
            <a:ext cx="9924096" cy="369332"/>
            <a:chOff x="1319637" y="2080357"/>
            <a:chExt cx="9924096" cy="36933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6DAC26A-CFA7-4869-B5E5-76CFC750569B}"/>
                </a:ext>
              </a:extLst>
            </p:cNvPr>
            <p:cNvSpPr/>
            <p:nvPr/>
          </p:nvSpPr>
          <p:spPr>
            <a:xfrm>
              <a:off x="2833511" y="2111022"/>
              <a:ext cx="8410222" cy="3386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1FE2107-02CF-4F38-AE65-7C497BD91CC6}"/>
                </a:ext>
              </a:extLst>
            </p:cNvPr>
            <p:cNvSpPr txBox="1"/>
            <p:nvPr/>
          </p:nvSpPr>
          <p:spPr>
            <a:xfrm>
              <a:off x="1319637" y="2080357"/>
              <a:ext cx="14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Alice photons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5A0811-7090-4F23-92D3-7A95E1B5D058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A8C7DE-1488-46B5-94B3-C49D0E40018F}"/>
              </a:ext>
            </a:extLst>
          </p:cNvPr>
          <p:cNvSpPr txBox="1"/>
          <p:nvPr/>
        </p:nvSpPr>
        <p:spPr>
          <a:xfrm>
            <a:off x="1228818" y="2479511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polarizer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1702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6DAC26A-CFA7-4869-B5E5-76CFC750569B}"/>
              </a:ext>
            </a:extLst>
          </p:cNvPr>
          <p:cNvSpPr/>
          <p:nvPr/>
        </p:nvSpPr>
        <p:spPr>
          <a:xfrm>
            <a:off x="2777067" y="3251578"/>
            <a:ext cx="8410222" cy="3386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A33012-FFB7-4FB5-94D0-61740D7D0CDA}"/>
              </a:ext>
            </a:extLst>
          </p:cNvPr>
          <p:cNvSpPr txBox="1"/>
          <p:nvPr/>
        </p:nvSpPr>
        <p:spPr>
          <a:xfrm>
            <a:off x="1329102" y="3217332"/>
            <a:ext cx="14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Bob polarizer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2F4B9D-68A9-4FF7-8402-9C01F3EF93A2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D7CE81-2885-42C8-9F40-89E9B9B5ED57}"/>
              </a:ext>
            </a:extLst>
          </p:cNvPr>
          <p:cNvSpPr txBox="1"/>
          <p:nvPr/>
        </p:nvSpPr>
        <p:spPr>
          <a:xfrm>
            <a:off x="1228818" y="2479511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polarizer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F47CBF-85CC-4D71-A2A5-74621D93C2A2}"/>
              </a:ext>
            </a:extLst>
          </p:cNvPr>
          <p:cNvSpPr txBox="1"/>
          <p:nvPr/>
        </p:nvSpPr>
        <p:spPr>
          <a:xfrm>
            <a:off x="1285771" y="2870579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photons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449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1CFAA6A3-3F5D-4639-9F90-2B530346F26A}"/>
              </a:ext>
            </a:extLst>
          </p:cNvPr>
          <p:cNvGrpSpPr/>
          <p:nvPr/>
        </p:nvGrpSpPr>
        <p:grpSpPr>
          <a:xfrm>
            <a:off x="1327448" y="3618090"/>
            <a:ext cx="9848552" cy="369332"/>
            <a:chOff x="1395181" y="2108202"/>
            <a:chExt cx="9848552" cy="36933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6DAC26A-CFA7-4869-B5E5-76CFC750569B}"/>
                </a:ext>
              </a:extLst>
            </p:cNvPr>
            <p:cNvSpPr/>
            <p:nvPr/>
          </p:nvSpPr>
          <p:spPr>
            <a:xfrm>
              <a:off x="2833511" y="2111022"/>
              <a:ext cx="8410222" cy="3386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1FE2107-02CF-4F38-AE65-7C497BD91CC6}"/>
                </a:ext>
              </a:extLst>
            </p:cNvPr>
            <p:cNvSpPr txBox="1"/>
            <p:nvPr/>
          </p:nvSpPr>
          <p:spPr>
            <a:xfrm>
              <a:off x="1395181" y="2108202"/>
              <a:ext cx="139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Bob photons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CB5E41-C03E-4E2B-95E6-53BA8595857E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BD591C-0F62-4A2E-B699-EA6812A5C9F8}"/>
              </a:ext>
            </a:extLst>
          </p:cNvPr>
          <p:cNvSpPr txBox="1"/>
          <p:nvPr/>
        </p:nvSpPr>
        <p:spPr>
          <a:xfrm>
            <a:off x="1228818" y="2479511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polarizer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BBFC81-5CDE-4D5A-AE3F-824177833C37}"/>
              </a:ext>
            </a:extLst>
          </p:cNvPr>
          <p:cNvSpPr txBox="1"/>
          <p:nvPr/>
        </p:nvSpPr>
        <p:spPr>
          <a:xfrm>
            <a:off x="1285771" y="2870579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photons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7B49FA-0A85-4AF1-AACF-CD4C7A072048}"/>
              </a:ext>
            </a:extLst>
          </p:cNvPr>
          <p:cNvSpPr txBox="1"/>
          <p:nvPr/>
        </p:nvSpPr>
        <p:spPr>
          <a:xfrm>
            <a:off x="1329102" y="3217332"/>
            <a:ext cx="14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Bob polarizer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126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1CFAA6A3-3F5D-4639-9F90-2B530346F26A}"/>
              </a:ext>
            </a:extLst>
          </p:cNvPr>
          <p:cNvGrpSpPr/>
          <p:nvPr/>
        </p:nvGrpSpPr>
        <p:grpSpPr>
          <a:xfrm>
            <a:off x="1437222" y="3996266"/>
            <a:ext cx="9761356" cy="374221"/>
            <a:chOff x="1482377" y="2111022"/>
            <a:chExt cx="9761356" cy="37422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6DAC26A-CFA7-4869-B5E5-76CFC750569B}"/>
                </a:ext>
              </a:extLst>
            </p:cNvPr>
            <p:cNvSpPr/>
            <p:nvPr/>
          </p:nvSpPr>
          <p:spPr>
            <a:xfrm>
              <a:off x="2833511" y="2111022"/>
              <a:ext cx="8410222" cy="3386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1FE2107-02CF-4F38-AE65-7C497BD91CC6}"/>
                </a:ext>
              </a:extLst>
            </p:cNvPr>
            <p:cNvSpPr txBox="1"/>
            <p:nvPr/>
          </p:nvSpPr>
          <p:spPr>
            <a:xfrm>
              <a:off x="1482377" y="2115911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Alice report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DA733F4-BC89-485E-B461-E5C5DB483987}"/>
              </a:ext>
            </a:extLst>
          </p:cNvPr>
          <p:cNvSpPr/>
          <p:nvPr/>
        </p:nvSpPr>
        <p:spPr>
          <a:xfrm>
            <a:off x="2788356" y="3237365"/>
            <a:ext cx="8410222" cy="33866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E074CBD-3166-4351-8D80-4AA32145EEBB}"/>
              </a:ext>
            </a:extLst>
          </p:cNvPr>
          <p:cNvSpPr/>
          <p:nvPr/>
        </p:nvSpPr>
        <p:spPr>
          <a:xfrm>
            <a:off x="2788356" y="2497143"/>
            <a:ext cx="8410222" cy="33866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1101CF-9423-476A-AD69-49E2A4BA32DA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FAA9B7-5DDE-4AEC-B990-D3FE79A753CE}"/>
              </a:ext>
            </a:extLst>
          </p:cNvPr>
          <p:cNvSpPr txBox="1"/>
          <p:nvPr/>
        </p:nvSpPr>
        <p:spPr>
          <a:xfrm>
            <a:off x="1228818" y="2479511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Alice polarizer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2A90EF8-D58A-4991-B880-DD7EE3CBD972}"/>
              </a:ext>
            </a:extLst>
          </p:cNvPr>
          <p:cNvSpPr txBox="1"/>
          <p:nvPr/>
        </p:nvSpPr>
        <p:spPr>
          <a:xfrm>
            <a:off x="1285771" y="2870579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photons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A9F028-2DB8-42D9-A8C5-180982E4BD50}"/>
              </a:ext>
            </a:extLst>
          </p:cNvPr>
          <p:cNvSpPr txBox="1"/>
          <p:nvPr/>
        </p:nvSpPr>
        <p:spPr>
          <a:xfrm>
            <a:off x="1329102" y="3217332"/>
            <a:ext cx="14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Bob polarizer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44509D-706B-4785-8BE1-1AC73FE6965B}"/>
              </a:ext>
            </a:extLst>
          </p:cNvPr>
          <p:cNvSpPr txBox="1"/>
          <p:nvPr/>
        </p:nvSpPr>
        <p:spPr>
          <a:xfrm>
            <a:off x="1327448" y="3618090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Bob photons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394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6DAC26A-CFA7-4869-B5E5-76CFC750569B}"/>
              </a:ext>
            </a:extLst>
          </p:cNvPr>
          <p:cNvSpPr/>
          <p:nvPr/>
        </p:nvSpPr>
        <p:spPr>
          <a:xfrm>
            <a:off x="2833512" y="4380088"/>
            <a:ext cx="8410222" cy="6886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20F606-F947-442A-A5EC-05B8486C8C10}"/>
              </a:ext>
            </a:extLst>
          </p:cNvPr>
          <p:cNvSpPr txBox="1"/>
          <p:nvPr/>
        </p:nvSpPr>
        <p:spPr>
          <a:xfrm>
            <a:off x="1893390" y="4380088"/>
            <a:ext cx="87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Key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89A1FC-C465-4124-8E76-09B8D5B04A88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A154A9-479B-4DCE-AA20-22D33D9A146B}"/>
              </a:ext>
            </a:extLst>
          </p:cNvPr>
          <p:cNvSpPr txBox="1"/>
          <p:nvPr/>
        </p:nvSpPr>
        <p:spPr>
          <a:xfrm>
            <a:off x="1228818" y="2479511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polarizer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66F3E1F-7EF4-41EA-9109-2AE7CF44C702}"/>
              </a:ext>
            </a:extLst>
          </p:cNvPr>
          <p:cNvSpPr txBox="1"/>
          <p:nvPr/>
        </p:nvSpPr>
        <p:spPr>
          <a:xfrm>
            <a:off x="1285771" y="2870579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photons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3DC1C3-464B-4FC7-ABF2-1391B3705EB0}"/>
              </a:ext>
            </a:extLst>
          </p:cNvPr>
          <p:cNvSpPr txBox="1"/>
          <p:nvPr/>
        </p:nvSpPr>
        <p:spPr>
          <a:xfrm>
            <a:off x="1329102" y="3217332"/>
            <a:ext cx="14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Bob polarizer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027689-0FC6-4C56-8353-9EAB61DF4632}"/>
              </a:ext>
            </a:extLst>
          </p:cNvPr>
          <p:cNvSpPr txBox="1"/>
          <p:nvPr/>
        </p:nvSpPr>
        <p:spPr>
          <a:xfrm>
            <a:off x="1327448" y="3618090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Bob photons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7017E8-440A-4C5A-8C58-425A1521E258}"/>
              </a:ext>
            </a:extLst>
          </p:cNvPr>
          <p:cNvSpPr txBox="1"/>
          <p:nvPr/>
        </p:nvSpPr>
        <p:spPr>
          <a:xfrm>
            <a:off x="1437222" y="4001155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report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53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C059A-8608-4F80-91E8-E19A581B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Five common operations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0BCAF9-2A23-46A6-96CA-F2053CB3B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" y="1766928"/>
            <a:ext cx="3393040" cy="97883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D68E884-9353-4DB6-B101-843F2135F468}"/>
              </a:ext>
            </a:extLst>
          </p:cNvPr>
          <p:cNvSpPr txBox="1"/>
          <p:nvPr/>
        </p:nvSpPr>
        <p:spPr>
          <a:xfrm>
            <a:off x="161572" y="1229023"/>
            <a:ext cx="196662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Hadamard gate : </a:t>
            </a:r>
          </a:p>
          <a:p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BBAAF1-62C4-4981-9065-B984722ED5A0}"/>
              </a:ext>
            </a:extLst>
          </p:cNvPr>
          <p:cNvGrpSpPr/>
          <p:nvPr/>
        </p:nvGrpSpPr>
        <p:grpSpPr>
          <a:xfrm>
            <a:off x="4501349" y="1473320"/>
            <a:ext cx="6773334" cy="3911360"/>
            <a:chOff x="4264164" y="1567577"/>
            <a:chExt cx="6773334" cy="391136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83EE598-51C5-494E-A95F-D53F2977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164" y="1567577"/>
              <a:ext cx="6773334" cy="391136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3E28D9A-97A7-4210-83F5-AA9732D4E62E}"/>
                </a:ext>
              </a:extLst>
            </p:cNvPr>
            <p:cNvSpPr txBox="1"/>
            <p:nvPr/>
          </p:nvSpPr>
          <p:spPr>
            <a:xfrm>
              <a:off x="7936089" y="4357511"/>
              <a:ext cx="9316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i="1" dirty="0">
                  <a:solidFill>
                    <a:srgbClr val="FF0000"/>
                  </a:solidFill>
                </a:rPr>
                <a:t>---W</a:t>
              </a:r>
              <a:endParaRPr lang="zh-TW" altLang="en-US" sz="32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411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AA4F8-4104-489C-9DA7-13974B3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Catching eavesdroppers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C4E9DBB-4AD8-489A-9C5A-4987F9943607}"/>
              </a:ext>
            </a:extLst>
          </p:cNvPr>
          <p:cNvGrpSpPr/>
          <p:nvPr/>
        </p:nvGrpSpPr>
        <p:grpSpPr>
          <a:xfrm>
            <a:off x="3339146" y="2011101"/>
            <a:ext cx="5513708" cy="1560731"/>
            <a:chOff x="2715822" y="2971800"/>
            <a:chExt cx="5513708" cy="1560731"/>
          </a:xfrm>
        </p:grpSpPr>
        <p:pic>
          <p:nvPicPr>
            <p:cNvPr id="5" name="圖形 4" descr="使用者">
              <a:extLst>
                <a:ext uri="{FF2B5EF4-FFF2-40B4-BE49-F238E27FC236}">
                  <a16:creationId xmlns:a16="http://schemas.microsoft.com/office/drawing/2014/main" id="{326E352F-44EA-496F-A3BA-3592451C7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3002" y="2971800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使用者">
              <a:extLst>
                <a:ext uri="{FF2B5EF4-FFF2-40B4-BE49-F238E27FC236}">
                  <a16:creationId xmlns:a16="http://schemas.microsoft.com/office/drawing/2014/main" id="{98E62BC7-54B3-4845-A8A2-10F969FE7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7483" y="2971800"/>
              <a:ext cx="914400" cy="9144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EA51D18-0E3E-4EB9-AABC-320F11ECD166}"/>
                </a:ext>
              </a:extLst>
            </p:cNvPr>
            <p:cNvSpPr txBox="1"/>
            <p:nvPr/>
          </p:nvSpPr>
          <p:spPr>
            <a:xfrm>
              <a:off x="2715822" y="3886200"/>
              <a:ext cx="108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Alice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ED940BC-2937-465A-9F5B-63E5693E1D46}"/>
                </a:ext>
              </a:extLst>
            </p:cNvPr>
            <p:cNvSpPr txBox="1"/>
            <p:nvPr/>
          </p:nvSpPr>
          <p:spPr>
            <a:xfrm>
              <a:off x="7307483" y="3886200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Bob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F1D1ED06-D103-4227-A894-1A16E4004E24}"/>
                </a:ext>
              </a:extLst>
            </p:cNvPr>
            <p:cNvSpPr/>
            <p:nvPr/>
          </p:nvSpPr>
          <p:spPr>
            <a:xfrm>
              <a:off x="4401273" y="3752165"/>
              <a:ext cx="2222339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1" name="圖形 10" descr="太空人">
            <a:extLst>
              <a:ext uri="{FF2B5EF4-FFF2-40B4-BE49-F238E27FC236}">
                <a16:creationId xmlns:a16="http://schemas.microsoft.com/office/drawing/2014/main" id="{129C3F6D-CD05-457D-A1F3-15868B3CA3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9778" y="3609335"/>
            <a:ext cx="914400" cy="9144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FA9FB3-B7ED-4167-8C8F-B11FC191786B}"/>
              </a:ext>
            </a:extLst>
          </p:cNvPr>
          <p:cNvSpPr txBox="1"/>
          <p:nvPr/>
        </p:nvSpPr>
        <p:spPr>
          <a:xfrm>
            <a:off x="5574199" y="4349444"/>
            <a:ext cx="832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Eve</a:t>
            </a:r>
            <a:endParaRPr lang="zh-TW" altLang="en-US" sz="36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5EED163-2B1F-4828-9CCD-5EB82E298062}"/>
              </a:ext>
            </a:extLst>
          </p:cNvPr>
          <p:cNvCxnSpPr>
            <a:stCxn id="11" idx="0"/>
          </p:cNvCxnSpPr>
          <p:nvPr/>
        </p:nvCxnSpPr>
        <p:spPr>
          <a:xfrm flipV="1">
            <a:off x="6016978" y="3248666"/>
            <a:ext cx="0" cy="360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43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AA4F8-4104-489C-9DA7-13974B3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Catching eavesdroppers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D683446-47C7-46B7-A9B6-389A0819D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00" y="1792289"/>
            <a:ext cx="3726264" cy="4044008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79CA6EC8-84EC-445A-B507-6D42FB0C0AA3}"/>
              </a:ext>
            </a:extLst>
          </p:cNvPr>
          <p:cNvGrpSpPr/>
          <p:nvPr/>
        </p:nvGrpSpPr>
        <p:grpSpPr>
          <a:xfrm>
            <a:off x="2700956" y="1906129"/>
            <a:ext cx="1528495" cy="3299422"/>
            <a:chOff x="2700956" y="1906129"/>
            <a:chExt cx="1528495" cy="329942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926A2B0-B3BB-4A71-ADFA-4DC6F9C415FB}"/>
                </a:ext>
              </a:extLst>
            </p:cNvPr>
            <p:cNvSpPr txBox="1"/>
            <p:nvPr/>
          </p:nvSpPr>
          <p:spPr>
            <a:xfrm>
              <a:off x="3139331" y="1906129"/>
              <a:ext cx="1004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key</a:t>
              </a:r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DB4EC97-0868-4496-AE99-50271D4F89D5}"/>
                </a:ext>
              </a:extLst>
            </p:cNvPr>
            <p:cNvSpPr txBox="1"/>
            <p:nvPr/>
          </p:nvSpPr>
          <p:spPr>
            <a:xfrm>
              <a:off x="2700956" y="2320620"/>
              <a:ext cx="152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polarizer</a:t>
              </a:r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701ABA9-FDDC-4697-B768-19F98CAF2ACD}"/>
                </a:ext>
              </a:extLst>
            </p:cNvPr>
            <p:cNvSpPr txBox="1"/>
            <p:nvPr/>
          </p:nvSpPr>
          <p:spPr>
            <a:xfrm>
              <a:off x="2700956" y="2735111"/>
              <a:ext cx="14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photons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D607ABB-2D60-46CF-9E69-7E68F00F40B1}"/>
                </a:ext>
              </a:extLst>
            </p:cNvPr>
            <p:cNvSpPr txBox="1"/>
            <p:nvPr/>
          </p:nvSpPr>
          <p:spPr>
            <a:xfrm>
              <a:off x="2714123" y="4003713"/>
              <a:ext cx="1428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Bob polarizer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A171784-8233-4150-878A-6A655EE29089}"/>
                </a:ext>
              </a:extLst>
            </p:cNvPr>
            <p:cNvSpPr txBox="1"/>
            <p:nvPr/>
          </p:nvSpPr>
          <p:spPr>
            <a:xfrm>
              <a:off x="2778478" y="4418204"/>
              <a:ext cx="139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Bob photons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E272F0F-0A68-4803-83EE-1B9B49177F4D}"/>
                </a:ext>
              </a:extLst>
            </p:cNvPr>
            <p:cNvSpPr txBox="1"/>
            <p:nvPr/>
          </p:nvSpPr>
          <p:spPr>
            <a:xfrm>
              <a:off x="2888252" y="4836219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report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50DFADA-5288-4D56-9A82-3798CEC0B204}"/>
                </a:ext>
              </a:extLst>
            </p:cNvPr>
            <p:cNvSpPr txBox="1"/>
            <p:nvPr/>
          </p:nvSpPr>
          <p:spPr>
            <a:xfrm>
              <a:off x="2758622" y="313329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Eve polarizer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1625AA5-56D3-48A1-AF00-C306ADB9B72B}"/>
                </a:ext>
              </a:extLst>
            </p:cNvPr>
            <p:cNvSpPr txBox="1"/>
            <p:nvPr/>
          </p:nvSpPr>
          <p:spPr>
            <a:xfrm>
              <a:off x="2807139" y="3569842"/>
              <a:ext cx="1335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Eve photons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2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AA4F8-4104-489C-9DA7-13974B3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Catching eavesdroppers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780DF97-BB3B-4065-8805-AA1640924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71" y="1791437"/>
            <a:ext cx="8454779" cy="3909452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5D311A42-1573-4661-AE35-9A9D45186F41}"/>
              </a:ext>
            </a:extLst>
          </p:cNvPr>
          <p:cNvGrpSpPr/>
          <p:nvPr/>
        </p:nvGrpSpPr>
        <p:grpSpPr>
          <a:xfrm>
            <a:off x="1820423" y="1804529"/>
            <a:ext cx="1528495" cy="2815117"/>
            <a:chOff x="2700956" y="1906129"/>
            <a:chExt cx="1528495" cy="2815117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F94EECB-A532-4171-8446-C419929321D7}"/>
                </a:ext>
              </a:extLst>
            </p:cNvPr>
            <p:cNvSpPr txBox="1"/>
            <p:nvPr/>
          </p:nvSpPr>
          <p:spPr>
            <a:xfrm>
              <a:off x="3139331" y="1906129"/>
              <a:ext cx="1004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key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ACFA375-FE98-41B2-8B73-192F5C70CB59}"/>
                </a:ext>
              </a:extLst>
            </p:cNvPr>
            <p:cNvSpPr txBox="1"/>
            <p:nvPr/>
          </p:nvSpPr>
          <p:spPr>
            <a:xfrm>
              <a:off x="2700956" y="2277063"/>
              <a:ext cx="152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polarizer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A6A998A-3F20-4604-A8D8-1E2969B350C7}"/>
                </a:ext>
              </a:extLst>
            </p:cNvPr>
            <p:cNvSpPr txBox="1"/>
            <p:nvPr/>
          </p:nvSpPr>
          <p:spPr>
            <a:xfrm>
              <a:off x="2700956" y="2634644"/>
              <a:ext cx="14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photons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8BC3DE3-0E86-45EC-AA8E-2BD0F4147AE3}"/>
                </a:ext>
              </a:extLst>
            </p:cNvPr>
            <p:cNvSpPr txBox="1"/>
            <p:nvPr/>
          </p:nvSpPr>
          <p:spPr>
            <a:xfrm>
              <a:off x="2736372" y="3628450"/>
              <a:ext cx="1428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Bob polarizer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8C4C2CC-A10C-47DE-97EC-243C0997A74D}"/>
                </a:ext>
              </a:extLst>
            </p:cNvPr>
            <p:cNvSpPr txBox="1"/>
            <p:nvPr/>
          </p:nvSpPr>
          <p:spPr>
            <a:xfrm>
              <a:off x="2754132" y="3986229"/>
              <a:ext cx="139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Bob photons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71AD48F-8978-4CEF-9165-2CEC6C290C3E}"/>
                </a:ext>
              </a:extLst>
            </p:cNvPr>
            <p:cNvSpPr txBox="1"/>
            <p:nvPr/>
          </p:nvSpPr>
          <p:spPr>
            <a:xfrm>
              <a:off x="2876753" y="4351914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report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89F0D2C-34CB-4BF6-8764-1E6D635A78AA}"/>
                </a:ext>
              </a:extLst>
            </p:cNvPr>
            <p:cNvSpPr txBox="1"/>
            <p:nvPr/>
          </p:nvSpPr>
          <p:spPr>
            <a:xfrm>
              <a:off x="2758622" y="296312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Eve polarizer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9323F19-A144-46BB-B137-EF63F156FC67}"/>
                </a:ext>
              </a:extLst>
            </p:cNvPr>
            <p:cNvSpPr txBox="1"/>
            <p:nvPr/>
          </p:nvSpPr>
          <p:spPr>
            <a:xfrm>
              <a:off x="2824302" y="3279036"/>
              <a:ext cx="1335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Eve photons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1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C059A-8608-4F80-91E8-E19A581B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Five common operations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0BCAF9-2A23-46A6-96CA-F2053CB3B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22" y="2452808"/>
            <a:ext cx="5194378" cy="1498486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D68E884-9353-4DB6-B101-843F2135F468}"/>
              </a:ext>
            </a:extLst>
          </p:cNvPr>
          <p:cNvSpPr txBox="1"/>
          <p:nvPr/>
        </p:nvSpPr>
        <p:spPr>
          <a:xfrm>
            <a:off x="1027025" y="1687250"/>
            <a:ext cx="3790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Hadamard gate : </a:t>
            </a:r>
          </a:p>
          <a:p>
            <a:endParaRPr lang="zh-TW" altLang="en-US" sz="3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2AD205-FC5D-49D9-ADBC-9C2BA32F6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06" y="4472252"/>
            <a:ext cx="8703897" cy="1779461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2722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74A74-42FF-46B0-BDF0-B9C53184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unitary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D957A-5637-4042-9680-BD778DC3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05" y="1980475"/>
            <a:ext cx="6847390" cy="60505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It states that if </a:t>
            </a:r>
            <a:r>
              <a:rPr lang="en-US" altLang="zh-TW" i="1" dirty="0"/>
              <a:t>M </a:t>
            </a:r>
            <a:r>
              <a:rPr lang="en-US" altLang="zh-TW" dirty="0"/>
              <a:t>is unitary, then </a:t>
            </a:r>
            <a:r>
              <a:rPr lang="en-US" altLang="zh-TW" i="1" dirty="0"/>
              <a:t>MM</a:t>
            </a:r>
            <a:r>
              <a:rPr lang="en-US" altLang="zh-TW" dirty="0"/>
              <a:t>* = </a:t>
            </a:r>
            <a:r>
              <a:rPr lang="en-US" altLang="zh-TW" dirty="0">
                <a:solidFill>
                  <a:srgbClr val="FF0000"/>
                </a:solidFill>
              </a:rPr>
              <a:t>±</a:t>
            </a:r>
            <a:r>
              <a:rPr lang="en-US" altLang="zh-TW" i="1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AD163F3-4462-4161-BCCF-01E6D526C171}"/>
                  </a:ext>
                </a:extLst>
              </p:cNvPr>
              <p:cNvSpPr txBox="1"/>
              <p:nvPr/>
            </p:nvSpPr>
            <p:spPr>
              <a:xfrm>
                <a:off x="3071964" y="3045204"/>
                <a:ext cx="6526634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EX:</a:t>
                </a:r>
                <a:r>
                  <a:rPr lang="zh-TW" altLang="en-US" sz="3200" dirty="0"/>
                  <a:t> </a:t>
                </a:r>
                <a:r>
                  <a:rPr lang="en-US" altLang="zh-TW" sz="3200" i="1" dirty="0"/>
                  <a:t>YY</a:t>
                </a:r>
                <a:r>
                  <a:rPr lang="zh-TW" altLang="en-US" sz="3200" i="1" dirty="0"/>
                  <a:t>* </a:t>
                </a:r>
                <a:r>
                  <a:rPr lang="en-US" altLang="zh-TW" sz="3200" dirty="0"/>
                  <a:t>=</a:t>
                </a:r>
                <a:r>
                  <a:rPr lang="zh-TW" alt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3200" i="1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AD163F3-4462-4161-BCCF-01E6D526C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64" y="3045204"/>
                <a:ext cx="6526634" cy="913520"/>
              </a:xfrm>
              <a:prstGeom prst="rect">
                <a:avLst/>
              </a:prstGeom>
              <a:blipFill>
                <a:blip r:embed="rId3"/>
                <a:stretch>
                  <a:fillRect l="-2428" b="-53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4020DA-DEBC-4B08-AF71-E96B4B3BBBAE}"/>
                  </a:ext>
                </a:extLst>
              </p:cNvPr>
              <p:cNvSpPr txBox="1"/>
              <p:nvPr/>
            </p:nvSpPr>
            <p:spPr>
              <a:xfrm>
                <a:off x="3071963" y="4856480"/>
                <a:ext cx="782533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EX:</a:t>
                </a:r>
                <a:r>
                  <a:rPr lang="zh-TW" altLang="en-US" sz="3200" dirty="0"/>
                  <a:t> </a:t>
                </a:r>
                <a:r>
                  <a:rPr lang="en-US" altLang="zh-TW" sz="3200" i="1" dirty="0"/>
                  <a:t>HH</a:t>
                </a:r>
                <a:r>
                  <a:rPr lang="zh-TW" altLang="en-US" sz="3200" i="1" dirty="0"/>
                  <a:t>* </a:t>
                </a:r>
                <a:r>
                  <a:rPr lang="en-US" altLang="zh-TW" sz="3200" dirty="0"/>
                  <a:t>=</a:t>
                </a:r>
                <a:r>
                  <a:rPr lang="zh-TW" altLang="en-US" sz="3200" dirty="0"/>
                  <a:t> </a:t>
                </a:r>
                <a:r>
                  <a:rPr lang="zh-TW" altLang="en-US" sz="3200" dirty="0">
                    <a:sym typeface="Symbol" panose="05050102010706020507" pitchFamily="18" charset="2"/>
                  </a:rPr>
                  <a:t>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zh-TW" altLang="en-US" sz="3200" dirty="0">
                        <a:sym typeface="Symbol" panose="05050102010706020507" pitchFamily="18" charset="2"/>
                      </a:rPr>
                      <m:t></m:t>
                    </m:r>
                    <m:d>
                      <m:d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TW" altLang="en-US" sz="3200" dirty="0">
                            <a:sym typeface="Symbol" panose="05050102010706020507" pitchFamily="18" charset="2"/>
                          </a:rPr>
                          <m:t></m:t>
                        </m:r>
                      </m:e>
                      <m:sup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3200" i="1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4020DA-DEBC-4B08-AF71-E96B4B3BB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63" y="4856480"/>
                <a:ext cx="7825335" cy="913520"/>
              </a:xfrm>
              <a:prstGeom prst="rect">
                <a:avLst/>
              </a:prstGeom>
              <a:blipFill>
                <a:blip r:embed="rId4"/>
                <a:stretch>
                  <a:fillRect l="-2025" b="-4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0B3640D1-7F9C-468A-8A5F-3B10E0906C65}"/>
              </a:ext>
            </a:extLst>
          </p:cNvPr>
          <p:cNvGrpSpPr/>
          <p:nvPr/>
        </p:nvGrpSpPr>
        <p:grpSpPr>
          <a:xfrm>
            <a:off x="4763911" y="4983578"/>
            <a:ext cx="4515556" cy="670613"/>
            <a:chOff x="4763911" y="4983578"/>
            <a:chExt cx="4515556" cy="670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339958CE-2777-45AF-84AD-3E98700EBE82}"/>
                    </a:ext>
                  </a:extLst>
                </p:cNvPr>
                <p:cNvSpPr txBox="1"/>
                <p:nvPr/>
              </p:nvSpPr>
              <p:spPr>
                <a:xfrm>
                  <a:off x="4763911" y="4994867"/>
                  <a:ext cx="346382" cy="6593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b="1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339958CE-2777-45AF-84AD-3E98700EB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911" y="4994867"/>
                  <a:ext cx="346382" cy="659324"/>
                </a:xfrm>
                <a:prstGeom prst="rect">
                  <a:avLst/>
                </a:prstGeom>
                <a:blipFill>
                  <a:blip r:embed="rId5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15D748B0-7E69-4E7C-AE71-9EEAC0313CEC}"/>
                    </a:ext>
                  </a:extLst>
                </p:cNvPr>
                <p:cNvSpPr txBox="1"/>
                <p:nvPr/>
              </p:nvSpPr>
              <p:spPr>
                <a:xfrm>
                  <a:off x="6478437" y="4983578"/>
                  <a:ext cx="346382" cy="6593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b="1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15D748B0-7E69-4E7C-AE71-9EEAC0313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437" y="4983578"/>
                  <a:ext cx="346382" cy="659324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E0D80672-4D1B-45FE-B18F-649056F9CFEA}"/>
                    </a:ext>
                  </a:extLst>
                </p:cNvPr>
                <p:cNvSpPr txBox="1"/>
                <p:nvPr/>
              </p:nvSpPr>
              <p:spPr>
                <a:xfrm>
                  <a:off x="8809593" y="4983578"/>
                  <a:ext cx="469874" cy="66851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TW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TW" altLang="en-US" sz="2000" b="1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E0D80672-4D1B-45FE-B18F-649056F9C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593" y="4983578"/>
                  <a:ext cx="469874" cy="6685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099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DF9A5-0194-4E2B-843F-7F535F2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Cloning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A0E2A-E895-42D3-B22A-910E3319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53" y="2551296"/>
            <a:ext cx="6160478" cy="1755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Cloning isn’t possible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2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4F79B-9CAE-4D26-8DE5-9D520E05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Proof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B9DF2A-0967-4DAC-BA43-8F3AED4317F8}"/>
              </a:ext>
            </a:extLst>
          </p:cNvPr>
          <p:cNvSpPr txBox="1"/>
          <p:nvPr/>
        </p:nvSpPr>
        <p:spPr>
          <a:xfrm>
            <a:off x="2184081" y="3285439"/>
            <a:ext cx="322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/>
              <a:t>U</a:t>
            </a:r>
            <a:r>
              <a:rPr lang="en-US" altLang="zh-TW" sz="3600" dirty="0"/>
              <a:t>(|</a:t>
            </a:r>
            <a:r>
              <a:rPr lang="en-US" altLang="zh-TW" sz="3600" i="1" dirty="0"/>
              <a:t>a</a:t>
            </a:r>
            <a:r>
              <a:rPr lang="en-US" altLang="zh-TW" sz="3600" dirty="0"/>
              <a:t>0〉) = |</a:t>
            </a:r>
            <a:r>
              <a:rPr lang="en-US" altLang="zh-TW" sz="3600" i="1" dirty="0"/>
              <a:t>aa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E2E118-E014-4A22-8E7C-64401604ED3C}"/>
              </a:ext>
            </a:extLst>
          </p:cNvPr>
          <p:cNvSpPr txBox="1"/>
          <p:nvPr/>
        </p:nvSpPr>
        <p:spPr>
          <a:xfrm>
            <a:off x="2153892" y="4534216"/>
            <a:ext cx="322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/>
              <a:t>U</a:t>
            </a:r>
            <a:r>
              <a:rPr lang="en-US" altLang="zh-TW" sz="3600" dirty="0"/>
              <a:t>(|</a:t>
            </a:r>
            <a:r>
              <a:rPr lang="en-US" altLang="zh-TW" sz="3600" i="1" dirty="0"/>
              <a:t>b</a:t>
            </a:r>
            <a:r>
              <a:rPr lang="en-US" altLang="zh-TW" sz="3600" dirty="0"/>
              <a:t>0〉) = |</a:t>
            </a:r>
            <a:r>
              <a:rPr lang="en-US" altLang="zh-TW" sz="3600" i="1" dirty="0"/>
              <a:t>bb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193E87-AE58-4A1E-AC6C-E28394F8CC23}"/>
              </a:ext>
            </a:extLst>
          </p:cNvPr>
          <p:cNvSpPr txBox="1"/>
          <p:nvPr/>
        </p:nvSpPr>
        <p:spPr>
          <a:xfrm>
            <a:off x="3948941" y="1764788"/>
            <a:ext cx="47783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 </a:t>
            </a:r>
            <a:r>
              <a:rPr lang="en-US" altLang="zh-TW" sz="4400" i="1" dirty="0"/>
              <a:t>U</a:t>
            </a:r>
            <a:r>
              <a:rPr lang="en-US" altLang="zh-TW" sz="4400" dirty="0"/>
              <a:t>(|</a:t>
            </a:r>
            <a:r>
              <a:rPr lang="en-US" altLang="zh-TW" sz="4400" i="1" dirty="0"/>
              <a:t>a</a:t>
            </a:r>
            <a:r>
              <a:rPr lang="en-US" altLang="zh-TW" sz="4400" dirty="0"/>
              <a:t>0〉) = |</a:t>
            </a:r>
            <a:r>
              <a:rPr lang="en-US" altLang="zh-TW" sz="4400" i="1" dirty="0"/>
              <a:t>aa</a:t>
            </a:r>
            <a:r>
              <a:rPr lang="en-US" altLang="zh-TW" sz="4400" dirty="0"/>
              <a:t>〉</a:t>
            </a:r>
            <a:endParaRPr lang="zh-TW" altLang="en-US" sz="4400" dirty="0"/>
          </a:p>
          <a:p>
            <a:endParaRPr lang="zh-TW" alt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F22B70-D406-49DD-AED2-7A2D2EB3AE53}"/>
              </a:ext>
            </a:extLst>
          </p:cNvPr>
          <p:cNvSpPr txBox="1"/>
          <p:nvPr/>
        </p:nvSpPr>
        <p:spPr>
          <a:xfrm>
            <a:off x="6681887" y="3270094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|</a:t>
            </a:r>
            <a:r>
              <a:rPr lang="en-US" altLang="zh-TW" sz="3600" i="1" dirty="0"/>
              <a:t>c</a:t>
            </a:r>
            <a:r>
              <a:rPr lang="en-US" altLang="zh-TW" sz="3600" dirty="0"/>
              <a:t>〉=</a:t>
            </a:r>
            <a:r>
              <a:rPr lang="el-GR" altLang="zh-TW" sz="3600" dirty="0"/>
              <a:t>σ(|</a:t>
            </a:r>
            <a:r>
              <a:rPr lang="en-US" altLang="zh-TW" sz="3600" i="1" dirty="0"/>
              <a:t>a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</a:t>
            </a:r>
            <a:r>
              <a:rPr lang="en-US" altLang="zh-TW" sz="3600" dirty="0"/>
              <a:t>〉)</a:t>
            </a:r>
            <a:endParaRPr lang="zh-TW" altLang="en-US" sz="3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9EE4A7-961D-414B-9A1F-0068D2FBDB56}"/>
              </a:ext>
            </a:extLst>
          </p:cNvPr>
          <p:cNvSpPr txBox="1"/>
          <p:nvPr/>
        </p:nvSpPr>
        <p:spPr>
          <a:xfrm>
            <a:off x="6681887" y="4542683"/>
            <a:ext cx="322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/>
              <a:t>U</a:t>
            </a:r>
            <a:r>
              <a:rPr lang="en-US" altLang="zh-TW" sz="3600" dirty="0"/>
              <a:t>(|</a:t>
            </a:r>
            <a:r>
              <a:rPr lang="en-US" altLang="zh-TW" sz="3600" i="1" dirty="0"/>
              <a:t>c</a:t>
            </a:r>
            <a:r>
              <a:rPr lang="en-US" altLang="zh-TW" sz="3600" dirty="0"/>
              <a:t>0〉) = |</a:t>
            </a:r>
            <a:r>
              <a:rPr lang="en-US" altLang="zh-TW" sz="3600" i="1" dirty="0"/>
              <a:t>cc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320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F8D3B-71A8-4DBD-8948-0EF9BC78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Proof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8863DB-D125-4DED-816A-201E9C26E547}"/>
              </a:ext>
            </a:extLst>
          </p:cNvPr>
          <p:cNvSpPr txBox="1"/>
          <p:nvPr/>
        </p:nvSpPr>
        <p:spPr>
          <a:xfrm>
            <a:off x="730185" y="2309570"/>
            <a:ext cx="322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|</a:t>
            </a:r>
            <a:r>
              <a:rPr lang="en-US" altLang="zh-TW" sz="3600" i="1" dirty="0"/>
              <a:t>c</a:t>
            </a:r>
            <a:r>
              <a:rPr lang="en-US" altLang="zh-TW" sz="3600" dirty="0"/>
              <a:t>0〉 = |</a:t>
            </a:r>
            <a:r>
              <a:rPr lang="en-US" altLang="zh-TW" sz="3600" i="1" dirty="0"/>
              <a:t>c</a:t>
            </a:r>
            <a:r>
              <a:rPr lang="en-US" altLang="zh-TW" sz="3600" dirty="0"/>
              <a:t>〉</a:t>
            </a:r>
            <a:r>
              <a:rPr lang="zh-TW" altLang="en-US" sz="3600" dirty="0"/>
              <a:t>⊗</a:t>
            </a:r>
            <a:r>
              <a:rPr lang="en-US" altLang="zh-TW" sz="3600" dirty="0"/>
              <a:t>|</a:t>
            </a:r>
            <a:r>
              <a:rPr lang="en-US" altLang="zh-TW" sz="3600" i="1" dirty="0"/>
              <a:t>0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1520D4-01B3-4A2A-9AB7-63B74D391B98}"/>
              </a:ext>
            </a:extLst>
          </p:cNvPr>
          <p:cNvSpPr txBox="1"/>
          <p:nvPr/>
        </p:nvSpPr>
        <p:spPr>
          <a:xfrm>
            <a:off x="1636713" y="3014205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r>
              <a:rPr lang="el-GR" altLang="zh-TW" sz="3600" dirty="0"/>
              <a:t> σ(|</a:t>
            </a:r>
            <a:r>
              <a:rPr lang="en-US" altLang="zh-TW" sz="3600" i="1" dirty="0"/>
              <a:t>a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</a:t>
            </a:r>
            <a:r>
              <a:rPr lang="en-US" altLang="zh-TW" sz="3600" dirty="0"/>
              <a:t>〉)</a:t>
            </a:r>
            <a:r>
              <a:rPr lang="zh-TW" altLang="en-US" sz="3600" dirty="0"/>
              <a:t> ⊗</a:t>
            </a:r>
            <a:r>
              <a:rPr lang="en-US" altLang="zh-TW" sz="3600" dirty="0"/>
              <a:t> |</a:t>
            </a:r>
            <a:r>
              <a:rPr lang="en-US" altLang="zh-TW" sz="3600" i="1" dirty="0"/>
              <a:t>0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A21119-F8EF-4A9D-BF66-EEA6DB1338E2}"/>
              </a:ext>
            </a:extLst>
          </p:cNvPr>
          <p:cNvSpPr txBox="1"/>
          <p:nvPr/>
        </p:nvSpPr>
        <p:spPr>
          <a:xfrm>
            <a:off x="1636713" y="3881338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r>
              <a:rPr lang="el-GR" altLang="zh-TW" sz="3600" dirty="0"/>
              <a:t> σ(|</a:t>
            </a:r>
            <a:r>
              <a:rPr lang="en-US" altLang="zh-TW" sz="3600" i="1" dirty="0"/>
              <a:t>a0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b0</a:t>
            </a:r>
            <a:r>
              <a:rPr lang="en-US" altLang="zh-TW" sz="3600" dirty="0"/>
              <a:t>〉) </a:t>
            </a:r>
            <a:endParaRPr lang="zh-TW" altLang="en-US" sz="3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57480D-2B9D-46C8-BFAA-738750896A50}"/>
              </a:ext>
            </a:extLst>
          </p:cNvPr>
          <p:cNvSpPr txBox="1"/>
          <p:nvPr/>
        </p:nvSpPr>
        <p:spPr>
          <a:xfrm>
            <a:off x="5922835" y="2309569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U(|</a:t>
            </a:r>
            <a:r>
              <a:rPr lang="en-US" altLang="zh-TW" sz="3600" i="1" dirty="0"/>
              <a:t>c</a:t>
            </a:r>
            <a:r>
              <a:rPr lang="en-US" altLang="zh-TW" sz="3600" dirty="0"/>
              <a:t>0〉) = U( </a:t>
            </a:r>
            <a:r>
              <a:rPr lang="el-GR" altLang="zh-TW" sz="3600" dirty="0"/>
              <a:t>σ(|</a:t>
            </a:r>
            <a:r>
              <a:rPr lang="en-US" altLang="zh-TW" sz="3600" i="1" dirty="0"/>
              <a:t>a0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b0</a:t>
            </a:r>
            <a:r>
              <a:rPr lang="en-US" altLang="zh-TW" sz="3600" dirty="0"/>
              <a:t>〉)</a:t>
            </a:r>
            <a:r>
              <a:rPr lang="zh-TW" altLang="en-US" sz="3600" dirty="0"/>
              <a:t> 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41917A-798E-428C-B3E7-FAFD96A851E4}"/>
              </a:ext>
            </a:extLst>
          </p:cNvPr>
          <p:cNvSpPr txBox="1"/>
          <p:nvPr/>
        </p:nvSpPr>
        <p:spPr>
          <a:xfrm>
            <a:off x="7408655" y="3014205"/>
            <a:ext cx="433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  </a:t>
            </a:r>
            <a:r>
              <a:rPr lang="el-GR" altLang="zh-TW" sz="3600" dirty="0"/>
              <a:t>σ(</a:t>
            </a:r>
            <a:r>
              <a:rPr lang="en-US" altLang="zh-TW" sz="3600" dirty="0"/>
              <a:t>(U</a:t>
            </a:r>
            <a:r>
              <a:rPr lang="el-GR" altLang="zh-TW" sz="3600" dirty="0"/>
              <a:t>|</a:t>
            </a:r>
            <a:r>
              <a:rPr lang="en-US" altLang="zh-TW" sz="3600" i="1" dirty="0"/>
              <a:t>a0</a:t>
            </a:r>
            <a:r>
              <a:rPr lang="en-US" altLang="zh-TW" sz="3600" dirty="0"/>
              <a:t>〉)+(U|</a:t>
            </a:r>
            <a:r>
              <a:rPr lang="en-US" altLang="zh-TW" sz="3600" i="1" dirty="0"/>
              <a:t>b0</a:t>
            </a:r>
            <a:r>
              <a:rPr lang="en-US" altLang="zh-TW" sz="3600" dirty="0"/>
              <a:t>〉)</a:t>
            </a:r>
            <a:r>
              <a:rPr lang="zh-TW" altLang="en-US" sz="3600" dirty="0"/>
              <a:t> 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2FF3B5-D4A2-4C80-A579-DCA659512C60}"/>
              </a:ext>
            </a:extLst>
          </p:cNvPr>
          <p:cNvSpPr txBox="1"/>
          <p:nvPr/>
        </p:nvSpPr>
        <p:spPr>
          <a:xfrm>
            <a:off x="7408655" y="3881338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  </a:t>
            </a:r>
            <a:r>
              <a:rPr lang="el-GR" altLang="zh-TW" sz="3600" dirty="0"/>
              <a:t>σ(|</a:t>
            </a:r>
            <a:r>
              <a:rPr lang="en-US" altLang="zh-TW" sz="3600" i="1" dirty="0"/>
              <a:t>aa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bb</a:t>
            </a:r>
            <a:r>
              <a:rPr lang="en-US" altLang="zh-TW" sz="3600" dirty="0"/>
              <a:t>〉</a:t>
            </a:r>
            <a:r>
              <a:rPr lang="zh-TW" altLang="en-US" sz="3600" dirty="0"/>
              <a:t> 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46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5852</TotalTime>
  <Words>2147</Words>
  <Application>Microsoft Office PowerPoint</Application>
  <PresentationFormat>寬螢幕</PresentationFormat>
  <Paragraphs>376</Paragraphs>
  <Slides>42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Quantum Computing 3</vt:lpstr>
      <vt:lpstr>Five common operations</vt:lpstr>
      <vt:lpstr>Five common operations</vt:lpstr>
      <vt:lpstr>Five common operations</vt:lpstr>
      <vt:lpstr>Five common operations</vt:lpstr>
      <vt:lpstr>unitary</vt:lpstr>
      <vt:lpstr>Cloning</vt:lpstr>
      <vt:lpstr>Proof</vt:lpstr>
      <vt:lpstr>Proof</vt:lpstr>
      <vt:lpstr>Proof</vt:lpstr>
      <vt:lpstr>Dense coding</vt:lpstr>
      <vt:lpstr>Dense coding</vt:lpstr>
      <vt:lpstr>Dense coding</vt:lpstr>
      <vt:lpstr>Dense coding</vt:lpstr>
      <vt:lpstr>Dense coding</vt:lpstr>
      <vt:lpstr>Dense coding</vt:lpstr>
      <vt:lpstr>Dense coding</vt:lpstr>
      <vt:lpstr>Dense coding</vt:lpstr>
      <vt:lpstr>Teleportation</vt:lpstr>
      <vt:lpstr>Teleportation</vt:lpstr>
      <vt:lpstr>Teleportation</vt:lpstr>
      <vt:lpstr>Teleportation</vt:lpstr>
      <vt:lpstr>Teleportation</vt:lpstr>
      <vt:lpstr>Teleportation</vt:lpstr>
      <vt:lpstr>Quantum-key distribution(QKD)</vt:lpstr>
      <vt:lpstr>Quantum-key distribution(QKD)</vt:lpstr>
      <vt:lpstr>Quantum-key distribution(QKD)</vt:lpstr>
      <vt:lpstr>Quantum-key distribution(QKD)</vt:lpstr>
      <vt:lpstr>Quantum-key distribution(QKD)</vt:lpstr>
      <vt:lpstr>Quantum-key distribution(QKD)</vt:lpstr>
      <vt:lpstr>Quantum-key distribution(QKD)</vt:lpstr>
      <vt:lpstr>Sending a quantum key</vt:lpstr>
      <vt:lpstr>Sending a quantum key</vt:lpstr>
      <vt:lpstr>Sending a quantum key</vt:lpstr>
      <vt:lpstr>Sending a quantum key</vt:lpstr>
      <vt:lpstr>Sending a quantum key</vt:lpstr>
      <vt:lpstr>Sending a quantum key</vt:lpstr>
      <vt:lpstr>Sending a quantum key</vt:lpstr>
      <vt:lpstr>Sending a quantum key</vt:lpstr>
      <vt:lpstr>Catching eavesdroppers</vt:lpstr>
      <vt:lpstr>Catching eavesdroppers</vt:lpstr>
      <vt:lpstr>Catching eavesdroppers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3</dc:title>
  <dc:creator>楊佳靜</dc:creator>
  <cp:lastModifiedBy>楊佳靜</cp:lastModifiedBy>
  <cp:revision>83</cp:revision>
  <cp:lastPrinted>2020-11-13T08:56:23Z</cp:lastPrinted>
  <dcterms:created xsi:type="dcterms:W3CDTF">2020-11-10T03:18:12Z</dcterms:created>
  <dcterms:modified xsi:type="dcterms:W3CDTF">2020-12-03T10:31:30Z</dcterms:modified>
</cp:coreProperties>
</file>