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83" r:id="rId6"/>
    <p:sldId id="273" r:id="rId7"/>
    <p:sldId id="278" r:id="rId8"/>
    <p:sldId id="296" r:id="rId9"/>
    <p:sldId id="268" r:id="rId10"/>
    <p:sldId id="297" r:id="rId11"/>
    <p:sldId id="284" r:id="rId12"/>
    <p:sldId id="285" r:id="rId13"/>
    <p:sldId id="286" r:id="rId14"/>
    <p:sldId id="287" r:id="rId15"/>
    <p:sldId id="288" r:id="rId16"/>
    <p:sldId id="261" r:id="rId17"/>
    <p:sldId id="263" r:id="rId18"/>
    <p:sldId id="293" r:id="rId19"/>
    <p:sldId id="294" r:id="rId20"/>
    <p:sldId id="282" r:id="rId21"/>
    <p:sldId id="295" r:id="rId22"/>
    <p:sldId id="266" r:id="rId23"/>
    <p:sldId id="291" r:id="rId24"/>
    <p:sldId id="292" r:id="rId25"/>
    <p:sldId id="289" r:id="rId26"/>
    <p:sldId id="264"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F8F3F0"/>
    <a:srgbClr val="D1D8B7"/>
    <a:srgbClr val="A09D79"/>
    <a:srgbClr val="AD5C4D"/>
    <a:srgbClr val="637700"/>
    <a:srgbClr val="FFF4ED"/>
    <a:srgbClr val="5E6A76"/>
    <a:srgbClr val="00000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AD592-8A22-4C18-B5CE-2E11B573B456}" v="7" dt="2023-04-05T05:30:49.231"/>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7075" autoAdjust="0"/>
  </p:normalViewPr>
  <p:slideViewPr>
    <p:cSldViewPr snapToGrid="0">
      <p:cViewPr varScale="1">
        <p:scale>
          <a:sx n="90" d="100"/>
          <a:sy n="90" d="100"/>
        </p:scale>
        <p:origin x="90" y="12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Siyi" userId="S::6213935@johnabbottcollege.net::dfbec4cb-0842-4961-9ef1-d805b0a5b474" providerId="AD" clId="Web-{ABEAD592-8A22-4C18-B5CE-2E11B573B456}"/>
    <pc:docChg chg="modSld">
      <pc:chgData name="Chen, Siyi" userId="S::6213935@johnabbottcollege.net::dfbec4cb-0842-4961-9ef1-d805b0a5b474" providerId="AD" clId="Web-{ABEAD592-8A22-4C18-B5CE-2E11B573B456}" dt="2023-04-05T05:30:46.044" v="5" actId="20577"/>
      <pc:docMkLst>
        <pc:docMk/>
      </pc:docMkLst>
      <pc:sldChg chg="modSp">
        <pc:chgData name="Chen, Siyi" userId="S::6213935@johnabbottcollege.net::dfbec4cb-0842-4961-9ef1-d805b0a5b474" providerId="AD" clId="Web-{ABEAD592-8A22-4C18-B5CE-2E11B573B456}" dt="2023-04-05T05:30:22.153" v="3" actId="1076"/>
        <pc:sldMkLst>
          <pc:docMk/>
          <pc:sldMk cId="417536504" sldId="272"/>
        </pc:sldMkLst>
        <pc:spChg chg="mod">
          <ac:chgData name="Chen, Siyi" userId="S::6213935@johnabbottcollege.net::dfbec4cb-0842-4961-9ef1-d805b0a5b474" providerId="AD" clId="Web-{ABEAD592-8A22-4C18-B5CE-2E11B573B456}" dt="2023-04-05T05:30:16.059" v="2" actId="1076"/>
          <ac:spMkLst>
            <pc:docMk/>
            <pc:sldMk cId="417536504" sldId="272"/>
            <ac:spMk id="2" creationId="{43B8BB83-CA62-C813-5584-9F9C32557A2B}"/>
          </ac:spMkLst>
        </pc:spChg>
        <pc:spChg chg="mod">
          <ac:chgData name="Chen, Siyi" userId="S::6213935@johnabbottcollege.net::dfbec4cb-0842-4961-9ef1-d805b0a5b474" providerId="AD" clId="Web-{ABEAD592-8A22-4C18-B5CE-2E11B573B456}" dt="2023-04-05T05:30:07.387" v="0" actId="1076"/>
          <ac:spMkLst>
            <pc:docMk/>
            <pc:sldMk cId="417536504" sldId="272"/>
            <ac:spMk id="3" creationId="{CA0D2251-7AFE-1B36-778C-D116EDBB7FDE}"/>
          </ac:spMkLst>
        </pc:spChg>
        <pc:spChg chg="mod">
          <ac:chgData name="Chen, Siyi" userId="S::6213935@johnabbottcollege.net::dfbec4cb-0842-4961-9ef1-d805b0a5b474" providerId="AD" clId="Web-{ABEAD592-8A22-4C18-B5CE-2E11B573B456}" dt="2023-04-05T05:30:22.153" v="3" actId="1076"/>
          <ac:spMkLst>
            <pc:docMk/>
            <pc:sldMk cId="417536504" sldId="272"/>
            <ac:spMk id="7" creationId="{65E4020F-2E13-6B1A-5BAC-DA26B24B0956}"/>
          </ac:spMkLst>
        </pc:spChg>
        <pc:picChg chg="mod">
          <ac:chgData name="Chen, Siyi" userId="S::6213935@johnabbottcollege.net::dfbec4cb-0842-4961-9ef1-d805b0a5b474" providerId="AD" clId="Web-{ABEAD592-8A22-4C18-B5CE-2E11B573B456}" dt="2023-04-05T05:30:10.653" v="1" actId="1076"/>
          <ac:picMkLst>
            <pc:docMk/>
            <pc:sldMk cId="417536504" sldId="272"/>
            <ac:picMk id="9" creationId="{E572E52B-F6B3-FFB9-8571-7954BB70DF9B}"/>
          </ac:picMkLst>
        </pc:picChg>
      </pc:sldChg>
      <pc:sldChg chg="modSp">
        <pc:chgData name="Chen, Siyi" userId="S::6213935@johnabbottcollege.net::dfbec4cb-0842-4961-9ef1-d805b0a5b474" providerId="AD" clId="Web-{ABEAD592-8A22-4C18-B5CE-2E11B573B456}" dt="2023-04-05T05:30:46.044" v="5" actId="20577"/>
        <pc:sldMkLst>
          <pc:docMk/>
          <pc:sldMk cId="3214379338" sldId="283"/>
        </pc:sldMkLst>
        <pc:spChg chg="mod">
          <ac:chgData name="Chen, Siyi" userId="S::6213935@johnabbottcollege.net::dfbec4cb-0842-4961-9ef1-d805b0a5b474" providerId="AD" clId="Web-{ABEAD592-8A22-4C18-B5CE-2E11B573B456}" dt="2023-04-05T05:30:46.044" v="5" actId="20577"/>
          <ac:spMkLst>
            <pc:docMk/>
            <pc:sldMk cId="3214379338" sldId="283"/>
            <ac:spMk id="26" creationId="{70BA96D9-2E56-3DBD-6315-048A1B2800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I am glad to introduce our project with all of you. This is our web developer </a:t>
            </a:r>
            <a:r>
              <a:rPr lang="en-CA" dirty="0" err="1"/>
              <a:t>php</a:t>
            </a:r>
            <a:r>
              <a:rPr lang="en-CA" dirty="0"/>
              <a:t> final project and as you know our project is focus on Children event organize. This project is built by </a:t>
            </a:r>
            <a:r>
              <a:rPr lang="en-CA" dirty="0" err="1"/>
              <a:t>siyichen</a:t>
            </a:r>
            <a:r>
              <a:rPr lang="en-CA" dirty="0"/>
              <a:t> and </a:t>
            </a:r>
            <a:r>
              <a:rPr lang="en-CA" dirty="0" err="1"/>
              <a:t>Chihyin</a:t>
            </a:r>
            <a:r>
              <a:rPr lang="en-CA" dirty="0"/>
              <a:t> </a:t>
            </a:r>
            <a:r>
              <a:rPr lang="en-CA" dirty="0" err="1"/>
              <a:t>chen</a:t>
            </a:r>
            <a:r>
              <a:rPr lang="en-CA" dirty="0"/>
              <a:t>! Me </a:t>
            </a:r>
            <a:r>
              <a:rPr lang="en-CA" dirty="0" err="1"/>
              <a:t>siyi</a:t>
            </a:r>
            <a:r>
              <a:rPr lang="en-CA" dirty="0"/>
              <a:t> is more focus on the customer side and the </a:t>
            </a:r>
            <a:r>
              <a:rPr lang="en-CA" dirty="0" err="1"/>
              <a:t>css</a:t>
            </a:r>
            <a:r>
              <a:rPr lang="en-CA" dirty="0"/>
              <a:t> styles and </a:t>
            </a:r>
            <a:r>
              <a:rPr lang="en-CA" dirty="0" err="1"/>
              <a:t>chihyin</a:t>
            </a:r>
            <a:r>
              <a:rPr lang="en-CA" dirty="0"/>
              <a:t>, my best teammate focus more on the admin side and the login and register page. </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2062261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our final solution. The bookings are showing out by loop, each booking have their own </a:t>
            </a:r>
            <a:r>
              <a:rPr lang="en-CA" dirty="0" err="1"/>
              <a:t>bookingId</a:t>
            </a:r>
            <a:r>
              <a:rPr lang="en-CA" dirty="0"/>
              <a:t>. The function click on </a:t>
            </a:r>
            <a:r>
              <a:rPr lang="en-CA" dirty="0" err="1"/>
              <a:t>editMyBooking</a:t>
            </a:r>
            <a:r>
              <a:rPr lang="en-CA" dirty="0"/>
              <a:t> button make the modal form shows. And get the </a:t>
            </a:r>
            <a:r>
              <a:rPr lang="en-CA" dirty="0" err="1"/>
              <a:t>bookingId</a:t>
            </a:r>
            <a:r>
              <a:rPr lang="en-CA" dirty="0"/>
              <a:t> from the button data-id.</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07801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t>
            </a:r>
            <a:r>
              <a:rPr lang="en-CA" dirty="0" err="1"/>
              <a:t>updateSubmitbutton</a:t>
            </a:r>
            <a:r>
              <a:rPr lang="en-CA" dirty="0"/>
              <a:t> is in the modal form. Still use Ajax. We have a function click on that button to submit the values that customer input. </a:t>
            </a:r>
            <a:r>
              <a:rPr lang="en-CA" b="0" i="0" dirty="0">
                <a:solidFill>
                  <a:srgbClr val="374151"/>
                </a:solidFill>
                <a:effectLst/>
                <a:latin typeface="Söhne"/>
              </a:rPr>
              <a:t>The </a:t>
            </a:r>
            <a:r>
              <a:rPr lang="en-CA" dirty="0"/>
              <a:t>gender</a:t>
            </a:r>
            <a:r>
              <a:rPr lang="en-CA" b="0" i="0" dirty="0">
                <a:solidFill>
                  <a:srgbClr val="374151"/>
                </a:solidFill>
                <a:effectLst/>
                <a:latin typeface="Söhne"/>
              </a:rPr>
              <a:t> field is selected using the </a:t>
            </a:r>
            <a:r>
              <a:rPr lang="en-CA" dirty="0"/>
              <a:t>input[name="gender"]:checked</a:t>
            </a:r>
            <a:r>
              <a:rPr lang="en-CA" b="0" i="0" dirty="0">
                <a:solidFill>
                  <a:srgbClr val="374151"/>
                </a:solidFill>
                <a:effectLst/>
                <a:latin typeface="Söhne"/>
              </a:rPr>
              <a:t> selector, which selects the radio button with the </a:t>
            </a:r>
            <a:r>
              <a:rPr lang="en-CA" dirty="0"/>
              <a:t>checked</a:t>
            </a:r>
            <a:r>
              <a:rPr lang="en-CA" b="0" i="0" dirty="0">
                <a:solidFill>
                  <a:srgbClr val="374151"/>
                </a:solidFill>
                <a:effectLst/>
                <a:latin typeface="Söhne"/>
              </a:rPr>
              <a:t> attribute. </a:t>
            </a:r>
            <a:r>
              <a:rPr lang="en-CA" dirty="0"/>
              <a:t>We get the contents they input. And make </a:t>
            </a:r>
            <a:r>
              <a:rPr lang="en-CA" b="0" i="0" dirty="0">
                <a:solidFill>
                  <a:srgbClr val="374151"/>
                </a:solidFill>
                <a:effectLst/>
                <a:latin typeface="Söhne"/>
              </a:rPr>
              <a:t>AJAX POST request to the server at the URL </a:t>
            </a:r>
            <a:r>
              <a:rPr lang="en-CA" dirty="0"/>
              <a:t>/</a:t>
            </a:r>
            <a:r>
              <a:rPr lang="en-CA" dirty="0" err="1"/>
              <a:t>mybookings</a:t>
            </a:r>
            <a:r>
              <a:rPr lang="en-CA" dirty="0"/>
              <a:t>. </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4938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learned and what I can teach. The thing comes in my mind first is the online payment </a:t>
            </a:r>
            <a:r>
              <a:rPr lang="en-US" dirty="0" err="1"/>
              <a:t>prosessing</a:t>
            </a:r>
            <a:r>
              <a:rPr lang="en-US" dirty="0"/>
              <a:t> which we use is Stripe. To pay online using stripe, we have to have an account with stripe, using test mode and get the secret key.</a:t>
            </a:r>
            <a:r>
              <a:rPr lang="en-CA" b="0" i="0" dirty="0">
                <a:solidFill>
                  <a:srgbClr val="374151"/>
                </a:solidFill>
                <a:effectLst/>
                <a:latin typeface="Söhne"/>
              </a:rPr>
              <a:t> We use stripe check out and stripe webhook to </a:t>
            </a:r>
            <a:r>
              <a:rPr lang="en-CA" b="0" i="0" dirty="0" err="1">
                <a:solidFill>
                  <a:srgbClr val="374151"/>
                </a:solidFill>
                <a:effectLst/>
                <a:latin typeface="Söhne"/>
              </a:rPr>
              <a:t>impletment</a:t>
            </a:r>
            <a:r>
              <a:rPr lang="en-CA" b="0" i="0" dirty="0">
                <a:solidFill>
                  <a:srgbClr val="374151"/>
                </a:solidFill>
                <a:effectLst/>
                <a:latin typeface="Söhne"/>
              </a:rPr>
              <a:t> our payment. As team three is already talk about a lot about stripe. I will not show the stripe page to waste the time. Here I have the codes about using stripe </a:t>
            </a:r>
            <a:r>
              <a:rPr lang="en-CA" b="0" i="0" dirty="0" err="1">
                <a:solidFill>
                  <a:srgbClr val="374151"/>
                </a:solidFill>
                <a:effectLst/>
                <a:latin typeface="Söhne"/>
              </a:rPr>
              <a:t>api</a:t>
            </a:r>
            <a:r>
              <a:rPr lang="en-CA"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014665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we have the key. We create a checkout session to send it to stripe when the payment </a:t>
            </a:r>
            <a:r>
              <a:rPr lang="en-CA" dirty="0" err="1"/>
              <a:t>prosessing</a:t>
            </a:r>
            <a:r>
              <a:rPr lang="en-CA" dirty="0"/>
              <a:t> start. We can put the information in this session so that the stripe will shows the order details to customer.</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156050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codes are from the stripe document. We use stripe webhook to get the payment information from stripe and use it for our website.  Payload is a Jason string including payment, customer and order information. The </a:t>
            </a:r>
            <a:r>
              <a:rPr lang="en-CA" dirty="0" err="1"/>
              <a:t>endpoint_secretkey</a:t>
            </a:r>
            <a:r>
              <a:rPr lang="en-CA" dirty="0"/>
              <a:t> is from stripe webhook not stripe check out. After try catch the error, if the event we get is </a:t>
            </a:r>
            <a:r>
              <a:rPr lang="en-CA" dirty="0" err="1"/>
              <a:t>payment_intent.success</a:t>
            </a:r>
            <a:r>
              <a:rPr lang="en-CA" dirty="0"/>
              <a:t> we update the status in bookings table as “paid”, else we have that </a:t>
            </a:r>
            <a:r>
              <a:rPr lang="en-CA" dirty="0" err="1"/>
              <a:t>status”failed</a:t>
            </a:r>
            <a:r>
              <a:rPr lang="en-CA" dirty="0"/>
              <a:t>”. Then our </a:t>
            </a:r>
            <a:r>
              <a:rPr lang="en-CA" dirty="0" err="1"/>
              <a:t>mybookings</a:t>
            </a:r>
            <a:r>
              <a:rPr lang="en-CA" dirty="0"/>
              <a:t> page will only shows paid bookings. That all for </a:t>
            </a:r>
            <a:r>
              <a:rPr lang="en-CA" dirty="0" err="1"/>
              <a:t>suctomer</a:t>
            </a:r>
            <a:r>
              <a:rPr lang="en-CA" dirty="0"/>
              <a:t> side. Now I will pass the rest to my teammate Jean to introduce more about admin side and login register page.</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1308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8465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are a website organized different kinds of events for kids. Their Parent can call us to book the event or book events online.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provide many safe play area and professional organizers </a:t>
            </a:r>
            <a:r>
              <a:rPr lang="en-CA" dirty="0" err="1"/>
              <a:t>whos</a:t>
            </a:r>
            <a:r>
              <a:rPr lang="en-CA" dirty="0"/>
              <a:t> kind and patient to organize our events!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have many pictures in our website and full of information to let our customer feel we are a professional team</a:t>
            </a:r>
          </a:p>
          <a:p>
            <a:endParaRPr lang="en-CA"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244808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side and admin side to built our complete website. Here is the functionalities we have. For the customer side we have event browsing and booking ,  after customer find the event they are interested they can payment online to book it. They can also manage their booking after payment. To edit their booking information and even cancel it.</a:t>
            </a:r>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two screenshots show our online booking and payment looks like. </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63938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a:t>
            </a:r>
            <a:r>
              <a:rPr lang="en-CA" dirty="0" err="1"/>
              <a:t>url</a:t>
            </a:r>
            <a:r>
              <a:rPr lang="en-CA" dirty="0"/>
              <a:t> of our project. We have four tables. The events table contains all of our business products. and have capacity and </a:t>
            </a:r>
            <a:r>
              <a:rPr lang="en-CA" dirty="0" err="1"/>
              <a:t>attendeesCount</a:t>
            </a:r>
            <a:r>
              <a:rPr lang="en-CA" dirty="0"/>
              <a:t> rows which can let us manage our events. We also have two photos for the event. One is for the event list page and the other is for the event information page. We have different role for user. The children table is belongs to the user table. And the bookings we include all of the id from other tables as foreign keys. The payment status is return by stripe, I will talk about it later.</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9980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will talk about the customer side challenges and solutions first and later on  my teammate will talk about more on admin side. For the customer side the first challenge I met is implement the validation with AJAX. </a:t>
            </a:r>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final version I did - as you see I displayed in the demo. I do both the front-end and back-end validation on this form. Ajax can display when the customer input the wrong answer.</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526743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code that I use.  These are the codes look like in the form. Ajax just control the content of the input. The variable </a:t>
            </a:r>
            <a:r>
              <a:rPr lang="en-CA" dirty="0" err="1"/>
              <a:t>lastname</a:t>
            </a:r>
            <a:r>
              <a:rPr lang="en-CA" dirty="0"/>
              <a:t> is the value customer input. These are the condition to show the message in the span which names </a:t>
            </a:r>
            <a:r>
              <a:rPr lang="en-CA" dirty="0" err="1"/>
              <a:t>lastName</a:t>
            </a:r>
            <a:r>
              <a:rPr lang="en-CA" dirty="0"/>
              <a:t> </a:t>
            </a:r>
            <a:r>
              <a:rPr lang="en-CA" dirty="0" err="1"/>
              <a:t>lenthError</a:t>
            </a:r>
            <a:r>
              <a:rPr lang="en-CA" dirty="0"/>
              <a:t>. This is how </a:t>
            </a:r>
            <a:r>
              <a:rPr lang="en-CA" dirty="0" err="1"/>
              <a:t>lastname</a:t>
            </a:r>
            <a:r>
              <a:rPr lang="en-CA" dirty="0"/>
              <a:t>  error message works.</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06151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challenge for me is the modal form part. The validations are the same but edit function need to get the id of the booking I’d like to update and this pages shows many bookings of this customer.</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8959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35.jpg"/><Relationship Id="rId1" Type="http://schemas.openxmlformats.org/officeDocument/2006/relationships/slideLayout" Target="../slideLayouts/slideLayout5.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91540" y="3576920"/>
            <a:ext cx="9144000" cy="742103"/>
          </a:xfrm>
        </p:spPr>
        <p:txBody>
          <a:bodyPr/>
          <a:lstStyle/>
          <a:p>
            <a:r>
              <a:rPr lang="en-US" sz="3600" b="1" dirty="0">
                <a:solidFill>
                  <a:schemeClr val="tx1"/>
                </a:solidFill>
              </a:rPr>
              <a:t>Playroom</a:t>
            </a:r>
            <a:r>
              <a:rPr lang="en-US" sz="3600" b="1" dirty="0"/>
              <a:t> - </a:t>
            </a:r>
            <a:r>
              <a:rPr lang="en-US" sz="3600" b="1" dirty="0">
                <a:solidFill>
                  <a:schemeClr val="tx1"/>
                </a:solidFill>
              </a:rPr>
              <a:t>Children's</a:t>
            </a:r>
            <a:r>
              <a:rPr lang="en-US" sz="3600" b="1" dirty="0"/>
              <a:t> </a:t>
            </a:r>
            <a:r>
              <a:rPr lang="en-US" sz="3600" b="1" dirty="0">
                <a:solidFill>
                  <a:schemeClr val="tx1"/>
                </a:solidFill>
              </a:rPr>
              <a:t>Events</a:t>
            </a:r>
            <a:r>
              <a:rPr lang="en-US" sz="3600" b="1" dirty="0"/>
              <a:t> </a:t>
            </a:r>
            <a:r>
              <a:rPr lang="en-US" sz="3600" b="1" dirty="0">
                <a:solidFill>
                  <a:schemeClr val="tx1"/>
                </a:solidFill>
              </a:rPr>
              <a:t>Agency</a:t>
            </a:r>
            <a:endParaRPr lang="en-US" sz="3600" b="1"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875400" y="1017770"/>
            <a:ext cx="6537649" cy="1172158"/>
          </a:xfrm>
        </p:spPr>
        <p:txBody>
          <a:bodyPr>
            <a:noAutofit/>
          </a:bodyPr>
          <a:lstStyle/>
          <a:p>
            <a:r>
              <a:rPr lang="en-US" sz="3200" dirty="0">
                <a:solidFill>
                  <a:schemeClr val="tx1"/>
                </a:solidFill>
              </a:rPr>
              <a:t>Web Dev I </a:t>
            </a:r>
            <a:br>
              <a:rPr lang="en-US" sz="3200" dirty="0">
                <a:solidFill>
                  <a:schemeClr val="tx1"/>
                </a:solidFill>
              </a:rPr>
            </a:br>
            <a:r>
              <a:rPr lang="en-US" sz="3200" dirty="0">
                <a:solidFill>
                  <a:schemeClr val="tx1"/>
                </a:solidFill>
              </a:rPr>
              <a:t>PHP FINAL PROJECT</a:t>
            </a:r>
          </a:p>
        </p:txBody>
      </p:sp>
      <p:sp>
        <p:nvSpPr>
          <p:cNvPr id="7" name="TextBox 6">
            <a:extLst>
              <a:ext uri="{FF2B5EF4-FFF2-40B4-BE49-F238E27FC236}">
                <a16:creationId xmlns:a16="http://schemas.microsoft.com/office/drawing/2014/main" id="{65E4020F-2E13-6B1A-5BAC-DA26B24B0956}"/>
              </a:ext>
            </a:extLst>
          </p:cNvPr>
          <p:cNvSpPr txBox="1"/>
          <p:nvPr/>
        </p:nvSpPr>
        <p:spPr>
          <a:xfrm>
            <a:off x="3579991" y="4899226"/>
            <a:ext cx="5379488" cy="523220"/>
          </a:xfrm>
          <a:prstGeom prst="rect">
            <a:avLst/>
          </a:prstGeom>
          <a:noFill/>
        </p:spPr>
        <p:txBody>
          <a:bodyPr wrap="square">
            <a:spAutoFit/>
          </a:bodyPr>
          <a:lstStyle/>
          <a:p>
            <a:r>
              <a:rPr lang="en-US" sz="2800" dirty="0"/>
              <a:t>TEAM 6 – S</a:t>
            </a:r>
            <a:r>
              <a:rPr lang="en-US" altLang="zh-CN" sz="2800" dirty="0"/>
              <a:t>iyi Chen &amp; </a:t>
            </a:r>
            <a:r>
              <a:rPr lang="en-US" altLang="zh-CN" sz="2800" dirty="0" err="1"/>
              <a:t>Chihyin</a:t>
            </a:r>
            <a:r>
              <a:rPr lang="en-US" altLang="zh-CN" sz="2800" dirty="0"/>
              <a:t> Chen</a:t>
            </a:r>
            <a:endParaRPr lang="en-US" sz="2800" dirty="0"/>
          </a:p>
        </p:txBody>
      </p:sp>
      <p:pic>
        <p:nvPicPr>
          <p:cNvPr id="9" name="Picture 8" descr="A picture containing text, clock&#10;&#10;Description automatically generated">
            <a:extLst>
              <a:ext uri="{FF2B5EF4-FFF2-40B4-BE49-F238E27FC236}">
                <a16:creationId xmlns:a16="http://schemas.microsoft.com/office/drawing/2014/main" id="{E572E52B-F6B3-FFB9-8571-7954BB70DF9B}"/>
              </a:ext>
            </a:extLst>
          </p:cNvPr>
          <p:cNvPicPr>
            <a:picLocks noChangeAspect="1"/>
          </p:cNvPicPr>
          <p:nvPr/>
        </p:nvPicPr>
        <p:blipFill>
          <a:blip r:embed="rId3"/>
          <a:stretch>
            <a:fillRect/>
          </a:stretch>
        </p:blipFill>
        <p:spPr>
          <a:xfrm>
            <a:off x="5530215" y="2272887"/>
            <a:ext cx="1299737" cy="1015033"/>
          </a:xfrm>
          <a:prstGeom prst="rect">
            <a:avLst/>
          </a:prstGeom>
        </p:spPr>
      </p:pic>
      <p:sp>
        <p:nvSpPr>
          <p:cNvPr id="10" name="Slide Number Placeholder 9">
            <a:extLst>
              <a:ext uri="{FF2B5EF4-FFF2-40B4-BE49-F238E27FC236}">
                <a16:creationId xmlns:a16="http://schemas.microsoft.com/office/drawing/2014/main" id="{2F0B762D-3CB1-8B7E-02F8-4286C44B546A}"/>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a:t>
            </a:fld>
            <a:endParaRPr lang="en-US"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omputer&#10;&#10;Description automatically generated with medium confidence">
            <a:extLst>
              <a:ext uri="{FF2B5EF4-FFF2-40B4-BE49-F238E27FC236}">
                <a16:creationId xmlns:a16="http://schemas.microsoft.com/office/drawing/2014/main" id="{2BD5F0B7-A89A-7852-5572-03706D7C431C}"/>
              </a:ext>
            </a:extLst>
          </p:cNvPr>
          <p:cNvPicPr>
            <a:picLocks noChangeAspect="1"/>
          </p:cNvPicPr>
          <p:nvPr/>
        </p:nvPicPr>
        <p:blipFill>
          <a:blip r:embed="rId3"/>
          <a:stretch>
            <a:fillRect/>
          </a:stretch>
        </p:blipFill>
        <p:spPr>
          <a:xfrm>
            <a:off x="1182568" y="1574851"/>
            <a:ext cx="9648275" cy="763312"/>
          </a:xfrm>
          <a:prstGeom prst="rect">
            <a:avLst/>
          </a:prstGeom>
        </p:spPr>
      </p:pic>
      <p:pic>
        <p:nvPicPr>
          <p:cNvPr id="19" name="Picture 18" descr="Text&#10;&#10;Description automatically generated">
            <a:extLst>
              <a:ext uri="{FF2B5EF4-FFF2-40B4-BE49-F238E27FC236}">
                <a16:creationId xmlns:a16="http://schemas.microsoft.com/office/drawing/2014/main" id="{40AEE297-7CB9-835A-8F95-9BFC8182EF9B}"/>
              </a:ext>
            </a:extLst>
          </p:cNvPr>
          <p:cNvPicPr>
            <a:picLocks noChangeAspect="1"/>
          </p:cNvPicPr>
          <p:nvPr/>
        </p:nvPicPr>
        <p:blipFill>
          <a:blip r:embed="rId4"/>
          <a:stretch>
            <a:fillRect/>
          </a:stretch>
        </p:blipFill>
        <p:spPr>
          <a:xfrm>
            <a:off x="1182568" y="3081759"/>
            <a:ext cx="7060425" cy="2066465"/>
          </a:xfrm>
          <a:prstGeom prst="rect">
            <a:avLst/>
          </a:prstGeom>
        </p:spPr>
      </p:pic>
      <p:sp>
        <p:nvSpPr>
          <p:cNvPr id="24" name="Slide Number Placeholder 9">
            <a:extLst>
              <a:ext uri="{FF2B5EF4-FFF2-40B4-BE49-F238E27FC236}">
                <a16:creationId xmlns:a16="http://schemas.microsoft.com/office/drawing/2014/main" id="{129E2693-1BA6-ED82-CE27-BF964D2C61E6}"/>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10</a:t>
            </a:fld>
            <a:endParaRPr lang="en-US" b="1" dirty="0"/>
          </a:p>
        </p:txBody>
      </p:sp>
    </p:spTree>
    <p:extLst>
      <p:ext uri="{BB962C8B-B14F-4D97-AF65-F5344CB8AC3E}">
        <p14:creationId xmlns:p14="http://schemas.microsoft.com/office/powerpoint/2010/main" val="97990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C0A5312-5B9F-B88E-CD6F-9DFE46CAF36E}"/>
              </a:ext>
            </a:extLst>
          </p:cNvPr>
          <p:cNvPicPr>
            <a:picLocks noChangeAspect="1"/>
          </p:cNvPicPr>
          <p:nvPr/>
        </p:nvPicPr>
        <p:blipFill>
          <a:blip r:embed="rId3"/>
          <a:stretch>
            <a:fillRect/>
          </a:stretch>
        </p:blipFill>
        <p:spPr>
          <a:xfrm>
            <a:off x="2436262" y="189901"/>
            <a:ext cx="6950806" cy="6478197"/>
          </a:xfrm>
          <a:prstGeom prst="rect">
            <a:avLst/>
          </a:prstGeom>
        </p:spPr>
      </p:pic>
      <p:sp>
        <p:nvSpPr>
          <p:cNvPr id="8" name="Slide Number Placeholder 9">
            <a:extLst>
              <a:ext uri="{FF2B5EF4-FFF2-40B4-BE49-F238E27FC236}">
                <a16:creationId xmlns:a16="http://schemas.microsoft.com/office/drawing/2014/main" id="{6058399A-0F4B-2549-E27E-BDDE27330443}"/>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11</a:t>
            </a:fld>
            <a:endParaRPr lang="en-US" b="1" dirty="0"/>
          </a:p>
        </p:txBody>
      </p:sp>
    </p:spTree>
    <p:extLst>
      <p:ext uri="{BB962C8B-B14F-4D97-AF65-F5344CB8AC3E}">
        <p14:creationId xmlns:p14="http://schemas.microsoft.com/office/powerpoint/2010/main" val="41513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18A3E03-0324-1592-2F6E-5AF32CEDC2F0}"/>
              </a:ext>
            </a:extLst>
          </p:cNvPr>
          <p:cNvSpPr>
            <a:spLocks noGrp="1"/>
          </p:cNvSpPr>
          <p:nvPr>
            <p:ph type="title"/>
          </p:nvPr>
        </p:nvSpPr>
        <p:spPr>
          <a:xfrm>
            <a:off x="576071" y="704087"/>
            <a:ext cx="6287437" cy="4631841"/>
          </a:xfrm>
        </p:spPr>
        <p:txBody>
          <a:bodyPr/>
          <a:lstStyle/>
          <a:p>
            <a:pPr>
              <a:lnSpc>
                <a:spcPct val="150000"/>
              </a:lnSpc>
            </a:pPr>
            <a:r>
              <a:rPr lang="en-CA" dirty="0"/>
              <a:t>Customer Side </a:t>
            </a:r>
            <a:br>
              <a:rPr lang="en-CA" dirty="0"/>
            </a:br>
            <a:r>
              <a:rPr lang="en-CA" dirty="0"/>
              <a:t>- Learned and Teach</a:t>
            </a:r>
          </a:p>
        </p:txBody>
      </p:sp>
      <p:sp>
        <p:nvSpPr>
          <p:cNvPr id="2" name="Slide Number Placeholder 9">
            <a:extLst>
              <a:ext uri="{FF2B5EF4-FFF2-40B4-BE49-F238E27FC236}">
                <a16:creationId xmlns:a16="http://schemas.microsoft.com/office/drawing/2014/main" id="{CB23877E-B05B-A02B-4F46-2AA43DBCD436}"/>
              </a:ext>
            </a:extLst>
          </p:cNvPr>
          <p:cNvSpPr txBox="1">
            <a:spLocks/>
          </p:cNvSpPr>
          <p:nvPr/>
        </p:nvSpPr>
        <p:spPr>
          <a:xfrm>
            <a:off x="11611778" y="6409723"/>
            <a:ext cx="473725" cy="35463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12</a:t>
            </a:fld>
            <a:endParaRPr lang="en-US" b="1" dirty="0"/>
          </a:p>
        </p:txBody>
      </p:sp>
    </p:spTree>
    <p:extLst>
      <p:ext uri="{BB962C8B-B14F-4D97-AF65-F5344CB8AC3E}">
        <p14:creationId xmlns:p14="http://schemas.microsoft.com/office/powerpoint/2010/main" val="189876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2354337" y="237744"/>
            <a:ext cx="7320999" cy="676656"/>
          </a:xfrm>
        </p:spPr>
        <p:txBody>
          <a:bodyPr/>
          <a:lstStyle/>
          <a:p>
            <a:r>
              <a:rPr lang="en-US" sz="4000" b="1" dirty="0">
                <a:latin typeface="Sagona Book" panose="020F0502020204030204" pitchFamily="34" charset="0"/>
              </a:rPr>
              <a:t>Online Payment with Stripe</a:t>
            </a:r>
            <a:endParaRPr lang="en-US" sz="4000" b="1" dirty="0"/>
          </a:p>
        </p:txBody>
      </p:sp>
      <p:pic>
        <p:nvPicPr>
          <p:cNvPr id="10" name="Content Placeholder 9" descr="Text&#10;&#10;Description automatically generated">
            <a:extLst>
              <a:ext uri="{FF2B5EF4-FFF2-40B4-BE49-F238E27FC236}">
                <a16:creationId xmlns:a16="http://schemas.microsoft.com/office/drawing/2014/main" id="{A3713954-C56C-4FD8-DB42-761E6D994695}"/>
              </a:ext>
            </a:extLst>
          </p:cNvPr>
          <p:cNvPicPr>
            <a:picLocks noGrp="1" noChangeAspect="1"/>
          </p:cNvPicPr>
          <p:nvPr>
            <p:ph idx="1"/>
          </p:nvPr>
        </p:nvPicPr>
        <p:blipFill>
          <a:blip r:embed="rId3"/>
          <a:stretch>
            <a:fillRect/>
          </a:stretch>
        </p:blipFill>
        <p:spPr>
          <a:xfrm>
            <a:off x="2093942" y="914400"/>
            <a:ext cx="7864093" cy="5705856"/>
          </a:xfrm>
        </p:spPr>
      </p:pic>
      <p:sp>
        <p:nvSpPr>
          <p:cNvPr id="11" name="Slide Number Placeholder 9">
            <a:extLst>
              <a:ext uri="{FF2B5EF4-FFF2-40B4-BE49-F238E27FC236}">
                <a16:creationId xmlns:a16="http://schemas.microsoft.com/office/drawing/2014/main" id="{E3A9F0C4-DA9B-BBEB-165D-84A5E687BB33}"/>
              </a:ext>
            </a:extLst>
          </p:cNvPr>
          <p:cNvSpPr txBox="1">
            <a:spLocks/>
          </p:cNvSpPr>
          <p:nvPr/>
        </p:nvSpPr>
        <p:spPr>
          <a:xfrm>
            <a:off x="11611778" y="6409723"/>
            <a:ext cx="473725" cy="35463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13</a:t>
            </a:fld>
            <a:endParaRPr lang="en-US" b="1" dirty="0"/>
          </a:p>
        </p:txBody>
      </p:sp>
    </p:spTree>
    <p:extLst>
      <p:ext uri="{BB962C8B-B14F-4D97-AF65-F5344CB8AC3E}">
        <p14:creationId xmlns:p14="http://schemas.microsoft.com/office/powerpoint/2010/main" val="169908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D9044E66-6EF7-D1B1-C52A-AC5C7C01FF76}"/>
              </a:ext>
            </a:extLst>
          </p:cNvPr>
          <p:cNvPicPr>
            <a:picLocks noChangeAspect="1"/>
          </p:cNvPicPr>
          <p:nvPr/>
        </p:nvPicPr>
        <p:blipFill>
          <a:blip r:embed="rId3"/>
          <a:stretch>
            <a:fillRect/>
          </a:stretch>
        </p:blipFill>
        <p:spPr>
          <a:xfrm>
            <a:off x="1595117" y="245326"/>
            <a:ext cx="8983674" cy="6434253"/>
          </a:xfrm>
          <a:prstGeom prst="rect">
            <a:avLst/>
          </a:prstGeom>
        </p:spPr>
      </p:pic>
      <p:sp>
        <p:nvSpPr>
          <p:cNvPr id="11" name="Slide Number Placeholder 9">
            <a:extLst>
              <a:ext uri="{FF2B5EF4-FFF2-40B4-BE49-F238E27FC236}">
                <a16:creationId xmlns:a16="http://schemas.microsoft.com/office/drawing/2014/main" id="{DA78A9A8-8414-13BC-638B-4D001EE36B8E}"/>
              </a:ext>
            </a:extLst>
          </p:cNvPr>
          <p:cNvSpPr txBox="1">
            <a:spLocks/>
          </p:cNvSpPr>
          <p:nvPr/>
        </p:nvSpPr>
        <p:spPr>
          <a:xfrm>
            <a:off x="11611778" y="6409723"/>
            <a:ext cx="473725" cy="35463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14</a:t>
            </a:fld>
            <a:endParaRPr lang="en-US" b="1" dirty="0"/>
          </a:p>
        </p:txBody>
      </p:sp>
    </p:spTree>
    <p:extLst>
      <p:ext uri="{BB962C8B-B14F-4D97-AF65-F5344CB8AC3E}">
        <p14:creationId xmlns:p14="http://schemas.microsoft.com/office/powerpoint/2010/main" val="109671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432485" y="245440"/>
            <a:ext cx="3601748" cy="1325563"/>
          </a:xfrm>
        </p:spPr>
        <p:txBody>
          <a:bodyPr/>
          <a:lstStyle/>
          <a:p>
            <a:r>
              <a:rPr lang="en-US" dirty="0"/>
              <a:t>admin</a:t>
            </a:r>
          </a:p>
        </p:txBody>
      </p:sp>
      <p:sp>
        <p:nvSpPr>
          <p:cNvPr id="5" name="Content Placeholder 4">
            <a:extLst>
              <a:ext uri="{FF2B5EF4-FFF2-40B4-BE49-F238E27FC236}">
                <a16:creationId xmlns:a16="http://schemas.microsoft.com/office/drawing/2014/main" id="{BA10FA79-3793-C4D4-C1A4-3A9CD52400F1}"/>
              </a:ext>
            </a:extLst>
          </p:cNvPr>
          <p:cNvSpPr>
            <a:spLocks noGrp="1"/>
          </p:cNvSpPr>
          <p:nvPr>
            <p:ph idx="1"/>
          </p:nvPr>
        </p:nvSpPr>
        <p:spPr>
          <a:xfrm>
            <a:off x="7494126" y="2053940"/>
            <a:ext cx="4133088" cy="4351338"/>
          </a:xfrm>
        </p:spPr>
        <p:txBody>
          <a:bodyPr>
            <a:normAutofit/>
          </a:bodyPr>
          <a:lstStyle/>
          <a:p>
            <a:r>
              <a:rPr lang="en-US" sz="2800" dirty="0"/>
              <a:t>Admin</a:t>
            </a:r>
          </a:p>
          <a:p>
            <a:r>
              <a:rPr lang="en-US" sz="2800" dirty="0"/>
              <a:t>Users</a:t>
            </a:r>
          </a:p>
          <a:p>
            <a:r>
              <a:rPr lang="en-US" sz="2800" dirty="0"/>
              <a:t>Bookings</a:t>
            </a:r>
          </a:p>
          <a:p>
            <a:r>
              <a:rPr lang="en-US" sz="2800" dirty="0"/>
              <a:t>events</a:t>
            </a:r>
          </a:p>
        </p:txBody>
      </p:sp>
      <p:pic>
        <p:nvPicPr>
          <p:cNvPr id="11" name="Picture 10" descr="Graphical user interface, text, application&#10;&#10;Description automatically generated">
            <a:extLst>
              <a:ext uri="{FF2B5EF4-FFF2-40B4-BE49-F238E27FC236}">
                <a16:creationId xmlns:a16="http://schemas.microsoft.com/office/drawing/2014/main" id="{DF6C4BB6-0877-DF2B-4302-C29F5DCF2163}"/>
              </a:ext>
            </a:extLst>
          </p:cNvPr>
          <p:cNvPicPr>
            <a:picLocks noChangeAspect="1"/>
          </p:cNvPicPr>
          <p:nvPr/>
        </p:nvPicPr>
        <p:blipFill rotWithShape="1">
          <a:blip r:embed="rId3"/>
          <a:srcRect b="14728"/>
          <a:stretch/>
        </p:blipFill>
        <p:spPr>
          <a:xfrm>
            <a:off x="960062" y="1764135"/>
            <a:ext cx="8193917" cy="4105324"/>
          </a:xfrm>
          <a:prstGeom prst="rect">
            <a:avLst/>
          </a:prstGeom>
        </p:spPr>
      </p:pic>
    </p:spTree>
    <p:extLst>
      <p:ext uri="{BB962C8B-B14F-4D97-AF65-F5344CB8AC3E}">
        <p14:creationId xmlns:p14="http://schemas.microsoft.com/office/powerpoint/2010/main" val="402491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pPr algn="r"/>
            <a:r>
              <a:rPr lang="en-US" dirty="0"/>
              <a:t>challenges</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B7CAE1D0-5638-F3D2-FB22-370DF4AB31B2}"/>
              </a:ext>
            </a:extLst>
          </p:cNvPr>
          <p:cNvSpPr>
            <a:spLocks noGrp="1"/>
          </p:cNvSpPr>
          <p:nvPr>
            <p:ph idx="1"/>
          </p:nvPr>
        </p:nvSpPr>
        <p:spPr>
          <a:xfrm>
            <a:off x="576072" y="2118195"/>
            <a:ext cx="10205198" cy="2608264"/>
          </a:xfrm>
        </p:spPr>
        <p:txBody>
          <a:bodyPr>
            <a:normAutofit fontScale="92500" lnSpcReduction="20000"/>
          </a:bodyPr>
          <a:lstStyle/>
          <a:p>
            <a:pPr marL="0" indent="0">
              <a:lnSpc>
                <a:spcPct val="150000"/>
              </a:lnSpc>
              <a:buNone/>
            </a:pPr>
            <a:r>
              <a:rPr lang="en-US" sz="3200" dirty="0"/>
              <a:t>Not directing to another page to add/delete</a:t>
            </a:r>
          </a:p>
          <a:p>
            <a:pPr marL="0" indent="0">
              <a:lnSpc>
                <a:spcPct val="150000"/>
              </a:lnSpc>
              <a:buNone/>
            </a:pPr>
            <a:r>
              <a:rPr lang="en-US" sz="3200" dirty="0"/>
              <a:t>Reset password request</a:t>
            </a:r>
          </a:p>
          <a:p>
            <a:pPr marL="0" indent="0">
              <a:lnSpc>
                <a:spcPct val="150000"/>
              </a:lnSpc>
              <a:buNone/>
            </a:pPr>
            <a:r>
              <a:rPr lang="en-US" sz="3200" dirty="0"/>
              <a:t>Website hosting</a:t>
            </a:r>
          </a:p>
          <a:p>
            <a:pPr marL="0" indent="0">
              <a:buNone/>
            </a:pPr>
            <a:r>
              <a:rPr lang="en-US" sz="3200" dirty="0"/>
              <a:t> </a:t>
            </a:r>
          </a:p>
          <a:p>
            <a:pPr marL="0" indent="0">
              <a:buNone/>
            </a:pPr>
            <a:endParaRPr lang="en-US" sz="3200" dirty="0"/>
          </a:p>
        </p:txBody>
      </p:sp>
    </p:spTree>
    <p:extLst>
      <p:ext uri="{BB962C8B-B14F-4D97-AF65-F5344CB8AC3E}">
        <p14:creationId xmlns:p14="http://schemas.microsoft.com/office/powerpoint/2010/main" val="242516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AJAX   jQuery  Modal</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challenges and solutions</a:t>
            </a:r>
          </a:p>
        </p:txBody>
      </p:sp>
      <p:pic>
        <p:nvPicPr>
          <p:cNvPr id="27" name="Picture 26" descr="Text&#10;&#10;Description automatically generated">
            <a:extLst>
              <a:ext uri="{FF2B5EF4-FFF2-40B4-BE49-F238E27FC236}">
                <a16:creationId xmlns:a16="http://schemas.microsoft.com/office/drawing/2014/main" id="{6DCD9442-1F80-3D07-9BB0-BFD224ABBC4B}"/>
              </a:ext>
            </a:extLst>
          </p:cNvPr>
          <p:cNvPicPr>
            <a:picLocks noChangeAspect="1"/>
          </p:cNvPicPr>
          <p:nvPr/>
        </p:nvPicPr>
        <p:blipFill>
          <a:blip r:embed="rId2"/>
          <a:stretch>
            <a:fillRect/>
          </a:stretch>
        </p:blipFill>
        <p:spPr>
          <a:xfrm>
            <a:off x="420813" y="2087986"/>
            <a:ext cx="5626154" cy="3141438"/>
          </a:xfrm>
          <a:prstGeom prst="rect">
            <a:avLst/>
          </a:prstGeom>
        </p:spPr>
      </p:pic>
      <p:pic>
        <p:nvPicPr>
          <p:cNvPr id="29" name="Picture 28" descr="Text&#10;&#10;Description automatically generated">
            <a:extLst>
              <a:ext uri="{FF2B5EF4-FFF2-40B4-BE49-F238E27FC236}">
                <a16:creationId xmlns:a16="http://schemas.microsoft.com/office/drawing/2014/main" id="{41A399CB-2EAA-0EC1-E14D-E5296531FF80}"/>
              </a:ext>
            </a:extLst>
          </p:cNvPr>
          <p:cNvPicPr>
            <a:picLocks noChangeAspect="1"/>
          </p:cNvPicPr>
          <p:nvPr/>
        </p:nvPicPr>
        <p:blipFill>
          <a:blip r:embed="rId3"/>
          <a:stretch>
            <a:fillRect/>
          </a:stretch>
        </p:blipFill>
        <p:spPr>
          <a:xfrm>
            <a:off x="6540899" y="1717323"/>
            <a:ext cx="5018848" cy="4040243"/>
          </a:xfrm>
          <a:prstGeom prst="rect">
            <a:avLst/>
          </a:prstGeom>
        </p:spPr>
      </p:pic>
    </p:spTree>
    <p:extLst>
      <p:ext uri="{BB962C8B-B14F-4D97-AF65-F5344CB8AC3E}">
        <p14:creationId xmlns:p14="http://schemas.microsoft.com/office/powerpoint/2010/main" val="116494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challenges and solutions</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2" name="Picture 1" descr="Graphical user interface, application&#10;&#10;Description automatically generated">
            <a:extLst>
              <a:ext uri="{FF2B5EF4-FFF2-40B4-BE49-F238E27FC236}">
                <a16:creationId xmlns:a16="http://schemas.microsoft.com/office/drawing/2014/main" id="{D4EF9CCC-4758-CC10-1C46-3E7FAF58B2D8}"/>
              </a:ext>
            </a:extLst>
          </p:cNvPr>
          <p:cNvPicPr>
            <a:picLocks noChangeAspect="1"/>
          </p:cNvPicPr>
          <p:nvPr/>
        </p:nvPicPr>
        <p:blipFill>
          <a:blip r:embed="rId3"/>
          <a:stretch>
            <a:fillRect/>
          </a:stretch>
        </p:blipFill>
        <p:spPr>
          <a:xfrm>
            <a:off x="316580" y="82296"/>
            <a:ext cx="11129505" cy="6121228"/>
          </a:xfrm>
          <a:prstGeom prst="rect">
            <a:avLst/>
          </a:prstGeom>
        </p:spPr>
      </p:pic>
      <p:pic>
        <p:nvPicPr>
          <p:cNvPr id="3" name="Graphic 2" descr="Badge 1 outline">
            <a:extLst>
              <a:ext uri="{FF2B5EF4-FFF2-40B4-BE49-F238E27FC236}">
                <a16:creationId xmlns:a16="http://schemas.microsoft.com/office/drawing/2014/main" id="{D4320FE4-5145-4D16-A0BF-231B048715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9677" y="2683823"/>
            <a:ext cx="353291" cy="353291"/>
          </a:xfrm>
          <a:prstGeom prst="rect">
            <a:avLst/>
          </a:prstGeom>
        </p:spPr>
      </p:pic>
      <p:pic>
        <p:nvPicPr>
          <p:cNvPr id="5" name="Graphic 4" descr="Badge outline">
            <a:extLst>
              <a:ext uri="{FF2B5EF4-FFF2-40B4-BE49-F238E27FC236}">
                <a16:creationId xmlns:a16="http://schemas.microsoft.com/office/drawing/2014/main" id="{0B518791-8D32-C57A-9116-AA7603E29F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3330" y="2683822"/>
            <a:ext cx="353291" cy="353291"/>
          </a:xfrm>
          <a:prstGeom prst="rect">
            <a:avLst/>
          </a:prstGeom>
        </p:spPr>
      </p:pic>
      <p:pic>
        <p:nvPicPr>
          <p:cNvPr id="7" name="Graphic 6" descr="Badge 3 outline">
            <a:extLst>
              <a:ext uri="{FF2B5EF4-FFF2-40B4-BE49-F238E27FC236}">
                <a16:creationId xmlns:a16="http://schemas.microsoft.com/office/drawing/2014/main" id="{7D5BDDBA-F701-1D37-98C5-F596486389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50280" y="5638616"/>
            <a:ext cx="352800" cy="352800"/>
          </a:xfrm>
          <a:prstGeom prst="rect">
            <a:avLst/>
          </a:prstGeom>
        </p:spPr>
      </p:pic>
      <p:pic>
        <p:nvPicPr>
          <p:cNvPr id="8" name="Graphic 7" descr="Badge 4 outline">
            <a:extLst>
              <a:ext uri="{FF2B5EF4-FFF2-40B4-BE49-F238E27FC236}">
                <a16:creationId xmlns:a16="http://schemas.microsoft.com/office/drawing/2014/main" id="{66A4B765-CFF8-6101-3D9A-E0A8584D8F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42759" y="5638616"/>
            <a:ext cx="352800" cy="352800"/>
          </a:xfrm>
          <a:prstGeom prst="rect">
            <a:avLst/>
          </a:prstGeom>
        </p:spPr>
      </p:pic>
    </p:spTree>
    <p:extLst>
      <p:ext uri="{BB962C8B-B14F-4D97-AF65-F5344CB8AC3E}">
        <p14:creationId xmlns:p14="http://schemas.microsoft.com/office/powerpoint/2010/main" val="321370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640965"/>
            <a:ext cx="10515600" cy="676656"/>
          </a:xfrm>
        </p:spPr>
        <p:txBody>
          <a:bodyPr/>
          <a:lstStyle/>
          <a:p>
            <a:r>
              <a:rPr lang="en-US" dirty="0"/>
              <a:t>email password reset</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6928" y="6464808"/>
            <a:ext cx="3438144" cy="310896"/>
          </a:xfrm>
        </p:spPr>
        <p:txBody>
          <a:bodyPr/>
          <a:lstStyle/>
          <a:p>
            <a:r>
              <a:rPr lang="en-US" dirty="0"/>
              <a:t>what we learned</a:t>
            </a:r>
          </a:p>
        </p:txBody>
      </p:sp>
      <p:pic>
        <p:nvPicPr>
          <p:cNvPr id="17" name="Picture 16" descr="Text&#10;&#10;Description automatically generated">
            <a:extLst>
              <a:ext uri="{FF2B5EF4-FFF2-40B4-BE49-F238E27FC236}">
                <a16:creationId xmlns:a16="http://schemas.microsoft.com/office/drawing/2014/main" id="{63FF73A7-2E82-8877-697E-182422C312A2}"/>
              </a:ext>
            </a:extLst>
          </p:cNvPr>
          <p:cNvPicPr>
            <a:picLocks noChangeAspect="1"/>
          </p:cNvPicPr>
          <p:nvPr/>
        </p:nvPicPr>
        <p:blipFill rotWithShape="1">
          <a:blip r:embed="rId3"/>
          <a:srcRect r="5455" b="1373"/>
          <a:stretch/>
        </p:blipFill>
        <p:spPr>
          <a:xfrm>
            <a:off x="5530482" y="1317621"/>
            <a:ext cx="6175299" cy="4823687"/>
          </a:xfrm>
          <a:prstGeom prst="rect">
            <a:avLst/>
          </a:prstGeom>
        </p:spPr>
      </p:pic>
      <p:sp>
        <p:nvSpPr>
          <p:cNvPr id="19" name="Text Placeholder 2">
            <a:extLst>
              <a:ext uri="{FF2B5EF4-FFF2-40B4-BE49-F238E27FC236}">
                <a16:creationId xmlns:a16="http://schemas.microsoft.com/office/drawing/2014/main" id="{E48ADD9C-3A62-C339-911B-BB44F3F34EB3}"/>
              </a:ext>
            </a:extLst>
          </p:cNvPr>
          <p:cNvSpPr txBox="1">
            <a:spLocks/>
          </p:cNvSpPr>
          <p:nvPr/>
        </p:nvSpPr>
        <p:spPr>
          <a:xfrm>
            <a:off x="576072" y="2508422"/>
            <a:ext cx="6464808" cy="529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Generate a token</a:t>
            </a:r>
          </a:p>
        </p:txBody>
      </p:sp>
      <p:sp>
        <p:nvSpPr>
          <p:cNvPr id="22" name="Text Placeholder 2">
            <a:extLst>
              <a:ext uri="{FF2B5EF4-FFF2-40B4-BE49-F238E27FC236}">
                <a16:creationId xmlns:a16="http://schemas.microsoft.com/office/drawing/2014/main" id="{86D39750-84A2-8039-075E-541B4630FDBE}"/>
              </a:ext>
            </a:extLst>
          </p:cNvPr>
          <p:cNvSpPr txBox="1">
            <a:spLocks/>
          </p:cNvSpPr>
          <p:nvPr/>
        </p:nvSpPr>
        <p:spPr>
          <a:xfrm>
            <a:off x="576073" y="3227831"/>
            <a:ext cx="4218350" cy="99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Send the request email to the user via mailtrap api</a:t>
            </a:r>
          </a:p>
        </p:txBody>
      </p:sp>
    </p:spTree>
    <p:extLst>
      <p:ext uri="{BB962C8B-B14F-4D97-AF65-F5344CB8AC3E}">
        <p14:creationId xmlns:p14="http://schemas.microsoft.com/office/powerpoint/2010/main" val="123413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800214" y="717176"/>
            <a:ext cx="4996659" cy="1158271"/>
          </a:xfrm>
        </p:spPr>
        <p:txBody>
          <a:bodyPr/>
          <a:lstStyle/>
          <a:p>
            <a:r>
              <a:rPr lang="en-US" sz="3600" b="1" dirty="0"/>
              <a:t>What we do?</a:t>
            </a:r>
            <a:br>
              <a:rPr lang="en-US" sz="3600" b="1" dirty="0"/>
            </a:br>
            <a:r>
              <a:rPr lang="en-US" sz="3600" b="1" dirty="0"/>
              <a:t>What we provide?</a:t>
            </a:r>
            <a:endParaRPr lang="en-US" sz="2800" dirty="0"/>
          </a:p>
        </p:txBody>
      </p:sp>
      <p:sp>
        <p:nvSpPr>
          <p:cNvPr id="2" name="Title 25">
            <a:extLst>
              <a:ext uri="{FF2B5EF4-FFF2-40B4-BE49-F238E27FC236}">
                <a16:creationId xmlns:a16="http://schemas.microsoft.com/office/drawing/2014/main" id="{43CBD0B0-A853-D3D7-188B-9A6D66D4D130}"/>
              </a:ext>
            </a:extLst>
          </p:cNvPr>
          <p:cNvSpPr txBox="1">
            <a:spLocks/>
          </p:cNvSpPr>
          <p:nvPr/>
        </p:nvSpPr>
        <p:spPr>
          <a:xfrm>
            <a:off x="467419" y="2206051"/>
            <a:ext cx="6084680" cy="336629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457200" indent="-457200">
              <a:lnSpc>
                <a:spcPct val="150000"/>
              </a:lnSpc>
              <a:buFontTx/>
              <a:buChar char="-"/>
            </a:pPr>
            <a:r>
              <a:rPr lang="en-US" sz="2800" dirty="0"/>
              <a:t>Organize events for kids </a:t>
            </a:r>
          </a:p>
          <a:p>
            <a:pPr marL="457200" indent="-457200">
              <a:lnSpc>
                <a:spcPct val="150000"/>
              </a:lnSpc>
              <a:buFontTx/>
              <a:buChar char="-"/>
            </a:pPr>
            <a:r>
              <a:rPr lang="en-US" sz="2800" dirty="0"/>
              <a:t>Provide </a:t>
            </a:r>
            <a:r>
              <a:rPr lang="en-CA" sz="2800" dirty="0"/>
              <a:t>a safe play area for children</a:t>
            </a:r>
          </a:p>
          <a:p>
            <a:pPr marL="457200" indent="-457200">
              <a:lnSpc>
                <a:spcPct val="150000"/>
              </a:lnSpc>
              <a:buFontTx/>
              <a:buChar char="-"/>
            </a:pPr>
            <a:r>
              <a:rPr lang="en-CA" sz="2800" dirty="0"/>
              <a:t>Offer professional organizers to guide kids in playing deeply</a:t>
            </a:r>
            <a:endParaRPr lang="en-US" sz="2800" dirty="0"/>
          </a:p>
        </p:txBody>
      </p:sp>
      <p:pic>
        <p:nvPicPr>
          <p:cNvPr id="4" name="Picture 3" descr="A picture containing person&#10;&#10;Description automatically generated">
            <a:extLst>
              <a:ext uri="{FF2B5EF4-FFF2-40B4-BE49-F238E27FC236}">
                <a16:creationId xmlns:a16="http://schemas.microsoft.com/office/drawing/2014/main" id="{D3C6E0B5-ED8C-E979-D364-B72956A4562A}"/>
              </a:ext>
            </a:extLst>
          </p:cNvPr>
          <p:cNvPicPr>
            <a:picLocks noChangeAspect="1"/>
          </p:cNvPicPr>
          <p:nvPr/>
        </p:nvPicPr>
        <p:blipFill>
          <a:blip r:embed="rId3"/>
          <a:stretch>
            <a:fillRect/>
          </a:stretch>
        </p:blipFill>
        <p:spPr>
          <a:xfrm rot="21222325">
            <a:off x="7288586" y="417054"/>
            <a:ext cx="3696309" cy="2739889"/>
          </a:xfrm>
          <a:prstGeom prst="rect">
            <a:avLst/>
          </a:prstGeom>
        </p:spPr>
      </p:pic>
      <p:pic>
        <p:nvPicPr>
          <p:cNvPr id="6" name="Picture 5" descr="A child jumping on a trampoline&#10;&#10;Description automatically generated with medium confidence">
            <a:extLst>
              <a:ext uri="{FF2B5EF4-FFF2-40B4-BE49-F238E27FC236}">
                <a16:creationId xmlns:a16="http://schemas.microsoft.com/office/drawing/2014/main" id="{869F3B71-B3AB-E57E-41D9-DEC931B2BB94}"/>
              </a:ext>
            </a:extLst>
          </p:cNvPr>
          <p:cNvPicPr>
            <a:picLocks noChangeAspect="1"/>
          </p:cNvPicPr>
          <p:nvPr/>
        </p:nvPicPr>
        <p:blipFill>
          <a:blip r:embed="rId4"/>
          <a:stretch>
            <a:fillRect/>
          </a:stretch>
        </p:blipFill>
        <p:spPr>
          <a:xfrm rot="226267">
            <a:off x="7395780" y="3623573"/>
            <a:ext cx="3643308" cy="2700602"/>
          </a:xfrm>
          <a:prstGeom prst="rect">
            <a:avLst/>
          </a:prstGeom>
        </p:spPr>
      </p:pic>
      <p:sp>
        <p:nvSpPr>
          <p:cNvPr id="7" name="Slide Number Placeholder 9">
            <a:extLst>
              <a:ext uri="{FF2B5EF4-FFF2-40B4-BE49-F238E27FC236}">
                <a16:creationId xmlns:a16="http://schemas.microsoft.com/office/drawing/2014/main" id="{DBA59833-BC4A-5E98-58FD-B8883B1C72EF}"/>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2</a:t>
            </a:fld>
            <a:endParaRPr lang="en-US" b="1" dirty="0"/>
          </a:p>
        </p:txBody>
      </p:sp>
    </p:spTree>
    <p:extLst>
      <p:ext uri="{BB962C8B-B14F-4D97-AF65-F5344CB8AC3E}">
        <p14:creationId xmlns:p14="http://schemas.microsoft.com/office/powerpoint/2010/main" val="3214379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what we learned</a:t>
            </a:r>
          </a:p>
        </p:txBody>
      </p:sp>
      <p:pic>
        <p:nvPicPr>
          <p:cNvPr id="23" name="Picture 22" descr="A screenshot of a computer&#10;&#10;Description automatically generated with medium confidence">
            <a:extLst>
              <a:ext uri="{FF2B5EF4-FFF2-40B4-BE49-F238E27FC236}">
                <a16:creationId xmlns:a16="http://schemas.microsoft.com/office/drawing/2014/main" id="{2DAF8C2E-7C68-5765-A1EE-A9746E32DA6F}"/>
              </a:ext>
            </a:extLst>
          </p:cNvPr>
          <p:cNvPicPr>
            <a:picLocks noChangeAspect="1"/>
          </p:cNvPicPr>
          <p:nvPr/>
        </p:nvPicPr>
        <p:blipFill>
          <a:blip r:embed="rId2"/>
          <a:stretch>
            <a:fillRect/>
          </a:stretch>
        </p:blipFill>
        <p:spPr>
          <a:xfrm>
            <a:off x="413702" y="2058260"/>
            <a:ext cx="6464632" cy="2013053"/>
          </a:xfrm>
          <a:prstGeom prst="rect">
            <a:avLst/>
          </a:prstGeom>
        </p:spPr>
      </p:pic>
      <p:pic>
        <p:nvPicPr>
          <p:cNvPr id="25" name="Picture 24" descr="Text&#10;&#10;Description automatically generated">
            <a:extLst>
              <a:ext uri="{FF2B5EF4-FFF2-40B4-BE49-F238E27FC236}">
                <a16:creationId xmlns:a16="http://schemas.microsoft.com/office/drawing/2014/main" id="{C4D536D5-DAF3-0204-3E63-DF64D04B824A}"/>
              </a:ext>
            </a:extLst>
          </p:cNvPr>
          <p:cNvPicPr>
            <a:picLocks noChangeAspect="1"/>
          </p:cNvPicPr>
          <p:nvPr/>
        </p:nvPicPr>
        <p:blipFill>
          <a:blip r:embed="rId3"/>
          <a:stretch>
            <a:fillRect/>
          </a:stretch>
        </p:blipFill>
        <p:spPr>
          <a:xfrm>
            <a:off x="851875" y="4312520"/>
            <a:ext cx="5588287" cy="1543129"/>
          </a:xfrm>
          <a:prstGeom prst="rect">
            <a:avLst/>
          </a:prstGeom>
        </p:spPr>
      </p:pic>
      <p:sp>
        <p:nvSpPr>
          <p:cNvPr id="27" name="Text Placeholder 2">
            <a:extLst>
              <a:ext uri="{FF2B5EF4-FFF2-40B4-BE49-F238E27FC236}">
                <a16:creationId xmlns:a16="http://schemas.microsoft.com/office/drawing/2014/main" id="{89E52E63-D0A6-112F-3DEF-AA1D5C8E281C}"/>
              </a:ext>
            </a:extLst>
          </p:cNvPr>
          <p:cNvSpPr txBox="1">
            <a:spLocks/>
          </p:cNvSpPr>
          <p:nvPr/>
        </p:nvSpPr>
        <p:spPr>
          <a:xfrm>
            <a:off x="8137540" y="3458759"/>
            <a:ext cx="3438145" cy="484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Password hashed</a:t>
            </a:r>
          </a:p>
        </p:txBody>
      </p:sp>
      <p:sp>
        <p:nvSpPr>
          <p:cNvPr id="29" name="Text Placeholder 2">
            <a:extLst>
              <a:ext uri="{FF2B5EF4-FFF2-40B4-BE49-F238E27FC236}">
                <a16:creationId xmlns:a16="http://schemas.microsoft.com/office/drawing/2014/main" id="{7F926AF6-2620-CFB0-5E62-460D9E6491D0}"/>
              </a:ext>
            </a:extLst>
          </p:cNvPr>
          <p:cNvSpPr txBox="1">
            <a:spLocks/>
          </p:cNvSpPr>
          <p:nvPr/>
        </p:nvSpPr>
        <p:spPr>
          <a:xfrm>
            <a:off x="8137539" y="4163041"/>
            <a:ext cx="3438145" cy="4614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Update users table</a:t>
            </a:r>
          </a:p>
        </p:txBody>
      </p:sp>
      <p:sp>
        <p:nvSpPr>
          <p:cNvPr id="30" name="Text Placeholder 2">
            <a:extLst>
              <a:ext uri="{FF2B5EF4-FFF2-40B4-BE49-F238E27FC236}">
                <a16:creationId xmlns:a16="http://schemas.microsoft.com/office/drawing/2014/main" id="{525EACA8-3AF6-A8FC-9662-FE3EC103B410}"/>
              </a:ext>
            </a:extLst>
          </p:cNvPr>
          <p:cNvSpPr txBox="1">
            <a:spLocks/>
          </p:cNvSpPr>
          <p:nvPr/>
        </p:nvSpPr>
        <p:spPr>
          <a:xfrm>
            <a:off x="8137539" y="4844153"/>
            <a:ext cx="3438145" cy="4614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FlashMessage and log</a:t>
            </a:r>
          </a:p>
        </p:txBody>
      </p:sp>
      <p:sp>
        <p:nvSpPr>
          <p:cNvPr id="31" name="Text Placeholder 2">
            <a:extLst>
              <a:ext uri="{FF2B5EF4-FFF2-40B4-BE49-F238E27FC236}">
                <a16:creationId xmlns:a16="http://schemas.microsoft.com/office/drawing/2014/main" id="{F801B13C-741D-6DB8-F9A4-55409F15E4C9}"/>
              </a:ext>
            </a:extLst>
          </p:cNvPr>
          <p:cNvSpPr txBox="1">
            <a:spLocks/>
          </p:cNvSpPr>
          <p:nvPr/>
        </p:nvSpPr>
        <p:spPr>
          <a:xfrm>
            <a:off x="7173096" y="2368168"/>
            <a:ext cx="4402588" cy="8709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Retrieve the link from email</a:t>
            </a:r>
          </a:p>
          <a:p>
            <a:pPr marL="0" indent="0" algn="r">
              <a:buNone/>
            </a:pPr>
            <a:r>
              <a:rPr lang="en-US" dirty="0"/>
              <a:t>only for authenticated user</a:t>
            </a:r>
          </a:p>
        </p:txBody>
      </p:sp>
      <p:sp>
        <p:nvSpPr>
          <p:cNvPr id="32" name="Title 9">
            <a:extLst>
              <a:ext uri="{FF2B5EF4-FFF2-40B4-BE49-F238E27FC236}">
                <a16:creationId xmlns:a16="http://schemas.microsoft.com/office/drawing/2014/main" id="{C9D8B525-4F83-2C7E-54A3-D36B35AC08A0}"/>
              </a:ext>
            </a:extLst>
          </p:cNvPr>
          <p:cNvSpPr>
            <a:spLocks noGrp="1"/>
          </p:cNvSpPr>
          <p:nvPr>
            <p:ph type="title"/>
          </p:nvPr>
        </p:nvSpPr>
        <p:spPr>
          <a:xfrm>
            <a:off x="740664" y="745381"/>
            <a:ext cx="10515600" cy="676656"/>
          </a:xfrm>
        </p:spPr>
        <p:txBody>
          <a:bodyPr/>
          <a:lstStyle/>
          <a:p>
            <a:pPr algn="r"/>
            <a:r>
              <a:rPr lang="en-US" dirty="0"/>
              <a:t>password reset request</a:t>
            </a:r>
          </a:p>
        </p:txBody>
      </p:sp>
    </p:spTree>
    <p:extLst>
      <p:ext uri="{BB962C8B-B14F-4D97-AF65-F5344CB8AC3E}">
        <p14:creationId xmlns:p14="http://schemas.microsoft.com/office/powerpoint/2010/main" val="275541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what we learned</a:t>
            </a:r>
          </a:p>
        </p:txBody>
      </p:sp>
      <p:pic>
        <p:nvPicPr>
          <p:cNvPr id="8" name="Picture 7" descr="Timeline&#10;&#10;Description automatically generated">
            <a:extLst>
              <a:ext uri="{FF2B5EF4-FFF2-40B4-BE49-F238E27FC236}">
                <a16:creationId xmlns:a16="http://schemas.microsoft.com/office/drawing/2014/main" id="{7CCC1E0F-BE35-B876-FBC9-23202035BBD2}"/>
              </a:ext>
            </a:extLst>
          </p:cNvPr>
          <p:cNvPicPr>
            <a:picLocks noChangeAspect="1"/>
          </p:cNvPicPr>
          <p:nvPr/>
        </p:nvPicPr>
        <p:blipFill>
          <a:blip r:embed="rId2"/>
          <a:stretch>
            <a:fillRect/>
          </a:stretch>
        </p:blipFill>
        <p:spPr>
          <a:xfrm>
            <a:off x="2085195" y="0"/>
            <a:ext cx="8259661" cy="6112149"/>
          </a:xfrm>
          <a:prstGeom prst="rect">
            <a:avLst/>
          </a:prstGeom>
        </p:spPr>
      </p:pic>
      <p:pic>
        <p:nvPicPr>
          <p:cNvPr id="5" name="Graphic 4" descr="Badge 1 outline">
            <a:extLst>
              <a:ext uri="{FF2B5EF4-FFF2-40B4-BE49-F238E27FC236}">
                <a16:creationId xmlns:a16="http://schemas.microsoft.com/office/drawing/2014/main" id="{99A6F02D-2A65-3311-7A44-0B5CBB521E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9958" y="3663537"/>
            <a:ext cx="353291" cy="353291"/>
          </a:xfrm>
          <a:prstGeom prst="rect">
            <a:avLst/>
          </a:prstGeom>
        </p:spPr>
      </p:pic>
      <p:pic>
        <p:nvPicPr>
          <p:cNvPr id="9" name="Graphic 8" descr="Badge outline">
            <a:extLst>
              <a:ext uri="{FF2B5EF4-FFF2-40B4-BE49-F238E27FC236}">
                <a16:creationId xmlns:a16="http://schemas.microsoft.com/office/drawing/2014/main" id="{F2E9E555-29D1-0FA8-C652-A158BCD19A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9958" y="1659575"/>
            <a:ext cx="353291" cy="353291"/>
          </a:xfrm>
          <a:prstGeom prst="rect">
            <a:avLst/>
          </a:prstGeom>
        </p:spPr>
      </p:pic>
      <p:pic>
        <p:nvPicPr>
          <p:cNvPr id="11" name="Graphic 10" descr="Badge 3 outline">
            <a:extLst>
              <a:ext uri="{FF2B5EF4-FFF2-40B4-BE49-F238E27FC236}">
                <a16:creationId xmlns:a16="http://schemas.microsoft.com/office/drawing/2014/main" id="{41164FB3-FC3A-F0BB-BEED-4AD46428B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25642" y="3667312"/>
            <a:ext cx="352800" cy="352800"/>
          </a:xfrm>
          <a:prstGeom prst="rect">
            <a:avLst/>
          </a:prstGeom>
        </p:spPr>
      </p:pic>
      <p:pic>
        <p:nvPicPr>
          <p:cNvPr id="13" name="Graphic 12" descr="Badge 4 outline">
            <a:extLst>
              <a:ext uri="{FF2B5EF4-FFF2-40B4-BE49-F238E27FC236}">
                <a16:creationId xmlns:a16="http://schemas.microsoft.com/office/drawing/2014/main" id="{F46BDFB5-650C-0879-10B2-2939390442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25642" y="5614059"/>
            <a:ext cx="352800" cy="352800"/>
          </a:xfrm>
          <a:prstGeom prst="rect">
            <a:avLst/>
          </a:prstGeom>
        </p:spPr>
      </p:pic>
    </p:spTree>
    <p:extLst>
      <p:ext uri="{BB962C8B-B14F-4D97-AF65-F5344CB8AC3E}">
        <p14:creationId xmlns:p14="http://schemas.microsoft.com/office/powerpoint/2010/main" val="426488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B7CAE1D0-5638-F3D2-FB22-370DF4AB31B2}"/>
              </a:ext>
            </a:extLst>
          </p:cNvPr>
          <p:cNvSpPr>
            <a:spLocks noGrp="1"/>
          </p:cNvSpPr>
          <p:nvPr>
            <p:ph idx="1"/>
          </p:nvPr>
        </p:nvSpPr>
        <p:spPr/>
        <p:txBody>
          <a:bodyPr/>
          <a:lstStyle/>
          <a:p>
            <a:r>
              <a:rPr lang="en-US" sz="3200" dirty="0"/>
              <a:t>User edit profile</a:t>
            </a:r>
          </a:p>
          <a:p>
            <a:r>
              <a:rPr lang="en-US" sz="3200" dirty="0"/>
              <a:t>User edit children profile</a:t>
            </a:r>
          </a:p>
          <a:p>
            <a:r>
              <a:rPr lang="en-US" sz="3200" dirty="0"/>
              <a:t>Calendar function</a:t>
            </a:r>
          </a:p>
          <a:p>
            <a:r>
              <a:rPr lang="en-US" sz="3200" dirty="0"/>
              <a:t>Email a link to active account</a:t>
            </a:r>
          </a:p>
          <a:p>
            <a:r>
              <a:rPr lang="en-US" sz="3200" dirty="0"/>
              <a:t>Pagination</a:t>
            </a:r>
          </a:p>
          <a:p>
            <a:endParaRPr lang="en-US" dirty="0"/>
          </a:p>
        </p:txBody>
      </p:sp>
      <p:sp>
        <p:nvSpPr>
          <p:cNvPr id="13" name="Footer Placeholder 6">
            <a:extLst>
              <a:ext uri="{FF2B5EF4-FFF2-40B4-BE49-F238E27FC236}">
                <a16:creationId xmlns:a16="http://schemas.microsoft.com/office/drawing/2014/main" id="{966C99DE-9963-31BD-A161-19C28497E215}"/>
              </a:ext>
            </a:extLst>
          </p:cNvPr>
          <p:cNvSpPr>
            <a:spLocks noGrp="1"/>
          </p:cNvSpPr>
          <p:nvPr>
            <p:ph type="ftr" sz="quarter" idx="11"/>
          </p:nvPr>
        </p:nvSpPr>
        <p:spPr>
          <a:xfrm>
            <a:off x="4379976" y="6464808"/>
            <a:ext cx="3438144" cy="310896"/>
          </a:xfrm>
        </p:spPr>
        <p:txBody>
          <a:bodyPr/>
          <a:lstStyle/>
          <a:p>
            <a:r>
              <a:rPr lang="en-US" dirty="0"/>
              <a:t>Future enhancements</a:t>
            </a:r>
          </a:p>
        </p:txBody>
      </p:sp>
    </p:spTree>
    <p:extLst>
      <p:ext uri="{BB962C8B-B14F-4D97-AF65-F5344CB8AC3E}">
        <p14:creationId xmlns:p14="http://schemas.microsoft.com/office/powerpoint/2010/main" val="206638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pPr algn="r"/>
            <a:r>
              <a:rPr lang="en-US" dirty="0"/>
              <a:t>technologies used</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a:xfrm>
            <a:off x="5480462" y="2421878"/>
            <a:ext cx="5151563" cy="4260562"/>
          </a:xfrm>
        </p:spPr>
        <p:txBody>
          <a:bodyPr numCol="2"/>
          <a:lstStyle/>
          <a:p>
            <a:pPr algn="l">
              <a:lnSpc>
                <a:spcPct val="90000"/>
              </a:lnSpc>
              <a:spcAft>
                <a:spcPts val="600"/>
              </a:spcAft>
            </a:pPr>
            <a:r>
              <a:rPr lang="en-US" sz="2400" dirty="0"/>
              <a:t>Slim</a:t>
            </a:r>
          </a:p>
          <a:p>
            <a:pPr algn="l">
              <a:lnSpc>
                <a:spcPct val="90000"/>
              </a:lnSpc>
              <a:spcAft>
                <a:spcPts val="600"/>
              </a:spcAft>
            </a:pPr>
            <a:r>
              <a:rPr lang="en-US" sz="2400" dirty="0"/>
              <a:t>Twig</a:t>
            </a:r>
          </a:p>
          <a:p>
            <a:pPr algn="l">
              <a:lnSpc>
                <a:spcPct val="90000"/>
              </a:lnSpc>
              <a:spcAft>
                <a:spcPts val="600"/>
              </a:spcAft>
            </a:pPr>
            <a:r>
              <a:rPr lang="en-US" sz="2400" dirty="0"/>
              <a:t>Meekrodb</a:t>
            </a:r>
          </a:p>
          <a:p>
            <a:pPr algn="l">
              <a:lnSpc>
                <a:spcPct val="90000"/>
              </a:lnSpc>
              <a:spcAft>
                <a:spcPts val="600"/>
              </a:spcAft>
            </a:pPr>
            <a:r>
              <a:rPr lang="en-US" sz="2400" dirty="0"/>
              <a:t>Monolog</a:t>
            </a:r>
          </a:p>
          <a:p>
            <a:pPr algn="l">
              <a:lnSpc>
                <a:spcPct val="90000"/>
              </a:lnSpc>
              <a:spcAft>
                <a:spcPts val="600"/>
              </a:spcAft>
            </a:pPr>
            <a:r>
              <a:rPr lang="en-US" sz="2400" dirty="0"/>
              <a:t>Flash</a:t>
            </a:r>
          </a:p>
          <a:p>
            <a:pPr algn="l">
              <a:lnSpc>
                <a:spcPct val="90000"/>
              </a:lnSpc>
              <a:spcAft>
                <a:spcPts val="600"/>
              </a:spcAft>
            </a:pPr>
            <a:r>
              <a:rPr lang="en-US" sz="2400" dirty="0"/>
              <a:t>Stripe</a:t>
            </a:r>
          </a:p>
          <a:p>
            <a:pPr algn="l">
              <a:lnSpc>
                <a:spcPct val="90000"/>
              </a:lnSpc>
              <a:spcAft>
                <a:spcPts val="600"/>
              </a:spcAft>
            </a:pPr>
            <a:r>
              <a:rPr lang="en-US" sz="2400" dirty="0"/>
              <a:t>Phpmailer</a:t>
            </a:r>
          </a:p>
          <a:p>
            <a:pPr algn="l">
              <a:lnSpc>
                <a:spcPct val="90000"/>
              </a:lnSpc>
              <a:spcAft>
                <a:spcPts val="600"/>
              </a:spcAft>
            </a:pPr>
            <a:endParaRPr lang="en-US" sz="2400" dirty="0"/>
          </a:p>
          <a:p>
            <a:pPr algn="l">
              <a:lnSpc>
                <a:spcPct val="90000"/>
              </a:lnSpc>
              <a:spcAft>
                <a:spcPts val="600"/>
              </a:spcAft>
            </a:pPr>
            <a:endParaRPr lang="en-US" sz="2400" dirty="0"/>
          </a:p>
          <a:p>
            <a:pPr algn="l">
              <a:lnSpc>
                <a:spcPct val="90000"/>
              </a:lnSpc>
              <a:spcAft>
                <a:spcPts val="600"/>
              </a:spcAft>
            </a:pPr>
            <a:endParaRPr lang="en-US" sz="2400" dirty="0"/>
          </a:p>
          <a:p>
            <a:pPr algn="l">
              <a:lnSpc>
                <a:spcPct val="90000"/>
              </a:lnSpc>
              <a:spcAft>
                <a:spcPts val="600"/>
              </a:spcAft>
            </a:pPr>
            <a:r>
              <a:rPr lang="en-US" sz="2400" dirty="0"/>
              <a:t>bootstrap</a:t>
            </a:r>
          </a:p>
          <a:p>
            <a:pPr algn="l">
              <a:lnSpc>
                <a:spcPct val="90000"/>
              </a:lnSpc>
              <a:spcAft>
                <a:spcPts val="600"/>
              </a:spcAft>
            </a:pPr>
            <a:r>
              <a:rPr lang="en-US" sz="2400" dirty="0"/>
              <a:t>Google Maps</a:t>
            </a:r>
          </a:p>
          <a:p>
            <a:pPr algn="l">
              <a:lnSpc>
                <a:spcPct val="90000"/>
              </a:lnSpc>
              <a:spcAft>
                <a:spcPts val="600"/>
              </a:spcAft>
            </a:pPr>
            <a:r>
              <a:rPr lang="en-US" sz="2400" dirty="0"/>
              <a:t>Ajax</a:t>
            </a:r>
          </a:p>
          <a:p>
            <a:pPr algn="l">
              <a:lnSpc>
                <a:spcPct val="90000"/>
              </a:lnSpc>
              <a:spcAft>
                <a:spcPts val="600"/>
              </a:spcAft>
            </a:pPr>
            <a:r>
              <a:rPr lang="en-US" sz="2400" dirty="0"/>
              <a:t>jQuery</a:t>
            </a:r>
          </a:p>
        </p:txBody>
      </p:sp>
      <p:sp>
        <p:nvSpPr>
          <p:cNvPr id="36" name="Footer Placeholder 6">
            <a:extLst>
              <a:ext uri="{FF2B5EF4-FFF2-40B4-BE49-F238E27FC236}">
                <a16:creationId xmlns:a16="http://schemas.microsoft.com/office/drawing/2014/main" id="{2C9ACF6F-AC9A-92F2-E1CA-327D6C57EA94}"/>
              </a:ext>
            </a:extLst>
          </p:cNvPr>
          <p:cNvSpPr>
            <a:spLocks noGrp="1"/>
          </p:cNvSpPr>
          <p:nvPr>
            <p:ph type="ftr" sz="quarter" idx="11"/>
          </p:nvPr>
        </p:nvSpPr>
        <p:spPr>
          <a:xfrm>
            <a:off x="4379976" y="6464808"/>
            <a:ext cx="3438144" cy="310896"/>
          </a:xfrm>
        </p:spPr>
        <p:txBody>
          <a:bodyPr/>
          <a:lstStyle/>
          <a:p>
            <a:r>
              <a:rPr lang="en-US" dirty="0"/>
              <a:t>summary</a:t>
            </a:r>
          </a:p>
        </p:txBody>
      </p:sp>
      <p:sp>
        <p:nvSpPr>
          <p:cNvPr id="2" name="Content Placeholder 4">
            <a:extLst>
              <a:ext uri="{FF2B5EF4-FFF2-40B4-BE49-F238E27FC236}">
                <a16:creationId xmlns:a16="http://schemas.microsoft.com/office/drawing/2014/main" id="{AF43B0AE-8B71-7B73-E5B2-BA38AE1C7669}"/>
              </a:ext>
            </a:extLst>
          </p:cNvPr>
          <p:cNvSpPr txBox="1">
            <a:spLocks/>
          </p:cNvSpPr>
          <p:nvPr/>
        </p:nvSpPr>
        <p:spPr>
          <a:xfrm>
            <a:off x="1063638" y="2968144"/>
            <a:ext cx="3169915" cy="22688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a:t>
            </a:r>
          </a:p>
          <a:p>
            <a:r>
              <a:rPr lang="en-US" dirty="0"/>
              <a:t>Read</a:t>
            </a:r>
          </a:p>
          <a:p>
            <a:r>
              <a:rPr lang="en-US" dirty="0"/>
              <a:t>Update</a:t>
            </a:r>
          </a:p>
          <a:p>
            <a:r>
              <a:rPr lang="en-US" dirty="0"/>
              <a:t>Delete</a:t>
            </a:r>
          </a:p>
        </p:txBody>
      </p:sp>
      <p:sp>
        <p:nvSpPr>
          <p:cNvPr id="3" name="Text Placeholder 2">
            <a:extLst>
              <a:ext uri="{FF2B5EF4-FFF2-40B4-BE49-F238E27FC236}">
                <a16:creationId xmlns:a16="http://schemas.microsoft.com/office/drawing/2014/main" id="{6A634B50-AE46-8ECB-4104-37ED6529719F}"/>
              </a:ext>
            </a:extLst>
          </p:cNvPr>
          <p:cNvSpPr txBox="1">
            <a:spLocks/>
          </p:cNvSpPr>
          <p:nvPr/>
        </p:nvSpPr>
        <p:spPr>
          <a:xfrm>
            <a:off x="492945" y="2348105"/>
            <a:ext cx="4174058" cy="529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Customer/Admin</a:t>
            </a:r>
          </a:p>
        </p:txBody>
      </p:sp>
    </p:spTree>
    <p:extLst>
      <p:ext uri="{BB962C8B-B14F-4D97-AF65-F5344CB8AC3E}">
        <p14:creationId xmlns:p14="http://schemas.microsoft.com/office/powerpoint/2010/main" val="100210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lnSpcReduction="10000"/>
          </a:bodyPr>
          <a:lstStyle/>
          <a:p>
            <a:endParaRPr lang="en-US" dirty="0"/>
          </a:p>
          <a:p>
            <a:r>
              <a:rPr lang="en-US" dirty="0"/>
              <a:t>ChihYin Chen </a:t>
            </a:r>
          </a:p>
          <a:p>
            <a:r>
              <a:rPr lang="en-US" dirty="0"/>
              <a:t>Siyi Chen</a:t>
            </a:r>
          </a:p>
          <a:p>
            <a:r>
              <a:rPr lang="en-US" dirty="0"/>
              <a:t>playroom.fsd07.com</a:t>
            </a:r>
          </a:p>
        </p:txBody>
      </p:sp>
    </p:spTree>
    <p:extLst>
      <p:ext uri="{BB962C8B-B14F-4D97-AF65-F5344CB8AC3E}">
        <p14:creationId xmlns:p14="http://schemas.microsoft.com/office/powerpoint/2010/main" val="198415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92DC702-058A-406C-BF20-1C00E63E16A5}"/>
              </a:ext>
            </a:extLst>
          </p:cNvPr>
          <p:cNvSpPr txBox="1"/>
          <p:nvPr/>
        </p:nvSpPr>
        <p:spPr>
          <a:xfrm>
            <a:off x="3263155" y="230424"/>
            <a:ext cx="6528896" cy="584775"/>
          </a:xfrm>
          <a:prstGeom prst="rect">
            <a:avLst/>
          </a:prstGeom>
          <a:noFill/>
        </p:spPr>
        <p:txBody>
          <a:bodyPr wrap="square">
            <a:spAutoFit/>
          </a:bodyPr>
          <a:lstStyle/>
          <a:p>
            <a:r>
              <a:rPr lang="en-CA" sz="3200" b="1" dirty="0">
                <a:latin typeface="Sagona Book (Headings)"/>
              </a:rPr>
              <a:t> Our features &amp; functionalities</a:t>
            </a:r>
          </a:p>
        </p:txBody>
      </p:sp>
      <p:sp>
        <p:nvSpPr>
          <p:cNvPr id="25" name="TextBox 24">
            <a:extLst>
              <a:ext uri="{FF2B5EF4-FFF2-40B4-BE49-F238E27FC236}">
                <a16:creationId xmlns:a16="http://schemas.microsoft.com/office/drawing/2014/main" id="{C59D7390-3616-0066-3E5C-FF0CA6775285}"/>
              </a:ext>
            </a:extLst>
          </p:cNvPr>
          <p:cNvSpPr txBox="1"/>
          <p:nvPr/>
        </p:nvSpPr>
        <p:spPr>
          <a:xfrm>
            <a:off x="6680407" y="1221136"/>
            <a:ext cx="4366889" cy="2193036"/>
          </a:xfrm>
          <a:prstGeom prst="rect">
            <a:avLst/>
          </a:prstGeom>
          <a:noFill/>
        </p:spPr>
        <p:txBody>
          <a:bodyPr wrap="square">
            <a:spAutoFit/>
          </a:bodyPr>
          <a:lstStyle/>
          <a:p>
            <a:pPr marL="457200" indent="-457200">
              <a:buFontTx/>
              <a:buChar char="-"/>
            </a:pPr>
            <a:r>
              <a:rPr lang="en-CA" sz="3200" b="1" dirty="0"/>
              <a:t>Customer side</a:t>
            </a:r>
          </a:p>
          <a:p>
            <a:pPr marL="457200" indent="-457200">
              <a:lnSpc>
                <a:spcPct val="150000"/>
              </a:lnSpc>
              <a:buFont typeface="Arial" panose="020B0604020202020204" pitchFamily="34" charset="0"/>
              <a:buChar char="•"/>
            </a:pPr>
            <a:r>
              <a:rPr lang="en-CA" sz="2400" b="1" dirty="0"/>
              <a:t>Events browsing and booking</a:t>
            </a:r>
          </a:p>
          <a:p>
            <a:pPr marL="457200" indent="-457200">
              <a:lnSpc>
                <a:spcPct val="150000"/>
              </a:lnSpc>
              <a:buFont typeface="Arial" panose="020B0604020202020204" pitchFamily="34" charset="0"/>
              <a:buChar char="•"/>
            </a:pPr>
            <a:r>
              <a:rPr lang="en-CA" sz="2400" b="1" dirty="0"/>
              <a:t>Online Payment for bookings</a:t>
            </a:r>
          </a:p>
          <a:p>
            <a:pPr marL="457200" indent="-457200">
              <a:lnSpc>
                <a:spcPct val="150000"/>
              </a:lnSpc>
              <a:buFont typeface="Arial" panose="020B0604020202020204" pitchFamily="34" charset="0"/>
              <a:buChar char="•"/>
            </a:pPr>
            <a:r>
              <a:rPr lang="en-CA" sz="2400" b="1" dirty="0"/>
              <a:t>Manage the bookings</a:t>
            </a:r>
          </a:p>
        </p:txBody>
      </p:sp>
      <p:sp>
        <p:nvSpPr>
          <p:cNvPr id="26" name="TextBox 25">
            <a:extLst>
              <a:ext uri="{FF2B5EF4-FFF2-40B4-BE49-F238E27FC236}">
                <a16:creationId xmlns:a16="http://schemas.microsoft.com/office/drawing/2014/main" id="{0FB82BA4-78AF-AEBE-4674-5586765FC8CC}"/>
              </a:ext>
            </a:extLst>
          </p:cNvPr>
          <p:cNvSpPr txBox="1"/>
          <p:nvPr/>
        </p:nvSpPr>
        <p:spPr>
          <a:xfrm>
            <a:off x="6680407" y="3880495"/>
            <a:ext cx="3595924" cy="2193036"/>
          </a:xfrm>
          <a:prstGeom prst="rect">
            <a:avLst/>
          </a:prstGeom>
          <a:noFill/>
        </p:spPr>
        <p:txBody>
          <a:bodyPr wrap="square">
            <a:spAutoFit/>
          </a:bodyPr>
          <a:lstStyle/>
          <a:p>
            <a:pPr marL="457200" indent="-457200">
              <a:buFontTx/>
              <a:buChar char="-"/>
            </a:pPr>
            <a:r>
              <a:rPr lang="en-CA" sz="3200" b="1" dirty="0"/>
              <a:t>Admin side</a:t>
            </a:r>
          </a:p>
          <a:p>
            <a:pPr marL="457200" indent="-457200">
              <a:lnSpc>
                <a:spcPct val="150000"/>
              </a:lnSpc>
              <a:buFont typeface="Arial" panose="020B0604020202020204" pitchFamily="34" charset="0"/>
              <a:buChar char="•"/>
            </a:pPr>
            <a:r>
              <a:rPr lang="en-CA" sz="2400" b="1" dirty="0"/>
              <a:t>Manage users </a:t>
            </a:r>
          </a:p>
          <a:p>
            <a:pPr marL="457200" indent="-457200">
              <a:lnSpc>
                <a:spcPct val="150000"/>
              </a:lnSpc>
              <a:buFont typeface="Arial" panose="020B0604020202020204" pitchFamily="34" charset="0"/>
              <a:buChar char="•"/>
            </a:pPr>
            <a:r>
              <a:rPr lang="en-CA" sz="2400" b="1" dirty="0"/>
              <a:t>Manage events</a:t>
            </a:r>
          </a:p>
          <a:p>
            <a:pPr marL="457200" indent="-457200">
              <a:lnSpc>
                <a:spcPct val="150000"/>
              </a:lnSpc>
              <a:buFont typeface="Arial" panose="020B0604020202020204" pitchFamily="34" charset="0"/>
              <a:buChar char="•"/>
            </a:pPr>
            <a:r>
              <a:rPr lang="en-CA" sz="2400" b="1" dirty="0"/>
              <a:t>Manage bookings</a:t>
            </a:r>
          </a:p>
        </p:txBody>
      </p:sp>
      <p:pic>
        <p:nvPicPr>
          <p:cNvPr id="30" name="Content Placeholder 29" descr="Graphical user interface, website&#10;&#10;Description automatically generated">
            <a:extLst>
              <a:ext uri="{FF2B5EF4-FFF2-40B4-BE49-F238E27FC236}">
                <a16:creationId xmlns:a16="http://schemas.microsoft.com/office/drawing/2014/main" id="{2D37A62D-9D2A-53CC-669A-D64E7FCAFBE3}"/>
              </a:ext>
            </a:extLst>
          </p:cNvPr>
          <p:cNvPicPr>
            <a:picLocks noGrp="1" noChangeAspect="1"/>
          </p:cNvPicPr>
          <p:nvPr>
            <p:ph idx="1"/>
          </p:nvPr>
        </p:nvPicPr>
        <p:blipFill>
          <a:blip r:embed="rId3"/>
          <a:stretch>
            <a:fillRect/>
          </a:stretch>
        </p:blipFill>
        <p:spPr>
          <a:xfrm>
            <a:off x="527218" y="971290"/>
            <a:ext cx="5774971" cy="5783774"/>
          </a:xfrm>
        </p:spPr>
      </p:pic>
      <p:sp>
        <p:nvSpPr>
          <p:cNvPr id="31" name="Slide Number Placeholder 9">
            <a:extLst>
              <a:ext uri="{FF2B5EF4-FFF2-40B4-BE49-F238E27FC236}">
                <a16:creationId xmlns:a16="http://schemas.microsoft.com/office/drawing/2014/main" id="{908ECCB5-1D80-AA90-DD15-977DD7D523E7}"/>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3</a:t>
            </a:fld>
            <a:endParaRPr lang="en-US" b="1" dirty="0"/>
          </a:p>
        </p:txBody>
      </p:sp>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120152" y="122089"/>
            <a:ext cx="8737033" cy="943423"/>
          </a:xfrm>
        </p:spPr>
        <p:txBody>
          <a:bodyPr/>
          <a:lstStyle/>
          <a:p>
            <a:r>
              <a:rPr lang="en-US" sz="4400" b="1" dirty="0">
                <a:solidFill>
                  <a:srgbClr val="543E35"/>
                </a:solidFill>
              </a:rPr>
              <a:t>Online booking and payment</a:t>
            </a:r>
          </a:p>
        </p:txBody>
      </p:sp>
      <p:pic>
        <p:nvPicPr>
          <p:cNvPr id="4" name="Picture 3" descr="Graphical user interface, text, application, email&#10;&#10;Description automatically generated">
            <a:extLst>
              <a:ext uri="{FF2B5EF4-FFF2-40B4-BE49-F238E27FC236}">
                <a16:creationId xmlns:a16="http://schemas.microsoft.com/office/drawing/2014/main" id="{CC95DEE7-AB48-4B46-3B9B-12A030C36AF4}"/>
              </a:ext>
            </a:extLst>
          </p:cNvPr>
          <p:cNvPicPr>
            <a:picLocks noChangeAspect="1"/>
          </p:cNvPicPr>
          <p:nvPr/>
        </p:nvPicPr>
        <p:blipFill>
          <a:blip r:embed="rId3"/>
          <a:stretch>
            <a:fillRect/>
          </a:stretch>
        </p:blipFill>
        <p:spPr>
          <a:xfrm>
            <a:off x="6411314" y="1296465"/>
            <a:ext cx="4648998" cy="5439446"/>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67C078E-6B6C-0148-3B12-35DAA2ACED04}"/>
              </a:ext>
            </a:extLst>
          </p:cNvPr>
          <p:cNvPicPr>
            <a:picLocks noChangeAspect="1"/>
          </p:cNvPicPr>
          <p:nvPr/>
        </p:nvPicPr>
        <p:blipFill>
          <a:blip r:embed="rId4"/>
          <a:stretch>
            <a:fillRect/>
          </a:stretch>
        </p:blipFill>
        <p:spPr>
          <a:xfrm>
            <a:off x="1022264" y="1296465"/>
            <a:ext cx="4758425" cy="5439446"/>
          </a:xfrm>
          <a:prstGeom prst="rect">
            <a:avLst/>
          </a:prstGeom>
        </p:spPr>
      </p:pic>
      <p:sp>
        <p:nvSpPr>
          <p:cNvPr id="7" name="Slide Number Placeholder 9">
            <a:extLst>
              <a:ext uri="{FF2B5EF4-FFF2-40B4-BE49-F238E27FC236}">
                <a16:creationId xmlns:a16="http://schemas.microsoft.com/office/drawing/2014/main" id="{E7B80F53-F6F6-C658-9DD1-972858D79A3E}"/>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4</a:t>
            </a:fld>
            <a:endParaRPr lang="en-US" b="1"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67887" y="434509"/>
            <a:ext cx="1663002" cy="943423"/>
          </a:xfrm>
        </p:spPr>
        <p:txBody>
          <a:bodyPr/>
          <a:lstStyle/>
          <a:p>
            <a:r>
              <a:rPr lang="en-US" sz="4400" b="1" dirty="0">
                <a:solidFill>
                  <a:srgbClr val="543E35"/>
                </a:solidFill>
              </a:rPr>
              <a:t>URL</a:t>
            </a:r>
          </a:p>
        </p:txBody>
      </p:sp>
      <p:sp>
        <p:nvSpPr>
          <p:cNvPr id="7" name="Slide Number Placeholder 9">
            <a:extLst>
              <a:ext uri="{FF2B5EF4-FFF2-40B4-BE49-F238E27FC236}">
                <a16:creationId xmlns:a16="http://schemas.microsoft.com/office/drawing/2014/main" id="{E7B80F53-F6F6-C658-9DD1-972858D79A3E}"/>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5</a:t>
            </a:fld>
            <a:endParaRPr lang="en-US" b="1" dirty="0"/>
          </a:p>
        </p:txBody>
      </p:sp>
      <p:pic>
        <p:nvPicPr>
          <p:cNvPr id="8" name="Picture 7" descr="Diagram&#10;&#10;Description automatically generated">
            <a:extLst>
              <a:ext uri="{FF2B5EF4-FFF2-40B4-BE49-F238E27FC236}">
                <a16:creationId xmlns:a16="http://schemas.microsoft.com/office/drawing/2014/main" id="{945F1D83-F545-13E8-B95A-83FDF681E9E8}"/>
              </a:ext>
            </a:extLst>
          </p:cNvPr>
          <p:cNvPicPr>
            <a:picLocks noChangeAspect="1"/>
          </p:cNvPicPr>
          <p:nvPr/>
        </p:nvPicPr>
        <p:blipFill>
          <a:blip r:embed="rId3"/>
          <a:stretch>
            <a:fillRect/>
          </a:stretch>
        </p:blipFill>
        <p:spPr>
          <a:xfrm>
            <a:off x="2719987" y="354732"/>
            <a:ext cx="7840959" cy="6148535"/>
          </a:xfrm>
          <a:prstGeom prst="rect">
            <a:avLst/>
          </a:prstGeom>
        </p:spPr>
      </p:pic>
    </p:spTree>
    <p:extLst>
      <p:ext uri="{BB962C8B-B14F-4D97-AF65-F5344CB8AC3E}">
        <p14:creationId xmlns:p14="http://schemas.microsoft.com/office/powerpoint/2010/main" val="214724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18A3E03-0324-1592-2F6E-5AF32CEDC2F0}"/>
              </a:ext>
            </a:extLst>
          </p:cNvPr>
          <p:cNvSpPr>
            <a:spLocks noGrp="1"/>
          </p:cNvSpPr>
          <p:nvPr>
            <p:ph type="title"/>
          </p:nvPr>
        </p:nvSpPr>
        <p:spPr>
          <a:xfrm>
            <a:off x="576072" y="704087"/>
            <a:ext cx="5049224" cy="4631841"/>
          </a:xfrm>
        </p:spPr>
        <p:txBody>
          <a:bodyPr/>
          <a:lstStyle/>
          <a:p>
            <a:pPr>
              <a:lnSpc>
                <a:spcPct val="150000"/>
              </a:lnSpc>
            </a:pPr>
            <a:r>
              <a:rPr lang="en-CA" dirty="0"/>
              <a:t>Customer Side </a:t>
            </a:r>
            <a:br>
              <a:rPr lang="en-CA" dirty="0"/>
            </a:br>
            <a:r>
              <a:rPr lang="en-CA" dirty="0"/>
              <a:t>-Challenges and Solutions</a:t>
            </a:r>
          </a:p>
        </p:txBody>
      </p:sp>
      <p:sp>
        <p:nvSpPr>
          <p:cNvPr id="24" name="Slide Number Placeholder 9">
            <a:extLst>
              <a:ext uri="{FF2B5EF4-FFF2-40B4-BE49-F238E27FC236}">
                <a16:creationId xmlns:a16="http://schemas.microsoft.com/office/drawing/2014/main" id="{4E7DE8A2-6F09-9A47-E422-01274C202A71}"/>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6</a:t>
            </a:fld>
            <a:endParaRPr lang="en-US" b="1" dirty="0"/>
          </a:p>
        </p:txBody>
      </p:sp>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202283"/>
            <a:ext cx="10515600" cy="676656"/>
          </a:xfrm>
        </p:spPr>
        <p:txBody>
          <a:bodyPr/>
          <a:lstStyle/>
          <a:p>
            <a:r>
              <a:rPr lang="en-US" sz="3600" b="1" dirty="0">
                <a:latin typeface="Sagona Book" panose="020F0502020204030204" pitchFamily="34" charset="0"/>
              </a:rPr>
              <a:t>Form validation with AJAX</a:t>
            </a:r>
            <a:endParaRPr lang="en-US" sz="3600" b="1" dirty="0"/>
          </a:p>
        </p:txBody>
      </p:sp>
      <p:sp>
        <p:nvSpPr>
          <p:cNvPr id="17" name="Slide Number Placeholder 9">
            <a:extLst>
              <a:ext uri="{FF2B5EF4-FFF2-40B4-BE49-F238E27FC236}">
                <a16:creationId xmlns:a16="http://schemas.microsoft.com/office/drawing/2014/main" id="{70725C85-E323-269D-C498-CC502974A635}"/>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7</a:t>
            </a:fld>
            <a:endParaRPr lang="en-US" b="1" dirty="0"/>
          </a:p>
        </p:txBody>
      </p:sp>
      <p:pic>
        <p:nvPicPr>
          <p:cNvPr id="6" name="Picture 5" descr="Diagram&#10;&#10;Description automatically generated">
            <a:extLst>
              <a:ext uri="{FF2B5EF4-FFF2-40B4-BE49-F238E27FC236}">
                <a16:creationId xmlns:a16="http://schemas.microsoft.com/office/drawing/2014/main" id="{8CBFF2F6-EBED-2620-8790-5F9284A92D1A}"/>
              </a:ext>
            </a:extLst>
          </p:cNvPr>
          <p:cNvPicPr>
            <a:picLocks noChangeAspect="1"/>
          </p:cNvPicPr>
          <p:nvPr/>
        </p:nvPicPr>
        <p:blipFill>
          <a:blip r:embed="rId3"/>
          <a:stretch>
            <a:fillRect/>
          </a:stretch>
        </p:blipFill>
        <p:spPr>
          <a:xfrm>
            <a:off x="3675225" y="1083220"/>
            <a:ext cx="4148382" cy="5398851"/>
          </a:xfrm>
          <a:prstGeom prst="rect">
            <a:avLst/>
          </a:prstGeom>
        </p:spPr>
      </p:pic>
    </p:spTree>
    <p:extLst>
      <p:ext uri="{BB962C8B-B14F-4D97-AF65-F5344CB8AC3E}">
        <p14:creationId xmlns:p14="http://schemas.microsoft.com/office/powerpoint/2010/main" val="324366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202283"/>
            <a:ext cx="10515600" cy="676656"/>
          </a:xfrm>
        </p:spPr>
        <p:txBody>
          <a:bodyPr/>
          <a:lstStyle/>
          <a:p>
            <a:r>
              <a:rPr lang="en-US" sz="3600" b="1" dirty="0">
                <a:latin typeface="Sagona Book" panose="020F0502020204030204" pitchFamily="34" charset="0"/>
              </a:rPr>
              <a:t>Form validation with AJAX</a:t>
            </a:r>
            <a:endParaRPr lang="en-US" sz="3600" b="1" dirty="0"/>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1A6849B4-CE68-FBD4-F0AD-4B51D33929E4}"/>
              </a:ext>
            </a:extLst>
          </p:cNvPr>
          <p:cNvPicPr>
            <a:picLocks noGrp="1" noChangeAspect="1"/>
          </p:cNvPicPr>
          <p:nvPr>
            <p:ph idx="1"/>
          </p:nvPr>
        </p:nvPicPr>
        <p:blipFill>
          <a:blip r:embed="rId3"/>
          <a:stretch>
            <a:fillRect/>
          </a:stretch>
        </p:blipFill>
        <p:spPr>
          <a:xfrm>
            <a:off x="365759" y="983409"/>
            <a:ext cx="10372865" cy="3500521"/>
          </a:xfrm>
        </p:spPr>
      </p:pic>
      <p:pic>
        <p:nvPicPr>
          <p:cNvPr id="16" name="Picture 15">
            <a:extLst>
              <a:ext uri="{FF2B5EF4-FFF2-40B4-BE49-F238E27FC236}">
                <a16:creationId xmlns:a16="http://schemas.microsoft.com/office/drawing/2014/main" id="{A35E6300-4694-2730-3043-12B69BB865F9}"/>
              </a:ext>
            </a:extLst>
          </p:cNvPr>
          <p:cNvPicPr>
            <a:picLocks noChangeAspect="1"/>
          </p:cNvPicPr>
          <p:nvPr/>
        </p:nvPicPr>
        <p:blipFill>
          <a:blip r:embed="rId4"/>
          <a:stretch>
            <a:fillRect/>
          </a:stretch>
        </p:blipFill>
        <p:spPr>
          <a:xfrm>
            <a:off x="388061" y="4896836"/>
            <a:ext cx="10372865" cy="1111922"/>
          </a:xfrm>
          <a:prstGeom prst="rect">
            <a:avLst/>
          </a:prstGeom>
        </p:spPr>
      </p:pic>
      <p:sp>
        <p:nvSpPr>
          <p:cNvPr id="17" name="Slide Number Placeholder 9">
            <a:extLst>
              <a:ext uri="{FF2B5EF4-FFF2-40B4-BE49-F238E27FC236}">
                <a16:creationId xmlns:a16="http://schemas.microsoft.com/office/drawing/2014/main" id="{70725C85-E323-269D-C498-CC502974A635}"/>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8</a:t>
            </a:fld>
            <a:endParaRPr lang="en-US" b="1" dirty="0"/>
          </a:p>
        </p:txBody>
      </p:sp>
    </p:spTree>
    <p:extLst>
      <p:ext uri="{BB962C8B-B14F-4D97-AF65-F5344CB8AC3E}">
        <p14:creationId xmlns:p14="http://schemas.microsoft.com/office/powerpoint/2010/main" val="411467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137410" y="226301"/>
            <a:ext cx="5917180" cy="676656"/>
          </a:xfrm>
        </p:spPr>
        <p:txBody>
          <a:bodyPr/>
          <a:lstStyle/>
          <a:p>
            <a:r>
              <a:rPr lang="en-CA" sz="3600" b="1" dirty="0"/>
              <a:t>Edit booking using modal</a:t>
            </a:r>
          </a:p>
        </p:txBody>
      </p:sp>
      <p:pic>
        <p:nvPicPr>
          <p:cNvPr id="10" name="Picture 9" descr="Graphical user interface, application&#10;&#10;Description automatically generated">
            <a:extLst>
              <a:ext uri="{FF2B5EF4-FFF2-40B4-BE49-F238E27FC236}">
                <a16:creationId xmlns:a16="http://schemas.microsoft.com/office/drawing/2014/main" id="{681EF4D0-7083-0690-FB27-CB8E0338F81E}"/>
              </a:ext>
            </a:extLst>
          </p:cNvPr>
          <p:cNvPicPr>
            <a:picLocks noChangeAspect="1"/>
          </p:cNvPicPr>
          <p:nvPr/>
        </p:nvPicPr>
        <p:blipFill>
          <a:blip r:embed="rId3"/>
          <a:stretch>
            <a:fillRect/>
          </a:stretch>
        </p:blipFill>
        <p:spPr>
          <a:xfrm>
            <a:off x="2897529" y="902957"/>
            <a:ext cx="6157061" cy="5856658"/>
          </a:xfrm>
          <a:prstGeom prst="rect">
            <a:avLst/>
          </a:prstGeom>
        </p:spPr>
      </p:pic>
      <p:sp>
        <p:nvSpPr>
          <p:cNvPr id="13" name="Slide Number Placeholder 9">
            <a:extLst>
              <a:ext uri="{FF2B5EF4-FFF2-40B4-BE49-F238E27FC236}">
                <a16:creationId xmlns:a16="http://schemas.microsoft.com/office/drawing/2014/main" id="{0E8745EF-A49B-983C-F9E4-BF451F28D502}"/>
              </a:ext>
            </a:extLst>
          </p:cNvPr>
          <p:cNvSpPr txBox="1">
            <a:spLocks/>
          </p:cNvSpPr>
          <p:nvPr/>
        </p:nvSpPr>
        <p:spPr>
          <a:xfrm>
            <a:off x="11721726" y="6398707"/>
            <a:ext cx="308693"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b="1" smtClean="0"/>
              <a:pPr/>
              <a:t>9</a:t>
            </a:fld>
            <a:endParaRPr lang="en-US" b="1" dirty="0"/>
          </a:p>
        </p:txBody>
      </p:sp>
    </p:spTree>
    <p:extLst>
      <p:ext uri="{BB962C8B-B14F-4D97-AF65-F5344CB8AC3E}">
        <p14:creationId xmlns:p14="http://schemas.microsoft.com/office/powerpoint/2010/main" val="316474916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d774552-460f-46ab-896a-7a3280b7d5e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B89CBBB706004EA5A6E6D060890098" ma:contentTypeVersion="10" ma:contentTypeDescription="Create a new document." ma:contentTypeScope="" ma:versionID="80c7f589fcc8edf8c91c24e6eea0006d">
  <xsd:schema xmlns:xsd="http://www.w3.org/2001/XMLSchema" xmlns:xs="http://www.w3.org/2001/XMLSchema" xmlns:p="http://schemas.microsoft.com/office/2006/metadata/properties" xmlns:ns3="dd774552-460f-46ab-896a-7a3280b7d5e0" xmlns:ns4="40063cc5-bd52-4bb2-8374-fc4c80290716" targetNamespace="http://schemas.microsoft.com/office/2006/metadata/properties" ma:root="true" ma:fieldsID="e9775c45ac6cfd5389cbb01e6b4c76ff" ns3:_="" ns4:_="">
    <xsd:import namespace="dd774552-460f-46ab-896a-7a3280b7d5e0"/>
    <xsd:import namespace="40063cc5-bd52-4bb2-8374-fc4c8029071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774552-460f-46ab-896a-7a3280b7d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063cc5-bd52-4bb2-8374-fc4c802907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CCB1DF-97CD-486E-95C0-19D9097824FF}">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purl.org/dc/dcmitype/"/>
    <ds:schemaRef ds:uri="http://schemas.openxmlformats.org/package/2006/metadata/core-properties"/>
    <ds:schemaRef ds:uri="dd774552-460f-46ab-896a-7a3280b7d5e0"/>
    <ds:schemaRef ds:uri="40063cc5-bd52-4bb2-8374-fc4c80290716"/>
    <ds:schemaRef ds:uri="http://schemas.microsoft.com/office/2006/metadata/properties"/>
  </ds:schemaRefs>
</ds:datastoreItem>
</file>

<file path=customXml/itemProps2.xml><?xml version="1.0" encoding="utf-8"?>
<ds:datastoreItem xmlns:ds="http://schemas.openxmlformats.org/officeDocument/2006/customXml" ds:itemID="{9C7898F3-06CF-4369-9F9E-85B85815CC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774552-460f-46ab-896a-7a3280b7d5e0"/>
    <ds:schemaRef ds:uri="40063cc5-bd52-4bb2-8374-fc4c80290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F8AD92-2C75-4A75-A6B7-6058B7F8BF7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{AD09FBDA-21AA-4FAC-9208-B0A22D73D7BB}tf11964407_win32</Template>
  <TotalTime>465</TotalTime>
  <Words>1168</Words>
  <Application>Microsoft Office PowerPoint</Application>
  <PresentationFormat>Widescreen</PresentationFormat>
  <Paragraphs>128</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Gill Sans Nova</vt:lpstr>
      <vt:lpstr>Gill Sans Nova Light</vt:lpstr>
      <vt:lpstr>Sagona Book</vt:lpstr>
      <vt:lpstr>Sagona Book (Headings)</vt:lpstr>
      <vt:lpstr>Söhne</vt:lpstr>
      <vt:lpstr>Office Theme</vt:lpstr>
      <vt:lpstr>Playroom - Children's Events Agency</vt:lpstr>
      <vt:lpstr>What we do? What we provide?</vt:lpstr>
      <vt:lpstr>PowerPoint Presentation</vt:lpstr>
      <vt:lpstr>Online booking and payment</vt:lpstr>
      <vt:lpstr>URL</vt:lpstr>
      <vt:lpstr>Customer Side  -Challenges and Solutions</vt:lpstr>
      <vt:lpstr>Form validation with AJAX</vt:lpstr>
      <vt:lpstr>Form validation with AJAX</vt:lpstr>
      <vt:lpstr>Edit booking using modal</vt:lpstr>
      <vt:lpstr>PowerPoint Presentation</vt:lpstr>
      <vt:lpstr>PowerPoint Presentation</vt:lpstr>
      <vt:lpstr>Customer Side  - Learned and Teach</vt:lpstr>
      <vt:lpstr>Online Payment with Stripe</vt:lpstr>
      <vt:lpstr>PowerPoint Presentation</vt:lpstr>
      <vt:lpstr>admin</vt:lpstr>
      <vt:lpstr>challenges</vt:lpstr>
      <vt:lpstr>AJAX   jQuery  Modal</vt:lpstr>
      <vt:lpstr>PowerPoint Presentation</vt:lpstr>
      <vt:lpstr>email password reset</vt:lpstr>
      <vt:lpstr>password reset request</vt:lpstr>
      <vt:lpstr>PowerPoint Presentation</vt:lpstr>
      <vt:lpstr>future enhancements</vt:lpstr>
      <vt:lpstr>technologies used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Playroom - Children's Events Agency</dc:title>
  <dc:creator>Chen, Siyi</dc:creator>
  <cp:lastModifiedBy>Chen, Siyi</cp:lastModifiedBy>
  <cp:revision>14</cp:revision>
  <dcterms:created xsi:type="dcterms:W3CDTF">2023-04-05T01:19:25Z</dcterms:created>
  <dcterms:modified xsi:type="dcterms:W3CDTF">2023-04-05T16:18:42Z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0x01010068B89CBBB706004EA5A6E6D060890098</vt:lpwstr>
  </property>
</Properties>
</file>