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79" r:id="rId3"/>
    <p:sldId id="281" r:id="rId4"/>
    <p:sldId id="258" r:id="rId5"/>
    <p:sldId id="276" r:id="rId6"/>
    <p:sldId id="277" r:id="rId7"/>
    <p:sldId id="278" r:id="rId8"/>
    <p:sldId id="282" r:id="rId9"/>
    <p:sldId id="283" r:id="rId10"/>
    <p:sldId id="289" r:id="rId11"/>
    <p:sldId id="260" r:id="rId12"/>
    <p:sldId id="285" r:id="rId13"/>
    <p:sldId id="271" r:id="rId14"/>
    <p:sldId id="273" r:id="rId15"/>
    <p:sldId id="275" r:id="rId16"/>
    <p:sldId id="284" r:id="rId17"/>
    <p:sldId id="270" r:id="rId18"/>
    <p:sldId id="286" r:id="rId19"/>
    <p:sldId id="287" r:id="rId20"/>
    <p:sldId id="290" r:id="rId21"/>
    <p:sldId id="263" r:id="rId22"/>
    <p:sldId id="288" r:id="rId23"/>
    <p:sldId id="265" r:id="rId24"/>
    <p:sldId id="266" r:id="rId25"/>
    <p:sldId id="268" r:id="rId26"/>
    <p:sldId id="291" r:id="rId27"/>
    <p:sldId id="292" r:id="rId28"/>
    <p:sldId id="293" r:id="rId29"/>
    <p:sldId id="296" r:id="rId30"/>
    <p:sldId id="294" r:id="rId31"/>
    <p:sldId id="297" r:id="rId32"/>
    <p:sldId id="269" r:id="rId33"/>
    <p:sldId id="29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0AC"/>
    <a:srgbClr val="D497EC"/>
    <a:srgbClr val="A978EE"/>
    <a:srgbClr val="E57A48"/>
    <a:srgbClr val="009A15"/>
    <a:srgbClr val="528FFB"/>
    <a:srgbClr val="00CF1B"/>
    <a:srgbClr val="A42C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1B41C-70C9-2044-A74B-BF55E287AAD7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49785-07E2-AA46-BA4C-CCCB4FBB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49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49785-07E2-AA46-BA4C-CCCB4FBB95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1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49785-07E2-AA46-BA4C-CCCB4FBB95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50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49785-07E2-AA46-BA4C-CCCB4FBB95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73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49785-07E2-AA46-BA4C-CCCB4FBB95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66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your primary programming language?</a:t>
            </a:r>
          </a:p>
          <a:p>
            <a:r>
              <a:rPr lang="en-US"/>
              <a:t>https://www.polleverywhere.com/multiple_choice_polls/h4TMvctSaScvkZRvX9sbZ?flow=Default&amp;onscreen=persist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49785-07E2-AA46-BA4C-CCCB4FBB95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09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Click every item you have heard of</a:t>
            </a:r>
          </a:p>
          <a:p>
            <a:r>
              <a:rPr lang="en-US"/>
              <a:t>https://www.polleverywhere.com/multiple_choice_polls/7jqTFMK7ESKmIHRpWG7PS?flow=Default&amp;onscreen=persist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49785-07E2-AA46-BA4C-CCCB4FBB95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37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Which of these have you used?</a:t>
            </a:r>
          </a:p>
          <a:p>
            <a:r>
              <a:rPr lang="en-US"/>
              <a:t>https://www.polleverywhere.com/multiple_choice_polls/b7VoDzvNlqWywALFe49bq?flow=Default&amp;onscreen=persist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49785-07E2-AA46-BA4C-CCCB4FBB95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8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49785-07E2-AA46-BA4C-CCCB4FBB95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08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49785-07E2-AA46-BA4C-CCCB4FBB95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66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49785-07E2-AA46-BA4C-CCCB4FBB950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31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49785-07E2-AA46-BA4C-CCCB4FBB950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79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49785-07E2-AA46-BA4C-CCCB4FBB95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06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49785-07E2-AA46-BA4C-CCCB4FBB950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274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49785-07E2-AA46-BA4C-CCCB4FBB950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36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49785-07E2-AA46-BA4C-CCCB4FBB950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768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49785-07E2-AA46-BA4C-CCCB4FBB950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521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49785-07E2-AA46-BA4C-CCCB4FBB950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89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49785-07E2-AA46-BA4C-CCCB4FBB950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148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49785-07E2-AA46-BA4C-CCCB4FBB950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975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49785-07E2-AA46-BA4C-CCCB4FBB950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369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49785-07E2-AA46-BA4C-CCCB4FBB950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152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49785-07E2-AA46-BA4C-CCCB4FBB950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87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49785-07E2-AA46-BA4C-CCCB4FBB95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676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49785-07E2-AA46-BA4C-CCCB4FBB950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849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49785-07E2-AA46-BA4C-CCCB4FBB950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322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49785-07E2-AA46-BA4C-CCCB4FBB950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861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49785-07E2-AA46-BA4C-CCCB4FBB950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0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49785-07E2-AA46-BA4C-CCCB4FBB95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56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49785-07E2-AA46-BA4C-CCCB4FBB95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62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49785-07E2-AA46-BA4C-CCCB4FBB95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95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49785-07E2-AA46-BA4C-CCCB4FBB95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47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49785-07E2-AA46-BA4C-CCCB4FBB95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71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49785-07E2-AA46-BA4C-CCCB4FBB95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50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C9E86-0150-A149-B3BE-61620E7F6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5A5D6-16E5-334C-9AFF-5C51D7AAC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6B9C1-7988-4A4C-9877-3108CD637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5A44-F87F-1A4B-8BE6-C5E1D27C4A7C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D75C4-6EE8-5C4D-9B20-A10BC856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B60AC-CB6A-1A4D-86B1-EA29510C1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28F9-784E-224E-8394-84D7DD9E2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9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0045E-592A-314C-BAC2-AFF1272FF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96CE3-C6AC-6944-9C49-459AB1B42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E8A2A-3147-354B-B82D-2F06AB5B2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5A44-F87F-1A4B-8BE6-C5E1D27C4A7C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7708A-476B-1E4E-A992-ECFE1B46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67DBC-B6AB-4E44-96EA-7DE9B6D5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28F9-784E-224E-8394-84D7DD9E2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7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42507-5532-E74A-9136-DFBA785B5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6492-E3C1-3E4A-8335-642844DC9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9B824-8D82-1A4E-A641-ADFA93ED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5A44-F87F-1A4B-8BE6-C5E1D27C4A7C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CC503-F950-3047-9484-49E45FB0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B2E1F-0DFB-3E4D-A341-3D6B4B3D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28F9-784E-224E-8394-84D7DD9E2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98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4DED5-F4C1-8E44-9FFF-D30184F87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840C7-5E7D-C843-AC03-72C320FA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1AAB7-0D4D-3040-9D53-EAF79B08F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5A44-F87F-1A4B-8BE6-C5E1D27C4A7C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29CD9-C570-834B-918D-954763F83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CFB40-2906-4B46-8186-8D3295BB0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28F9-784E-224E-8394-84D7DD9E2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7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039D-BA35-2E42-8BA1-01DF386E6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CA65B-7A03-E442-BEB6-7E91F0194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24266-E2DE-1F49-9E9A-7CAF024FD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5A44-F87F-1A4B-8BE6-C5E1D27C4A7C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F920B-E85A-9D49-9EC9-C306E1A4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15A35-D325-C644-B806-C62666D9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28F9-784E-224E-8394-84D7DD9E2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3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510CD-7AF2-2C43-969F-1E616F70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0FF77-178B-0149-8085-F2988DC9A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3AB2F-63FD-5645-9991-D8525E4C2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E80A1-0C69-C040-B8B8-43AE30D2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5A44-F87F-1A4B-8BE6-C5E1D27C4A7C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B5FAF-DF65-B743-ABC2-D7B0B4E3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EEDA8-16A6-C74D-9942-FC56E3C8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28F9-784E-224E-8394-84D7DD9E2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6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CB11-5076-2A41-9B1F-3638DC36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E40CB-7656-FA4A-8B2F-2F35516BA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CBA2E-9DFA-EB43-B9EF-B5B681E33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7311B-8595-DD43-8053-8B9584217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AEFFB1-C4BD-7840-8BF4-D0BE91699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06AB1-54D7-7445-8188-C9B8C7BE7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5A44-F87F-1A4B-8BE6-C5E1D27C4A7C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30BAB4-E7C9-9647-A613-C91C0FA0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4722C1-4FD4-444C-A99C-39667408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28F9-784E-224E-8394-84D7DD9E2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2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0B479-E5B0-7F4C-8BF8-89700CF5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3E2F06-7D83-1242-8CD3-FA783DD0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5A44-F87F-1A4B-8BE6-C5E1D27C4A7C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EB383-1123-D143-AC50-6AF43489D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8D235-0797-AD45-ABE1-AB3D7863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28F9-784E-224E-8394-84D7DD9E2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5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FBDC79-C621-4142-B843-0BAF461B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5A44-F87F-1A4B-8BE6-C5E1D27C4A7C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0AD01-10C7-4F4B-95D8-020DE000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D7AA0-296E-FE41-B1F9-B2364A7E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28F9-784E-224E-8394-84D7DD9E2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8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1C80-145A-984D-9556-FE26ADF7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35D07-9910-5F4F-A52A-3AAE913E0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9E29A-349E-7142-902D-04A117701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10140-F068-1648-BB3F-8184C47B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5A44-F87F-1A4B-8BE6-C5E1D27C4A7C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B1718-E6EB-5448-B6E2-6423CA54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8C9B3-DEB5-8F40-84B0-A49A1024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28F9-784E-224E-8394-84D7DD9E2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5BCE-94BC-D047-8753-29C43425D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100EB0-AAE0-314C-BB40-1E683D6A5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CF164-9A16-3C49-9B14-7FA9C4877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18F58-EB03-B943-81D9-7521BB5A4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5A44-F87F-1A4B-8BE6-C5E1D27C4A7C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A343B-DE6C-7843-885C-4D40D6DC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7CAF3-77B5-D34F-B0E1-69AC6140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28F9-784E-224E-8394-84D7DD9E2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7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A726E-0CF1-974B-9CDA-0147314B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BC2EA-83FD-BE47-BA64-D8319C656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EEEB-1077-9648-BF96-6F7DB96A9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55A44-F87F-1A4B-8BE6-C5E1D27C4A7C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77C47-1E1E-E143-B99C-F08BC7D53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22C0F-1F56-974B-AA05-15268C458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A28F9-784E-224E-8394-84D7DD9E2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8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6DCBC-FA72-F44B-A5EE-92B09BA06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Reproducible research: Tools and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0C4C6-476D-6B42-8CDE-A3B3112062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Jean Morrison</a:t>
            </a:r>
          </a:p>
          <a:p>
            <a:r>
              <a:rPr lang="en-US" dirty="0"/>
              <a:t>10-23-2020</a:t>
            </a:r>
          </a:p>
        </p:txBody>
      </p:sp>
    </p:spTree>
    <p:extLst>
      <p:ext uri="{BB962C8B-B14F-4D97-AF65-F5344CB8AC3E}">
        <p14:creationId xmlns:p14="http://schemas.microsoft.com/office/powerpoint/2010/main" val="1453790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EF6E09F-2D88-6E4A-8DC8-75FCB761D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580" y="639870"/>
            <a:ext cx="3924126" cy="58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34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9E03-5C3D-FE4C-A166-17ABD988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ask as you go: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A9B84-8A92-C74E-A2A3-C0A9BDB4B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I redo this analysis easily tomorrow?</a:t>
            </a:r>
          </a:p>
          <a:p>
            <a:r>
              <a:rPr lang="en-US" dirty="0"/>
              <a:t>Could I redo it in a month?</a:t>
            </a:r>
          </a:p>
          <a:p>
            <a:r>
              <a:rPr lang="en-US" dirty="0"/>
              <a:t>In a year?</a:t>
            </a:r>
          </a:p>
          <a:p>
            <a:r>
              <a:rPr lang="en-US" dirty="0"/>
              <a:t>In five years after it is published and I have graduated?</a:t>
            </a:r>
          </a:p>
          <a:p>
            <a:r>
              <a:rPr lang="en-US" dirty="0"/>
              <a:t>Could I easily tell someone else how to do this analysis?</a:t>
            </a:r>
          </a:p>
        </p:txBody>
      </p:sp>
    </p:spTree>
    <p:extLst>
      <p:ext uri="{BB962C8B-B14F-4D97-AF65-F5344CB8AC3E}">
        <p14:creationId xmlns:p14="http://schemas.microsoft.com/office/powerpoint/2010/main" val="3710490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289D-2AC0-2940-A48A-5EE13F06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433" y="2766219"/>
            <a:ext cx="10171134" cy="1325563"/>
          </a:xfrm>
        </p:spPr>
        <p:txBody>
          <a:bodyPr/>
          <a:lstStyle/>
          <a:p>
            <a:pPr algn="ctr"/>
            <a:r>
              <a:rPr lang="en-US" dirty="0"/>
              <a:t>Practical Tools For Reproducible Research</a:t>
            </a:r>
            <a:br>
              <a:rPr lang="en-US" dirty="0"/>
            </a:br>
            <a:r>
              <a:rPr lang="en-US" sz="3200" dirty="0"/>
              <a:t>jean997.github.io/</a:t>
            </a:r>
            <a:r>
              <a:rPr lang="en-US" sz="3200" dirty="0" err="1"/>
              <a:t>rr_tools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37291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32661-3E3A-E644-8B29-A339C396C8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D4210-3491-2842-B936-1DE7A843AA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h4TMvctSaScvkZRvX9sbZ?flow=Default&amp;onscreen=persist">
            <a:extLst>
              <a:ext uri="{FF2B5EF4-FFF2-40B4-BE49-F238E27FC236}">
                <a16:creationId xmlns:a16="http://schemas.microsoft.com/office/drawing/2014/main" id="{0749350D-42AD-5A43-AB43-9E48544D070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26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450A-E6D4-DE41-BE19-92383FF87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AF9CB-5B6E-F344-9501-737A2DCC58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" name="slide.url=https://www.polleverywhere.com/multiple_choice_polls/7jqTFMK7ESKmIHRpWG7PS?flow=Default&amp;onscreen=persist">
            <a:extLst>
              <a:ext uri="{FF2B5EF4-FFF2-40B4-BE49-F238E27FC236}">
                <a16:creationId xmlns:a16="http://schemas.microsoft.com/office/drawing/2014/main" id="{5F607001-86D1-944F-B85D-49EAA5EE762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41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5962-A2BD-A94D-AC6F-645ABFFEB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99540-542A-2749-886D-34A249E5D3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slide.url=https://www.polleverywhere.com/multiple_choice_polls/b7VoDzvNlqWywALFe49bq?flow=Default&amp;onscreen=persist">
            <a:extLst>
              <a:ext uri="{FF2B5EF4-FFF2-40B4-BE49-F238E27FC236}">
                <a16:creationId xmlns:a16="http://schemas.microsoft.com/office/drawing/2014/main" id="{842A50F7-6192-1A4E-9968-3BCE4B8C272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94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663D-3250-AB4F-A91B-7AB28D25F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83779-43A4-8C47-91BC-D736EED25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cluttered room&#10;&#10;Description automatically generated">
            <a:extLst>
              <a:ext uri="{FF2B5EF4-FFF2-40B4-BE49-F238E27FC236}">
                <a16:creationId xmlns:a16="http://schemas.microsoft.com/office/drawing/2014/main" id="{63EAD3DB-8CAB-3F4F-ADD9-75239F3DBE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33267C9-FD38-1D45-99B7-055427A3221F}"/>
              </a:ext>
            </a:extLst>
          </p:cNvPr>
          <p:cNvSpPr/>
          <p:nvPr/>
        </p:nvSpPr>
        <p:spPr>
          <a:xfrm>
            <a:off x="-388307" y="365125"/>
            <a:ext cx="6789107" cy="6789107"/>
          </a:xfrm>
          <a:prstGeom prst="ellipse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EAA3CD-3057-8941-9937-3191301B44CA}"/>
              </a:ext>
            </a:extLst>
          </p:cNvPr>
          <p:cNvSpPr txBox="1">
            <a:spLocks/>
          </p:cNvSpPr>
          <p:nvPr/>
        </p:nvSpPr>
        <p:spPr>
          <a:xfrm>
            <a:off x="904177" y="1451062"/>
            <a:ext cx="4204137" cy="1342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Reproducibility Tool Bench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A06347-4D28-F640-B97A-740380307638}"/>
              </a:ext>
            </a:extLst>
          </p:cNvPr>
          <p:cNvSpPr txBox="1">
            <a:spLocks/>
          </p:cNvSpPr>
          <p:nvPr/>
        </p:nvSpPr>
        <p:spPr>
          <a:xfrm>
            <a:off x="408318" y="3076358"/>
            <a:ext cx="5925388" cy="2619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Mindful Organization and File Names</a:t>
            </a:r>
          </a:p>
          <a:p>
            <a:r>
              <a:rPr lang="en-US" dirty="0"/>
              <a:t>Version Control</a:t>
            </a:r>
          </a:p>
          <a:p>
            <a:r>
              <a:rPr lang="en-US" dirty="0"/>
              <a:t>Safe Programming Practices</a:t>
            </a:r>
          </a:p>
          <a:p>
            <a:r>
              <a:rPr lang="en-US" dirty="0"/>
              <a:t>Dynamic Reports/Workbooks</a:t>
            </a:r>
          </a:p>
          <a:p>
            <a:r>
              <a:rPr lang="en-US" dirty="0"/>
              <a:t>Reproducible Pipelines</a:t>
            </a:r>
          </a:p>
        </p:txBody>
      </p:sp>
    </p:spTree>
    <p:extLst>
      <p:ext uri="{BB962C8B-B14F-4D97-AF65-F5344CB8AC3E}">
        <p14:creationId xmlns:p14="http://schemas.microsoft.com/office/powerpoint/2010/main" val="2035094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A2A1-4071-9840-88D3-836E54AA1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File Organization and Naming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DF72FF1-793E-524B-BDF5-1A4227817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86214" y="1825625"/>
            <a:ext cx="261957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CB8CE1-5292-9942-A44F-7DBB08246B81}"/>
              </a:ext>
            </a:extLst>
          </p:cNvPr>
          <p:cNvSpPr txBox="1"/>
          <p:nvPr/>
        </p:nvSpPr>
        <p:spPr>
          <a:xfrm>
            <a:off x="8317282" y="5536504"/>
            <a:ext cx="2432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/1459/</a:t>
            </a:r>
          </a:p>
        </p:txBody>
      </p:sp>
    </p:spTree>
    <p:extLst>
      <p:ext uri="{BB962C8B-B14F-4D97-AF65-F5344CB8AC3E}">
        <p14:creationId xmlns:p14="http://schemas.microsoft.com/office/powerpoint/2010/main" val="1816281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A2A1-4071-9840-88D3-836E54AA1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File Organization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1C4C3-EB12-6843-89B9-28B10482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Organization is personal but give it some thought</a:t>
            </a:r>
          </a:p>
          <a:p>
            <a:r>
              <a:rPr lang="en-US" dirty="0"/>
              <a:t>My favorite system: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add symbolic links to files in weird places 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7C58F9B-6FB6-3440-9D75-F6E2AABF7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957" y="2607240"/>
            <a:ext cx="4342128" cy="272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1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E5DF-58DF-A344-9AA0-A2120B3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File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53E69-6173-B54F-8A23-3AEC7BBA8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descriptive file names.</a:t>
            </a:r>
          </a:p>
          <a:p>
            <a:r>
              <a:rPr lang="en-US" dirty="0"/>
              <a:t>Put dates in file names. YYYY-MM-DD is a nice format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in R).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5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A235-47A9-7943-8816-D500FDF1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(Bio)Statistical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57A41-F917-9A40-8146-E68471356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Applied: Learn true facts about the world and share them.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Methods: Make tools others can use to learn true facts. </a:t>
            </a:r>
          </a:p>
        </p:txBody>
      </p:sp>
    </p:spTree>
    <p:extLst>
      <p:ext uri="{BB962C8B-B14F-4D97-AF65-F5344CB8AC3E}">
        <p14:creationId xmlns:p14="http://schemas.microsoft.com/office/powerpoint/2010/main" val="3329390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446EC-2296-6941-B283-CA1D4408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Version Control (Git)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BD4D7-1941-7A4E-80D0-01AF3FFB8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Git will track the status of a ”repository” (collection of files).</a:t>
            </a:r>
          </a:p>
          <a:p>
            <a:r>
              <a:rPr lang="en-US" dirty="0"/>
              <a:t>You can see the whole history of changes.</a:t>
            </a:r>
          </a:p>
          <a:p>
            <a:r>
              <a:rPr lang="en-US" dirty="0"/>
              <a:t>You can rewind to before you broke everything!</a:t>
            </a:r>
          </a:p>
          <a:p>
            <a:r>
              <a:rPr lang="en-US" dirty="0"/>
              <a:t>You can record the commit number at the time of your analysis.</a:t>
            </a:r>
          </a:p>
          <a:p>
            <a:endParaRPr lang="en-US" dirty="0"/>
          </a:p>
          <a:p>
            <a:r>
              <a:rPr lang="en-US" dirty="0"/>
              <a:t>Put your repository on GitHub (or GitLab or Bitbucket) to share with collaborators (or yourself).</a:t>
            </a:r>
          </a:p>
          <a:p>
            <a:r>
              <a:rPr lang="en-US" dirty="0"/>
              <a:t>I recommend the Git tutorial from ”R packages” by Hadley Wickham.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0396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5FBA-9083-9E4B-B0A0-F45D8044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Version Control (Git)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A5EDAB5-66F8-C846-9785-4508BCCEA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455" y="1603006"/>
            <a:ext cx="3105150" cy="44956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2621D8-6B44-174A-9642-9ED5DD3119DD}"/>
              </a:ext>
            </a:extLst>
          </p:cNvPr>
          <p:cNvSpPr txBox="1"/>
          <p:nvPr/>
        </p:nvSpPr>
        <p:spPr>
          <a:xfrm>
            <a:off x="1766170" y="6308209"/>
            <a:ext cx="2432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/1597/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1AFC11-A2E3-BD42-81E0-4747D5934F75}"/>
              </a:ext>
            </a:extLst>
          </p:cNvPr>
          <p:cNvSpPr txBox="1"/>
          <p:nvPr/>
        </p:nvSpPr>
        <p:spPr>
          <a:xfrm>
            <a:off x="4359058" y="1603006"/>
            <a:ext cx="71022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Learn enough to track your repository: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If/When you need other functionality go back to the docs or search the internet and find the answer on stack exchange.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RStudio makes git pretty easy.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is a git GUI app.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C4406-E7C8-9940-8DE5-CAC0869C120F}"/>
              </a:ext>
            </a:extLst>
          </p:cNvPr>
          <p:cNvSpPr txBox="1"/>
          <p:nvPr/>
        </p:nvSpPr>
        <p:spPr>
          <a:xfrm>
            <a:off x="7128562" y="2190274"/>
            <a:ext cx="15632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push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2828510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64A6-7B89-FE47-9F2B-3AFBD439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B1D9C-0E47-964C-A1CE-07529E75D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modify data in place. </a:t>
            </a:r>
          </a:p>
          <a:p>
            <a:r>
              <a:rPr lang="en-US" dirty="0"/>
              <a:t>Avoid opening data in Excel.</a:t>
            </a:r>
          </a:p>
          <a:p>
            <a:r>
              <a:rPr lang="en-US" dirty="0"/>
              <a:t>Considering saving checksums for data you would like to preserve.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8B3581C-FF76-5D4B-B75B-DB3294F66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729" y="3598362"/>
            <a:ext cx="6766542" cy="25786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8A0F8E-CC21-2F42-847A-03F2E1B0B164}"/>
              </a:ext>
            </a:extLst>
          </p:cNvPr>
          <p:cNvSpPr txBox="1"/>
          <p:nvPr/>
        </p:nvSpPr>
        <p:spPr>
          <a:xfrm>
            <a:off x="9068844" y="6308209"/>
            <a:ext cx="2432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/2180/</a:t>
            </a:r>
          </a:p>
        </p:txBody>
      </p:sp>
    </p:spTree>
    <p:extLst>
      <p:ext uri="{BB962C8B-B14F-4D97-AF65-F5344CB8AC3E}">
        <p14:creationId xmlns:p14="http://schemas.microsoft.com/office/powerpoint/2010/main" val="3214080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E1A53-5CF4-6F48-8142-627E11997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Programming Habits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78605-CA2A-004F-8A2F-F2EE33CD9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functions. </a:t>
            </a:r>
          </a:p>
          <a:p>
            <a:r>
              <a:rPr lang="en-US" dirty="0"/>
              <a:t>If there is more than one function, make a package.</a:t>
            </a:r>
          </a:p>
          <a:p>
            <a:r>
              <a:rPr lang="en-US" dirty="0"/>
              <a:t>Document your package!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Check input parameters for type and known features.</a:t>
            </a:r>
          </a:p>
          <a:p>
            <a:r>
              <a:rPr lang="en-US" dirty="0"/>
              <a:t>Consider adding unit tests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testthat</a:t>
            </a:r>
            <a:r>
              <a:rPr lang="en-US" dirty="0"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[R package example in RStudio]</a:t>
            </a:r>
          </a:p>
        </p:txBody>
      </p:sp>
    </p:spTree>
    <p:extLst>
      <p:ext uri="{BB962C8B-B14F-4D97-AF65-F5344CB8AC3E}">
        <p14:creationId xmlns:p14="http://schemas.microsoft.com/office/powerpoint/2010/main" val="765015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6807-AD43-7249-A6EF-03A49B329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Things to Avoid in R (or Python)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312A4-105E-BC4E-BC39-829CA3323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Scripts and Packages</a:t>
            </a:r>
          </a:p>
          <a:p>
            <a:r>
              <a:rPr lang="en-US" dirty="0"/>
              <a:t>Changing the working directory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dirty="0"/>
              <a:t>)</a:t>
            </a:r>
          </a:p>
          <a:p>
            <a:r>
              <a:rPr lang="en-US" dirty="0"/>
              <a:t>Sourcing in other R scripts (consider a package or a pipeline)</a:t>
            </a:r>
          </a:p>
          <a:p>
            <a:r>
              <a:rPr lang="en-US" dirty="0"/>
              <a:t>Removing variables from the workspace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/>
              <a:t>)</a:t>
            </a:r>
          </a:p>
          <a:p>
            <a:r>
              <a:rPr lang="en-US" dirty="0"/>
              <a:t>Hard coding input/output files and parameters</a:t>
            </a:r>
          </a:p>
          <a:p>
            <a:r>
              <a:rPr lang="en-US" dirty="0"/>
              <a:t>Running system commands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Interactively</a:t>
            </a:r>
          </a:p>
          <a:p>
            <a:r>
              <a:rPr lang="en-US" dirty="0"/>
              <a:t>Saving the workspace</a:t>
            </a:r>
          </a:p>
        </p:txBody>
      </p:sp>
    </p:spTree>
    <p:extLst>
      <p:ext uri="{BB962C8B-B14F-4D97-AF65-F5344CB8AC3E}">
        <p14:creationId xmlns:p14="http://schemas.microsoft.com/office/powerpoint/2010/main" val="1587369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A18CB-093D-364A-9362-15484562C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Dynamic Reports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8CEF7-1397-C940-85F7-18AA91F92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Markdown and </a:t>
            </a:r>
            <a:r>
              <a:rPr lang="en-US" dirty="0" err="1"/>
              <a:t>Sweave</a:t>
            </a:r>
            <a:r>
              <a:rPr lang="en-US" dirty="0"/>
              <a:t> both integrate text and R code.</a:t>
            </a:r>
          </a:p>
          <a:p>
            <a:r>
              <a:rPr lang="en-US" dirty="0" err="1"/>
              <a:t>Sweave</a:t>
            </a:r>
            <a:r>
              <a:rPr lang="en-US" dirty="0"/>
              <a:t> integrates R with </a:t>
            </a:r>
            <a:r>
              <a:rPr lang="en-US" dirty="0" err="1"/>
              <a:t>LaTex</a:t>
            </a:r>
            <a:r>
              <a:rPr lang="en-US" dirty="0"/>
              <a:t>.</a:t>
            </a:r>
          </a:p>
          <a:p>
            <a:r>
              <a:rPr lang="en-US" dirty="0"/>
              <a:t>For Python, </a:t>
            </a:r>
            <a:r>
              <a:rPr lang="en-US" dirty="0" err="1"/>
              <a:t>Jupyter</a:t>
            </a:r>
            <a:r>
              <a:rPr lang="en-US" dirty="0"/>
              <a:t> Notebook/Lab has similar functionality to R Md.</a:t>
            </a:r>
          </a:p>
          <a:p>
            <a:r>
              <a:rPr lang="en-US" dirty="0"/>
              <a:t>Dynamic Reports can’t be used for computationally intensive tasks but are great for summarizing results.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[Quick demo of R Markdown]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80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454A-5CA0-C146-B697-BC7BA996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</a:t>
            </a:r>
            <a:r>
              <a:rPr lang="en-US" dirty="0" err="1"/>
              <a:t>workflowr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0B2B2-782D-0146-A0EC-6A8E09CC7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my favorite R packages!</a:t>
            </a:r>
          </a:p>
          <a:p>
            <a:r>
              <a:rPr lang="en-US" dirty="0"/>
              <a:t>Turn a collection of R Markdown files into a research website. </a:t>
            </a:r>
          </a:p>
          <a:p>
            <a:r>
              <a:rPr lang="en-US" dirty="0"/>
              <a:t>Does a lot of the reproducibility work for you (checks the cache, takes care of git commits, gives you warnings if you do something sketchy).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[Look at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workflowr</a:t>
            </a:r>
            <a:r>
              <a:rPr lang="en-US" dirty="0"/>
              <a:t> website]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28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48B9D-EAC6-B84C-AEEE-FEC1DF7F6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470C1-E5AF-924A-B778-D1D4ECFA9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03832" cy="7765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pipeline is just a series of analysis steps that take you from data to output: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3BA66FD-FB45-DF42-9728-C7EA54D319C8}"/>
              </a:ext>
            </a:extLst>
          </p:cNvPr>
          <p:cNvGrpSpPr/>
          <p:nvPr/>
        </p:nvGrpSpPr>
        <p:grpSpPr>
          <a:xfrm>
            <a:off x="1382486" y="2585059"/>
            <a:ext cx="9892093" cy="3907816"/>
            <a:chOff x="1382486" y="2585059"/>
            <a:chExt cx="9892093" cy="39078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FF6CAC-96B9-4240-B6F5-80752D8AF79D}"/>
                </a:ext>
              </a:extLst>
            </p:cNvPr>
            <p:cNvSpPr/>
            <p:nvPr/>
          </p:nvSpPr>
          <p:spPr>
            <a:xfrm>
              <a:off x="1382486" y="3331029"/>
              <a:ext cx="1186543" cy="1262742"/>
            </a:xfrm>
            <a:prstGeom prst="rect">
              <a:avLst/>
            </a:prstGeom>
            <a:solidFill>
              <a:srgbClr val="FA40AC"/>
            </a:solidFill>
            <a:ln w="50800">
              <a:solidFill>
                <a:srgbClr val="A42C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2A234C2-7664-7241-BEAB-67D47B47FDE7}"/>
                </a:ext>
              </a:extLst>
            </p:cNvPr>
            <p:cNvCxnSpPr/>
            <p:nvPr/>
          </p:nvCxnSpPr>
          <p:spPr>
            <a:xfrm flipV="1">
              <a:off x="2956142" y="3156559"/>
              <a:ext cx="1590806" cy="739036"/>
            </a:xfrm>
            <a:prstGeom prst="straightConnector1">
              <a:avLst/>
            </a:prstGeom>
            <a:ln w="63500">
              <a:solidFill>
                <a:srgbClr val="009A1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4814CEB-A9B1-354A-9A23-47A459CC5BB1}"/>
                </a:ext>
              </a:extLst>
            </p:cNvPr>
            <p:cNvCxnSpPr>
              <a:cxnSpLocks/>
            </p:cNvCxnSpPr>
            <p:nvPr/>
          </p:nvCxnSpPr>
          <p:spPr>
            <a:xfrm>
              <a:off x="2956142" y="4137615"/>
              <a:ext cx="1601244" cy="912312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1527F13-EEE6-A743-887A-7EE60DFF1457}"/>
                </a:ext>
              </a:extLst>
            </p:cNvPr>
            <p:cNvSpPr/>
            <p:nvPr/>
          </p:nvSpPr>
          <p:spPr>
            <a:xfrm>
              <a:off x="4794411" y="2585059"/>
              <a:ext cx="1479043" cy="1022437"/>
            </a:xfrm>
            <a:prstGeom prst="ellipse">
              <a:avLst/>
            </a:prstGeom>
            <a:solidFill>
              <a:srgbClr val="00CF1B"/>
            </a:solidFill>
            <a:ln w="63500">
              <a:solidFill>
                <a:srgbClr val="009A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 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66490-D3C3-9E4B-8F0A-C7425DEDA726}"/>
                </a:ext>
              </a:extLst>
            </p:cNvPr>
            <p:cNvSpPr/>
            <p:nvPr/>
          </p:nvSpPr>
          <p:spPr>
            <a:xfrm>
              <a:off x="4127959" y="5396546"/>
              <a:ext cx="1479043" cy="1022437"/>
            </a:xfrm>
            <a:prstGeom prst="ellipse">
              <a:avLst/>
            </a:prstGeom>
            <a:solidFill>
              <a:srgbClr val="528FFB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 B2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AF61CF8-C479-A24D-BB6C-6735F33A14AA}"/>
                </a:ext>
              </a:extLst>
            </p:cNvPr>
            <p:cNvSpPr/>
            <p:nvPr/>
          </p:nvSpPr>
          <p:spPr>
            <a:xfrm>
              <a:off x="5105957" y="4381011"/>
              <a:ext cx="1479043" cy="1022437"/>
            </a:xfrm>
            <a:prstGeom prst="ellipse">
              <a:avLst/>
            </a:prstGeom>
            <a:solidFill>
              <a:srgbClr val="528FFB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 B1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FFE2BB0-548F-A545-BD48-E2C94155F4E5}"/>
                </a:ext>
              </a:extLst>
            </p:cNvPr>
            <p:cNvSpPr/>
            <p:nvPr/>
          </p:nvSpPr>
          <p:spPr>
            <a:xfrm>
              <a:off x="5828777" y="5470438"/>
              <a:ext cx="1479043" cy="1022437"/>
            </a:xfrm>
            <a:prstGeom prst="ellipse">
              <a:avLst/>
            </a:prstGeom>
            <a:solidFill>
              <a:srgbClr val="528FFB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 B3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073C90F-95DA-DC4B-A3BD-B5E052448009}"/>
                </a:ext>
              </a:extLst>
            </p:cNvPr>
            <p:cNvCxnSpPr>
              <a:cxnSpLocks/>
            </p:cNvCxnSpPr>
            <p:nvPr/>
          </p:nvCxnSpPr>
          <p:spPr>
            <a:xfrm>
              <a:off x="7460777" y="4001294"/>
              <a:ext cx="1695749" cy="0"/>
            </a:xfrm>
            <a:prstGeom prst="straightConnector1">
              <a:avLst/>
            </a:prstGeom>
            <a:ln w="63500">
              <a:solidFill>
                <a:srgbClr val="E57A4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C3C49F5-9B76-DA4C-8BED-F86FA67C5AB8}"/>
                </a:ext>
              </a:extLst>
            </p:cNvPr>
            <p:cNvCxnSpPr>
              <a:cxnSpLocks/>
            </p:cNvCxnSpPr>
            <p:nvPr/>
          </p:nvCxnSpPr>
          <p:spPr>
            <a:xfrm>
              <a:off x="6764055" y="3156559"/>
              <a:ext cx="688558" cy="0"/>
            </a:xfrm>
            <a:prstGeom prst="line">
              <a:avLst/>
            </a:prstGeom>
            <a:ln w="63500">
              <a:solidFill>
                <a:srgbClr val="E57A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CFF4F41-9895-4B4B-828A-038365625ACE}"/>
                </a:ext>
              </a:extLst>
            </p:cNvPr>
            <p:cNvCxnSpPr>
              <a:cxnSpLocks/>
            </p:cNvCxnSpPr>
            <p:nvPr/>
          </p:nvCxnSpPr>
          <p:spPr>
            <a:xfrm>
              <a:off x="7452613" y="3133459"/>
              <a:ext cx="8164" cy="1758770"/>
            </a:xfrm>
            <a:prstGeom prst="line">
              <a:avLst/>
            </a:prstGeom>
            <a:ln w="63500">
              <a:solidFill>
                <a:srgbClr val="E57A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CE934BD-9EB3-5144-A58C-53F1F94DF8A8}"/>
                </a:ext>
              </a:extLst>
            </p:cNvPr>
            <p:cNvCxnSpPr>
              <a:cxnSpLocks/>
            </p:cNvCxnSpPr>
            <p:nvPr/>
          </p:nvCxnSpPr>
          <p:spPr>
            <a:xfrm>
              <a:off x="6764055" y="4854651"/>
              <a:ext cx="688558" cy="0"/>
            </a:xfrm>
            <a:prstGeom prst="line">
              <a:avLst/>
            </a:prstGeom>
            <a:ln w="63500">
              <a:solidFill>
                <a:srgbClr val="E57A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7FF6FC2-F509-004C-B4CB-FFCCC245E21A}"/>
                </a:ext>
              </a:extLst>
            </p:cNvPr>
            <p:cNvSpPr txBox="1"/>
            <p:nvPr/>
          </p:nvSpPr>
          <p:spPr>
            <a:xfrm>
              <a:off x="2768431" y="2948793"/>
              <a:ext cx="1187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make_a.sh</a:t>
              </a:r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5D25BBC-D850-744A-8558-CC3797887FDE}"/>
                </a:ext>
              </a:extLst>
            </p:cNvPr>
            <p:cNvSpPr txBox="1"/>
            <p:nvPr/>
          </p:nvSpPr>
          <p:spPr>
            <a:xfrm>
              <a:off x="1983483" y="4929468"/>
              <a:ext cx="2047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gen_b_from_data.R</a:t>
              </a:r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47091F6-2496-044E-B6BF-C5F93731B72F}"/>
                </a:ext>
              </a:extLst>
            </p:cNvPr>
            <p:cNvSpPr txBox="1"/>
            <p:nvPr/>
          </p:nvSpPr>
          <p:spPr>
            <a:xfrm>
              <a:off x="7600379" y="3441526"/>
              <a:ext cx="14148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get_result.py</a:t>
              </a:r>
              <a:endParaRPr lang="en-US" dirty="0"/>
            </a:p>
          </p:txBody>
        </p:sp>
        <p:sp>
          <p:nvSpPr>
            <p:cNvPr id="37" name="Diamond 36">
              <a:extLst>
                <a:ext uri="{FF2B5EF4-FFF2-40B4-BE49-F238E27FC236}">
                  <a16:creationId xmlns:a16="http://schemas.microsoft.com/office/drawing/2014/main" id="{3494CE50-CA40-EF4B-862D-85C3A9935A7F}"/>
                </a:ext>
              </a:extLst>
            </p:cNvPr>
            <p:cNvSpPr/>
            <p:nvPr/>
          </p:nvSpPr>
          <p:spPr>
            <a:xfrm>
              <a:off x="9458305" y="3091466"/>
              <a:ext cx="1816274" cy="1819656"/>
            </a:xfrm>
            <a:prstGeom prst="diamond">
              <a:avLst/>
            </a:prstGeom>
            <a:solidFill>
              <a:srgbClr val="FFC000"/>
            </a:solidFill>
            <a:ln w="63500">
              <a:solidFill>
                <a:srgbClr val="E57A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Final 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1033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AD2B-6C22-6A4B-ABFC-CA3934BA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E3E29-B692-8948-B213-F18E67687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first pipeline might just be a readme and a directory of code. This is ok!</a:t>
            </a:r>
          </a:p>
          <a:p>
            <a:r>
              <a:rPr lang="en-US" dirty="0"/>
              <a:t>But there are drawbacks to the manual approach:</a:t>
            </a:r>
          </a:p>
          <a:p>
            <a:pPr lvl="1"/>
            <a:r>
              <a:rPr lang="en-US" dirty="0"/>
              <a:t>Easy to make an error (modifying upstream files or code without rerunning)</a:t>
            </a:r>
          </a:p>
          <a:p>
            <a:pPr lvl="1"/>
            <a:r>
              <a:rPr lang="en-US" dirty="0"/>
              <a:t>Manual cluster submission is tedious.</a:t>
            </a:r>
          </a:p>
          <a:p>
            <a:pPr lvl="1"/>
            <a:r>
              <a:rPr lang="en-US" dirty="0"/>
              <a:t>Hard to change parameters or know which parameters you ran with.</a:t>
            </a:r>
          </a:p>
          <a:p>
            <a:r>
              <a:rPr lang="en-US" dirty="0"/>
              <a:t>There are tools that automate the common parts of pipeline building!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22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15D6-8947-8441-9E4E-CC3E0756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</a:t>
            </a:r>
            <a:r>
              <a:rPr lang="en-US" dirty="0" err="1"/>
              <a:t>Snakemake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A0A54B-CB50-E441-8682-62DEACAA8CD5}"/>
              </a:ext>
            </a:extLst>
          </p:cNvPr>
          <p:cNvSpPr txBox="1"/>
          <p:nvPr/>
        </p:nvSpPr>
        <p:spPr>
          <a:xfrm>
            <a:off x="5255231" y="3644878"/>
            <a:ext cx="6280102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A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lang="en-US" sz="1100" b="1" dirty="0" err="1">
                <a:solidFill>
                  <a:srgbClr val="009A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make_A</a:t>
            </a:r>
            <a:r>
              <a:rPr lang="en-US" sz="1100" b="1" dirty="0">
                <a:solidFill>
                  <a:srgbClr val="009A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100" b="1" dirty="0">
                <a:solidFill>
                  <a:srgbClr val="009A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input: in = "</a:t>
            </a:r>
            <a:r>
              <a:rPr lang="en-US" sz="1100" b="1" dirty="0" err="1">
                <a:solidFill>
                  <a:srgbClr val="009A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data.tsv</a:t>
            </a:r>
            <a:r>
              <a:rPr lang="en-US" sz="1100" b="1" dirty="0">
                <a:solidFill>
                  <a:srgbClr val="009A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100" b="1" dirty="0">
                <a:solidFill>
                  <a:srgbClr val="009A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output: out = "A"</a:t>
            </a:r>
          </a:p>
          <a:p>
            <a:r>
              <a:rPr lang="en-US" sz="1100" b="1" dirty="0">
                <a:solidFill>
                  <a:srgbClr val="009A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shell: "./</a:t>
            </a:r>
            <a:r>
              <a:rPr lang="en-US" sz="1100" b="1" dirty="0" err="1">
                <a:solidFill>
                  <a:srgbClr val="009A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make_a.sh</a:t>
            </a:r>
            <a:r>
              <a:rPr lang="en-US" sz="1100" b="1" dirty="0">
                <a:solidFill>
                  <a:srgbClr val="009A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1100" b="1" dirty="0" err="1">
                <a:solidFill>
                  <a:srgbClr val="009A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input.in</a:t>
            </a:r>
            <a:r>
              <a:rPr lang="en-US" sz="1100" b="1" dirty="0">
                <a:solidFill>
                  <a:srgbClr val="009A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{</a:t>
            </a:r>
            <a:r>
              <a:rPr lang="en-US" sz="1100" b="1" dirty="0" err="1">
                <a:solidFill>
                  <a:srgbClr val="009A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output.out</a:t>
            </a:r>
            <a:r>
              <a:rPr lang="en-US" sz="1100" b="1" dirty="0">
                <a:solidFill>
                  <a:srgbClr val="009A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make_B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input: in = "A"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out: expand("B{n}", n = range(1, 4))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shell: "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Rscript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gen_b_from_data.R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input.in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{output}"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b="1" dirty="0">
                <a:solidFill>
                  <a:srgbClr val="E57A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lang="en-US" sz="1100" b="1" dirty="0" err="1">
                <a:solidFill>
                  <a:srgbClr val="E57A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make_final</a:t>
            </a:r>
            <a:r>
              <a:rPr lang="en-US" sz="1100" b="1" dirty="0">
                <a:solidFill>
                  <a:srgbClr val="E57A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100" b="1" dirty="0">
                <a:solidFill>
                  <a:srgbClr val="E57A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input: </a:t>
            </a:r>
            <a:r>
              <a:rPr lang="en-US" sz="1100" b="1" dirty="0" err="1">
                <a:solidFill>
                  <a:srgbClr val="E57A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inA</a:t>
            </a:r>
            <a:r>
              <a:rPr lang="en-US" sz="1100" b="1" dirty="0">
                <a:solidFill>
                  <a:srgbClr val="E57A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"A", </a:t>
            </a:r>
            <a:r>
              <a:rPr lang="en-US" sz="1100" b="1" dirty="0" err="1">
                <a:solidFill>
                  <a:srgbClr val="E57A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inB</a:t>
            </a:r>
            <a:r>
              <a:rPr lang="en-US" sz="1100" b="1" dirty="0">
                <a:solidFill>
                  <a:srgbClr val="E57A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expand("B{n}", n=range(1, 4))</a:t>
            </a:r>
          </a:p>
          <a:p>
            <a:r>
              <a:rPr lang="en-US" sz="1100" b="1" dirty="0">
                <a:solidFill>
                  <a:srgbClr val="E57A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output: out = "</a:t>
            </a:r>
            <a:r>
              <a:rPr lang="en-US" sz="1100" b="1" dirty="0" err="1">
                <a:solidFill>
                  <a:srgbClr val="E57A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final_output.tsv</a:t>
            </a:r>
            <a:r>
              <a:rPr lang="en-US" sz="1100" b="1" dirty="0">
                <a:solidFill>
                  <a:srgbClr val="E57A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100" b="1" dirty="0">
                <a:solidFill>
                  <a:srgbClr val="E57A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shell: "python </a:t>
            </a:r>
            <a:r>
              <a:rPr lang="en-US" sz="1100" b="1" dirty="0" err="1">
                <a:solidFill>
                  <a:srgbClr val="E57A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get_result.py</a:t>
            </a:r>
            <a:r>
              <a:rPr lang="en-US" sz="1100" b="1" dirty="0">
                <a:solidFill>
                  <a:srgbClr val="E57A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1100" b="1" dirty="0" err="1">
                <a:solidFill>
                  <a:srgbClr val="E57A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input.inA</a:t>
            </a:r>
            <a:r>
              <a:rPr lang="en-US" sz="1100" b="1" dirty="0">
                <a:solidFill>
                  <a:srgbClr val="E57A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{</a:t>
            </a:r>
            <a:r>
              <a:rPr lang="en-US" sz="1100" b="1" dirty="0" err="1">
                <a:solidFill>
                  <a:srgbClr val="E57A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input.inB</a:t>
            </a:r>
            <a:r>
              <a:rPr lang="en-US" sz="1100" b="1" dirty="0">
                <a:solidFill>
                  <a:srgbClr val="E57A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{</a:t>
            </a:r>
            <a:r>
              <a:rPr lang="en-US" sz="1100" b="1" dirty="0" err="1">
                <a:solidFill>
                  <a:srgbClr val="E57A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output.out</a:t>
            </a:r>
            <a:r>
              <a:rPr lang="en-US" sz="1100" b="1" dirty="0">
                <a:solidFill>
                  <a:srgbClr val="E57A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}”</a:t>
            </a:r>
          </a:p>
          <a:p>
            <a:endParaRPr lang="en-US" sz="1100" b="1" dirty="0">
              <a:solidFill>
                <a:srgbClr val="E57A4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 all: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input: "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final_output.tsv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3BB291B-F805-1040-BDD9-9EE12056DE9F}"/>
              </a:ext>
            </a:extLst>
          </p:cNvPr>
          <p:cNvGrpSpPr/>
          <p:nvPr/>
        </p:nvGrpSpPr>
        <p:grpSpPr>
          <a:xfrm>
            <a:off x="847467" y="1472268"/>
            <a:ext cx="6253331" cy="2518723"/>
            <a:chOff x="1225705" y="2405396"/>
            <a:chExt cx="10148143" cy="408747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FD7C23-F5CE-4A46-A4C5-8E3A372C7989}"/>
                </a:ext>
              </a:extLst>
            </p:cNvPr>
            <p:cNvSpPr/>
            <p:nvPr/>
          </p:nvSpPr>
          <p:spPr>
            <a:xfrm>
              <a:off x="1382486" y="3331029"/>
              <a:ext cx="1186543" cy="1262742"/>
            </a:xfrm>
            <a:prstGeom prst="rect">
              <a:avLst/>
            </a:prstGeom>
            <a:solidFill>
              <a:srgbClr val="FA40AC"/>
            </a:solidFill>
            <a:ln w="50800">
              <a:solidFill>
                <a:srgbClr val="A42C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ADDB1F1-8F0E-8D4E-A755-4043EF3CC11E}"/>
                </a:ext>
              </a:extLst>
            </p:cNvPr>
            <p:cNvCxnSpPr/>
            <p:nvPr/>
          </p:nvCxnSpPr>
          <p:spPr>
            <a:xfrm flipV="1">
              <a:off x="2956142" y="3156559"/>
              <a:ext cx="1590806" cy="739036"/>
            </a:xfrm>
            <a:prstGeom prst="straightConnector1">
              <a:avLst/>
            </a:prstGeom>
            <a:ln w="63500">
              <a:solidFill>
                <a:srgbClr val="009A1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CE3AE45-FF78-C544-A254-1FD0F6DA517F}"/>
                </a:ext>
              </a:extLst>
            </p:cNvPr>
            <p:cNvCxnSpPr>
              <a:cxnSpLocks/>
            </p:cNvCxnSpPr>
            <p:nvPr/>
          </p:nvCxnSpPr>
          <p:spPr>
            <a:xfrm>
              <a:off x="2956142" y="4137615"/>
              <a:ext cx="1601244" cy="912312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51C1BCB-4F33-8E4E-8415-124539E3DE8C}"/>
                </a:ext>
              </a:extLst>
            </p:cNvPr>
            <p:cNvSpPr/>
            <p:nvPr/>
          </p:nvSpPr>
          <p:spPr>
            <a:xfrm>
              <a:off x="4794411" y="2585059"/>
              <a:ext cx="1479043" cy="1022437"/>
            </a:xfrm>
            <a:prstGeom prst="ellipse">
              <a:avLst/>
            </a:prstGeom>
            <a:solidFill>
              <a:srgbClr val="00CF1B"/>
            </a:solidFill>
            <a:ln w="63500">
              <a:solidFill>
                <a:srgbClr val="009A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 A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39C058B-72BF-F742-8415-24D2B440B0D7}"/>
                </a:ext>
              </a:extLst>
            </p:cNvPr>
            <p:cNvSpPr/>
            <p:nvPr/>
          </p:nvSpPr>
          <p:spPr>
            <a:xfrm>
              <a:off x="4127959" y="5396546"/>
              <a:ext cx="1479043" cy="1022437"/>
            </a:xfrm>
            <a:prstGeom prst="ellipse">
              <a:avLst/>
            </a:prstGeom>
            <a:solidFill>
              <a:srgbClr val="528FFB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 B2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3BEC78C-376A-AD4F-8148-0138675B3DD5}"/>
                </a:ext>
              </a:extLst>
            </p:cNvPr>
            <p:cNvSpPr/>
            <p:nvPr/>
          </p:nvSpPr>
          <p:spPr>
            <a:xfrm>
              <a:off x="5105957" y="4381011"/>
              <a:ext cx="1479043" cy="1022437"/>
            </a:xfrm>
            <a:prstGeom prst="ellipse">
              <a:avLst/>
            </a:prstGeom>
            <a:solidFill>
              <a:srgbClr val="528FFB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 B1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B19FAA3-C5C2-C447-86C0-CF441C6C29A1}"/>
                </a:ext>
              </a:extLst>
            </p:cNvPr>
            <p:cNvSpPr/>
            <p:nvPr/>
          </p:nvSpPr>
          <p:spPr>
            <a:xfrm>
              <a:off x="5828777" y="5470438"/>
              <a:ext cx="1479043" cy="1022437"/>
            </a:xfrm>
            <a:prstGeom prst="ellipse">
              <a:avLst/>
            </a:prstGeom>
            <a:solidFill>
              <a:srgbClr val="528FFB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 B3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B462299-FDA4-5F49-80AA-792F1F668B66}"/>
                </a:ext>
              </a:extLst>
            </p:cNvPr>
            <p:cNvCxnSpPr>
              <a:cxnSpLocks/>
            </p:cNvCxnSpPr>
            <p:nvPr/>
          </p:nvCxnSpPr>
          <p:spPr>
            <a:xfrm>
              <a:off x="7460777" y="4001293"/>
              <a:ext cx="918015" cy="0"/>
            </a:xfrm>
            <a:prstGeom prst="straightConnector1">
              <a:avLst/>
            </a:prstGeom>
            <a:ln w="63500">
              <a:solidFill>
                <a:srgbClr val="E57A4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EB1A725-BFB5-204C-BD52-B7EBCCCF6BEB}"/>
                </a:ext>
              </a:extLst>
            </p:cNvPr>
            <p:cNvCxnSpPr>
              <a:cxnSpLocks/>
            </p:cNvCxnSpPr>
            <p:nvPr/>
          </p:nvCxnSpPr>
          <p:spPr>
            <a:xfrm>
              <a:off x="6764055" y="3156559"/>
              <a:ext cx="688558" cy="0"/>
            </a:xfrm>
            <a:prstGeom prst="line">
              <a:avLst/>
            </a:prstGeom>
            <a:ln w="63500">
              <a:solidFill>
                <a:srgbClr val="E57A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4EA18B5-75F9-9F41-BC34-A64059101CE5}"/>
                </a:ext>
              </a:extLst>
            </p:cNvPr>
            <p:cNvCxnSpPr>
              <a:cxnSpLocks/>
            </p:cNvCxnSpPr>
            <p:nvPr/>
          </p:nvCxnSpPr>
          <p:spPr>
            <a:xfrm>
              <a:off x="7452613" y="3133459"/>
              <a:ext cx="8164" cy="1758770"/>
            </a:xfrm>
            <a:prstGeom prst="line">
              <a:avLst/>
            </a:prstGeom>
            <a:ln w="63500">
              <a:solidFill>
                <a:srgbClr val="E57A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EF3B05B-7D07-6D47-B33D-35251EDABF62}"/>
                </a:ext>
              </a:extLst>
            </p:cNvPr>
            <p:cNvCxnSpPr>
              <a:cxnSpLocks/>
            </p:cNvCxnSpPr>
            <p:nvPr/>
          </p:nvCxnSpPr>
          <p:spPr>
            <a:xfrm>
              <a:off x="6764055" y="4854651"/>
              <a:ext cx="688558" cy="0"/>
            </a:xfrm>
            <a:prstGeom prst="line">
              <a:avLst/>
            </a:prstGeom>
            <a:ln w="63500">
              <a:solidFill>
                <a:srgbClr val="E57A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CAB1FC0-698F-654C-9B3C-7FFE90AD0BC8}"/>
                </a:ext>
              </a:extLst>
            </p:cNvPr>
            <p:cNvSpPr txBox="1"/>
            <p:nvPr/>
          </p:nvSpPr>
          <p:spPr>
            <a:xfrm>
              <a:off x="2419405" y="2514962"/>
              <a:ext cx="1187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make_a.sh</a:t>
              </a:r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DBF423B-C48D-184B-B3EF-9A7ADE3F9B20}"/>
                </a:ext>
              </a:extLst>
            </p:cNvPr>
            <p:cNvSpPr txBox="1"/>
            <p:nvPr/>
          </p:nvSpPr>
          <p:spPr>
            <a:xfrm>
              <a:off x="1225705" y="4980277"/>
              <a:ext cx="2047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gen_b_from_data.R</a:t>
              </a:r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ADC2075-A876-C444-A963-AC989D087A5C}"/>
                </a:ext>
              </a:extLst>
            </p:cNvPr>
            <p:cNvSpPr txBox="1"/>
            <p:nvPr/>
          </p:nvSpPr>
          <p:spPr>
            <a:xfrm>
              <a:off x="6870239" y="2405396"/>
              <a:ext cx="1414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get_result.py</a:t>
              </a:r>
              <a:endParaRPr lang="en-US" dirty="0"/>
            </a:p>
          </p:txBody>
        </p:sp>
        <p:sp>
          <p:nvSpPr>
            <p:cNvPr id="38" name="Diamond 37">
              <a:extLst>
                <a:ext uri="{FF2B5EF4-FFF2-40B4-BE49-F238E27FC236}">
                  <a16:creationId xmlns:a16="http://schemas.microsoft.com/office/drawing/2014/main" id="{915731EB-42AD-634F-B6F7-85301A4B616B}"/>
                </a:ext>
              </a:extLst>
            </p:cNvPr>
            <p:cNvSpPr/>
            <p:nvPr/>
          </p:nvSpPr>
          <p:spPr>
            <a:xfrm>
              <a:off x="8839136" y="3133460"/>
              <a:ext cx="2534712" cy="1819656"/>
            </a:xfrm>
            <a:prstGeom prst="diamond">
              <a:avLst/>
            </a:prstGeom>
            <a:solidFill>
              <a:srgbClr val="FFC000"/>
            </a:solidFill>
            <a:ln w="63500">
              <a:solidFill>
                <a:srgbClr val="E57A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Final 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35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D3A1-DD01-C947-AA6C-4395C9D5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Go Wrong?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7D069-FA1A-B74D-8628-44838BF4A608}"/>
              </a:ext>
            </a:extLst>
          </p:cNvPr>
          <p:cNvSpPr/>
          <p:nvPr/>
        </p:nvSpPr>
        <p:spPr>
          <a:xfrm>
            <a:off x="755071" y="2515478"/>
            <a:ext cx="75533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accent6"/>
                  </a:solidFill>
                  <a:prstDash val="solid"/>
                </a:ln>
                <a:solidFill>
                  <a:schemeClr val="accent6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18F88F-C708-174C-A0FE-93ADE6C80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167" y="2304490"/>
            <a:ext cx="2417783" cy="1991637"/>
          </a:xfrm>
          <a:prstGeom prst="rect">
            <a:avLst/>
          </a:prstGeom>
        </p:spPr>
      </p:pic>
      <p:pic>
        <p:nvPicPr>
          <p:cNvPr id="10" name="Picture 9" descr="A picture containing calendar&#10;&#10;Description automatically generated">
            <a:extLst>
              <a:ext uri="{FF2B5EF4-FFF2-40B4-BE49-F238E27FC236}">
                <a16:creationId xmlns:a16="http://schemas.microsoft.com/office/drawing/2014/main" id="{FFD16010-338D-8340-8988-576B61A7E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643" y="2127326"/>
            <a:ext cx="1445346" cy="2345964"/>
          </a:xfrm>
          <a:prstGeom prst="rect">
            <a:avLst/>
          </a:prstGeom>
        </p:spPr>
      </p:pic>
      <p:pic>
        <p:nvPicPr>
          <p:cNvPr id="13" name="Picture 12" descr="A picture containing table, sitting, book, desk&#10;&#10;Description automatically generated">
            <a:extLst>
              <a:ext uri="{FF2B5EF4-FFF2-40B4-BE49-F238E27FC236}">
                <a16:creationId xmlns:a16="http://schemas.microsoft.com/office/drawing/2014/main" id="{217A500E-B996-1440-8B15-203E95FF5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0681" y="2231421"/>
            <a:ext cx="3206663" cy="213777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A24334-4C4F-5449-B4D7-A63A2F071BEE}"/>
              </a:ext>
            </a:extLst>
          </p:cNvPr>
          <p:cNvCxnSpPr>
            <a:cxnSpLocks/>
          </p:cNvCxnSpPr>
          <p:nvPr/>
        </p:nvCxnSpPr>
        <p:spPr>
          <a:xfrm>
            <a:off x="1520321" y="3300308"/>
            <a:ext cx="991932" cy="1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7C9B8D-C330-CA4C-BD28-F7617E429B64}"/>
              </a:ext>
            </a:extLst>
          </p:cNvPr>
          <p:cNvCxnSpPr>
            <a:cxnSpLocks/>
          </p:cNvCxnSpPr>
          <p:nvPr/>
        </p:nvCxnSpPr>
        <p:spPr>
          <a:xfrm>
            <a:off x="4949864" y="3300308"/>
            <a:ext cx="1062865" cy="0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32C4D3-B562-AB40-ABD5-D7D70592BDCB}"/>
              </a:ext>
            </a:extLst>
          </p:cNvPr>
          <p:cNvCxnSpPr>
            <a:cxnSpLocks/>
          </p:cNvCxnSpPr>
          <p:nvPr/>
        </p:nvCxnSpPr>
        <p:spPr>
          <a:xfrm>
            <a:off x="7477903" y="3300308"/>
            <a:ext cx="1062865" cy="0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451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AD2B-6C22-6A4B-ABFC-CA3934BA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</a:t>
            </a:r>
            <a:r>
              <a:rPr lang="en-US" dirty="0" err="1"/>
              <a:t>Snakemake</a:t>
            </a:r>
            <a:r>
              <a:rPr lang="en-US" dirty="0"/>
              <a:t>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E3E29-B692-8948-B213-F18E67687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only worries about paths in the graph.</a:t>
            </a:r>
          </a:p>
          <a:p>
            <a:r>
              <a:rPr lang="en-US" dirty="0"/>
              <a:t>Automates cluster submission.</a:t>
            </a:r>
          </a:p>
          <a:p>
            <a:r>
              <a:rPr lang="en-US" dirty="0"/>
              <a:t>Less error prone.</a:t>
            </a:r>
          </a:p>
          <a:p>
            <a:r>
              <a:rPr lang="en-US" dirty="0"/>
              <a:t>Easy to reproduce.</a:t>
            </a:r>
          </a:p>
          <a:p>
            <a:r>
              <a:rPr lang="en-US" dirty="0"/>
              <a:t>Easy to generalize.</a:t>
            </a:r>
          </a:p>
        </p:txBody>
      </p:sp>
    </p:spTree>
    <p:extLst>
      <p:ext uri="{BB962C8B-B14F-4D97-AF65-F5344CB8AC3E}">
        <p14:creationId xmlns:p14="http://schemas.microsoft.com/office/powerpoint/2010/main" val="3394127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3D12-CC3C-2A4A-A850-6C3A0CD58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DSC (Dynamic Statistical Comparisons)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C0AC7-4947-AD46-BCAB-69F9CF48F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5698"/>
          </a:xfrm>
        </p:spPr>
        <p:txBody>
          <a:bodyPr/>
          <a:lstStyle/>
          <a:p>
            <a:r>
              <a:rPr lang="en-US" dirty="0"/>
              <a:t>Simulations are a special kind of pipeline: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1D7EDDC-30FF-BB4C-9F05-93ABF736612F}"/>
              </a:ext>
            </a:extLst>
          </p:cNvPr>
          <p:cNvGrpSpPr/>
          <p:nvPr/>
        </p:nvGrpSpPr>
        <p:grpSpPr>
          <a:xfrm>
            <a:off x="2435940" y="2308129"/>
            <a:ext cx="7320120" cy="3780663"/>
            <a:chOff x="1149953" y="2308129"/>
            <a:chExt cx="7320120" cy="378066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413C0BB-DFC6-0744-88C9-F1DE90C572D8}"/>
                </a:ext>
              </a:extLst>
            </p:cNvPr>
            <p:cNvGrpSpPr/>
            <p:nvPr/>
          </p:nvGrpSpPr>
          <p:grpSpPr>
            <a:xfrm>
              <a:off x="1149953" y="2386699"/>
              <a:ext cx="7320120" cy="3702093"/>
              <a:chOff x="1149953" y="2386699"/>
              <a:chExt cx="7320120" cy="370209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0AF7C78-8188-4C44-8EA4-65ABADB147A3}"/>
                  </a:ext>
                </a:extLst>
              </p:cNvPr>
              <p:cNvSpPr/>
              <p:nvPr/>
            </p:nvSpPr>
            <p:spPr>
              <a:xfrm>
                <a:off x="1149953" y="3331029"/>
                <a:ext cx="1186543" cy="1262742"/>
              </a:xfrm>
              <a:prstGeom prst="rect">
                <a:avLst/>
              </a:prstGeom>
              <a:solidFill>
                <a:srgbClr val="FA40AC"/>
              </a:solidFill>
              <a:ln w="50800">
                <a:solidFill>
                  <a:srgbClr val="A42C7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Simulate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41844DC-C941-D54A-B8B7-27DC059C36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96710" y="3163175"/>
                <a:ext cx="865717" cy="389980"/>
              </a:xfrm>
              <a:prstGeom prst="straightConnector1">
                <a:avLst/>
              </a:prstGeom>
              <a:ln w="63500">
                <a:solidFill>
                  <a:srgbClr val="009A1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062D570-9757-1648-9AD9-4A7913A718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3609" y="4137615"/>
                <a:ext cx="1075338" cy="0"/>
              </a:xfrm>
              <a:prstGeom prst="straightConnector1">
                <a:avLst/>
              </a:prstGeom>
              <a:ln w="635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C287D2B-175C-944A-A1AE-C2ABC258A5A8}"/>
                  </a:ext>
                </a:extLst>
              </p:cNvPr>
              <p:cNvSpPr/>
              <p:nvPr/>
            </p:nvSpPr>
            <p:spPr>
              <a:xfrm>
                <a:off x="3897968" y="2386699"/>
                <a:ext cx="1593080" cy="1022437"/>
              </a:xfrm>
              <a:prstGeom prst="ellipse">
                <a:avLst/>
              </a:prstGeom>
              <a:solidFill>
                <a:srgbClr val="00CF1B"/>
              </a:solidFill>
              <a:ln w="63500">
                <a:solidFill>
                  <a:srgbClr val="009A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Method 1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7FDA291-28AD-8C47-879A-542CBB29B8E3}"/>
                  </a:ext>
                </a:extLst>
              </p:cNvPr>
              <p:cNvSpPr/>
              <p:nvPr/>
            </p:nvSpPr>
            <p:spPr>
              <a:xfrm>
                <a:off x="3897968" y="4987786"/>
                <a:ext cx="1593080" cy="1022437"/>
              </a:xfrm>
              <a:prstGeom prst="ellipse">
                <a:avLst/>
              </a:prstGeom>
              <a:solidFill>
                <a:srgbClr val="FFC000"/>
              </a:solidFill>
              <a:ln w="63500">
                <a:solidFill>
                  <a:srgbClr val="E57A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Method 3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40FD5BF-115C-1041-97C6-0D9EFB0F21EF}"/>
                  </a:ext>
                </a:extLst>
              </p:cNvPr>
              <p:cNvSpPr/>
              <p:nvPr/>
            </p:nvSpPr>
            <p:spPr>
              <a:xfrm>
                <a:off x="3897968" y="3693474"/>
                <a:ext cx="1593080" cy="1022437"/>
              </a:xfrm>
              <a:prstGeom prst="ellipse">
                <a:avLst/>
              </a:prstGeom>
              <a:solidFill>
                <a:srgbClr val="528FFB"/>
              </a:solidFill>
              <a:ln w="635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Method 2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BFE1296-3AAD-0040-95F2-504B84A49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5457" y="4704563"/>
                <a:ext cx="1137054" cy="518790"/>
              </a:xfrm>
              <a:prstGeom prst="straightConnector1">
                <a:avLst/>
              </a:prstGeom>
              <a:ln w="63500">
                <a:solidFill>
                  <a:srgbClr val="E57A4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18ACD923-0EA5-5846-B7E0-F9DACB8545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60012" y="2883998"/>
                <a:ext cx="1075024" cy="27839"/>
              </a:xfrm>
              <a:prstGeom prst="straightConnector1">
                <a:avLst/>
              </a:prstGeom>
              <a:ln w="63500">
                <a:solidFill>
                  <a:srgbClr val="A978E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A1591A26-B82D-B748-94F5-99FDB7E351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60012" y="4190773"/>
                <a:ext cx="1075024" cy="27839"/>
              </a:xfrm>
              <a:prstGeom prst="straightConnector1">
                <a:avLst/>
              </a:prstGeom>
              <a:ln w="63500">
                <a:solidFill>
                  <a:srgbClr val="A978E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3474F68B-6715-9E43-8C73-C892BBFF0F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60012" y="5485085"/>
                <a:ext cx="1075024" cy="27839"/>
              </a:xfrm>
              <a:prstGeom prst="straightConnector1">
                <a:avLst/>
              </a:prstGeom>
              <a:ln w="63500">
                <a:solidFill>
                  <a:srgbClr val="A978E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Diamond 31">
                <a:extLst>
                  <a:ext uri="{FF2B5EF4-FFF2-40B4-BE49-F238E27FC236}">
                    <a16:creationId xmlns:a16="http://schemas.microsoft.com/office/drawing/2014/main" id="{A7805918-4497-5E48-98CF-707E602793F1}"/>
                  </a:ext>
                </a:extLst>
              </p:cNvPr>
              <p:cNvSpPr/>
              <p:nvPr/>
            </p:nvSpPr>
            <p:spPr>
              <a:xfrm>
                <a:off x="7031322" y="4909216"/>
                <a:ext cx="1438751" cy="1179576"/>
              </a:xfrm>
              <a:prstGeom prst="diamond">
                <a:avLst/>
              </a:prstGeom>
              <a:solidFill>
                <a:srgbClr val="D497EC"/>
              </a:solidFill>
              <a:ln w="63500">
                <a:solidFill>
                  <a:srgbClr val="A978E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Eval M3</a:t>
                </a:r>
              </a:p>
            </p:txBody>
          </p:sp>
          <p:sp>
            <p:nvSpPr>
              <p:cNvPr id="33" name="Diamond 32">
                <a:extLst>
                  <a:ext uri="{FF2B5EF4-FFF2-40B4-BE49-F238E27FC236}">
                    <a16:creationId xmlns:a16="http://schemas.microsoft.com/office/drawing/2014/main" id="{3A02E13E-320C-D844-A572-28FF7A5B3446}"/>
                  </a:ext>
                </a:extLst>
              </p:cNvPr>
              <p:cNvSpPr/>
              <p:nvPr/>
            </p:nvSpPr>
            <p:spPr>
              <a:xfrm>
                <a:off x="7031322" y="3614904"/>
                <a:ext cx="1438751" cy="1179576"/>
              </a:xfrm>
              <a:prstGeom prst="diamond">
                <a:avLst/>
              </a:prstGeom>
              <a:solidFill>
                <a:srgbClr val="D497EC"/>
              </a:solidFill>
              <a:ln w="63500">
                <a:solidFill>
                  <a:srgbClr val="A978E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Eval M2</a:t>
                </a:r>
              </a:p>
            </p:txBody>
          </p:sp>
        </p:grpSp>
        <p:sp>
          <p:nvSpPr>
            <p:cNvPr id="34" name="Diamond 33">
              <a:extLst>
                <a:ext uri="{FF2B5EF4-FFF2-40B4-BE49-F238E27FC236}">
                  <a16:creationId xmlns:a16="http://schemas.microsoft.com/office/drawing/2014/main" id="{44D49FDA-B6C1-E748-A5AC-7E1991A9C5FC}"/>
                </a:ext>
              </a:extLst>
            </p:cNvPr>
            <p:cNvSpPr/>
            <p:nvPr/>
          </p:nvSpPr>
          <p:spPr>
            <a:xfrm>
              <a:off x="7031322" y="2308129"/>
              <a:ext cx="1438751" cy="1179576"/>
            </a:xfrm>
            <a:prstGeom prst="diamond">
              <a:avLst/>
            </a:prstGeom>
            <a:solidFill>
              <a:srgbClr val="D497EC"/>
            </a:solidFill>
            <a:ln w="63500">
              <a:solidFill>
                <a:srgbClr val="A978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Eval M1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8014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3D12-CC3C-2A4A-A850-6C3A0CD58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DSC (Dynamic Statistical Comparisons)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C0AC7-4947-AD46-BCAB-69F9CF48F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DSC does the logistical overhead, you just write the simulation, method, and evaluation functions.</a:t>
            </a:r>
          </a:p>
          <a:p>
            <a:r>
              <a:rPr lang="en-US" dirty="0"/>
              <a:t>Very flexible!</a:t>
            </a:r>
          </a:p>
          <a:p>
            <a:r>
              <a:rPr lang="en-US" dirty="0"/>
              <a:t>Uses the same seed every time to make results replicable. </a:t>
            </a:r>
          </a:p>
          <a:p>
            <a:r>
              <a:rPr lang="en-US" dirty="0"/>
              <a:t>One of my favorite tools!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[A DSC example]</a:t>
            </a:r>
          </a:p>
        </p:txBody>
      </p:sp>
    </p:spTree>
    <p:extLst>
      <p:ext uri="{BB962C8B-B14F-4D97-AF65-F5344CB8AC3E}">
        <p14:creationId xmlns:p14="http://schemas.microsoft.com/office/powerpoint/2010/main" val="1512730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239CC-21C8-7649-AAF4-E0D884E6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Reproducibility Take 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6BFE-1E9E-834B-A9A5-9BE65A649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where you are!</a:t>
            </a:r>
          </a:p>
          <a:p>
            <a:r>
              <a:rPr lang="en-US" dirty="0"/>
              <a:t>Look out for your future self </a:t>
            </a:r>
          </a:p>
          <a:p>
            <a:r>
              <a:rPr lang="en-US" dirty="0"/>
              <a:t>Learn from your foibles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Investing time learning tools that feel awkward now pays off later.</a:t>
            </a:r>
          </a:p>
          <a:p>
            <a:endParaRPr lang="en-US" dirty="0">
              <a:sym typeface="Wingdings" pitchFamily="2" charset="2"/>
            </a:endParaRPr>
          </a:p>
          <a:p>
            <a:pPr marL="0" indent="0" algn="ctr">
              <a:buNone/>
            </a:pPr>
            <a:r>
              <a:rPr lang="en-US" dirty="0">
                <a:sym typeface="Wingdings" pitchFamily="2" charset="2"/>
              </a:rPr>
              <a:t>Resources website with lots of links</a:t>
            </a:r>
          </a:p>
          <a:p>
            <a:pPr marL="0" indent="0" algn="ctr">
              <a:buNone/>
            </a:pPr>
            <a:r>
              <a:rPr lang="en-US" dirty="0">
                <a:sym typeface="Wingdings" pitchFamily="2" charset="2"/>
              </a:rPr>
              <a:t>jean997.github.io/</a:t>
            </a:r>
            <a:r>
              <a:rPr lang="en-US" dirty="0" err="1">
                <a:sym typeface="Wingdings" pitchFamily="2" charset="2"/>
              </a:rPr>
              <a:t>rr_tools</a:t>
            </a:r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50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D3A1-DD01-C947-AA6C-4395C9D5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Go Wrong?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7D069-FA1A-B74D-8628-44838BF4A608}"/>
              </a:ext>
            </a:extLst>
          </p:cNvPr>
          <p:cNvSpPr/>
          <p:nvPr/>
        </p:nvSpPr>
        <p:spPr>
          <a:xfrm>
            <a:off x="755071" y="2515478"/>
            <a:ext cx="75533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accent6"/>
                  </a:solidFill>
                  <a:prstDash val="solid"/>
                </a:ln>
                <a:solidFill>
                  <a:schemeClr val="accent6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18F88F-C708-174C-A0FE-93ADE6C80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167" y="2304490"/>
            <a:ext cx="2417783" cy="1991637"/>
          </a:xfrm>
          <a:prstGeom prst="rect">
            <a:avLst/>
          </a:prstGeom>
        </p:spPr>
      </p:pic>
      <p:pic>
        <p:nvPicPr>
          <p:cNvPr id="10" name="Picture 9" descr="A picture containing calendar&#10;&#10;Description automatically generated">
            <a:extLst>
              <a:ext uri="{FF2B5EF4-FFF2-40B4-BE49-F238E27FC236}">
                <a16:creationId xmlns:a16="http://schemas.microsoft.com/office/drawing/2014/main" id="{FFD16010-338D-8340-8988-576B61A7E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643" y="2127326"/>
            <a:ext cx="1445346" cy="2345964"/>
          </a:xfrm>
          <a:prstGeom prst="rect">
            <a:avLst/>
          </a:prstGeom>
        </p:spPr>
      </p:pic>
      <p:pic>
        <p:nvPicPr>
          <p:cNvPr id="13" name="Picture 12" descr="A picture containing table, sitting, book, desk&#10;&#10;Description automatically generated">
            <a:extLst>
              <a:ext uri="{FF2B5EF4-FFF2-40B4-BE49-F238E27FC236}">
                <a16:creationId xmlns:a16="http://schemas.microsoft.com/office/drawing/2014/main" id="{217A500E-B996-1440-8B15-203E95FF5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0681" y="2231421"/>
            <a:ext cx="3206663" cy="213777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A24334-4C4F-5449-B4D7-A63A2F071BEE}"/>
              </a:ext>
            </a:extLst>
          </p:cNvPr>
          <p:cNvCxnSpPr>
            <a:cxnSpLocks/>
          </p:cNvCxnSpPr>
          <p:nvPr/>
        </p:nvCxnSpPr>
        <p:spPr>
          <a:xfrm>
            <a:off x="1520321" y="3300308"/>
            <a:ext cx="991932" cy="1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7C9B8D-C330-CA4C-BD28-F7617E429B64}"/>
              </a:ext>
            </a:extLst>
          </p:cNvPr>
          <p:cNvCxnSpPr>
            <a:cxnSpLocks/>
          </p:cNvCxnSpPr>
          <p:nvPr/>
        </p:nvCxnSpPr>
        <p:spPr>
          <a:xfrm>
            <a:off x="4949864" y="3300308"/>
            <a:ext cx="1062865" cy="0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32C4D3-B562-AB40-ABD5-D7D70592BDCB}"/>
              </a:ext>
            </a:extLst>
          </p:cNvPr>
          <p:cNvCxnSpPr>
            <a:cxnSpLocks/>
          </p:cNvCxnSpPr>
          <p:nvPr/>
        </p:nvCxnSpPr>
        <p:spPr>
          <a:xfrm>
            <a:off x="7477903" y="3300308"/>
            <a:ext cx="1062865" cy="0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3EFC4CA-752C-E04E-8E06-4668ED009256}"/>
              </a:ext>
            </a:extLst>
          </p:cNvPr>
          <p:cNvSpPr txBox="1"/>
          <p:nvPr/>
        </p:nvSpPr>
        <p:spPr>
          <a:xfrm>
            <a:off x="8822288" y="4647156"/>
            <a:ext cx="30398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Technical errors in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Mis-copied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Bad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Misinterpreted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Fraud/lying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145F62-48D5-A44C-9F74-45AB4ED49FE6}"/>
              </a:ext>
            </a:extLst>
          </p:cNvPr>
          <p:cNvSpPr txBox="1"/>
          <p:nvPr/>
        </p:nvSpPr>
        <p:spPr>
          <a:xfrm>
            <a:off x="5822483" y="4829357"/>
            <a:ext cx="3039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Mangled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Lost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Fraud/lying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5FE83A-E781-E147-8E7D-EF080A4BEC8F}"/>
              </a:ext>
            </a:extLst>
          </p:cNvPr>
          <p:cNvSpPr txBox="1"/>
          <p:nvPr/>
        </p:nvSpPr>
        <p:spPr>
          <a:xfrm>
            <a:off x="2762596" y="4586763"/>
            <a:ext cx="3039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Study design doesn’t answer 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Sloppy 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121273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D3A1-DD01-C947-AA6C-4395C9D5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reproducibility?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7D069-FA1A-B74D-8628-44838BF4A608}"/>
              </a:ext>
            </a:extLst>
          </p:cNvPr>
          <p:cNvSpPr/>
          <p:nvPr/>
        </p:nvSpPr>
        <p:spPr>
          <a:xfrm>
            <a:off x="755071" y="2515478"/>
            <a:ext cx="75533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accent6"/>
                  </a:solidFill>
                  <a:prstDash val="solid"/>
                </a:ln>
                <a:solidFill>
                  <a:schemeClr val="accent6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18F88F-C708-174C-A0FE-93ADE6C80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167" y="2304490"/>
            <a:ext cx="2417783" cy="1991637"/>
          </a:xfrm>
          <a:prstGeom prst="rect">
            <a:avLst/>
          </a:prstGeom>
        </p:spPr>
      </p:pic>
      <p:pic>
        <p:nvPicPr>
          <p:cNvPr id="10" name="Picture 9" descr="A picture containing calendar&#10;&#10;Description automatically generated">
            <a:extLst>
              <a:ext uri="{FF2B5EF4-FFF2-40B4-BE49-F238E27FC236}">
                <a16:creationId xmlns:a16="http://schemas.microsoft.com/office/drawing/2014/main" id="{FFD16010-338D-8340-8988-576B61A7E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643" y="2127326"/>
            <a:ext cx="1445346" cy="2345964"/>
          </a:xfrm>
          <a:prstGeom prst="rect">
            <a:avLst/>
          </a:prstGeom>
        </p:spPr>
      </p:pic>
      <p:pic>
        <p:nvPicPr>
          <p:cNvPr id="13" name="Picture 12" descr="A picture containing table, sitting, book, desk&#10;&#10;Description automatically generated">
            <a:extLst>
              <a:ext uri="{FF2B5EF4-FFF2-40B4-BE49-F238E27FC236}">
                <a16:creationId xmlns:a16="http://schemas.microsoft.com/office/drawing/2014/main" id="{217A500E-B996-1440-8B15-203E95FF5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0681" y="2231421"/>
            <a:ext cx="3206663" cy="213777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A24334-4C4F-5449-B4D7-A63A2F071BEE}"/>
              </a:ext>
            </a:extLst>
          </p:cNvPr>
          <p:cNvCxnSpPr>
            <a:cxnSpLocks/>
          </p:cNvCxnSpPr>
          <p:nvPr/>
        </p:nvCxnSpPr>
        <p:spPr>
          <a:xfrm>
            <a:off x="1520321" y="3300308"/>
            <a:ext cx="991932" cy="1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7C9B8D-C330-CA4C-BD28-F7617E429B64}"/>
              </a:ext>
            </a:extLst>
          </p:cNvPr>
          <p:cNvCxnSpPr>
            <a:cxnSpLocks/>
          </p:cNvCxnSpPr>
          <p:nvPr/>
        </p:nvCxnSpPr>
        <p:spPr>
          <a:xfrm>
            <a:off x="4949864" y="3300308"/>
            <a:ext cx="1062865" cy="0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32C4D3-B562-AB40-ABD5-D7D70592BDCB}"/>
              </a:ext>
            </a:extLst>
          </p:cNvPr>
          <p:cNvCxnSpPr>
            <a:cxnSpLocks/>
          </p:cNvCxnSpPr>
          <p:nvPr/>
        </p:nvCxnSpPr>
        <p:spPr>
          <a:xfrm>
            <a:off x="7477903" y="3300308"/>
            <a:ext cx="1062865" cy="0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>
            <a:extLst>
              <a:ext uri="{FF2B5EF4-FFF2-40B4-BE49-F238E27FC236}">
                <a16:creationId xmlns:a16="http://schemas.microsoft.com/office/drawing/2014/main" id="{1D087B71-7E5B-1B43-8C39-982E1AEFA234}"/>
              </a:ext>
            </a:extLst>
          </p:cNvPr>
          <p:cNvSpPr/>
          <p:nvPr/>
        </p:nvSpPr>
        <p:spPr>
          <a:xfrm>
            <a:off x="6739002" y="4496844"/>
            <a:ext cx="3206663" cy="826656"/>
          </a:xfrm>
          <a:custGeom>
            <a:avLst/>
            <a:gdLst>
              <a:gd name="connsiteX0" fmla="*/ 0 w 2880986"/>
              <a:gd name="connsiteY0" fmla="*/ 112734 h 1240526"/>
              <a:gd name="connsiteX1" fmla="*/ 1553227 w 2880986"/>
              <a:gd name="connsiteY1" fmla="*/ 1240077 h 1240526"/>
              <a:gd name="connsiteX2" fmla="*/ 2880986 w 2880986"/>
              <a:gd name="connsiteY2" fmla="*/ 0 h 124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986" h="1240526">
                <a:moveTo>
                  <a:pt x="0" y="112734"/>
                </a:moveTo>
                <a:cubicBezTo>
                  <a:pt x="536531" y="685800"/>
                  <a:pt x="1073063" y="1258866"/>
                  <a:pt x="1553227" y="1240077"/>
                </a:cubicBezTo>
                <a:cubicBezTo>
                  <a:pt x="2033391" y="1221288"/>
                  <a:pt x="2457188" y="610644"/>
                  <a:pt x="2880986" y="0"/>
                </a:cubicBez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88618CF-EBA3-3F44-ACF1-DA73CC001E64}"/>
              </a:ext>
            </a:extLst>
          </p:cNvPr>
          <p:cNvSpPr txBox="1"/>
          <p:nvPr/>
        </p:nvSpPr>
        <p:spPr>
          <a:xfrm>
            <a:off x="6439590" y="5621245"/>
            <a:ext cx="4222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Same Investigators = Repeatable</a:t>
            </a:r>
          </a:p>
        </p:txBody>
      </p:sp>
    </p:spTree>
    <p:extLst>
      <p:ext uri="{BB962C8B-B14F-4D97-AF65-F5344CB8AC3E}">
        <p14:creationId xmlns:p14="http://schemas.microsoft.com/office/powerpoint/2010/main" val="4074477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D3A1-DD01-C947-AA6C-4395C9D5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reproducibility?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7D069-FA1A-B74D-8628-44838BF4A608}"/>
              </a:ext>
            </a:extLst>
          </p:cNvPr>
          <p:cNvSpPr/>
          <p:nvPr/>
        </p:nvSpPr>
        <p:spPr>
          <a:xfrm>
            <a:off x="755071" y="2515478"/>
            <a:ext cx="75533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accent6"/>
                  </a:solidFill>
                  <a:prstDash val="solid"/>
                </a:ln>
                <a:solidFill>
                  <a:schemeClr val="accent6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18F88F-C708-174C-A0FE-93ADE6C80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167" y="2304490"/>
            <a:ext cx="2417783" cy="1991637"/>
          </a:xfrm>
          <a:prstGeom prst="rect">
            <a:avLst/>
          </a:prstGeom>
        </p:spPr>
      </p:pic>
      <p:pic>
        <p:nvPicPr>
          <p:cNvPr id="10" name="Picture 9" descr="A picture containing calendar&#10;&#10;Description automatically generated">
            <a:extLst>
              <a:ext uri="{FF2B5EF4-FFF2-40B4-BE49-F238E27FC236}">
                <a16:creationId xmlns:a16="http://schemas.microsoft.com/office/drawing/2014/main" id="{FFD16010-338D-8340-8988-576B61A7E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643" y="2127326"/>
            <a:ext cx="1445346" cy="2345964"/>
          </a:xfrm>
          <a:prstGeom prst="rect">
            <a:avLst/>
          </a:prstGeom>
        </p:spPr>
      </p:pic>
      <p:pic>
        <p:nvPicPr>
          <p:cNvPr id="13" name="Picture 12" descr="A picture containing table, sitting, book, desk&#10;&#10;Description automatically generated">
            <a:extLst>
              <a:ext uri="{FF2B5EF4-FFF2-40B4-BE49-F238E27FC236}">
                <a16:creationId xmlns:a16="http://schemas.microsoft.com/office/drawing/2014/main" id="{217A500E-B996-1440-8B15-203E95FF5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0681" y="2231421"/>
            <a:ext cx="3206663" cy="213777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A24334-4C4F-5449-B4D7-A63A2F071BEE}"/>
              </a:ext>
            </a:extLst>
          </p:cNvPr>
          <p:cNvCxnSpPr>
            <a:cxnSpLocks/>
          </p:cNvCxnSpPr>
          <p:nvPr/>
        </p:nvCxnSpPr>
        <p:spPr>
          <a:xfrm>
            <a:off x="1520321" y="3300308"/>
            <a:ext cx="991932" cy="1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7C9B8D-C330-CA4C-BD28-F7617E429B64}"/>
              </a:ext>
            </a:extLst>
          </p:cNvPr>
          <p:cNvCxnSpPr>
            <a:cxnSpLocks/>
          </p:cNvCxnSpPr>
          <p:nvPr/>
        </p:nvCxnSpPr>
        <p:spPr>
          <a:xfrm>
            <a:off x="4949864" y="3300308"/>
            <a:ext cx="1062865" cy="0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32C4D3-B562-AB40-ABD5-D7D70592BDCB}"/>
              </a:ext>
            </a:extLst>
          </p:cNvPr>
          <p:cNvCxnSpPr>
            <a:cxnSpLocks/>
          </p:cNvCxnSpPr>
          <p:nvPr/>
        </p:nvCxnSpPr>
        <p:spPr>
          <a:xfrm>
            <a:off x="7477903" y="3300308"/>
            <a:ext cx="1062865" cy="0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>
            <a:extLst>
              <a:ext uri="{FF2B5EF4-FFF2-40B4-BE49-F238E27FC236}">
                <a16:creationId xmlns:a16="http://schemas.microsoft.com/office/drawing/2014/main" id="{1D087B71-7E5B-1B43-8C39-982E1AEFA234}"/>
              </a:ext>
            </a:extLst>
          </p:cNvPr>
          <p:cNvSpPr/>
          <p:nvPr/>
        </p:nvSpPr>
        <p:spPr>
          <a:xfrm>
            <a:off x="6739002" y="4496844"/>
            <a:ext cx="3206663" cy="826656"/>
          </a:xfrm>
          <a:custGeom>
            <a:avLst/>
            <a:gdLst>
              <a:gd name="connsiteX0" fmla="*/ 0 w 2880986"/>
              <a:gd name="connsiteY0" fmla="*/ 112734 h 1240526"/>
              <a:gd name="connsiteX1" fmla="*/ 1553227 w 2880986"/>
              <a:gd name="connsiteY1" fmla="*/ 1240077 h 1240526"/>
              <a:gd name="connsiteX2" fmla="*/ 2880986 w 2880986"/>
              <a:gd name="connsiteY2" fmla="*/ 0 h 124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986" h="1240526">
                <a:moveTo>
                  <a:pt x="0" y="112734"/>
                </a:moveTo>
                <a:cubicBezTo>
                  <a:pt x="536531" y="685800"/>
                  <a:pt x="1073063" y="1258866"/>
                  <a:pt x="1553227" y="1240077"/>
                </a:cubicBezTo>
                <a:cubicBezTo>
                  <a:pt x="2033391" y="1221288"/>
                  <a:pt x="2457188" y="610644"/>
                  <a:pt x="2880986" y="0"/>
                </a:cubicBezTo>
              </a:path>
            </a:pathLst>
          </a:custGeom>
          <a:noFill/>
          <a:ln w="63500">
            <a:solidFill>
              <a:srgbClr val="FA40AC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88618CF-EBA3-3F44-ACF1-DA73CC001E64}"/>
              </a:ext>
            </a:extLst>
          </p:cNvPr>
          <p:cNvSpPr txBox="1"/>
          <p:nvPr/>
        </p:nvSpPr>
        <p:spPr>
          <a:xfrm>
            <a:off x="6439590" y="5621245"/>
            <a:ext cx="4349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New Investigators = Reproducible</a:t>
            </a:r>
          </a:p>
        </p:txBody>
      </p:sp>
    </p:spTree>
    <p:extLst>
      <p:ext uri="{BB962C8B-B14F-4D97-AF65-F5344CB8AC3E}">
        <p14:creationId xmlns:p14="http://schemas.microsoft.com/office/powerpoint/2010/main" val="207813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D3A1-DD01-C947-AA6C-4395C9D5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reproducibility?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7D069-FA1A-B74D-8628-44838BF4A608}"/>
              </a:ext>
            </a:extLst>
          </p:cNvPr>
          <p:cNvSpPr/>
          <p:nvPr/>
        </p:nvSpPr>
        <p:spPr>
          <a:xfrm>
            <a:off x="755071" y="2515478"/>
            <a:ext cx="75533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accent6"/>
                  </a:solidFill>
                  <a:prstDash val="solid"/>
                </a:ln>
                <a:solidFill>
                  <a:schemeClr val="accent6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18F88F-C708-174C-A0FE-93ADE6C80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167" y="2304490"/>
            <a:ext cx="2417783" cy="1991637"/>
          </a:xfrm>
          <a:prstGeom prst="rect">
            <a:avLst/>
          </a:prstGeom>
        </p:spPr>
      </p:pic>
      <p:pic>
        <p:nvPicPr>
          <p:cNvPr id="10" name="Picture 9" descr="A picture containing calendar&#10;&#10;Description automatically generated">
            <a:extLst>
              <a:ext uri="{FF2B5EF4-FFF2-40B4-BE49-F238E27FC236}">
                <a16:creationId xmlns:a16="http://schemas.microsoft.com/office/drawing/2014/main" id="{FFD16010-338D-8340-8988-576B61A7E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643" y="2127326"/>
            <a:ext cx="1445346" cy="2345964"/>
          </a:xfrm>
          <a:prstGeom prst="rect">
            <a:avLst/>
          </a:prstGeom>
        </p:spPr>
      </p:pic>
      <p:pic>
        <p:nvPicPr>
          <p:cNvPr id="13" name="Picture 12" descr="A picture containing table, sitting, book, desk&#10;&#10;Description automatically generated">
            <a:extLst>
              <a:ext uri="{FF2B5EF4-FFF2-40B4-BE49-F238E27FC236}">
                <a16:creationId xmlns:a16="http://schemas.microsoft.com/office/drawing/2014/main" id="{217A500E-B996-1440-8B15-203E95FF5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0681" y="2231421"/>
            <a:ext cx="3206663" cy="213777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A24334-4C4F-5449-B4D7-A63A2F071BEE}"/>
              </a:ext>
            </a:extLst>
          </p:cNvPr>
          <p:cNvCxnSpPr>
            <a:cxnSpLocks/>
          </p:cNvCxnSpPr>
          <p:nvPr/>
        </p:nvCxnSpPr>
        <p:spPr>
          <a:xfrm>
            <a:off x="1520321" y="3300308"/>
            <a:ext cx="991932" cy="1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7C9B8D-C330-CA4C-BD28-F7617E429B64}"/>
              </a:ext>
            </a:extLst>
          </p:cNvPr>
          <p:cNvCxnSpPr>
            <a:cxnSpLocks/>
          </p:cNvCxnSpPr>
          <p:nvPr/>
        </p:nvCxnSpPr>
        <p:spPr>
          <a:xfrm>
            <a:off x="4949864" y="3300308"/>
            <a:ext cx="1062865" cy="0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32C4D3-B562-AB40-ABD5-D7D70592BDCB}"/>
              </a:ext>
            </a:extLst>
          </p:cNvPr>
          <p:cNvCxnSpPr>
            <a:cxnSpLocks/>
          </p:cNvCxnSpPr>
          <p:nvPr/>
        </p:nvCxnSpPr>
        <p:spPr>
          <a:xfrm>
            <a:off x="7477903" y="3300308"/>
            <a:ext cx="1062865" cy="0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>
            <a:extLst>
              <a:ext uri="{FF2B5EF4-FFF2-40B4-BE49-F238E27FC236}">
                <a16:creationId xmlns:a16="http://schemas.microsoft.com/office/drawing/2014/main" id="{1D087B71-7E5B-1B43-8C39-982E1AEFA234}"/>
              </a:ext>
            </a:extLst>
          </p:cNvPr>
          <p:cNvSpPr/>
          <p:nvPr/>
        </p:nvSpPr>
        <p:spPr>
          <a:xfrm>
            <a:off x="2522168" y="4552358"/>
            <a:ext cx="7423498" cy="771142"/>
          </a:xfrm>
          <a:custGeom>
            <a:avLst/>
            <a:gdLst>
              <a:gd name="connsiteX0" fmla="*/ 0 w 2880986"/>
              <a:gd name="connsiteY0" fmla="*/ 112734 h 1240526"/>
              <a:gd name="connsiteX1" fmla="*/ 1553227 w 2880986"/>
              <a:gd name="connsiteY1" fmla="*/ 1240077 h 1240526"/>
              <a:gd name="connsiteX2" fmla="*/ 2880986 w 2880986"/>
              <a:gd name="connsiteY2" fmla="*/ 0 h 124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986" h="1240526">
                <a:moveTo>
                  <a:pt x="0" y="112734"/>
                </a:moveTo>
                <a:cubicBezTo>
                  <a:pt x="536531" y="685800"/>
                  <a:pt x="1073063" y="1258866"/>
                  <a:pt x="1553227" y="1240077"/>
                </a:cubicBezTo>
                <a:cubicBezTo>
                  <a:pt x="2033391" y="1221288"/>
                  <a:pt x="2457188" y="610644"/>
                  <a:pt x="2880986" y="0"/>
                </a:cubicBezTo>
              </a:path>
            </a:pathLst>
          </a:custGeom>
          <a:noFill/>
          <a:ln w="63500">
            <a:solidFill>
              <a:srgbClr val="A978EE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88618CF-EBA3-3F44-ACF1-DA73CC001E64}"/>
              </a:ext>
            </a:extLst>
          </p:cNvPr>
          <p:cNvSpPr txBox="1"/>
          <p:nvPr/>
        </p:nvSpPr>
        <p:spPr>
          <a:xfrm>
            <a:off x="3337309" y="5725339"/>
            <a:ext cx="615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New investigators, new experiment = Replicable</a:t>
            </a:r>
          </a:p>
        </p:txBody>
      </p:sp>
    </p:spTree>
    <p:extLst>
      <p:ext uri="{BB962C8B-B14F-4D97-AF65-F5344CB8AC3E}">
        <p14:creationId xmlns:p14="http://schemas.microsoft.com/office/powerpoint/2010/main" val="2429153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D3A1-DD01-C947-AA6C-4395C9D5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Go Wrong?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7D069-FA1A-B74D-8628-44838BF4A608}"/>
              </a:ext>
            </a:extLst>
          </p:cNvPr>
          <p:cNvSpPr/>
          <p:nvPr/>
        </p:nvSpPr>
        <p:spPr>
          <a:xfrm>
            <a:off x="755071" y="2515478"/>
            <a:ext cx="75533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accent6"/>
                  </a:solidFill>
                  <a:prstDash val="solid"/>
                </a:ln>
                <a:solidFill>
                  <a:schemeClr val="accent6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18F88F-C708-174C-A0FE-93ADE6C80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167" y="2304490"/>
            <a:ext cx="2417783" cy="1991637"/>
          </a:xfrm>
          <a:prstGeom prst="rect">
            <a:avLst/>
          </a:prstGeom>
        </p:spPr>
      </p:pic>
      <p:pic>
        <p:nvPicPr>
          <p:cNvPr id="10" name="Picture 9" descr="A picture containing calendar&#10;&#10;Description automatically generated">
            <a:extLst>
              <a:ext uri="{FF2B5EF4-FFF2-40B4-BE49-F238E27FC236}">
                <a16:creationId xmlns:a16="http://schemas.microsoft.com/office/drawing/2014/main" id="{FFD16010-338D-8340-8988-576B61A7E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643" y="2127326"/>
            <a:ext cx="1445346" cy="2345964"/>
          </a:xfrm>
          <a:prstGeom prst="rect">
            <a:avLst/>
          </a:prstGeom>
        </p:spPr>
      </p:pic>
      <p:pic>
        <p:nvPicPr>
          <p:cNvPr id="13" name="Picture 12" descr="A picture containing table, sitting, book, desk&#10;&#10;Description automatically generated">
            <a:extLst>
              <a:ext uri="{FF2B5EF4-FFF2-40B4-BE49-F238E27FC236}">
                <a16:creationId xmlns:a16="http://schemas.microsoft.com/office/drawing/2014/main" id="{217A500E-B996-1440-8B15-203E95FF5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0681" y="2231421"/>
            <a:ext cx="3206663" cy="213777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A24334-4C4F-5449-B4D7-A63A2F071BEE}"/>
              </a:ext>
            </a:extLst>
          </p:cNvPr>
          <p:cNvCxnSpPr>
            <a:cxnSpLocks/>
          </p:cNvCxnSpPr>
          <p:nvPr/>
        </p:nvCxnSpPr>
        <p:spPr>
          <a:xfrm>
            <a:off x="1520321" y="3300308"/>
            <a:ext cx="991932" cy="1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7C9B8D-C330-CA4C-BD28-F7617E429B64}"/>
              </a:ext>
            </a:extLst>
          </p:cNvPr>
          <p:cNvCxnSpPr>
            <a:cxnSpLocks/>
          </p:cNvCxnSpPr>
          <p:nvPr/>
        </p:nvCxnSpPr>
        <p:spPr>
          <a:xfrm>
            <a:off x="4949864" y="3300308"/>
            <a:ext cx="1062865" cy="0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32C4D3-B562-AB40-ABD5-D7D70592BDCB}"/>
              </a:ext>
            </a:extLst>
          </p:cNvPr>
          <p:cNvCxnSpPr>
            <a:cxnSpLocks/>
          </p:cNvCxnSpPr>
          <p:nvPr/>
        </p:nvCxnSpPr>
        <p:spPr>
          <a:xfrm>
            <a:off x="7477903" y="3300308"/>
            <a:ext cx="1062865" cy="0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3EFC4CA-752C-E04E-8E06-4668ED009256}"/>
              </a:ext>
            </a:extLst>
          </p:cNvPr>
          <p:cNvSpPr txBox="1"/>
          <p:nvPr/>
        </p:nvSpPr>
        <p:spPr>
          <a:xfrm>
            <a:off x="8822288" y="4647156"/>
            <a:ext cx="3039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A40AC"/>
                </a:solidFill>
              </a:rPr>
              <a:t>Technical errors in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A40AC"/>
                </a:solidFill>
              </a:rPr>
              <a:t>Mis-copied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Bad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Misinterpreted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Fraud/lying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145F62-48D5-A44C-9F74-45AB4ED49FE6}"/>
              </a:ext>
            </a:extLst>
          </p:cNvPr>
          <p:cNvSpPr txBox="1"/>
          <p:nvPr/>
        </p:nvSpPr>
        <p:spPr>
          <a:xfrm>
            <a:off x="5822483" y="4829357"/>
            <a:ext cx="3039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A40AC"/>
                </a:solidFill>
              </a:rPr>
              <a:t>Mangled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A40AC"/>
                </a:solidFill>
              </a:rPr>
              <a:t>Lost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Fraud/lying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5FE83A-E781-E147-8E7D-EF080A4BEC8F}"/>
              </a:ext>
            </a:extLst>
          </p:cNvPr>
          <p:cNvSpPr txBox="1"/>
          <p:nvPr/>
        </p:nvSpPr>
        <p:spPr>
          <a:xfrm>
            <a:off x="2762596" y="4586763"/>
            <a:ext cx="3039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Study design doesn’t answer 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Sloppy 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2362113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2E4BA-1B5D-F742-8E07-08DE997D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Reproducibility in Published Lit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593872B-FB7A-5641-A649-BC77DBAF2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46409" y="1825625"/>
            <a:ext cx="669918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FF404-6440-2046-B22F-25D866CCFBCC}"/>
              </a:ext>
            </a:extLst>
          </p:cNvPr>
          <p:cNvSpPr txBox="1"/>
          <p:nvPr/>
        </p:nvSpPr>
        <p:spPr>
          <a:xfrm>
            <a:off x="9319364" y="4233797"/>
            <a:ext cx="2467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Minocher</a:t>
            </a:r>
            <a:r>
              <a:rPr lang="en-US" sz="2400" dirty="0"/>
              <a:t> et al. </a:t>
            </a:r>
          </a:p>
          <a:p>
            <a:r>
              <a:rPr lang="en-US" sz="2400" dirty="0" err="1"/>
              <a:t>psyarxiv</a:t>
            </a:r>
            <a:r>
              <a:rPr lang="en-US" sz="2400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3955076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1324</Words>
  <Application>Microsoft Macintosh PowerPoint</Application>
  <PresentationFormat>Widescreen</PresentationFormat>
  <Paragraphs>262</Paragraphs>
  <Slides>33</Slides>
  <Notes>33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Office Theme</vt:lpstr>
      <vt:lpstr>Reproducible research: Tools and Practices</vt:lpstr>
      <vt:lpstr>Goals of (Bio)Statistical Research</vt:lpstr>
      <vt:lpstr>What Can Go Wrong?</vt:lpstr>
      <vt:lpstr>What Can Go Wrong? </vt:lpstr>
      <vt:lpstr>What is reproducibility?</vt:lpstr>
      <vt:lpstr>What is reproducibility?</vt:lpstr>
      <vt:lpstr>What is reproducibility?</vt:lpstr>
      <vt:lpstr>What Can Go Wrong? </vt:lpstr>
      <vt:lpstr>Reproducibility in Published Lit</vt:lpstr>
      <vt:lpstr>PowerPoint Presentation</vt:lpstr>
      <vt:lpstr>Questions to ask as you go:</vt:lpstr>
      <vt:lpstr>Practical Tools For Reproducible Research jean997.github.io/rr_tools</vt:lpstr>
      <vt:lpstr>PowerPoint Presentation</vt:lpstr>
      <vt:lpstr>PowerPoint Presentation</vt:lpstr>
      <vt:lpstr>PowerPoint Presentation</vt:lpstr>
      <vt:lpstr>PowerPoint Presentation</vt:lpstr>
      <vt:lpstr>1. File Organization and Naming</vt:lpstr>
      <vt:lpstr>1.1 File Organization</vt:lpstr>
      <vt:lpstr>1.2 File Names</vt:lpstr>
      <vt:lpstr>2. Version Control (Git)</vt:lpstr>
      <vt:lpstr>2. Version Control (Git)</vt:lpstr>
      <vt:lpstr>3.1 Data Manipulation</vt:lpstr>
      <vt:lpstr>3.2 Programming Habits </vt:lpstr>
      <vt:lpstr>3.3 Things to Avoid in R (or Python) </vt:lpstr>
      <vt:lpstr>4.1 Dynamic Reports </vt:lpstr>
      <vt:lpstr>4.2 workflowr</vt:lpstr>
      <vt:lpstr>5.1 Pipelines</vt:lpstr>
      <vt:lpstr>5.1 Pipelines</vt:lpstr>
      <vt:lpstr>5.1 Snakemake</vt:lpstr>
      <vt:lpstr>5.1 Snakemake Advantages</vt:lpstr>
      <vt:lpstr>5.2 DSC (Dynamic Statistical Comparisons)</vt:lpstr>
      <vt:lpstr>5.2 DSC (Dynamic Statistical Comparisons)</vt:lpstr>
      <vt:lpstr>Reproducibility Take 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Reproducible research: Tools and Practices</dc:title>
  <dc:creator>Jean Morrison</dc:creator>
  <cp:lastModifiedBy>Jean Morrison</cp:lastModifiedBy>
  <cp:revision>72</cp:revision>
  <dcterms:created xsi:type="dcterms:W3CDTF">2020-10-22T21:16:11Z</dcterms:created>
  <dcterms:modified xsi:type="dcterms:W3CDTF">2020-10-23T15:47:27Z</dcterms:modified>
</cp:coreProperties>
</file>