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1" r:id="rId45"/>
    <p:sldId id="303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05" r:id="rId55"/>
    <p:sldId id="302" r:id="rId56"/>
    <p:sldId id="300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2" r:id="rId65"/>
    <p:sldId id="321" r:id="rId6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irtonfjr\Google%20Drive\TCC-Final\arquivos%20tcc\dad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irtonFJr\Google%20Drive\TCC-Final\arquivos%20tcc\dado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irtonFJr\Google%20Drive\TCC-Final\arquivos%20tcc\dado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irtonFJr\Google%20Drive\TCC-Final\arquivos%20tcc\dado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irtonFJr\Google%20Drive\TCC-Final\arquivos%20tcc\dado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irtonFJr\Google%20Drive\TCC-Final\arquivos%20tcc\dado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irtonFJr\Google%20Drive\TCC-Final\arquivos%20tcc\dado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irtonFJr\Google%20Drive\TCC-Final\arquivos%20tcc\dado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irtonfjr\Google%20Drive\TCC-Final\arquivos%20tcc\dado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irtonfjr\Google%20Drive\TCC-Final\arquivos%20tcc\dado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irtonfjr\Google%20Drive\TCC-Final\arquivos%20tcc\dado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irtonfjr\Google%20Drive\TCC-Final\arquivos%20tcc\dado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irtonFJr\Google%20Drive\TCC-Final\arquivos%20tcc\dado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irtonFJr\Google%20Drive\TCC-Final\arquivos%20tcc\dado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irtonFJr\Google%20Drive\TCC-Final\arquivos%20tcc\dado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irtonFJr\Google%20Drive\TCC-Final\arquivos%20tcc\dado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Plan1!$D$5:$D$7</c:f>
              <c:strCache>
                <c:ptCount val="3"/>
                <c:pt idx="0">
                  <c:v>18 a 25 anos</c:v>
                </c:pt>
                <c:pt idx="1">
                  <c:v>26 a 35 anos</c:v>
                </c:pt>
                <c:pt idx="2">
                  <c:v>mais de 36 anos</c:v>
                </c:pt>
              </c:strCache>
            </c:strRef>
          </c:cat>
          <c:val>
            <c:numRef>
              <c:f>Plan1!$D$2:$D$4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50818642247504"/>
          <c:y val="0.14952477094209379"/>
          <c:w val="0.26049474531296274"/>
          <c:h val="0.677634981242901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419444444444443E-2"/>
          <c:y val="4.2333333333333334E-2"/>
          <c:w val="0.93435833333333329"/>
          <c:h val="0.8080300000000000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Plan1!$S$10:$S$14</c:f>
              <c:strCache>
                <c:ptCount val="5"/>
                <c:pt idx="0">
                  <c:v>4 - Muito Relevante</c:v>
                </c:pt>
                <c:pt idx="1">
                  <c:v>3 – Relevante</c:v>
                </c:pt>
                <c:pt idx="2">
                  <c:v>2 – Medianamente relevante</c:v>
                </c:pt>
                <c:pt idx="3">
                  <c:v>1 - Pouco relevante</c:v>
                </c:pt>
                <c:pt idx="4">
                  <c:v>0 - Não relevante</c:v>
                </c:pt>
              </c:strCache>
            </c:strRef>
          </c:cat>
          <c:val>
            <c:numRef>
              <c:f>Plan1!$X$2:$X$6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03140336"/>
        <c:axId val="303141968"/>
      </c:barChart>
      <c:catAx>
        <c:axId val="3031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3141968"/>
        <c:crosses val="autoZero"/>
        <c:auto val="1"/>
        <c:lblAlgn val="ctr"/>
        <c:lblOffset val="100"/>
        <c:noMultiLvlLbl val="0"/>
      </c:catAx>
      <c:valAx>
        <c:axId val="303141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31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Plan1!$S$10:$S$14</c:f>
              <c:strCache>
                <c:ptCount val="5"/>
                <c:pt idx="0">
                  <c:v>4 - Muito Relevante</c:v>
                </c:pt>
                <c:pt idx="1">
                  <c:v>3 – Relevante</c:v>
                </c:pt>
                <c:pt idx="2">
                  <c:v>2 – Medianamente relevante</c:v>
                </c:pt>
                <c:pt idx="3">
                  <c:v>1 - Pouco relevante</c:v>
                </c:pt>
                <c:pt idx="4">
                  <c:v>0 - Não relevante</c:v>
                </c:pt>
              </c:strCache>
            </c:strRef>
          </c:cat>
          <c:val>
            <c:numRef>
              <c:f>Plan1!$Z$2:$Z$6</c:f>
              <c:numCache>
                <c:formatCode>General</c:formatCode>
                <c:ptCount val="5"/>
                <c:pt idx="0">
                  <c:v>3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03138704"/>
        <c:axId val="303131088"/>
      </c:barChart>
      <c:catAx>
        <c:axId val="303138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3131088"/>
        <c:crosses val="autoZero"/>
        <c:auto val="1"/>
        <c:lblAlgn val="ctr"/>
        <c:lblOffset val="100"/>
        <c:noMultiLvlLbl val="0"/>
      </c:catAx>
      <c:valAx>
        <c:axId val="303131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3138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Plan1!$S$10:$S$14</c:f>
              <c:strCache>
                <c:ptCount val="5"/>
                <c:pt idx="0">
                  <c:v>4 - Muito Relevante</c:v>
                </c:pt>
                <c:pt idx="1">
                  <c:v>3 – Relevante</c:v>
                </c:pt>
                <c:pt idx="2">
                  <c:v>2 – Medianamente relevante</c:v>
                </c:pt>
                <c:pt idx="3">
                  <c:v>1 - Pouco relevante</c:v>
                </c:pt>
                <c:pt idx="4">
                  <c:v>0 - Não relevante</c:v>
                </c:pt>
              </c:strCache>
            </c:strRef>
          </c:cat>
          <c:val>
            <c:numRef>
              <c:f>Plan1!$AB$2:$AB$6</c:f>
              <c:numCache>
                <c:formatCode>General</c:formatCode>
                <c:ptCount val="5"/>
                <c:pt idx="0">
                  <c:v>3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03135440"/>
        <c:axId val="303131632"/>
      </c:barChart>
      <c:catAx>
        <c:axId val="30313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3131632"/>
        <c:crosses val="autoZero"/>
        <c:auto val="1"/>
        <c:lblAlgn val="ctr"/>
        <c:lblOffset val="100"/>
        <c:noMultiLvlLbl val="0"/>
      </c:catAx>
      <c:valAx>
        <c:axId val="303131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3135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Plan1!$S$10:$S$14</c:f>
              <c:strCache>
                <c:ptCount val="5"/>
                <c:pt idx="0">
                  <c:v>4 - Muito Relevante</c:v>
                </c:pt>
                <c:pt idx="1">
                  <c:v>3 – Relevante</c:v>
                </c:pt>
                <c:pt idx="2">
                  <c:v>2 – Medianamente relevante</c:v>
                </c:pt>
                <c:pt idx="3">
                  <c:v>1 - Pouco relevante</c:v>
                </c:pt>
                <c:pt idx="4">
                  <c:v>0 - Não relevante</c:v>
                </c:pt>
              </c:strCache>
            </c:strRef>
          </c:cat>
          <c:val>
            <c:numRef>
              <c:f>Plan1!$AD$2:$AD$6</c:f>
              <c:numCache>
                <c:formatCode>General</c:formatCode>
                <c:ptCount val="5"/>
                <c:pt idx="0">
                  <c:v>2</c:v>
                </c:pt>
                <c:pt idx="1">
                  <c:v>0</c:v>
                </c:pt>
                <c:pt idx="2">
                  <c:v>3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03132720"/>
        <c:axId val="303133808"/>
      </c:barChart>
      <c:catAx>
        <c:axId val="30313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3133808"/>
        <c:crosses val="autoZero"/>
        <c:auto val="1"/>
        <c:lblAlgn val="ctr"/>
        <c:lblOffset val="100"/>
        <c:noMultiLvlLbl val="0"/>
      </c:catAx>
      <c:valAx>
        <c:axId val="30313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313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Plan1!$S$10:$S$14</c:f>
              <c:strCache>
                <c:ptCount val="5"/>
                <c:pt idx="0">
                  <c:v>4 - Muito Relevante</c:v>
                </c:pt>
                <c:pt idx="1">
                  <c:v>3 – Relevante</c:v>
                </c:pt>
                <c:pt idx="2">
                  <c:v>2 – Medianamente relevante</c:v>
                </c:pt>
                <c:pt idx="3">
                  <c:v>1 - Pouco relevante</c:v>
                </c:pt>
                <c:pt idx="4">
                  <c:v>0 - Não relevante</c:v>
                </c:pt>
              </c:strCache>
            </c:strRef>
          </c:cat>
          <c:val>
            <c:numRef>
              <c:f>Plan1!$AF$2:$AF$6</c:f>
              <c:numCache>
                <c:formatCode>General</c:formatCode>
                <c:ptCount val="5"/>
                <c:pt idx="0">
                  <c:v>2</c:v>
                </c:pt>
                <c:pt idx="1">
                  <c:v>0</c:v>
                </c:pt>
                <c:pt idx="2">
                  <c:v>3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9943920"/>
        <c:axId val="109940656"/>
      </c:barChart>
      <c:catAx>
        <c:axId val="10994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9940656"/>
        <c:crosses val="autoZero"/>
        <c:auto val="1"/>
        <c:lblAlgn val="ctr"/>
        <c:lblOffset val="100"/>
        <c:noMultiLvlLbl val="0"/>
      </c:catAx>
      <c:valAx>
        <c:axId val="109940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9943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Plan1!$S$10:$S$14</c:f>
              <c:strCache>
                <c:ptCount val="5"/>
                <c:pt idx="0">
                  <c:v>4 - Muito Relevante</c:v>
                </c:pt>
                <c:pt idx="1">
                  <c:v>3 – Relevante</c:v>
                </c:pt>
                <c:pt idx="2">
                  <c:v>2 – Medianamente relevante</c:v>
                </c:pt>
                <c:pt idx="3">
                  <c:v>1 - Pouco relevante</c:v>
                </c:pt>
                <c:pt idx="4">
                  <c:v>0 - Não relevante</c:v>
                </c:pt>
              </c:strCache>
            </c:strRef>
          </c:cat>
          <c:val>
            <c:numRef>
              <c:f>Plan1!$AH$2:$AH$6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9946640"/>
        <c:axId val="109933040"/>
      </c:barChart>
      <c:catAx>
        <c:axId val="109946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9933040"/>
        <c:crosses val="autoZero"/>
        <c:auto val="1"/>
        <c:lblAlgn val="ctr"/>
        <c:lblOffset val="100"/>
        <c:noMultiLvlLbl val="0"/>
      </c:catAx>
      <c:valAx>
        <c:axId val="10993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994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Plan1!$S$10:$S$14</c:f>
              <c:strCache>
                <c:ptCount val="5"/>
                <c:pt idx="0">
                  <c:v>4 - Muito Relevante</c:v>
                </c:pt>
                <c:pt idx="1">
                  <c:v>3 – Relevante</c:v>
                </c:pt>
                <c:pt idx="2">
                  <c:v>2 – Medianamente relevante</c:v>
                </c:pt>
                <c:pt idx="3">
                  <c:v>1 - Pouco relevante</c:v>
                </c:pt>
                <c:pt idx="4">
                  <c:v>0 - Não relevante</c:v>
                </c:pt>
              </c:strCache>
            </c:strRef>
          </c:cat>
          <c:val>
            <c:numRef>
              <c:f>Plan1!$AJ$2:$AJ$6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9935216"/>
        <c:axId val="109939024"/>
      </c:barChart>
      <c:catAx>
        <c:axId val="10993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9939024"/>
        <c:crosses val="autoZero"/>
        <c:auto val="1"/>
        <c:lblAlgn val="ctr"/>
        <c:lblOffset val="100"/>
        <c:noMultiLvlLbl val="0"/>
      </c:catAx>
      <c:valAx>
        <c:axId val="10993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9935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Plan1!$G$2:$G$4</c:f>
              <c:strCache>
                <c:ptCount val="3"/>
                <c:pt idx="0">
                  <c:v>Graduado</c:v>
                </c:pt>
                <c:pt idx="1">
                  <c:v>Graduando</c:v>
                </c:pt>
                <c:pt idx="2">
                  <c:v>Ensino Médio</c:v>
                </c:pt>
              </c:strCache>
            </c:strRef>
          </c:cat>
          <c:val>
            <c:numRef>
              <c:f>Plan1!$F$2:$F$4</c:f>
              <c:numCache>
                <c:formatCode>General</c:formatCode>
                <c:ptCount val="3"/>
                <c:pt idx="0">
                  <c:v>1</c:v>
                </c:pt>
                <c:pt idx="1">
                  <c:v>4</c:v>
                </c:pt>
                <c:pt idx="2">
                  <c:v>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04488592"/>
        <c:axId val="304491856"/>
      </c:barChart>
      <c:catAx>
        <c:axId val="304488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4491856"/>
        <c:crosses val="autoZero"/>
        <c:auto val="1"/>
        <c:lblAlgn val="ctr"/>
        <c:lblOffset val="100"/>
        <c:noMultiLvlLbl val="0"/>
      </c:catAx>
      <c:valAx>
        <c:axId val="304491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100"/>
                  <a:t>Quantidade de programadores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4488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24650333824988"/>
          <c:y val="3.4539760778160782E-2"/>
          <c:w val="0.89382136616839503"/>
          <c:h val="0.9309204784436784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Plan1!$H$2:$H$7</c:f>
              <c:numCache>
                <c:formatCode>General</c:formatCode>
                <c:ptCount val="6"/>
                <c:pt idx="0">
                  <c:v>12</c:v>
                </c:pt>
                <c:pt idx="1">
                  <c:v>5</c:v>
                </c:pt>
                <c:pt idx="2">
                  <c:v>8</c:v>
                </c:pt>
                <c:pt idx="3">
                  <c:v>4</c:v>
                </c:pt>
                <c:pt idx="4">
                  <c:v>15</c:v>
                </c:pt>
                <c:pt idx="5">
                  <c:v>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04492400"/>
        <c:axId val="304485872"/>
      </c:barChart>
      <c:catAx>
        <c:axId val="3044924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04485872"/>
        <c:crosses val="autoZero"/>
        <c:auto val="1"/>
        <c:lblAlgn val="ctr"/>
        <c:lblOffset val="100"/>
        <c:noMultiLvlLbl val="0"/>
      </c:catAx>
      <c:valAx>
        <c:axId val="304485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Tempo de programação</a:t>
                </a:r>
                <a:r>
                  <a:rPr lang="pt-BR" baseline="0"/>
                  <a:t> - em anos</a:t>
                </a:r>
                <a:endParaRPr lang="pt-B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4492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Plan1!$K$2:$K$3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Plan1!$J$2:$J$3</c:f>
              <c:numCache>
                <c:formatCode>General</c:formatCode>
                <c:ptCount val="2"/>
                <c:pt idx="0">
                  <c:v>5</c:v>
                </c:pt>
                <c:pt idx="1">
                  <c:v>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04494032"/>
        <c:axId val="304490224"/>
      </c:barChart>
      <c:catAx>
        <c:axId val="3044940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4490224"/>
        <c:crosses val="autoZero"/>
        <c:auto val="1"/>
        <c:lblAlgn val="ctr"/>
        <c:lblOffset val="100"/>
        <c:noMultiLvlLbl val="0"/>
      </c:catAx>
      <c:valAx>
        <c:axId val="304490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Quantidade de programadores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449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Plan1!$M$2:$M$3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Plan1!$L$2:$L$3</c:f>
              <c:numCache>
                <c:formatCode>General</c:formatCode>
                <c:ptCount val="2"/>
                <c:pt idx="0">
                  <c:v>5</c:v>
                </c:pt>
                <c:pt idx="1">
                  <c:v>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04489680"/>
        <c:axId val="304494576"/>
      </c:barChart>
      <c:catAx>
        <c:axId val="304489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4494576"/>
        <c:crosses val="autoZero"/>
        <c:auto val="1"/>
        <c:lblAlgn val="ctr"/>
        <c:lblOffset val="100"/>
        <c:noMultiLvlLbl val="0"/>
      </c:catAx>
      <c:valAx>
        <c:axId val="30449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Quantidade de programadores</a:t>
                </a:r>
              </a:p>
            </c:rich>
          </c:tx>
          <c:layout>
            <c:manualLayout>
              <c:xMode val="edge"/>
              <c:yMode val="edge"/>
              <c:x val="9.80613420666267E-2"/>
              <c:y val="0.332256533929376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4489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Plan1!$S$10:$S$14</c:f>
              <c:strCache>
                <c:ptCount val="5"/>
                <c:pt idx="0">
                  <c:v>4 - Muito Relevante</c:v>
                </c:pt>
                <c:pt idx="1">
                  <c:v>3 – Relevante</c:v>
                </c:pt>
                <c:pt idx="2">
                  <c:v>2 – Medianamente relevante</c:v>
                </c:pt>
                <c:pt idx="3">
                  <c:v>1 - Pouco relevante</c:v>
                </c:pt>
                <c:pt idx="4">
                  <c:v>0 - Não relevante</c:v>
                </c:pt>
              </c:strCache>
            </c:strRef>
          </c:cat>
          <c:val>
            <c:numRef>
              <c:f>Plan1!$P$2:$P$6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04490768"/>
        <c:axId val="304496752"/>
      </c:barChart>
      <c:catAx>
        <c:axId val="304490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4496752"/>
        <c:crosses val="autoZero"/>
        <c:auto val="1"/>
        <c:lblAlgn val="ctr"/>
        <c:lblOffset val="100"/>
        <c:noMultiLvlLbl val="0"/>
      </c:catAx>
      <c:valAx>
        <c:axId val="30449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4490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Plan1!$S$10:$S$14</c:f>
              <c:strCache>
                <c:ptCount val="5"/>
                <c:pt idx="0">
                  <c:v>4 - Muito Relevante</c:v>
                </c:pt>
                <c:pt idx="1">
                  <c:v>3 – Relevante</c:v>
                </c:pt>
                <c:pt idx="2">
                  <c:v>2 – Medianamente relevante</c:v>
                </c:pt>
                <c:pt idx="3">
                  <c:v>1 - Pouco relevante</c:v>
                </c:pt>
                <c:pt idx="4">
                  <c:v>0 - Não relevante</c:v>
                </c:pt>
              </c:strCache>
            </c:strRef>
          </c:cat>
          <c:val>
            <c:numRef>
              <c:f>Plan1!$R$2:$R$6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04484784"/>
        <c:axId val="304485328"/>
      </c:barChart>
      <c:catAx>
        <c:axId val="30448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4485328"/>
        <c:crosses val="autoZero"/>
        <c:auto val="1"/>
        <c:lblAlgn val="ctr"/>
        <c:lblOffset val="100"/>
        <c:noMultiLvlLbl val="0"/>
      </c:catAx>
      <c:valAx>
        <c:axId val="304485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4484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Plan1!$S$10:$S$14</c:f>
              <c:strCache>
                <c:ptCount val="5"/>
                <c:pt idx="0">
                  <c:v>4 - Muito Relevante</c:v>
                </c:pt>
                <c:pt idx="1">
                  <c:v>3 – Relevante</c:v>
                </c:pt>
                <c:pt idx="2">
                  <c:v>2 – Medianamente relevante</c:v>
                </c:pt>
                <c:pt idx="3">
                  <c:v>1 - Pouco relevante</c:v>
                </c:pt>
                <c:pt idx="4">
                  <c:v>0 - Não relevante</c:v>
                </c:pt>
              </c:strCache>
            </c:strRef>
          </c:cat>
          <c:val>
            <c:numRef>
              <c:f>Plan1!$T$2:$T$6</c:f>
              <c:numCache>
                <c:formatCode>General</c:formatCode>
                <c:ptCount val="5"/>
                <c:pt idx="0">
                  <c:v>0</c:v>
                </c:pt>
                <c:pt idx="1">
                  <c:v>4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03139792"/>
        <c:axId val="303135984"/>
      </c:barChart>
      <c:catAx>
        <c:axId val="30313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3135984"/>
        <c:crosses val="autoZero"/>
        <c:auto val="1"/>
        <c:lblAlgn val="ctr"/>
        <c:lblOffset val="100"/>
        <c:noMultiLvlLbl val="0"/>
      </c:catAx>
      <c:valAx>
        <c:axId val="303135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3139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Plan1!$S$10:$S$14</c:f>
              <c:strCache>
                <c:ptCount val="5"/>
                <c:pt idx="0">
                  <c:v>4 - Muito Relevante</c:v>
                </c:pt>
                <c:pt idx="1">
                  <c:v>3 – Relevante</c:v>
                </c:pt>
                <c:pt idx="2">
                  <c:v>2 – Medianamente relevante</c:v>
                </c:pt>
                <c:pt idx="3">
                  <c:v>1 - Pouco relevante</c:v>
                </c:pt>
                <c:pt idx="4">
                  <c:v>0 - Não relevante</c:v>
                </c:pt>
              </c:strCache>
            </c:strRef>
          </c:cat>
          <c:val>
            <c:numRef>
              <c:f>Plan1!$V$2:$V$6</c:f>
              <c:numCache>
                <c:formatCode>General</c:formatCode>
                <c:ptCount val="5"/>
                <c:pt idx="0">
                  <c:v>1</c:v>
                </c:pt>
                <c:pt idx="1">
                  <c:v>4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03137616"/>
        <c:axId val="303129456"/>
      </c:barChart>
      <c:catAx>
        <c:axId val="303137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3129456"/>
        <c:crosses val="autoZero"/>
        <c:auto val="1"/>
        <c:lblAlgn val="ctr"/>
        <c:lblOffset val="100"/>
        <c:noMultiLvlLbl val="0"/>
      </c:catAx>
      <c:valAx>
        <c:axId val="303129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3137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10A8-F47D-441C-9866-1D68696BC8D3}" type="datetimeFigureOut">
              <a:rPr lang="pt-BR" smtClean="0"/>
              <a:t>23/06/2015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1F88-4DDA-469D-934A-BC7995107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06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10A8-F47D-441C-9866-1D68696BC8D3}" type="datetimeFigureOut">
              <a:rPr lang="pt-BR" smtClean="0"/>
              <a:t>23/06/2015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1F88-4DDA-469D-934A-BC7995107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70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10A8-F47D-441C-9866-1D68696BC8D3}" type="datetimeFigureOut">
              <a:rPr lang="pt-BR" smtClean="0"/>
              <a:t>23/06/2015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1F88-4DDA-469D-934A-BC7995107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367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10A8-F47D-441C-9866-1D68696BC8D3}" type="datetimeFigureOut">
              <a:rPr lang="pt-BR" smtClean="0"/>
              <a:t>23/06/2015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1F88-4DDA-469D-934A-BC7995107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64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10A8-F47D-441C-9866-1D68696BC8D3}" type="datetimeFigureOut">
              <a:rPr lang="pt-BR" smtClean="0"/>
              <a:t>23/06/2015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1F88-4DDA-469D-934A-BC7995107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11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10A8-F47D-441C-9866-1D68696BC8D3}" type="datetimeFigureOut">
              <a:rPr lang="pt-BR" smtClean="0"/>
              <a:t>23/06/2015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1F88-4DDA-469D-934A-BC7995107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50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10A8-F47D-441C-9866-1D68696BC8D3}" type="datetimeFigureOut">
              <a:rPr lang="pt-BR" smtClean="0"/>
              <a:t>23/06/2015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1F88-4DDA-469D-934A-BC7995107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47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10A8-F47D-441C-9866-1D68696BC8D3}" type="datetimeFigureOut">
              <a:rPr lang="pt-BR" smtClean="0"/>
              <a:t>23/06/2015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1F88-4DDA-469D-934A-BC7995107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91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10A8-F47D-441C-9866-1D68696BC8D3}" type="datetimeFigureOut">
              <a:rPr lang="pt-BR" smtClean="0"/>
              <a:t>23/06/2015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1F88-4DDA-469D-934A-BC7995107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61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10A8-F47D-441C-9866-1D68696BC8D3}" type="datetimeFigureOut">
              <a:rPr lang="pt-BR" smtClean="0"/>
              <a:t>23/06/2015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1F88-4DDA-469D-934A-BC7995107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07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10A8-F47D-441C-9866-1D68696BC8D3}" type="datetimeFigureOut">
              <a:rPr lang="pt-BR" smtClean="0"/>
              <a:t>23/06/2015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1F88-4DDA-469D-934A-BC7995107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32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C10A8-F47D-441C-9866-1D68696BC8D3}" type="datetimeFigureOut">
              <a:rPr lang="pt-BR" smtClean="0"/>
              <a:t>23/06/2015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F1F88-4DDA-469D-934A-BC7995107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19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695460"/>
            <a:ext cx="7772400" cy="3747751"/>
          </a:xfrm>
        </p:spPr>
        <p:txBody>
          <a:bodyPr>
            <a:noAutofit/>
          </a:bodyPr>
          <a:lstStyle/>
          <a:p>
            <a:r>
              <a:rPr lang="pt-BR" sz="4400" dirty="0"/>
              <a:t>TÉCNICAS DE REUSO: UMA ABORDAGEM EM SISTEMAS CMS PARA REAPROVEITAMENTO DE CÓDIGO E AGILIDADE NO PROCESSO DE DESENVOLVIMENTO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5048518"/>
            <a:ext cx="6858000" cy="1043189"/>
          </a:xfrm>
        </p:spPr>
        <p:txBody>
          <a:bodyPr/>
          <a:lstStyle/>
          <a:p>
            <a:r>
              <a:rPr lang="pt-BR" dirty="0" smtClean="0"/>
              <a:t>Orientando: Airton </a:t>
            </a:r>
            <a:r>
              <a:rPr lang="pt-BR" dirty="0" err="1" smtClean="0"/>
              <a:t>Fitarelli</a:t>
            </a:r>
            <a:r>
              <a:rPr lang="pt-BR" dirty="0" smtClean="0"/>
              <a:t> Junior</a:t>
            </a:r>
          </a:p>
          <a:p>
            <a:r>
              <a:rPr lang="pt-BR" dirty="0" smtClean="0"/>
              <a:t>Orientador: Prof. Esp. Rafael Ramires Jaques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96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  <a:br>
              <a:rPr lang="pt-BR" dirty="0"/>
            </a:br>
            <a:r>
              <a:rPr lang="pt-BR" dirty="0"/>
              <a:t>Prototipação e questionário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sua caracterização é fundamentada numa lista ordenada de perguntas, na qual o entrevistador não está presente com o entrevistado (BARROS; LEHFELD, 2008</a:t>
            </a:r>
            <a:r>
              <a:rPr lang="pt-BR" dirty="0" smtClean="0"/>
              <a:t>);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Perguntas abertas</a:t>
            </a:r>
            <a:r>
              <a:rPr lang="pt-BR" dirty="0"/>
              <a:t>, fechadas e de múltipla </a:t>
            </a:r>
            <a:r>
              <a:rPr lang="pt-BR" dirty="0" smtClean="0"/>
              <a:t>escolha;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474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  <a:br>
              <a:rPr lang="pt-BR" dirty="0"/>
            </a:br>
            <a:r>
              <a:rPr lang="pt-BR" dirty="0"/>
              <a:t>Avaliação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avaliação de cada técnica de </a:t>
            </a:r>
            <a:r>
              <a:rPr lang="pt-BR" dirty="0" err="1"/>
              <a:t>reúso</a:t>
            </a:r>
            <a:r>
              <a:rPr lang="pt-BR" dirty="0"/>
              <a:t> proposta;</a:t>
            </a:r>
          </a:p>
          <a:p>
            <a:r>
              <a:rPr lang="pt-BR" dirty="0" smtClean="0"/>
              <a:t>A </a:t>
            </a:r>
            <a:r>
              <a:rPr lang="pt-BR" dirty="0"/>
              <a:t>avaliação geral de todas as técnicas;</a:t>
            </a:r>
          </a:p>
          <a:p>
            <a:r>
              <a:rPr lang="pt-BR" dirty="0" smtClean="0"/>
              <a:t>Existência </a:t>
            </a:r>
            <a:r>
              <a:rPr lang="pt-BR" dirty="0"/>
              <a:t>de outras técnicas que poderiam ter sido aproveitadas;</a:t>
            </a:r>
          </a:p>
          <a:p>
            <a:r>
              <a:rPr lang="pt-BR" dirty="0" smtClean="0"/>
              <a:t>Existência </a:t>
            </a:r>
            <a:r>
              <a:rPr lang="pt-BR" dirty="0"/>
              <a:t>da possibilidade de o protótipo ser utilizado comercialmente.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8153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</a:t>
            </a:r>
            <a:r>
              <a:rPr lang="pt-BR" dirty="0" smtClean="0"/>
              <a:t>bibliográfica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CMS;</a:t>
            </a:r>
          </a:p>
          <a:p>
            <a:endParaRPr lang="pt-BR" dirty="0"/>
          </a:p>
          <a:p>
            <a:r>
              <a:rPr lang="pt-BR" dirty="0" err="1" smtClean="0"/>
              <a:t>Reúso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Arquitetura de Software;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5190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</a:t>
            </a:r>
            <a:r>
              <a:rPr lang="pt-BR" dirty="0" smtClean="0"/>
              <a:t>bibliográfica</a:t>
            </a:r>
            <a:br>
              <a:rPr lang="pt-BR" dirty="0" smtClean="0"/>
            </a:br>
            <a:r>
              <a:rPr lang="pt-BR" dirty="0" smtClean="0"/>
              <a:t>CMS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termo CMS, do inglês </a:t>
            </a:r>
            <a:r>
              <a:rPr lang="pt-BR" i="1" dirty="0" err="1"/>
              <a:t>content</a:t>
            </a:r>
            <a:r>
              <a:rPr lang="pt-BR" i="1" dirty="0"/>
              <a:t> management system</a:t>
            </a:r>
            <a:r>
              <a:rPr lang="pt-BR" dirty="0"/>
              <a:t>, traduzido para a Língua Portuguesa como “sistema de gerenciamento de conteúdo</a:t>
            </a:r>
            <a:r>
              <a:rPr lang="pt-BR" dirty="0" smtClean="0"/>
              <a:t>”;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Sistemas comerciais: </a:t>
            </a:r>
            <a:r>
              <a:rPr lang="pt-BR" dirty="0" err="1"/>
              <a:t>Wordpress</a:t>
            </a:r>
            <a:r>
              <a:rPr lang="pt-BR" dirty="0"/>
              <a:t>, </a:t>
            </a:r>
            <a:r>
              <a:rPr lang="pt-BR" dirty="0" err="1"/>
              <a:t>Joomla</a:t>
            </a:r>
            <a:r>
              <a:rPr lang="pt-BR" dirty="0"/>
              <a:t>, </a:t>
            </a:r>
            <a:r>
              <a:rPr lang="pt-BR" dirty="0" err="1"/>
              <a:t>Plone</a:t>
            </a:r>
            <a:r>
              <a:rPr lang="pt-BR" dirty="0"/>
              <a:t>, </a:t>
            </a:r>
            <a:r>
              <a:rPr lang="pt-BR" dirty="0" err="1"/>
              <a:t>Drupal</a:t>
            </a:r>
            <a:r>
              <a:rPr lang="pt-BR" dirty="0"/>
              <a:t> entre outros;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190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bibliográfica</a:t>
            </a:r>
            <a:br>
              <a:rPr lang="pt-BR" dirty="0"/>
            </a:br>
            <a:r>
              <a:rPr lang="pt-BR" dirty="0"/>
              <a:t>CMS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/>
          </a:p>
          <a:p>
            <a:pPr algn="just"/>
            <a:r>
              <a:rPr lang="pt-BR" dirty="0" smtClean="0"/>
              <a:t>Um </a:t>
            </a:r>
            <a:r>
              <a:rPr lang="pt-BR" dirty="0"/>
              <a:t>CMS é composto por duas partes, sendo uma de administração, também comumente chamada de </a:t>
            </a:r>
            <a:r>
              <a:rPr lang="pt-BR" i="1" dirty="0" err="1"/>
              <a:t>back-end</a:t>
            </a:r>
            <a:r>
              <a:rPr lang="pt-BR" dirty="0"/>
              <a:t> e outra composta pela seção pública do site, que pode ser também chamada de </a:t>
            </a:r>
            <a:r>
              <a:rPr lang="pt-BR" i="1" dirty="0"/>
              <a:t>front-</a:t>
            </a:r>
            <a:r>
              <a:rPr lang="pt-BR" i="1" dirty="0" err="1"/>
              <a:t>end</a:t>
            </a:r>
            <a:r>
              <a:rPr lang="pt-BR" dirty="0"/>
              <a:t> (VERENS, 2010, p.8).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4785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bibliográfica</a:t>
            </a:r>
            <a:br>
              <a:rPr lang="pt-BR" dirty="0"/>
            </a:br>
            <a:r>
              <a:rPr lang="pt-BR" dirty="0" err="1" smtClean="0"/>
              <a:t>Reúso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err="1"/>
              <a:t>Sommerville</a:t>
            </a:r>
            <a:r>
              <a:rPr lang="pt-BR" dirty="0"/>
              <a:t> (2011, p. 296) cita que “A engenharia de software baseada em </a:t>
            </a:r>
            <a:r>
              <a:rPr lang="pt-BR" dirty="0" err="1"/>
              <a:t>reúso</a:t>
            </a:r>
            <a:r>
              <a:rPr lang="pt-BR" dirty="0"/>
              <a:t> é uma estratégia de engenharia de software em que o processo de desenvolvimento é orientado para o </a:t>
            </a:r>
            <a:r>
              <a:rPr lang="pt-BR" dirty="0" err="1"/>
              <a:t>reúso</a:t>
            </a:r>
            <a:r>
              <a:rPr lang="pt-BR" dirty="0"/>
              <a:t> de softwares existentes</a:t>
            </a:r>
            <a:r>
              <a:rPr lang="pt-BR" dirty="0" smtClean="0"/>
              <a:t>”;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Conjunto </a:t>
            </a:r>
            <a:r>
              <a:rPr lang="pt-BR" dirty="0"/>
              <a:t>de ações desenvolvidas durante todo processo de criação buscando elaborar aplicações que possam ser aproveitadas, no todo ou em parte, </a:t>
            </a:r>
            <a:r>
              <a:rPr lang="pt-BR" dirty="0" smtClean="0"/>
              <a:t>novamente;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2572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bibliográfica</a:t>
            </a:r>
            <a:br>
              <a:rPr lang="pt-BR" dirty="0"/>
            </a:br>
            <a:r>
              <a:rPr lang="pt-BR" dirty="0" err="1"/>
              <a:t>Reúso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Mudança de paradigma:</a:t>
            </a:r>
          </a:p>
          <a:p>
            <a:endParaRPr lang="pt-BR" dirty="0"/>
          </a:p>
          <a:p>
            <a:pPr algn="just"/>
            <a:r>
              <a:rPr lang="pt-BR" dirty="0" smtClean="0"/>
              <a:t>Essa diferença parte da prerrogativa de que o programador, ao desenvolver sua aplicação, deve se </a:t>
            </a:r>
            <a:r>
              <a:rPr lang="pt-BR" dirty="0"/>
              <a:t>preocupar com a melhor maneira de reaproveitamento desse código.</a:t>
            </a:r>
          </a:p>
        </p:txBody>
      </p:sp>
    </p:spTree>
    <p:extLst>
      <p:ext uri="{BB962C8B-B14F-4D97-AF65-F5344CB8AC3E}">
        <p14:creationId xmlns:p14="http://schemas.microsoft.com/office/powerpoint/2010/main" val="3474228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bibliográfica</a:t>
            </a:r>
            <a:br>
              <a:rPr lang="pt-BR" dirty="0"/>
            </a:br>
            <a:r>
              <a:rPr lang="pt-BR" dirty="0" err="1"/>
              <a:t>Reúso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Vantagens:</a:t>
            </a:r>
          </a:p>
          <a:p>
            <a:pPr lvl="1"/>
            <a:r>
              <a:rPr lang="pt-BR" dirty="0"/>
              <a:t>Redução de </a:t>
            </a:r>
            <a:r>
              <a:rPr lang="pt-BR" dirty="0" smtClean="0"/>
              <a:t>custos;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Confiança </a:t>
            </a:r>
            <a:r>
              <a:rPr lang="pt-BR" dirty="0" smtClean="0"/>
              <a:t>aumentada;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Aceleração do </a:t>
            </a:r>
            <a:r>
              <a:rPr lang="pt-BR" dirty="0" smtClean="0"/>
              <a:t>processo;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1488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bibliográfica</a:t>
            </a:r>
            <a:br>
              <a:rPr lang="pt-BR" dirty="0"/>
            </a:br>
            <a:r>
              <a:rPr lang="pt-BR" dirty="0" err="1"/>
              <a:t>Reúso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Desvantagens:</a:t>
            </a:r>
          </a:p>
          <a:p>
            <a:pPr lvl="1"/>
            <a:r>
              <a:rPr lang="pt-BR" dirty="0"/>
              <a:t>Maiores custos de </a:t>
            </a:r>
            <a:r>
              <a:rPr lang="pt-BR" dirty="0" smtClean="0"/>
              <a:t>manutenção;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Encontrar, compreender e adaptar os componentes </a:t>
            </a:r>
            <a:r>
              <a:rPr lang="pt-BR" dirty="0" smtClean="0"/>
              <a:t>reusáveis;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Síndrome de ‘não-inventado-aqui’:</a:t>
            </a:r>
          </a:p>
        </p:txBody>
      </p:sp>
    </p:spTree>
    <p:extLst>
      <p:ext uri="{BB962C8B-B14F-4D97-AF65-F5344CB8AC3E}">
        <p14:creationId xmlns:p14="http://schemas.microsoft.com/office/powerpoint/2010/main" val="1070951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bibliográfica</a:t>
            </a:r>
            <a:br>
              <a:rPr lang="pt-BR" dirty="0"/>
            </a:br>
            <a:r>
              <a:rPr lang="pt-BR" dirty="0" err="1"/>
              <a:t>Reúso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Principais abordagens </a:t>
            </a:r>
            <a:r>
              <a:rPr lang="pt-BR" dirty="0"/>
              <a:t>para </a:t>
            </a:r>
            <a:r>
              <a:rPr lang="pt-BR" dirty="0" smtClean="0"/>
              <a:t>reuso:</a:t>
            </a:r>
          </a:p>
          <a:p>
            <a:pPr lvl="1"/>
            <a:r>
              <a:rPr lang="pt-BR" dirty="0" smtClean="0"/>
              <a:t>Padrões </a:t>
            </a:r>
            <a:r>
              <a:rPr lang="pt-BR" dirty="0"/>
              <a:t>de </a:t>
            </a:r>
            <a:r>
              <a:rPr lang="pt-BR" dirty="0" smtClean="0"/>
              <a:t>Projeto;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Framework;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Linhas </a:t>
            </a:r>
            <a:r>
              <a:rPr lang="pt-BR" dirty="0"/>
              <a:t>de Produto de </a:t>
            </a:r>
            <a:r>
              <a:rPr lang="pt-BR" dirty="0" smtClean="0"/>
              <a:t>Software;</a:t>
            </a:r>
          </a:p>
          <a:p>
            <a:pPr lvl="1"/>
            <a:endParaRPr lang="pt-BR" dirty="0" smtClean="0"/>
          </a:p>
          <a:p>
            <a:pPr lvl="1"/>
            <a:r>
              <a:rPr lang="pt-BR" dirty="0" err="1" smtClean="0"/>
              <a:t>Reúso</a:t>
            </a:r>
            <a:r>
              <a:rPr lang="pt-BR" dirty="0" smtClean="0"/>
              <a:t> </a:t>
            </a:r>
            <a:r>
              <a:rPr lang="pt-BR" dirty="0"/>
              <a:t>de Produtos </a:t>
            </a:r>
            <a:r>
              <a:rPr lang="pt-BR" dirty="0" smtClean="0"/>
              <a:t>COTS;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Sistemas </a:t>
            </a:r>
            <a:r>
              <a:rPr lang="pt-BR" dirty="0"/>
              <a:t>baseados em componentes</a:t>
            </a: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767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00933"/>
          </a:xfrm>
        </p:spPr>
        <p:txBody>
          <a:bodyPr>
            <a:normAutofit/>
          </a:bodyPr>
          <a:lstStyle/>
          <a:p>
            <a:r>
              <a:rPr lang="pt-BR" dirty="0" smtClean="0"/>
              <a:t>Contextualização;</a:t>
            </a:r>
          </a:p>
          <a:p>
            <a:r>
              <a:rPr lang="pt-BR" dirty="0" smtClean="0"/>
              <a:t>Problema;</a:t>
            </a:r>
          </a:p>
          <a:p>
            <a:r>
              <a:rPr lang="pt-BR" dirty="0" smtClean="0"/>
              <a:t>Objetivos;</a:t>
            </a:r>
          </a:p>
          <a:p>
            <a:r>
              <a:rPr lang="pt-BR" dirty="0" smtClean="0"/>
              <a:t>Metodologia;</a:t>
            </a:r>
          </a:p>
          <a:p>
            <a:r>
              <a:rPr lang="pt-BR" dirty="0" smtClean="0"/>
              <a:t>Revisão bibliográfica;</a:t>
            </a:r>
          </a:p>
          <a:p>
            <a:r>
              <a:rPr lang="pt-BR" dirty="0" smtClean="0"/>
              <a:t>Técnicas aplicadas;</a:t>
            </a:r>
          </a:p>
          <a:p>
            <a:r>
              <a:rPr lang="pt-BR" dirty="0" smtClean="0"/>
              <a:t>Resultados;</a:t>
            </a:r>
          </a:p>
          <a:p>
            <a:r>
              <a:rPr lang="pt-BR" dirty="0" smtClean="0"/>
              <a:t>Análise dos resultados</a:t>
            </a:r>
          </a:p>
          <a:p>
            <a:r>
              <a:rPr lang="pt-BR" dirty="0" smtClean="0"/>
              <a:t>Considerações finais;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075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bibliográfica</a:t>
            </a:r>
            <a:br>
              <a:rPr lang="pt-BR" dirty="0"/>
            </a:br>
            <a:r>
              <a:rPr lang="pt-BR" dirty="0" smtClean="0"/>
              <a:t>Arquitetura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Tipos de arquitetura:</a:t>
            </a:r>
          </a:p>
          <a:p>
            <a:pPr lvl="1"/>
            <a:r>
              <a:rPr lang="pt-BR" dirty="0" smtClean="0"/>
              <a:t>Arquitetura </a:t>
            </a:r>
            <a:r>
              <a:rPr lang="pt-BR" dirty="0"/>
              <a:t>em </a:t>
            </a:r>
            <a:r>
              <a:rPr lang="pt-BR" dirty="0" smtClean="0"/>
              <a:t>camadas;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MVC;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Repositório;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Cliente-servidor;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Duto e filtro;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0502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Técnicas aplicadas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Pensar Reuso:</a:t>
            </a:r>
            <a:endParaRPr lang="pt-BR" dirty="0"/>
          </a:p>
          <a:p>
            <a:pPr lvl="1" algn="just"/>
            <a:r>
              <a:rPr lang="pt-BR" dirty="0"/>
              <a:t>A</a:t>
            </a:r>
            <a:r>
              <a:rPr lang="pt-BR" dirty="0" smtClean="0"/>
              <a:t>nalisar </a:t>
            </a:r>
            <a:r>
              <a:rPr lang="pt-BR" dirty="0"/>
              <a:t>o projeto atual e de que maneira pode introduzir as técnicas de </a:t>
            </a:r>
            <a:r>
              <a:rPr lang="pt-BR" dirty="0" err="1"/>
              <a:t>reúso</a:t>
            </a:r>
            <a:r>
              <a:rPr lang="pt-BR" dirty="0"/>
              <a:t> a fim atender a demanda </a:t>
            </a:r>
            <a:r>
              <a:rPr lang="pt-BR" dirty="0" smtClean="0"/>
              <a:t>solicitada;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Buscar se </a:t>
            </a:r>
            <a:r>
              <a:rPr lang="pt-BR" dirty="0"/>
              <a:t>existe outra alguma aplicação já desenvolvida e que possa ser reaproveitada</a:t>
            </a:r>
          </a:p>
        </p:txBody>
      </p:sp>
    </p:spTree>
    <p:extLst>
      <p:ext uri="{BB962C8B-B14F-4D97-AF65-F5344CB8AC3E}">
        <p14:creationId xmlns:p14="http://schemas.microsoft.com/office/powerpoint/2010/main" val="3859427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Técnicas aplicadas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Framework</a:t>
            </a:r>
          </a:p>
          <a:p>
            <a:pPr lvl="1"/>
            <a:r>
              <a:rPr lang="pt-BR" dirty="0"/>
              <a:t>C</a:t>
            </a:r>
            <a:r>
              <a:rPr lang="pt-BR" dirty="0" smtClean="0"/>
              <a:t>oleções </a:t>
            </a:r>
            <a:r>
              <a:rPr lang="pt-BR" dirty="0"/>
              <a:t>de classes e </a:t>
            </a:r>
            <a:r>
              <a:rPr lang="pt-BR" dirty="0" smtClean="0"/>
              <a:t>objetos;</a:t>
            </a:r>
          </a:p>
          <a:p>
            <a:pPr lvl="1"/>
            <a:endParaRPr lang="pt-BR" dirty="0"/>
          </a:p>
          <a:p>
            <a:pPr lvl="1" algn="just"/>
            <a:r>
              <a:rPr lang="pt-BR" dirty="0"/>
              <a:t>F</a:t>
            </a:r>
            <a:r>
              <a:rPr lang="pt-BR" dirty="0" smtClean="0"/>
              <a:t>avorece </a:t>
            </a:r>
            <a:r>
              <a:rPr lang="pt-BR" dirty="0"/>
              <a:t>todo o processo desenvolvimento, uma vez que diversas funções já estão prontas para o </a:t>
            </a:r>
            <a:r>
              <a:rPr lang="pt-BR" dirty="0" smtClean="0"/>
              <a:t> programador</a:t>
            </a:r>
            <a:r>
              <a:rPr lang="pt-BR" dirty="0"/>
              <a:t>, ficando a cargo dele apenas sua </a:t>
            </a:r>
            <a:r>
              <a:rPr lang="pt-BR" dirty="0" smtClean="0"/>
              <a:t>utilização; </a:t>
            </a:r>
            <a:endParaRPr lang="pt-BR" dirty="0"/>
          </a:p>
          <a:p>
            <a:pPr lvl="1"/>
            <a:endParaRPr lang="pt-BR" dirty="0" smtClean="0"/>
          </a:p>
          <a:p>
            <a:pPr lvl="1"/>
            <a:r>
              <a:rPr lang="pt-BR" dirty="0" err="1" smtClean="0"/>
              <a:t>Codeigniter</a:t>
            </a:r>
            <a:r>
              <a:rPr lang="pt-BR" dirty="0" smtClean="0"/>
              <a:t> 3.0;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9621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aplicadas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Estrutura Base</a:t>
            </a:r>
          </a:p>
          <a:p>
            <a:pPr lvl="1"/>
            <a:r>
              <a:rPr lang="pt-BR" i="1" dirty="0" err="1"/>
              <a:t>template</a:t>
            </a:r>
            <a:r>
              <a:rPr lang="pt-BR" i="1" dirty="0"/>
              <a:t> </a:t>
            </a:r>
            <a:r>
              <a:rPr lang="pt-BR" dirty="0"/>
              <a:t>de </a:t>
            </a:r>
            <a:r>
              <a:rPr lang="pt-BR" dirty="0" smtClean="0"/>
              <a:t>aplicação;</a:t>
            </a:r>
          </a:p>
          <a:p>
            <a:pPr lvl="1"/>
            <a:r>
              <a:rPr lang="pt-BR" i="1" dirty="0" err="1" smtClean="0"/>
              <a:t>template</a:t>
            </a:r>
            <a:r>
              <a:rPr lang="pt-BR" dirty="0" smtClean="0"/>
              <a:t> </a:t>
            </a:r>
            <a:r>
              <a:rPr lang="pt-BR" dirty="0"/>
              <a:t>de </a:t>
            </a:r>
            <a:r>
              <a:rPr lang="pt-BR" dirty="0" smtClean="0"/>
              <a:t>framework;</a:t>
            </a:r>
            <a:endParaRPr lang="pt-BR" dirty="0"/>
          </a:p>
        </p:txBody>
      </p:sp>
      <p:pic>
        <p:nvPicPr>
          <p:cNvPr id="4" name="Imagem 3" descr="C:\Users\airtonfjr\Google Drive\TCC-Final\arquivos tcc\Estrutura Bse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37" y="3609974"/>
            <a:ext cx="2701925" cy="2701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1820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aplicadas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Componentes</a:t>
            </a:r>
          </a:p>
          <a:p>
            <a:pPr lvl="1" algn="just"/>
            <a:r>
              <a:rPr lang="pt-BR" dirty="0" smtClean="0"/>
              <a:t>Pequena fração de código;</a:t>
            </a:r>
          </a:p>
          <a:p>
            <a:pPr lvl="1" algn="just"/>
            <a:endParaRPr lang="pt-BR" dirty="0" smtClean="0"/>
          </a:p>
          <a:p>
            <a:pPr lvl="1" algn="just"/>
            <a:r>
              <a:rPr lang="pt-BR" dirty="0" smtClean="0"/>
              <a:t>Seu </a:t>
            </a:r>
            <a:r>
              <a:rPr lang="pt-BR" dirty="0"/>
              <a:t>uso fica associado nos requisitos que o sistema </a:t>
            </a:r>
            <a:r>
              <a:rPr lang="pt-BR" dirty="0" smtClean="0"/>
              <a:t>necessitar;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É</a:t>
            </a:r>
            <a:r>
              <a:rPr lang="pt-BR" dirty="0" smtClean="0"/>
              <a:t> </a:t>
            </a:r>
            <a:r>
              <a:rPr lang="pt-BR" dirty="0"/>
              <a:t>dependente apenas da estrutura base, não tendo relação direta com outros componentes, propiciando um desenvolvimento com baixo índice de </a:t>
            </a:r>
            <a:r>
              <a:rPr lang="pt-BR" dirty="0" smtClean="0"/>
              <a:t>acoplamento;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4951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aplicadas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Componentes</a:t>
            </a:r>
            <a:endParaRPr lang="pt-BR" dirty="0"/>
          </a:p>
        </p:txBody>
      </p:sp>
      <p:pic>
        <p:nvPicPr>
          <p:cNvPr id="4" name="Imagem 3" descr="C:\Users\airtonfjr\Google Drive\TCC-Final\arquivos tcc\Componentes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57" y="2772093"/>
            <a:ext cx="4312285" cy="3404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2229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aplicadas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Biblioteca de componentes</a:t>
            </a:r>
          </a:p>
          <a:p>
            <a:pPr lvl="1" algn="just"/>
            <a:r>
              <a:rPr lang="pt-BR" dirty="0"/>
              <a:t>B</a:t>
            </a:r>
            <a:r>
              <a:rPr lang="pt-BR" dirty="0" smtClean="0"/>
              <a:t>usca-se </a:t>
            </a:r>
            <a:r>
              <a:rPr lang="pt-BR" dirty="0"/>
              <a:t>armazenar diversos componentes que programador ou analista de sistemas julguem fortes candidatos a serem reaproveitados</a:t>
            </a:r>
            <a:r>
              <a:rPr lang="pt-BR" dirty="0" smtClean="0"/>
              <a:t>.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B</a:t>
            </a:r>
            <a:r>
              <a:rPr lang="pt-BR" dirty="0" smtClean="0"/>
              <a:t>aseia-se </a:t>
            </a:r>
            <a:r>
              <a:rPr lang="pt-BR" dirty="0"/>
              <a:t>na experiência dos responsáveis que desenvolvem diversos </a:t>
            </a:r>
            <a:r>
              <a:rPr lang="pt-BR" dirty="0" smtClean="0"/>
              <a:t>CMS;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Forte documentação;</a:t>
            </a:r>
          </a:p>
        </p:txBody>
      </p:sp>
    </p:spTree>
    <p:extLst>
      <p:ext uri="{BB962C8B-B14F-4D97-AF65-F5344CB8AC3E}">
        <p14:creationId xmlns:p14="http://schemas.microsoft.com/office/powerpoint/2010/main" val="3968912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Técnicas aplicadas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Arquitetura MVC</a:t>
            </a:r>
          </a:p>
          <a:p>
            <a:pPr lvl="1"/>
            <a:r>
              <a:rPr lang="pt-BR" dirty="0" smtClean="0"/>
              <a:t>Possibilitar a divisão </a:t>
            </a:r>
            <a:r>
              <a:rPr lang="pt-BR" dirty="0"/>
              <a:t>entre as funcionalidades da aplicação (visão, modelo e controle</a:t>
            </a:r>
            <a:r>
              <a:rPr lang="pt-BR" dirty="0" smtClean="0"/>
              <a:t>);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Otimiza </a:t>
            </a:r>
            <a:r>
              <a:rPr lang="pt-BR" dirty="0"/>
              <a:t>a programação de cada uma das camadas e suas </a:t>
            </a:r>
            <a:r>
              <a:rPr lang="pt-BR" dirty="0" smtClean="0"/>
              <a:t>peculiaridades;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4106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aplicadas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Padrões de projeto</a:t>
            </a:r>
          </a:p>
          <a:p>
            <a:pPr lvl="1"/>
            <a:r>
              <a:rPr lang="pt-BR" dirty="0"/>
              <a:t>S</a:t>
            </a:r>
            <a:r>
              <a:rPr lang="pt-BR" dirty="0" smtClean="0"/>
              <a:t>urgiram </a:t>
            </a:r>
            <a:r>
              <a:rPr lang="pt-BR" dirty="0"/>
              <a:t>como uma padronização e alternativa para a rotina dos </a:t>
            </a:r>
            <a:r>
              <a:rPr lang="pt-BR" dirty="0" smtClean="0"/>
              <a:t>programadores;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Criados pela </a:t>
            </a:r>
            <a:r>
              <a:rPr lang="pt-BR" i="1" dirty="0" smtClean="0"/>
              <a:t>Gang </a:t>
            </a:r>
            <a:r>
              <a:rPr lang="pt-BR" i="1" dirty="0" err="1" smtClean="0"/>
              <a:t>of</a:t>
            </a:r>
            <a:r>
              <a:rPr lang="pt-BR" i="1" dirty="0" smtClean="0"/>
              <a:t> Four;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661364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aplicadas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Padrões diretos;</a:t>
            </a:r>
          </a:p>
          <a:p>
            <a:pPr lvl="1"/>
            <a:r>
              <a:rPr lang="pt-BR" dirty="0" smtClean="0"/>
              <a:t>HMVC;</a:t>
            </a:r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Imagem 3" descr="C:\Users\airtonfjr\Google Drive\TCC-Final\arquivos tcc\HMVC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72" y="3056581"/>
            <a:ext cx="4307205" cy="3397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3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Conceitualização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Dilema de desenvolver códigos eficientes e que possam ser reaproveitados;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Empresas buscam desenvolver sistemas em menos tempo e com mais resultado;</a:t>
            </a:r>
          </a:p>
          <a:p>
            <a:pPr algn="just"/>
            <a:endParaRPr lang="pt-BR" dirty="0"/>
          </a:p>
          <a:p>
            <a:r>
              <a:rPr lang="pt-BR" dirty="0" smtClean="0"/>
              <a:t>CMS também estão nesse contexto;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433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Técnicas aplicadas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Padrões diretos;</a:t>
            </a:r>
          </a:p>
          <a:p>
            <a:pPr lvl="1"/>
            <a:r>
              <a:rPr lang="pt-BR" i="1" dirty="0" err="1" smtClean="0"/>
              <a:t>Template</a:t>
            </a:r>
            <a:r>
              <a:rPr lang="pt-BR" i="1" dirty="0" smtClean="0"/>
              <a:t> </a:t>
            </a:r>
            <a:r>
              <a:rPr lang="pt-BR" i="1" dirty="0" err="1" smtClean="0"/>
              <a:t>method</a:t>
            </a:r>
            <a:r>
              <a:rPr lang="pt-BR" i="1" dirty="0" smtClean="0"/>
              <a:t>;</a:t>
            </a:r>
            <a:endParaRPr lang="pt-BR" i="1" dirty="0"/>
          </a:p>
          <a:p>
            <a:pPr lvl="2"/>
            <a:endParaRPr lang="pt-BR" dirty="0" smtClean="0"/>
          </a:p>
          <a:p>
            <a:pPr lvl="2" algn="just"/>
            <a:r>
              <a:rPr lang="pt-BR" dirty="0" smtClean="0"/>
              <a:t>Altamente </a:t>
            </a:r>
            <a:r>
              <a:rPr lang="pt-BR" dirty="0"/>
              <a:t>recomendado para aplicações de reutilização de </a:t>
            </a:r>
            <a:r>
              <a:rPr lang="pt-BR" dirty="0" smtClean="0"/>
              <a:t>códigos</a:t>
            </a:r>
            <a:r>
              <a:rPr lang="pt-BR" dirty="0"/>
              <a:t>. (GAMMA et al. 2000, p. 301</a:t>
            </a:r>
            <a:r>
              <a:rPr lang="pt-BR" dirty="0" smtClean="0"/>
              <a:t>);</a:t>
            </a:r>
          </a:p>
          <a:p>
            <a:pPr lvl="2" algn="just"/>
            <a:endParaRPr lang="pt-BR" dirty="0"/>
          </a:p>
          <a:p>
            <a:pPr lvl="2" algn="just"/>
            <a:r>
              <a:rPr lang="pt-BR" dirty="0"/>
              <a:t>Como o framework não possui um </a:t>
            </a:r>
            <a:r>
              <a:rPr lang="pt-BR" dirty="0" err="1"/>
              <a:t>renderizador</a:t>
            </a:r>
            <a:r>
              <a:rPr lang="pt-BR" dirty="0"/>
              <a:t> de </a:t>
            </a:r>
            <a:r>
              <a:rPr lang="pt-BR" dirty="0" err="1"/>
              <a:t>views</a:t>
            </a:r>
            <a:r>
              <a:rPr lang="pt-BR" dirty="0"/>
              <a:t>, usou-se o padrão de projeto </a:t>
            </a:r>
            <a:r>
              <a:rPr lang="pt-BR" i="1" dirty="0" err="1"/>
              <a:t>template</a:t>
            </a:r>
            <a:r>
              <a:rPr lang="pt-BR" i="1" dirty="0"/>
              <a:t> </a:t>
            </a:r>
            <a:r>
              <a:rPr lang="pt-BR" i="1" dirty="0" err="1"/>
              <a:t>method</a:t>
            </a:r>
            <a:r>
              <a:rPr lang="pt-BR" dirty="0"/>
              <a:t> para acrescer essa funcionalidade ao </a:t>
            </a:r>
            <a:r>
              <a:rPr lang="pt-BR" dirty="0" smtClean="0"/>
              <a:t>CMS;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3384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aplicadas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Padrões indiretos</a:t>
            </a:r>
          </a:p>
          <a:p>
            <a:pPr lvl="1"/>
            <a:r>
              <a:rPr lang="pt-BR" dirty="0" smtClean="0"/>
              <a:t>Front </a:t>
            </a:r>
            <a:r>
              <a:rPr lang="pt-BR" dirty="0" err="1" smtClean="0"/>
              <a:t>Controller</a:t>
            </a:r>
            <a:endParaRPr lang="pt-BR" dirty="0" smtClean="0"/>
          </a:p>
          <a:p>
            <a:pPr lvl="1"/>
            <a:endParaRPr lang="pt-BR" dirty="0"/>
          </a:p>
          <a:p>
            <a:pPr lvl="1"/>
            <a:r>
              <a:rPr lang="pt-BR" dirty="0" smtClean="0"/>
              <a:t>Active Record;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167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aplicadas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Reaproveitamento de </a:t>
            </a:r>
            <a:r>
              <a:rPr lang="pt-BR" dirty="0" err="1" smtClean="0"/>
              <a:t>Views</a:t>
            </a:r>
            <a:endParaRPr lang="pt-BR" dirty="0"/>
          </a:p>
          <a:p>
            <a:pPr lvl="1"/>
            <a:r>
              <a:rPr lang="pt-BR" dirty="0"/>
              <a:t>M</a:t>
            </a:r>
            <a:r>
              <a:rPr lang="pt-BR" dirty="0" smtClean="0"/>
              <a:t>uitos </a:t>
            </a:r>
            <a:r>
              <a:rPr lang="pt-BR" dirty="0"/>
              <a:t>códigos aplicados a camada de visão podem ser </a:t>
            </a:r>
            <a:r>
              <a:rPr lang="pt-BR" dirty="0" smtClean="0"/>
              <a:t>reaproveitados;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</a:t>
            </a:r>
            <a:r>
              <a:rPr lang="pt-BR" dirty="0" smtClean="0"/>
              <a:t>equenas </a:t>
            </a:r>
            <a:r>
              <a:rPr lang="pt-BR" dirty="0"/>
              <a:t>parcelas de </a:t>
            </a:r>
            <a:r>
              <a:rPr lang="pt-BR" i="1" dirty="0" err="1" smtClean="0"/>
              <a:t>views</a:t>
            </a:r>
            <a:r>
              <a:rPr lang="pt-BR" dirty="0" smtClean="0"/>
              <a:t>;</a:t>
            </a:r>
          </a:p>
          <a:p>
            <a:pPr lvl="1"/>
            <a:endParaRPr lang="pt-BR" dirty="0"/>
          </a:p>
          <a:p>
            <a:pPr lvl="1"/>
            <a:r>
              <a:rPr lang="pt-BR" dirty="0" err="1" smtClean="0"/>
              <a:t>Chamandas</a:t>
            </a:r>
            <a:r>
              <a:rPr lang="pt-BR" dirty="0" smtClean="0"/>
              <a:t> conforme </a:t>
            </a:r>
            <a:r>
              <a:rPr lang="pt-BR" dirty="0"/>
              <a:t>a </a:t>
            </a:r>
            <a:r>
              <a:rPr lang="pt-BR" dirty="0" smtClean="0"/>
              <a:t>necessidade;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6701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Técnicas aplicadas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Reaproveitamento de </a:t>
            </a:r>
            <a:r>
              <a:rPr lang="pt-BR" dirty="0" err="1"/>
              <a:t>Views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 descr="C:\Users\airtonfjr\Google Drive\TCC-Final\arquivos tcc\reaproveitamento de views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673" y="2879872"/>
            <a:ext cx="5820654" cy="24777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6571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Técnicas aplicadas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Reaproveitamento de </a:t>
            </a:r>
            <a:r>
              <a:rPr lang="pt-BR" dirty="0" err="1" smtClean="0"/>
              <a:t>Models</a:t>
            </a:r>
            <a:endParaRPr lang="pt-BR" dirty="0"/>
          </a:p>
          <a:p>
            <a:pPr lvl="1" algn="just"/>
            <a:r>
              <a:rPr lang="pt-BR" dirty="0"/>
              <a:t>Certas funções, aplicadas ao modelo, são utilizadas em todos os componentes e se fossem criadas em cada modelo provocariam duplicidade de </a:t>
            </a:r>
            <a:r>
              <a:rPr lang="pt-BR" dirty="0" smtClean="0"/>
              <a:t>código;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Todo componente </a:t>
            </a:r>
            <a:r>
              <a:rPr lang="pt-BR" dirty="0"/>
              <a:t>necessita ter um campo</a:t>
            </a:r>
            <a:r>
              <a:rPr lang="pt-BR" i="1" dirty="0"/>
              <a:t> id </a:t>
            </a:r>
            <a:r>
              <a:rPr lang="pt-BR" dirty="0"/>
              <a:t>e</a:t>
            </a:r>
            <a:r>
              <a:rPr lang="pt-BR" i="1" dirty="0"/>
              <a:t> nome</a:t>
            </a:r>
            <a:r>
              <a:rPr lang="pt-BR" dirty="0"/>
              <a:t>, para padronizar sua identificação e nomenclatura, respectivamente</a:t>
            </a:r>
          </a:p>
        </p:txBody>
      </p:sp>
    </p:spTree>
    <p:extLst>
      <p:ext uri="{BB962C8B-B14F-4D97-AF65-F5344CB8AC3E}">
        <p14:creationId xmlns:p14="http://schemas.microsoft.com/office/powerpoint/2010/main" val="2485924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Técnicas aplicadas</a:t>
            </a:r>
            <a:endParaRPr lang="pt-BR" dirty="0"/>
          </a:p>
        </p:txBody>
      </p:sp>
      <p:pic>
        <p:nvPicPr>
          <p:cNvPr id="5" name="Imagem 4" descr="C:\Users\airtonfjr\Google Drive\TCC-Final\arquivos tcc\DiagramaModel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77" y="2114575"/>
            <a:ext cx="4605699" cy="48572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Reaproveitamento de </a:t>
            </a:r>
            <a:r>
              <a:rPr lang="pt-BR" dirty="0" err="1"/>
              <a:t>Models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7876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Técnicas aplicadas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Reaproveitamento de </a:t>
            </a:r>
            <a:r>
              <a:rPr lang="pt-BR" dirty="0" err="1" smtClean="0"/>
              <a:t>Controllers</a:t>
            </a:r>
            <a:endParaRPr lang="pt-BR" dirty="0" smtClean="0"/>
          </a:p>
          <a:p>
            <a:pPr lvl="1" algn="just"/>
            <a:r>
              <a:rPr lang="pt-BR" dirty="0" smtClean="0"/>
              <a:t>Conforme o conceito </a:t>
            </a:r>
            <a:r>
              <a:rPr lang="pt-BR" dirty="0"/>
              <a:t>anteriormente citado, de que certas funções, agora aplicadas aos controles, são usadas em diversos </a:t>
            </a:r>
            <a:r>
              <a:rPr lang="pt-BR" dirty="0" smtClean="0"/>
              <a:t>componentes;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O arquivo </a:t>
            </a:r>
            <a:r>
              <a:rPr lang="pt-BR" dirty="0" err="1" smtClean="0"/>
              <a:t>Admin_controller.php</a:t>
            </a:r>
            <a:r>
              <a:rPr lang="pt-BR" dirty="0" smtClean="0"/>
              <a:t> é responsável </a:t>
            </a:r>
            <a:r>
              <a:rPr lang="pt-BR" dirty="0"/>
              <a:t>concentrar os métodos </a:t>
            </a:r>
            <a:r>
              <a:rPr lang="pt-BR" dirty="0" smtClean="0"/>
              <a:t>genéricos;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96126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aplicadas</a:t>
            </a:r>
          </a:p>
        </p:txBody>
      </p:sp>
      <p:pic>
        <p:nvPicPr>
          <p:cNvPr id="4" name="Imagem 3" descr="C:\Users\airtonfjr\Google Drive\TCC-Final\arquivos tcc\Diagrama de controle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646" y="2131392"/>
            <a:ext cx="4895157" cy="482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Reaproveitamento de </a:t>
            </a:r>
            <a:r>
              <a:rPr lang="pt-BR" dirty="0" err="1"/>
              <a:t>Controllers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5016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resultados foram divididos em dois grupos de informações. </a:t>
            </a:r>
            <a:endParaRPr lang="pt-BR" dirty="0" smtClean="0"/>
          </a:p>
          <a:p>
            <a:pPr lvl="1"/>
            <a:r>
              <a:rPr lang="pt-BR" dirty="0"/>
              <a:t>P</a:t>
            </a:r>
            <a:r>
              <a:rPr lang="pt-BR" dirty="0" smtClean="0"/>
              <a:t>erfil </a:t>
            </a:r>
            <a:r>
              <a:rPr lang="pt-BR" dirty="0"/>
              <a:t>do </a:t>
            </a:r>
            <a:r>
              <a:rPr lang="pt-BR" dirty="0" smtClean="0"/>
              <a:t>programador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I</a:t>
            </a:r>
            <a:r>
              <a:rPr lang="pt-BR" dirty="0" smtClean="0"/>
              <a:t>nformações </a:t>
            </a:r>
            <a:r>
              <a:rPr lang="pt-BR" dirty="0"/>
              <a:t>referentes às técnicas de </a:t>
            </a:r>
            <a:r>
              <a:rPr lang="pt-BR" dirty="0" err="1"/>
              <a:t>reúso</a:t>
            </a:r>
            <a:r>
              <a:rPr lang="pt-BR" dirty="0"/>
              <a:t> empregadas no protótipo.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57957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Qual sua idade?</a:t>
            </a:r>
          </a:p>
          <a:p>
            <a:endParaRPr lang="pt-BR" dirty="0"/>
          </a:p>
        </p:txBody>
      </p:sp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2661338648"/>
              </p:ext>
            </p:extLst>
          </p:nvPr>
        </p:nvGraphicFramePr>
        <p:xfrm>
          <a:off x="158525" y="2457987"/>
          <a:ext cx="8356825" cy="3349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068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A</a:t>
            </a:r>
            <a:r>
              <a:rPr lang="pt-BR" dirty="0" smtClean="0"/>
              <a:t>proveitar </a:t>
            </a:r>
            <a:r>
              <a:rPr lang="pt-BR" dirty="0"/>
              <a:t>da melhor maneira possível os códigos já </a:t>
            </a:r>
            <a:r>
              <a:rPr lang="pt-BR" dirty="0" smtClean="0"/>
              <a:t>desenvolvidos;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Evitar a duplicidade de códigos e com o mínimo de falhas?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Quais </a:t>
            </a:r>
            <a:r>
              <a:rPr lang="pt-BR" b="1" dirty="0"/>
              <a:t>técnicas de </a:t>
            </a:r>
            <a:r>
              <a:rPr lang="pt-BR" b="1" dirty="0" err="1"/>
              <a:t>reúso</a:t>
            </a:r>
            <a:r>
              <a:rPr lang="pt-BR" b="1" dirty="0"/>
              <a:t> podem ser aplicadas ao desenvolvimento de CMS de modo a tornar o processo mais ágil e diminuir a possibilidade de falha?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493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Qual a sua formação (graduação, cursos e/ou certificações)?</a:t>
            </a:r>
          </a:p>
          <a:p>
            <a:endParaRPr lang="pt-BR" dirty="0"/>
          </a:p>
        </p:txBody>
      </p:sp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1824223396"/>
              </p:ext>
            </p:extLst>
          </p:nvPr>
        </p:nvGraphicFramePr>
        <p:xfrm>
          <a:off x="1382019" y="2697474"/>
          <a:ext cx="5654647" cy="3883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23818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Quanto tempo você programa em PHP?</a:t>
            </a:r>
          </a:p>
          <a:p>
            <a:endParaRPr lang="pt-BR" dirty="0"/>
          </a:p>
        </p:txBody>
      </p:sp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546867512"/>
              </p:ext>
            </p:extLst>
          </p:nvPr>
        </p:nvGraphicFramePr>
        <p:xfrm>
          <a:off x="828228" y="2459865"/>
          <a:ext cx="6573055" cy="4044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27041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Você trabalha e/ou trabalhou com CMS (</a:t>
            </a:r>
            <a:r>
              <a:rPr lang="pt-BR" dirty="0" err="1"/>
              <a:t>Content</a:t>
            </a:r>
            <a:r>
              <a:rPr lang="pt-BR" dirty="0"/>
              <a:t> </a:t>
            </a:r>
            <a:r>
              <a:rPr lang="pt-BR" dirty="0" err="1"/>
              <a:t>Managent</a:t>
            </a:r>
            <a:r>
              <a:rPr lang="pt-BR" dirty="0"/>
              <a:t> System)?</a:t>
            </a:r>
          </a:p>
          <a:p>
            <a:endParaRPr lang="pt-BR" dirty="0"/>
          </a:p>
        </p:txBody>
      </p:sp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813592059"/>
              </p:ext>
            </p:extLst>
          </p:nvPr>
        </p:nvGraphicFramePr>
        <p:xfrm>
          <a:off x="866864" y="2550474"/>
          <a:ext cx="6383942" cy="3928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87666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pt-BR" dirty="0"/>
              <a:t>Quando está desenvolvendo, antes de iniciar o processo, você arquitetura o código para posterior reutilização?</a:t>
            </a:r>
          </a:p>
          <a:p>
            <a:endParaRPr lang="pt-BR" dirty="0"/>
          </a:p>
        </p:txBody>
      </p:sp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3311842182"/>
              </p:ext>
            </p:extLst>
          </p:nvPr>
        </p:nvGraphicFramePr>
        <p:xfrm>
          <a:off x="1317623" y="3032775"/>
          <a:ext cx="6216517" cy="3825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6167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sz="2000" dirty="0"/>
              <a:t>Qual a sua avaliação da estratégia “Pensar </a:t>
            </a:r>
            <a:r>
              <a:rPr lang="pt-BR" sz="2000" dirty="0" err="1"/>
              <a:t>reúso</a:t>
            </a:r>
            <a:r>
              <a:rPr lang="pt-BR" sz="2000" dirty="0"/>
              <a:t>” no contexto de técnicas de </a:t>
            </a:r>
            <a:r>
              <a:rPr lang="pt-BR" sz="2000" dirty="0" err="1"/>
              <a:t>reúso</a:t>
            </a:r>
            <a:r>
              <a:rPr lang="pt-BR" sz="2000" dirty="0"/>
              <a:t> aplicado ao protótipo apresentado?</a:t>
            </a:r>
          </a:p>
        </p:txBody>
      </p:sp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1779636882"/>
              </p:ext>
            </p:extLst>
          </p:nvPr>
        </p:nvGraphicFramePr>
        <p:xfrm>
          <a:off x="995652" y="2667115"/>
          <a:ext cx="7027886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30857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sz="2000" dirty="0" smtClean="0"/>
              <a:t>Qual </a:t>
            </a:r>
            <a:r>
              <a:rPr lang="pt-BR" sz="2000" dirty="0"/>
              <a:t>a sua avaliação da estratégia framework no contexto de técnicas de </a:t>
            </a:r>
            <a:r>
              <a:rPr lang="pt-BR" sz="2000" dirty="0" err="1"/>
              <a:t>reúso</a:t>
            </a:r>
            <a:r>
              <a:rPr lang="pt-BR" sz="2000" dirty="0"/>
              <a:t> aplicado ao protótipo apresentado?</a:t>
            </a:r>
          </a:p>
        </p:txBody>
      </p:sp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3513049674"/>
              </p:ext>
            </p:extLst>
          </p:nvPr>
        </p:nvGraphicFramePr>
        <p:xfrm>
          <a:off x="905501" y="2576963"/>
          <a:ext cx="72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06833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sz="2000" dirty="0" smtClean="0"/>
              <a:t>Qual </a:t>
            </a:r>
            <a:r>
              <a:rPr lang="pt-BR" sz="2000" dirty="0"/>
              <a:t>a sua avaliação da estratégia estrutura base no contexto de técnicas de </a:t>
            </a:r>
            <a:r>
              <a:rPr lang="pt-BR" sz="2000" dirty="0" err="1"/>
              <a:t>reúso</a:t>
            </a:r>
            <a:r>
              <a:rPr lang="pt-BR" sz="2000" dirty="0"/>
              <a:t> aplicado ao protótipo apresentado?</a:t>
            </a: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2676251994"/>
              </p:ext>
            </p:extLst>
          </p:nvPr>
        </p:nvGraphicFramePr>
        <p:xfrm>
          <a:off x="828228" y="2576963"/>
          <a:ext cx="72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68344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sz="2000" dirty="0" smtClean="0"/>
              <a:t>Qual </a:t>
            </a:r>
            <a:r>
              <a:rPr lang="pt-BR" sz="2000" dirty="0"/>
              <a:t>a sua avaliação da estratégia componentes no contexto de técnicas de </a:t>
            </a:r>
            <a:r>
              <a:rPr lang="pt-BR" sz="2000" dirty="0" err="1"/>
              <a:t>reúso</a:t>
            </a:r>
            <a:r>
              <a:rPr lang="pt-BR" sz="2000" dirty="0"/>
              <a:t> aplicado ao protótipo apresentado?</a:t>
            </a:r>
          </a:p>
        </p:txBody>
      </p:sp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1601393256"/>
              </p:ext>
            </p:extLst>
          </p:nvPr>
        </p:nvGraphicFramePr>
        <p:xfrm>
          <a:off x="815350" y="2671717"/>
          <a:ext cx="72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53491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sz="2000" dirty="0" smtClean="0"/>
              <a:t>Qual </a:t>
            </a:r>
            <a:r>
              <a:rPr lang="pt-BR" sz="2000" dirty="0"/>
              <a:t>a sua avaliação da estratégia biblioteca de componentes no contexto de técnicas de </a:t>
            </a:r>
            <a:r>
              <a:rPr lang="pt-BR" sz="2000" dirty="0" err="1"/>
              <a:t>reúso</a:t>
            </a:r>
            <a:r>
              <a:rPr lang="pt-BR" sz="2000" dirty="0"/>
              <a:t> aplicado ao protótipo apresentado?</a:t>
            </a: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3026275809"/>
              </p:ext>
            </p:extLst>
          </p:nvPr>
        </p:nvGraphicFramePr>
        <p:xfrm>
          <a:off x="1021411" y="2671716"/>
          <a:ext cx="72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61328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sz="2000" dirty="0" smtClean="0"/>
              <a:t>Qual </a:t>
            </a:r>
            <a:r>
              <a:rPr lang="pt-BR" sz="2000" dirty="0"/>
              <a:t>a sua avaliação da estratégia arquitetura MVC no contexto de técnicas de </a:t>
            </a:r>
            <a:r>
              <a:rPr lang="pt-BR" sz="2000" dirty="0" err="1"/>
              <a:t>reúso</a:t>
            </a:r>
            <a:r>
              <a:rPr lang="pt-BR" sz="2000" dirty="0"/>
              <a:t> aplicado ao protótipo apresentado?</a:t>
            </a: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1741161009"/>
              </p:ext>
            </p:extLst>
          </p:nvPr>
        </p:nvGraphicFramePr>
        <p:xfrm>
          <a:off x="815349" y="2576963"/>
          <a:ext cx="72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2273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Analisar </a:t>
            </a:r>
            <a:r>
              <a:rPr lang="pt-BR" dirty="0"/>
              <a:t>como as principais técnicas de </a:t>
            </a:r>
            <a:r>
              <a:rPr lang="pt-BR" dirty="0" err="1"/>
              <a:t>reúso</a:t>
            </a:r>
            <a:r>
              <a:rPr lang="pt-BR" dirty="0"/>
              <a:t> podem ser utilizadas para otimizar o desenvolvimento de CMS.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543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sz="2000" dirty="0" smtClean="0"/>
              <a:t>Qual </a:t>
            </a:r>
            <a:r>
              <a:rPr lang="pt-BR" sz="2000" dirty="0"/>
              <a:t>a sua avaliação da estratégia “padrões de projeto” no contexto de técnicas de </a:t>
            </a:r>
            <a:r>
              <a:rPr lang="pt-BR" sz="2000" dirty="0" err="1"/>
              <a:t>reúso</a:t>
            </a:r>
            <a:r>
              <a:rPr lang="pt-BR" sz="2000" dirty="0"/>
              <a:t> aplicado ao protótipo apresentado?</a:t>
            </a: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1061212510"/>
              </p:ext>
            </p:extLst>
          </p:nvPr>
        </p:nvGraphicFramePr>
        <p:xfrm>
          <a:off x="957017" y="2576963"/>
          <a:ext cx="72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59585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sz="2000" dirty="0" smtClean="0"/>
              <a:t>Qual </a:t>
            </a:r>
            <a:r>
              <a:rPr lang="pt-BR" sz="2000" dirty="0"/>
              <a:t>a sua avaliação da estratégia reaproveitamento de </a:t>
            </a:r>
            <a:r>
              <a:rPr lang="pt-BR" sz="2000" dirty="0" err="1"/>
              <a:t>views</a:t>
            </a:r>
            <a:r>
              <a:rPr lang="pt-BR" sz="2000" dirty="0"/>
              <a:t> no contexto de técnicas de </a:t>
            </a:r>
            <a:r>
              <a:rPr lang="pt-BR" sz="2000" dirty="0" err="1"/>
              <a:t>reúso</a:t>
            </a:r>
            <a:r>
              <a:rPr lang="pt-BR" sz="2000" dirty="0"/>
              <a:t> aplicado ao protótipo apresentado?</a:t>
            </a: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1367020625"/>
              </p:ext>
            </p:extLst>
          </p:nvPr>
        </p:nvGraphicFramePr>
        <p:xfrm>
          <a:off x="995653" y="2576963"/>
          <a:ext cx="72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16701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sz="2000" dirty="0" smtClean="0"/>
              <a:t>Qual </a:t>
            </a:r>
            <a:r>
              <a:rPr lang="pt-BR" sz="2000" dirty="0"/>
              <a:t>a sua avaliação da estratégia reaproveitamento de </a:t>
            </a:r>
            <a:r>
              <a:rPr lang="pt-BR" sz="2000" dirty="0" err="1"/>
              <a:t>models</a:t>
            </a:r>
            <a:r>
              <a:rPr lang="pt-BR" sz="2000" dirty="0"/>
              <a:t> no contexto de técnicas de </a:t>
            </a:r>
            <a:r>
              <a:rPr lang="pt-BR" sz="2000" dirty="0" err="1"/>
              <a:t>reúso</a:t>
            </a:r>
            <a:r>
              <a:rPr lang="pt-BR" sz="2000" dirty="0"/>
              <a:t> aplicado ao protótipo apresentado?</a:t>
            </a: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1076939730"/>
              </p:ext>
            </p:extLst>
          </p:nvPr>
        </p:nvGraphicFramePr>
        <p:xfrm>
          <a:off x="1008532" y="2414139"/>
          <a:ext cx="72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11721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sz="2000" dirty="0" smtClean="0"/>
              <a:t>Qual </a:t>
            </a:r>
            <a:r>
              <a:rPr lang="pt-BR" sz="2000" dirty="0"/>
              <a:t>a sua avaliação da estratégia reaproveitamento de </a:t>
            </a:r>
            <a:r>
              <a:rPr lang="pt-BR" sz="2000" dirty="0" err="1"/>
              <a:t>controllers</a:t>
            </a:r>
            <a:r>
              <a:rPr lang="pt-BR" sz="2000" dirty="0"/>
              <a:t> no contexto de técnicas de </a:t>
            </a:r>
            <a:r>
              <a:rPr lang="pt-BR" sz="2000" dirty="0" err="1"/>
              <a:t>reúso</a:t>
            </a:r>
            <a:r>
              <a:rPr lang="pt-BR" sz="2000" dirty="0"/>
              <a:t> aplicado ao protótipo apresentado?</a:t>
            </a: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2263963417"/>
              </p:ext>
            </p:extLst>
          </p:nvPr>
        </p:nvGraphicFramePr>
        <p:xfrm>
          <a:off x="957017" y="2465654"/>
          <a:ext cx="72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77297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sz="2000" dirty="0" smtClean="0"/>
              <a:t>Qual </a:t>
            </a:r>
            <a:r>
              <a:rPr lang="pt-BR" sz="2000" dirty="0"/>
              <a:t>a sua avaliação geral das técnicas de </a:t>
            </a:r>
            <a:r>
              <a:rPr lang="pt-BR" sz="2000" dirty="0" err="1"/>
              <a:t>reúso</a:t>
            </a:r>
            <a:r>
              <a:rPr lang="pt-BR" sz="2000" dirty="0"/>
              <a:t> aplicadas ao protótipo apresentado?</a:t>
            </a: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4195299572"/>
              </p:ext>
            </p:extLst>
          </p:nvPr>
        </p:nvGraphicFramePr>
        <p:xfrm>
          <a:off x="957017" y="2576963"/>
          <a:ext cx="72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67141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Limitações do projeto:</a:t>
            </a:r>
          </a:p>
          <a:p>
            <a:pPr lvl="1" algn="just"/>
            <a:r>
              <a:rPr lang="pt-BR" dirty="0"/>
              <a:t>O número de avaliadores do protótipo, apesar de serem qualificados, com experiência na área de desenvolvimento, pode ser considerado </a:t>
            </a:r>
            <a:r>
              <a:rPr lang="pt-BR" dirty="0" smtClean="0"/>
              <a:t>baixo;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Além disso, o uso de apenas um protótipo pode mascarar algumas situações em que a implementação de CMS ocorra em cenários </a:t>
            </a:r>
            <a:r>
              <a:rPr lang="pt-BR" dirty="0" smtClean="0"/>
              <a:t>diferentes</a:t>
            </a:r>
            <a:r>
              <a:rPr lang="pt-BR" dirty="0"/>
              <a:t>;</a:t>
            </a: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7084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10781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Perfil do desenvolvedor</a:t>
            </a:r>
          </a:p>
          <a:p>
            <a:pPr lvl="1"/>
            <a:r>
              <a:rPr lang="pt-BR" dirty="0" smtClean="0"/>
              <a:t>Idade média: 28 anos;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Tempo de experiência média em PHP: 8 anos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83% está cursando ou já cursou uma </a:t>
            </a:r>
            <a:r>
              <a:rPr lang="pt-BR" dirty="0" smtClean="0"/>
              <a:t>graduação;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83% esta </a:t>
            </a:r>
            <a:r>
              <a:rPr lang="pt-BR" dirty="0"/>
              <a:t>já haviam trabalhado e/ou trabalhavam com </a:t>
            </a:r>
            <a:r>
              <a:rPr lang="pt-BR" dirty="0" smtClean="0"/>
              <a:t>CMS;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83% </a:t>
            </a:r>
            <a:r>
              <a:rPr lang="pt-BR" dirty="0"/>
              <a:t>arquitetam seus códigos para posterior </a:t>
            </a:r>
            <a:r>
              <a:rPr lang="pt-BR" dirty="0" err="1"/>
              <a:t>reúso</a:t>
            </a:r>
            <a:r>
              <a:rPr lang="pt-BR" dirty="0"/>
              <a:t> no ato que do </a:t>
            </a:r>
            <a:r>
              <a:rPr lang="pt-BR" dirty="0" smtClean="0"/>
              <a:t>desenvolvimento;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39055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Técnicas como </a:t>
            </a:r>
            <a:r>
              <a:rPr lang="pt-BR" dirty="0"/>
              <a:t>“pensar </a:t>
            </a:r>
            <a:r>
              <a:rPr lang="pt-BR" dirty="0" err="1"/>
              <a:t>reúso</a:t>
            </a:r>
            <a:r>
              <a:rPr lang="pt-BR" dirty="0"/>
              <a:t>”, “padrões de projeto”, “componentes” e “estrutura base” obtiveram um </a:t>
            </a:r>
            <a:r>
              <a:rPr lang="pt-BR" dirty="0" smtClean="0"/>
              <a:t>resultado </a:t>
            </a:r>
            <a:r>
              <a:rPr lang="pt-BR" dirty="0"/>
              <a:t>bastante </a:t>
            </a:r>
            <a:r>
              <a:rPr lang="pt-BR" dirty="0" smtClean="0"/>
              <a:t>relevante;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Framework </a:t>
            </a:r>
            <a:r>
              <a:rPr lang="pt-BR" dirty="0" err="1" smtClean="0"/>
              <a:t>codeigniter</a:t>
            </a:r>
            <a:r>
              <a:rPr lang="pt-BR" dirty="0" smtClean="0"/>
              <a:t> demonstrou ser um limitador do projeto;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Recomendou-se </a:t>
            </a:r>
            <a:r>
              <a:rPr lang="pt-BR" dirty="0" err="1" smtClean="0"/>
              <a:t>Zend</a:t>
            </a:r>
            <a:r>
              <a:rPr lang="pt-BR" dirty="0" smtClean="0"/>
              <a:t> e </a:t>
            </a:r>
            <a:r>
              <a:rPr lang="pt-BR" dirty="0" err="1" smtClean="0"/>
              <a:t>Symfony</a:t>
            </a:r>
            <a:r>
              <a:rPr lang="pt-BR" dirty="0" smtClean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63239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 Outros técnicas citadas</a:t>
            </a:r>
          </a:p>
          <a:p>
            <a:pPr lvl="1"/>
            <a:r>
              <a:rPr lang="pt-BR" dirty="0"/>
              <a:t>utilização de </a:t>
            </a:r>
            <a:r>
              <a:rPr lang="pt-BR" dirty="0" err="1"/>
              <a:t>APIs</a:t>
            </a:r>
            <a:r>
              <a:rPr lang="pt-BR" dirty="0"/>
              <a:t> para o </a:t>
            </a:r>
            <a:r>
              <a:rPr lang="pt-BR" dirty="0" err="1"/>
              <a:t>reúso</a:t>
            </a:r>
            <a:r>
              <a:rPr lang="pt-BR" dirty="0"/>
              <a:t> de </a:t>
            </a:r>
            <a:r>
              <a:rPr lang="pt-BR" dirty="0" smtClean="0"/>
              <a:t>funcionalidades;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O</a:t>
            </a:r>
            <a:r>
              <a:rPr lang="pt-BR" dirty="0" smtClean="0"/>
              <a:t>timizar </a:t>
            </a:r>
            <a:r>
              <a:rPr lang="pt-BR" dirty="0"/>
              <a:t>os nomes de cada </a:t>
            </a:r>
            <a:r>
              <a:rPr lang="pt-BR" dirty="0" smtClean="0"/>
              <a:t>componente;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Protótipo único limitou outras observações;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95982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Uso comercial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Automatiza </a:t>
            </a:r>
            <a:r>
              <a:rPr lang="pt-BR" dirty="0"/>
              <a:t>bastante o processo de um CMS </a:t>
            </a:r>
            <a:r>
              <a:rPr lang="pt-BR" dirty="0" smtClean="0"/>
              <a:t>simples;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baseia-se na agilidade do processo de criação do software e sua rentabilidade</a:t>
            </a:r>
          </a:p>
        </p:txBody>
      </p:sp>
    </p:spTree>
    <p:extLst>
      <p:ext uri="{BB962C8B-B14F-4D97-AF65-F5344CB8AC3E}">
        <p14:creationId xmlns:p14="http://schemas.microsoft.com/office/powerpoint/2010/main" val="202744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</a:t>
            </a:r>
            <a:r>
              <a:rPr lang="pt-BR" dirty="0"/>
              <a:t>Específicos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Pesquisar </a:t>
            </a:r>
            <a:r>
              <a:rPr lang="pt-BR" dirty="0"/>
              <a:t>na bibliografia as principais técnicas de </a:t>
            </a:r>
            <a:r>
              <a:rPr lang="pt-BR" dirty="0" smtClean="0"/>
              <a:t>reuso;</a:t>
            </a:r>
            <a:endParaRPr lang="pt-BR" dirty="0"/>
          </a:p>
          <a:p>
            <a:pPr algn="just"/>
            <a:r>
              <a:rPr lang="pt-BR" dirty="0" smtClean="0"/>
              <a:t>Elaborar </a:t>
            </a:r>
            <a:r>
              <a:rPr lang="pt-BR" dirty="0"/>
              <a:t>um protótipo a partir de técnicas de </a:t>
            </a:r>
            <a:r>
              <a:rPr lang="pt-BR" dirty="0" err="1" smtClean="0"/>
              <a:t>reúso</a:t>
            </a:r>
            <a:r>
              <a:rPr lang="pt-BR" dirty="0" smtClean="0"/>
              <a:t> </a:t>
            </a:r>
            <a:r>
              <a:rPr lang="pt-BR" dirty="0"/>
              <a:t>aplicado em </a:t>
            </a:r>
            <a:r>
              <a:rPr lang="pt-BR" dirty="0" smtClean="0"/>
              <a:t>CMS;</a:t>
            </a:r>
            <a:endParaRPr lang="pt-BR" dirty="0"/>
          </a:p>
          <a:p>
            <a:pPr algn="just"/>
            <a:r>
              <a:rPr lang="pt-BR" dirty="0" smtClean="0"/>
              <a:t>Analisar </a:t>
            </a:r>
            <a:r>
              <a:rPr lang="pt-BR" dirty="0"/>
              <a:t>o protótipo desenvolvido por meio de uma avaliação externa, utilizando um </a:t>
            </a:r>
            <a:r>
              <a:rPr lang="pt-BR" dirty="0" smtClean="0"/>
              <a:t>questionário;</a:t>
            </a:r>
            <a:endParaRPr lang="pt-BR" dirty="0"/>
          </a:p>
          <a:p>
            <a:pPr algn="just"/>
            <a:r>
              <a:rPr lang="pt-BR" dirty="0" smtClean="0"/>
              <a:t>Avaliar </a:t>
            </a:r>
            <a:r>
              <a:rPr lang="pt-BR" dirty="0"/>
              <a:t>os resultados provenientes da aplicação do modelo </a:t>
            </a:r>
            <a:r>
              <a:rPr lang="pt-BR" dirty="0" smtClean="0"/>
              <a:t>desenvolvido;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21697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Uso comercial:</a:t>
            </a:r>
          </a:p>
          <a:p>
            <a:pPr lvl="1"/>
            <a:r>
              <a:rPr lang="pt-BR" dirty="0" err="1"/>
              <a:t>R</a:t>
            </a:r>
            <a:r>
              <a:rPr lang="pt-BR" dirty="0" err="1" smtClean="0"/>
              <a:t>eúso</a:t>
            </a:r>
            <a:r>
              <a:rPr lang="pt-BR" dirty="0" smtClean="0"/>
              <a:t> </a:t>
            </a:r>
            <a:r>
              <a:rPr lang="pt-BR" dirty="0"/>
              <a:t>é muito dependente da especificidade que é </a:t>
            </a:r>
            <a:r>
              <a:rPr lang="pt-BR" dirty="0" smtClean="0"/>
              <a:t>criada;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I</a:t>
            </a:r>
            <a:r>
              <a:rPr lang="pt-BR" dirty="0" smtClean="0"/>
              <a:t>deia </a:t>
            </a:r>
            <a:r>
              <a:rPr lang="pt-BR" dirty="0"/>
              <a:t>é positiva mas deve ser mais aprofundada para ser usada no dia a </a:t>
            </a:r>
            <a:r>
              <a:rPr lang="pt-BR" dirty="0" smtClean="0"/>
              <a:t>dia;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Framework (</a:t>
            </a:r>
            <a:r>
              <a:rPr lang="pt-BR" dirty="0" err="1" smtClean="0"/>
              <a:t>namespace</a:t>
            </a:r>
            <a:r>
              <a:rPr lang="pt-BR" dirty="0" smtClean="0"/>
              <a:t> e organização de diretórios);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16024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Podem </a:t>
            </a:r>
            <a:r>
              <a:rPr lang="pt-BR" dirty="0"/>
              <a:t>representar um ganho no processo de construção do </a:t>
            </a:r>
            <a:r>
              <a:rPr lang="pt-BR" dirty="0" smtClean="0"/>
              <a:t>software;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</a:t>
            </a:r>
            <a:r>
              <a:rPr lang="pt-BR" dirty="0" smtClean="0"/>
              <a:t>lgumas </a:t>
            </a:r>
            <a:r>
              <a:rPr lang="pt-BR" dirty="0"/>
              <a:t>demonstraram ser mais relevantes do que outras como o uso de componentes, estrutura base, “pensar </a:t>
            </a:r>
            <a:r>
              <a:rPr lang="pt-BR" dirty="0" err="1"/>
              <a:t>reúso</a:t>
            </a:r>
            <a:r>
              <a:rPr lang="pt-BR" dirty="0"/>
              <a:t>”, padrões de projeto e </a:t>
            </a:r>
            <a:r>
              <a:rPr lang="pt-BR" dirty="0" smtClean="0"/>
              <a:t>framework;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40133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Trabalhos futuros;</a:t>
            </a:r>
          </a:p>
          <a:p>
            <a:pPr lvl="1"/>
            <a:r>
              <a:rPr lang="pt-BR" dirty="0" smtClean="0"/>
              <a:t>Utilização de outro framework;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Outros cenários;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Maior número de avaliadores;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Outras linguagens além do PHP;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5939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Finalmente, este trabalho apresenta subsídios que podem contribuir com os desenvolvedores de software, uma vez que demonstra indícios de que as técnicas de </a:t>
            </a:r>
            <a:r>
              <a:rPr lang="pt-BR" dirty="0" err="1"/>
              <a:t>reúso</a:t>
            </a:r>
            <a:r>
              <a:rPr lang="pt-BR" dirty="0"/>
              <a:t> podem representar um ganho significativo para a elaboração de CMS, potencializando um desenvolvimento menos propenso a erros, com a diminuição na duplicidade de códigos e um processo mais ágil.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26694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Agradecimentos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Rafael Ramires Jaques;</a:t>
            </a:r>
          </a:p>
          <a:p>
            <a:r>
              <a:rPr lang="pt-BR" dirty="0" err="1" smtClean="0"/>
              <a:t>Kamila</a:t>
            </a:r>
            <a:r>
              <a:rPr lang="pt-BR" dirty="0" smtClean="0"/>
              <a:t> </a:t>
            </a:r>
            <a:r>
              <a:rPr lang="pt-BR" dirty="0" err="1" smtClean="0"/>
              <a:t>Girardi</a:t>
            </a:r>
            <a:r>
              <a:rPr lang="pt-BR" dirty="0" smtClean="0"/>
              <a:t>;</a:t>
            </a:r>
          </a:p>
          <a:p>
            <a:r>
              <a:rPr lang="pt-BR" dirty="0" smtClean="0"/>
              <a:t>Todos os avaliadores do projeto;</a:t>
            </a:r>
          </a:p>
          <a:p>
            <a:r>
              <a:rPr lang="pt-BR" dirty="0" smtClean="0"/>
              <a:t>Banca avaliadora;</a:t>
            </a:r>
          </a:p>
          <a:p>
            <a:r>
              <a:rPr lang="pt-BR" dirty="0" smtClean="0"/>
              <a:t>Karina </a:t>
            </a:r>
            <a:r>
              <a:rPr lang="pt-BR" dirty="0" err="1" smtClean="0"/>
              <a:t>Petroli</a:t>
            </a:r>
            <a:r>
              <a:rPr lang="pt-BR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625215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816734"/>
          </a:xfrm>
        </p:spPr>
        <p:txBody>
          <a:bodyPr>
            <a:normAutofit/>
          </a:bodyPr>
          <a:lstStyle/>
          <a:p>
            <a:pPr algn="ctr"/>
            <a:r>
              <a:rPr lang="pt-BR" sz="9600" dirty="0" smtClean="0"/>
              <a:t>Obrigado</a:t>
            </a:r>
            <a:br>
              <a:rPr lang="pt-BR" sz="9600" dirty="0" smtClean="0"/>
            </a:br>
            <a:r>
              <a:rPr lang="pt-BR" sz="6000" dirty="0" smtClean="0"/>
              <a:t>Perguntas?</a:t>
            </a:r>
            <a:br>
              <a:rPr lang="pt-BR" sz="6000" dirty="0" smtClean="0"/>
            </a:br>
            <a:r>
              <a:rPr lang="pt-BR" sz="6000" dirty="0"/>
              <a:t/>
            </a:r>
            <a:br>
              <a:rPr lang="pt-BR" sz="6000" dirty="0"/>
            </a:br>
            <a:r>
              <a:rPr lang="pt-BR" sz="3200" dirty="0" smtClean="0"/>
              <a:t>Airton F. Junior</a:t>
            </a:r>
            <a:br>
              <a:rPr lang="pt-BR" sz="3200" dirty="0" smtClean="0"/>
            </a:br>
            <a:r>
              <a:rPr lang="pt-BR" sz="3200" dirty="0" smtClean="0"/>
              <a:t>airtonfjunior88@gmail.com</a:t>
            </a:r>
            <a:br>
              <a:rPr lang="pt-BR" sz="3200" dirty="0" smtClean="0"/>
            </a:b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7515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Revisão bibliográfica</a:t>
            </a:r>
          </a:p>
          <a:p>
            <a:endParaRPr lang="pt-BR" dirty="0" smtClean="0"/>
          </a:p>
          <a:p>
            <a:r>
              <a:rPr lang="pt-BR" dirty="0" smtClean="0"/>
              <a:t>Prototipação e questionário</a:t>
            </a:r>
          </a:p>
          <a:p>
            <a:endParaRPr lang="pt-BR" dirty="0"/>
          </a:p>
          <a:p>
            <a:r>
              <a:rPr lang="pt-BR" dirty="0" smtClean="0"/>
              <a:t>Avaliação dos 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367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Metodologia</a:t>
            </a:r>
            <a:br>
              <a:rPr lang="pt-BR" dirty="0" smtClean="0"/>
            </a:br>
            <a:r>
              <a:rPr lang="pt-BR" dirty="0" smtClean="0"/>
              <a:t>- Revisão bibliográfica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algn="just"/>
            <a:r>
              <a:rPr lang="pt-BR" dirty="0" smtClean="0"/>
              <a:t>Livros</a:t>
            </a:r>
            <a:r>
              <a:rPr lang="pt-BR" dirty="0"/>
              <a:t>, monografias de graduação, dissertações de mestrado e teses de </a:t>
            </a:r>
            <a:r>
              <a:rPr lang="pt-BR" dirty="0" smtClean="0"/>
              <a:t>doutorado;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</a:t>
            </a:r>
            <a:r>
              <a:rPr lang="pt-BR" dirty="0" smtClean="0"/>
              <a:t>esquisar </a:t>
            </a:r>
            <a:r>
              <a:rPr lang="pt-BR" dirty="0"/>
              <a:t>técnicas que, após a sua análise, possam ser utilizadas neste projeto como embasamento técnico</a:t>
            </a:r>
          </a:p>
        </p:txBody>
      </p:sp>
    </p:spTree>
    <p:extLst>
      <p:ext uri="{BB962C8B-B14F-4D97-AF65-F5344CB8AC3E}">
        <p14:creationId xmlns:p14="http://schemas.microsoft.com/office/powerpoint/2010/main" val="1175926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Metodologia</a:t>
            </a:r>
            <a:br>
              <a:rPr lang="pt-BR" dirty="0" smtClean="0"/>
            </a:br>
            <a:r>
              <a:rPr lang="pt-BR" dirty="0"/>
              <a:t>Prototipação e </a:t>
            </a:r>
            <a:r>
              <a:rPr lang="pt-BR" dirty="0" smtClean="0"/>
              <a:t>questionário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Protótipo tem função </a:t>
            </a:r>
            <a:r>
              <a:rPr lang="pt-BR" dirty="0"/>
              <a:t>de verificar conceitos, experimentar opções de projeto e descobrir problemas (</a:t>
            </a:r>
            <a:r>
              <a:rPr lang="pt-BR" dirty="0" smtClean="0"/>
              <a:t>SOMERVILLE</a:t>
            </a:r>
            <a:r>
              <a:rPr lang="pt-BR" dirty="0"/>
              <a:t>, 2011, p. 30</a:t>
            </a:r>
            <a:r>
              <a:rPr lang="pt-BR" dirty="0" smtClean="0"/>
              <a:t>);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Simular </a:t>
            </a:r>
            <a:r>
              <a:rPr lang="pt-BR" dirty="0"/>
              <a:t>um cenário real de desenvolvimento de CMS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PHP, </a:t>
            </a:r>
            <a:r>
              <a:rPr lang="pt-BR" dirty="0" err="1" smtClean="0"/>
              <a:t>MySql</a:t>
            </a:r>
            <a:r>
              <a:rPr lang="pt-BR" dirty="0" smtClean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0058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</TotalTime>
  <Words>1761</Words>
  <Application>Microsoft Office PowerPoint</Application>
  <PresentationFormat>Apresentação na tela (4:3)</PresentationFormat>
  <Paragraphs>302</Paragraphs>
  <Slides>65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65</vt:i4>
      </vt:variant>
    </vt:vector>
  </HeadingPairs>
  <TitlesOfParts>
    <vt:vector size="69" baseType="lpstr">
      <vt:lpstr>Arial</vt:lpstr>
      <vt:lpstr>Calibri</vt:lpstr>
      <vt:lpstr>Calibri Light</vt:lpstr>
      <vt:lpstr>Tema do Office</vt:lpstr>
      <vt:lpstr>TÉCNICAS DE REUSO: UMA ABORDAGEM EM SISTEMAS CMS PARA REAPROVEITAMENTO DE CÓDIGO E AGILIDADE NO PROCESSO DE DESENVOLVIMENTO</vt:lpstr>
      <vt:lpstr>Sumário</vt:lpstr>
      <vt:lpstr>Conceitualização</vt:lpstr>
      <vt:lpstr>Problema</vt:lpstr>
      <vt:lpstr>Objetivo Geral</vt:lpstr>
      <vt:lpstr>Objetivos Específicos </vt:lpstr>
      <vt:lpstr>Metodologia</vt:lpstr>
      <vt:lpstr>Metodologia - Revisão bibliográfica</vt:lpstr>
      <vt:lpstr>Metodologia Prototipação e questionário</vt:lpstr>
      <vt:lpstr>Metodologia Prototipação e questionário</vt:lpstr>
      <vt:lpstr>Metodologia Avaliação dos resultados</vt:lpstr>
      <vt:lpstr>Revisão bibliográfica</vt:lpstr>
      <vt:lpstr>Revisão bibliográfica CMS</vt:lpstr>
      <vt:lpstr>Revisão bibliográfica CMS</vt:lpstr>
      <vt:lpstr>Revisão bibliográfica Reúso</vt:lpstr>
      <vt:lpstr>Revisão bibliográfica Reúso</vt:lpstr>
      <vt:lpstr>Revisão bibliográfica Reúso</vt:lpstr>
      <vt:lpstr>Revisão bibliográfica Reúso</vt:lpstr>
      <vt:lpstr>Revisão bibliográfica Reúso</vt:lpstr>
      <vt:lpstr>Revisão bibliográfica Arquitetura de software</vt:lpstr>
      <vt:lpstr>Técnicas aplicadas</vt:lpstr>
      <vt:lpstr>Técnicas aplicadas</vt:lpstr>
      <vt:lpstr>Técnicas aplicadas</vt:lpstr>
      <vt:lpstr>Técnicas aplicadas</vt:lpstr>
      <vt:lpstr>Técnicas aplicadas</vt:lpstr>
      <vt:lpstr>Técnicas aplicadas</vt:lpstr>
      <vt:lpstr>Técnicas aplicadas</vt:lpstr>
      <vt:lpstr>Técnicas aplicadas</vt:lpstr>
      <vt:lpstr>Técnicas aplicadas</vt:lpstr>
      <vt:lpstr>Técnicas aplicadas</vt:lpstr>
      <vt:lpstr>Técnicas aplicadas</vt:lpstr>
      <vt:lpstr>Técnicas aplicadas</vt:lpstr>
      <vt:lpstr>Técnicas aplicadas</vt:lpstr>
      <vt:lpstr>Técnicas aplicadas</vt:lpstr>
      <vt:lpstr>Técnicas aplicadas</vt:lpstr>
      <vt:lpstr>Técnicas aplicadas</vt:lpstr>
      <vt:lpstr>Técnicas aplicadas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Análise dos Resultados</vt:lpstr>
      <vt:lpstr>Análise dos Resultados</vt:lpstr>
      <vt:lpstr>Análise dos resultados</vt:lpstr>
      <vt:lpstr>Análise dos resultados</vt:lpstr>
      <vt:lpstr>Análise dos resultados</vt:lpstr>
      <vt:lpstr>Análise dos resultados</vt:lpstr>
      <vt:lpstr>Considerações finais</vt:lpstr>
      <vt:lpstr>Considerações finais</vt:lpstr>
      <vt:lpstr>Considerações finais</vt:lpstr>
      <vt:lpstr>Agradecimentos</vt:lpstr>
      <vt:lpstr>Obrigado Perguntas?  Airton F. Junior airtonfjunior88@gmail.com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Reúso nos sistemas CMS: Como as técnicas de reúso podem facilitar o desenvolvimento de sistemas, diminuir falhas e agilizar o processo de criação de CMS</dc:title>
  <dc:creator>AirtonFJr</dc:creator>
  <cp:lastModifiedBy>airton fitarellijunior</cp:lastModifiedBy>
  <cp:revision>16</cp:revision>
  <dcterms:created xsi:type="dcterms:W3CDTF">2015-06-19T22:57:54Z</dcterms:created>
  <dcterms:modified xsi:type="dcterms:W3CDTF">2015-06-24T00:53:22Z</dcterms:modified>
</cp:coreProperties>
</file>