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8" r:id="rId14"/>
    <p:sldId id="269" r:id="rId15"/>
    <p:sldId id="270" r:id="rId16"/>
    <p:sldId id="271" r:id="rId17"/>
    <p:sldId id="273" r:id="rId18"/>
    <p:sldId id="282" r:id="rId19"/>
    <p:sldId id="283" r:id="rId20"/>
    <p:sldId id="276" r:id="rId21"/>
    <p:sldId id="277" r:id="rId22"/>
    <p:sldId id="278" r:id="rId23"/>
    <p:sldId id="279" r:id="rId24"/>
  </p:sldIdLst>
  <p:sldSz cx="5041900" cy="3784600"/>
  <p:notesSz cx="5041900" cy="37846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5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142" y="1173226"/>
            <a:ext cx="4285615" cy="79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6285" y="2119376"/>
            <a:ext cx="3529330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2095" y="870458"/>
            <a:ext cx="2193226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96578" y="870458"/>
            <a:ext cx="2193226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01124" y="36952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21507" y="369129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99309" y="369129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55643" y="370537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66135" y="369510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76295" y="368494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692474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052342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963441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039642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052342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039642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052342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10609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323309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23309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234408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310609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323309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81576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94276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94276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81576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594276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883024" y="37154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855960" y="368892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776343" y="36849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761103" y="370272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928745" y="36849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964305" y="370272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9725"/>
            <a:ext cx="4851298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383" y="858291"/>
            <a:ext cx="4393133" cy="206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4246" y="3519678"/>
            <a:ext cx="1613408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2095" y="3519678"/>
            <a:ext cx="1159637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30168" y="3519678"/>
            <a:ext cx="1159637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The </a:t>
            </a:r>
            <a:r>
              <a:rPr spc="35" dirty="0"/>
              <a:t>many </a:t>
            </a:r>
            <a:r>
              <a:rPr spc="25" dirty="0"/>
              <a:t>facets </a:t>
            </a:r>
            <a:r>
              <a:rPr dirty="0"/>
              <a:t>of </a:t>
            </a:r>
            <a:r>
              <a:rPr spc="5" dirty="0"/>
              <a:t>Natural </a:t>
            </a:r>
            <a:r>
              <a:rPr spc="10" dirty="0"/>
              <a:t>Computing </a:t>
            </a:r>
            <a:r>
              <a:rPr spc="15" dirty="0"/>
              <a:t>-  </a:t>
            </a: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258" y="1626705"/>
            <a:ext cx="229870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30" dirty="0">
                <a:latin typeface="Tahoma"/>
                <a:cs typeface="Tahoma"/>
              </a:rPr>
              <a:t>Jean </a:t>
            </a:r>
            <a:r>
              <a:rPr sz="1000" spc="-20" dirty="0">
                <a:latin typeface="Tahoma"/>
                <a:cs typeface="Tahoma"/>
              </a:rPr>
              <a:t>Carlo Machado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30" dirty="0">
                <a:latin typeface="Tahoma"/>
                <a:cs typeface="Tahoma"/>
              </a:rPr>
              <a:t>Renato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Bustamante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" y="63500"/>
            <a:ext cx="48512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20" dirty="0" err="1">
                <a:latin typeface="Tahoma"/>
                <a:cs typeface="Tahoma"/>
              </a:rPr>
              <a:t>Cellular</a:t>
            </a:r>
            <a:r>
              <a:rPr lang="pt-BR" spc="-140" dirty="0">
                <a:latin typeface="Tahoma"/>
                <a:cs typeface="Tahoma"/>
              </a:rPr>
              <a:t> </a:t>
            </a:r>
            <a:r>
              <a:rPr lang="pt-BR" spc="-30" dirty="0" err="1">
                <a:latin typeface="Tahoma"/>
                <a:cs typeface="Tahoma"/>
              </a:rPr>
              <a:t>automata</a:t>
            </a:r>
            <a:endParaRPr spc="-45" dirty="0"/>
          </a:p>
        </p:txBody>
      </p:sp>
      <p:pic>
        <p:nvPicPr>
          <p:cNvPr id="1026" name="Picture 2" descr="https://upload.wikimedia.org/wikipedia/commons/thumb/7/7d/Textile_cone.JPG/250px-Textile_c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444500"/>
            <a:ext cx="1361124" cy="102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/>
          <p:cNvSpPr txBox="1"/>
          <p:nvPr/>
        </p:nvSpPr>
        <p:spPr>
          <a:xfrm>
            <a:off x="311150" y="538061"/>
            <a:ext cx="28194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marR="5080" indent="-4445">
              <a:lnSpc>
                <a:spcPct val="100000"/>
              </a:lnSpc>
            </a:pPr>
            <a:r>
              <a:rPr lang="en-US" sz="1000" dirty="0"/>
              <a:t>A cellular automaton is a dynamical system consisting of a regular grid of cells.</a:t>
            </a:r>
          </a:p>
          <a:p>
            <a:pPr marL="16510" marR="5080" indent="-4445">
              <a:lnSpc>
                <a:spcPct val="100000"/>
              </a:lnSpc>
            </a:pPr>
            <a:endParaRPr lang="en-US" sz="1000" dirty="0"/>
          </a:p>
          <a:p>
            <a:pPr marL="16510" marR="5080" indent="-4445">
              <a:lnSpc>
                <a:spcPct val="100000"/>
              </a:lnSpc>
            </a:pPr>
            <a:r>
              <a:rPr lang="en-US" sz="1000" dirty="0"/>
              <a:t> Each cell changes its state according to a list of given transition rules that determine its future state, based on its current state and the current states of some of its neighbors.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9474" y="1468066"/>
            <a:ext cx="12604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Autómatos celulares naturais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5041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5041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http://4.bp.blogspot.com/-u4vf3yUNjXY/UShJW2nF3DI/AAAAAAAACD4/S07R7nyPyB8/s1600/C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74396"/>
            <a:ext cx="2243138" cy="14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9725"/>
            <a:ext cx="48512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Neural</a:t>
            </a:r>
            <a:r>
              <a:rPr spc="5" dirty="0"/>
              <a:t> </a:t>
            </a:r>
            <a:r>
              <a:rPr spc="-45" dirty="0"/>
              <a:t>Net</a:t>
            </a:r>
            <a:r>
              <a:rPr lang="en-US" spc="-45" dirty="0"/>
              <a:t>w</a:t>
            </a:r>
            <a:r>
              <a:rPr spc="-45" dirty="0"/>
              <a:t>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074" y="814233"/>
            <a:ext cx="434975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marR="5080" indent="-4445">
              <a:lnSpc>
                <a:spcPct val="100000"/>
              </a:lnSpc>
            </a:pPr>
            <a:r>
              <a:rPr sz="1000" spc="-30" dirty="0">
                <a:latin typeface="Tahoma"/>
                <a:cs typeface="Tahoma"/>
              </a:rPr>
              <a:t>Three </a:t>
            </a:r>
            <a:r>
              <a:rPr sz="1000" spc="-25" dirty="0">
                <a:latin typeface="Tahoma"/>
                <a:cs typeface="Tahoma"/>
              </a:rPr>
              <a:t>important </a:t>
            </a:r>
            <a:r>
              <a:rPr sz="1000" spc="-45" dirty="0">
                <a:latin typeface="Tahoma"/>
                <a:cs typeface="Tahoma"/>
              </a:rPr>
              <a:t>features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neural </a:t>
            </a:r>
            <a:r>
              <a:rPr sz="1000" spc="-50" dirty="0">
                <a:latin typeface="Tahoma"/>
                <a:cs typeface="Tahoma"/>
              </a:rPr>
              <a:t>networks </a:t>
            </a:r>
            <a:r>
              <a:rPr sz="1000" spc="-65" dirty="0">
                <a:latin typeface="Tahoma"/>
                <a:cs typeface="Tahoma"/>
              </a:rPr>
              <a:t>are: </a:t>
            </a:r>
            <a:r>
              <a:rPr sz="1000" spc="-25" dirty="0">
                <a:latin typeface="Tahoma"/>
                <a:cs typeface="Tahoma"/>
              </a:rPr>
              <a:t>function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each </a:t>
            </a:r>
            <a:r>
              <a:rPr sz="1000" spc="-45" dirty="0">
                <a:latin typeface="Tahoma"/>
                <a:cs typeface="Tahoma"/>
              </a:rPr>
              <a:t>neuron, </a:t>
            </a:r>
            <a:r>
              <a:rPr sz="1000" spc="-35" dirty="0">
                <a:latin typeface="Tahoma"/>
                <a:cs typeface="Tahoma"/>
              </a:rPr>
              <a:t>the  </a:t>
            </a:r>
            <a:r>
              <a:rPr sz="1000" spc="-30" dirty="0">
                <a:latin typeface="Tahoma"/>
                <a:cs typeface="Tahoma"/>
              </a:rPr>
              <a:t>topology 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network,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learning </a:t>
            </a:r>
            <a:r>
              <a:rPr sz="1000" spc="-30" dirty="0">
                <a:latin typeface="Tahoma"/>
                <a:cs typeface="Tahoma"/>
              </a:rPr>
              <a:t>algorithm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change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weights</a:t>
            </a:r>
            <a:endParaRPr sz="1000" dirty="0">
              <a:latin typeface="Tahoma"/>
              <a:cs typeface="Tahoma"/>
            </a:endParaRPr>
          </a:p>
          <a:p>
            <a:pPr marL="16510">
              <a:lnSpc>
                <a:spcPct val="100000"/>
              </a:lnSpc>
              <a:spcBef>
                <a:spcPts val="590"/>
              </a:spcBef>
            </a:pPr>
            <a:r>
              <a:rPr sz="1000" spc="-30" dirty="0">
                <a:latin typeface="Tahoma"/>
                <a:cs typeface="Tahoma"/>
              </a:rPr>
              <a:t>Backward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propagation[k]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2050" name="Picture 2" descr="http://www.intechopen.com/source/html/39067/media/im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87500"/>
            <a:ext cx="2368550" cy="154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6621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Evolutionary</a:t>
            </a:r>
            <a:r>
              <a:rPr dirty="0"/>
              <a:t> </a:t>
            </a:r>
            <a:r>
              <a:rPr spc="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2" y="589763"/>
            <a:ext cx="43459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25" dirty="0">
                <a:latin typeface="Tahoma"/>
                <a:cs typeface="Tahoma"/>
              </a:rPr>
              <a:t>Evolutionary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algorithms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gained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momentum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60ties.</a:t>
            </a:r>
            <a:endParaRPr lang="en-US" sz="1000" spc="-35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endParaRPr lang="en-US" sz="1000" spc="-35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mechanisms inspired by biological evolution, such as reproduction, mutation, recombination, and selection.</a:t>
            </a:r>
            <a:br>
              <a:rPr lang="en-US" sz="1000" spc="-35" dirty="0">
                <a:latin typeface="Tahoma"/>
                <a:cs typeface="Tahoma"/>
              </a:rPr>
            </a:br>
            <a:endParaRPr lang="en-US" sz="1000" spc="-35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000" spc="-20" dirty="0">
                <a:latin typeface="Tahoma"/>
                <a:cs typeface="Tahoma"/>
              </a:rPr>
              <a:t>Good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real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valued,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discrete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40" dirty="0">
                <a:latin typeface="Tahoma"/>
                <a:cs typeface="Tahoma"/>
              </a:rPr>
              <a:t>mixed </a:t>
            </a:r>
            <a:r>
              <a:rPr sz="1000" spc="-45" dirty="0">
                <a:latin typeface="Tahoma"/>
                <a:cs typeface="Tahoma"/>
              </a:rPr>
              <a:t>types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lang="en-US" sz="1000" spc="1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parameters.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95300" y="1702590"/>
            <a:ext cx="4851298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12700"/>
            <a:r>
              <a:rPr lang="pt-BR" kern="0" spc="-10" dirty="0" err="1"/>
              <a:t>Genethic</a:t>
            </a:r>
            <a:r>
              <a:rPr lang="pt-BR" kern="0" spc="-20" dirty="0"/>
              <a:t> </a:t>
            </a:r>
            <a:r>
              <a:rPr lang="pt-BR" kern="0" spc="5" dirty="0" err="1"/>
              <a:t>Algorithms</a:t>
            </a:r>
            <a:endParaRPr lang="pt-BR" kern="0" spc="5" dirty="0"/>
          </a:p>
        </p:txBody>
      </p:sp>
      <p:sp>
        <p:nvSpPr>
          <p:cNvPr id="6" name="object 3"/>
          <p:cNvSpPr txBox="1"/>
          <p:nvPr/>
        </p:nvSpPr>
        <p:spPr>
          <a:xfrm>
            <a:off x="190602" y="2284505"/>
            <a:ext cx="3408045" cy="427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400"/>
              </a:lnSpc>
            </a:pPr>
            <a:r>
              <a:rPr sz="1000" spc="-30" dirty="0">
                <a:latin typeface="Tahoma"/>
                <a:cs typeface="Tahoma"/>
              </a:rPr>
              <a:t>Genetic </a:t>
            </a:r>
            <a:r>
              <a:rPr sz="1000" spc="-35" dirty="0">
                <a:latin typeface="Tahoma"/>
                <a:cs typeface="Tahoma"/>
              </a:rPr>
              <a:t>algorithms </a:t>
            </a:r>
            <a:r>
              <a:rPr sz="1000" spc="-65" dirty="0">
                <a:latin typeface="Tahoma"/>
                <a:cs typeface="Tahoma"/>
              </a:rPr>
              <a:t>use </a:t>
            </a:r>
            <a:r>
              <a:rPr sz="1000" spc="-35" dirty="0">
                <a:latin typeface="Tahoma"/>
                <a:cs typeface="Tahoma"/>
              </a:rPr>
              <a:t>strings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represent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genetic </a:t>
            </a:r>
            <a:r>
              <a:rPr sz="1000" spc="-25" dirty="0">
                <a:latin typeface="Tahoma"/>
                <a:cs typeface="Tahoma"/>
              </a:rPr>
              <a:t>material.</a:t>
            </a:r>
            <a:endParaRPr lang="en-US" sz="1000" spc="-25" dirty="0">
              <a:latin typeface="Tahoma"/>
              <a:cs typeface="Tahoma"/>
            </a:endParaRPr>
          </a:p>
          <a:p>
            <a:pPr marL="12700" marR="5080">
              <a:lnSpc>
                <a:spcPct val="149400"/>
              </a:lnSpc>
            </a:pPr>
            <a:r>
              <a:rPr sz="1000" spc="-20" dirty="0">
                <a:latin typeface="Tahoma"/>
                <a:cs typeface="Tahoma"/>
              </a:rPr>
              <a:t>Good </a:t>
            </a:r>
            <a:r>
              <a:rPr sz="1000" spc="-40" dirty="0">
                <a:latin typeface="Tahoma"/>
                <a:cs typeface="Tahoma"/>
              </a:rPr>
              <a:t>for real</a:t>
            </a:r>
            <a:r>
              <a:rPr lang="en-US" sz="1000" spc="-4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valued</a:t>
            </a:r>
            <a:r>
              <a:rPr sz="1000" spc="-45" dirty="0">
                <a:latin typeface="Tahoma"/>
                <a:cs typeface="Tahoma"/>
              </a:rPr>
              <a:t>, </a:t>
            </a:r>
            <a:r>
              <a:rPr sz="1000" spc="-25" dirty="0">
                <a:latin typeface="Tahoma"/>
                <a:cs typeface="Tahoma"/>
              </a:rPr>
              <a:t>combinatorial</a:t>
            </a:r>
            <a:r>
              <a:rPr sz="1000" spc="19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tasks.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3074" name="Picture 2" descr="Computational.science.Genetic.algorithm.Crossover.One.Poin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806700"/>
            <a:ext cx="1598620" cy="79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Swarm</a:t>
            </a:r>
            <a:r>
              <a:rPr spc="-15" dirty="0"/>
              <a:t> </a:t>
            </a:r>
            <a:r>
              <a:rPr spc="5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4950" y="204342"/>
            <a:ext cx="4393133" cy="2064385"/>
          </a:xfrm>
          <a:prstGeom prst="rect">
            <a:avLst/>
          </a:prstGeom>
        </p:spPr>
        <p:txBody>
          <a:bodyPr vert="horz" wrap="square" lIns="0" tIns="395312" rIns="0" bIns="0" rtlCol="0">
            <a:spAutoFit/>
          </a:bodyPr>
          <a:lstStyle/>
          <a:p>
            <a:pPr marL="30480" marR="22860" indent="635">
              <a:lnSpc>
                <a:spcPct val="100000"/>
              </a:lnSpc>
            </a:pPr>
            <a:r>
              <a:rPr spc="-15" dirty="0"/>
              <a:t>The </a:t>
            </a:r>
            <a:r>
              <a:rPr spc="-25" dirty="0"/>
              <a:t>velocity </a:t>
            </a:r>
            <a:r>
              <a:rPr spc="-30" dirty="0"/>
              <a:t>of </a:t>
            </a:r>
            <a:r>
              <a:rPr spc="-35" dirty="0"/>
              <a:t>the </a:t>
            </a:r>
            <a:r>
              <a:rPr spc="-25" dirty="0"/>
              <a:t>particle </a:t>
            </a:r>
            <a:r>
              <a:rPr spc="-20" dirty="0"/>
              <a:t>in </a:t>
            </a:r>
            <a:r>
              <a:rPr spc="-50" dirty="0"/>
              <a:t>a </a:t>
            </a:r>
            <a:r>
              <a:rPr spc="-65" dirty="0"/>
              <a:t>swarm </a:t>
            </a:r>
            <a:r>
              <a:rPr spc="-30" dirty="0"/>
              <a:t>algorithm </a:t>
            </a:r>
            <a:r>
              <a:rPr spc="-55" dirty="0"/>
              <a:t>depends </a:t>
            </a:r>
            <a:r>
              <a:rPr spc="-45" dirty="0"/>
              <a:t>on </a:t>
            </a:r>
            <a:r>
              <a:rPr spc="5" dirty="0"/>
              <a:t>it’s </a:t>
            </a:r>
            <a:r>
              <a:rPr spc="-45" dirty="0"/>
              <a:t>previous </a:t>
            </a:r>
            <a:r>
              <a:rPr spc="-25" dirty="0"/>
              <a:t>velocity  </a:t>
            </a:r>
            <a:r>
              <a:rPr spc="-20" dirty="0"/>
              <a:t>(inertia).  There’s </a:t>
            </a:r>
            <a:r>
              <a:rPr spc="-50" dirty="0"/>
              <a:t>a </a:t>
            </a:r>
            <a:r>
              <a:rPr spc="-35" dirty="0"/>
              <a:t>good </a:t>
            </a:r>
            <a:r>
              <a:rPr spc="-40" dirty="0"/>
              <a:t>balance </a:t>
            </a:r>
            <a:r>
              <a:rPr spc="-60" dirty="0"/>
              <a:t>between </a:t>
            </a:r>
            <a:r>
              <a:rPr spc="-30" dirty="0"/>
              <a:t>global </a:t>
            </a:r>
            <a:r>
              <a:rPr spc="-35" dirty="0"/>
              <a:t>best </a:t>
            </a:r>
            <a:r>
              <a:rPr spc="-45" dirty="0"/>
              <a:t>and </a:t>
            </a:r>
            <a:r>
              <a:rPr spc="-15" dirty="0"/>
              <a:t>local </a:t>
            </a:r>
            <a:r>
              <a:rPr spc="45" dirty="0"/>
              <a:t> </a:t>
            </a:r>
            <a:r>
              <a:rPr spc="-35" dirty="0"/>
              <a:t>best.</a:t>
            </a:r>
          </a:p>
          <a:p>
            <a:pPr marL="34925" marR="5080" indent="-4445">
              <a:lnSpc>
                <a:spcPct val="100000"/>
              </a:lnSpc>
              <a:spcBef>
                <a:spcPts val="590"/>
              </a:spcBef>
            </a:pPr>
            <a:r>
              <a:rPr spc="-20" dirty="0"/>
              <a:t>Applied </a:t>
            </a:r>
            <a:r>
              <a:rPr spc="-45" dirty="0"/>
              <a:t>on unsupervised </a:t>
            </a:r>
            <a:r>
              <a:rPr spc="-40" dirty="0"/>
              <a:t>learning, </a:t>
            </a:r>
            <a:r>
              <a:rPr spc="-60" dirty="0"/>
              <a:t>game </a:t>
            </a:r>
            <a:r>
              <a:rPr spc="-40" dirty="0"/>
              <a:t>learning, scheduling </a:t>
            </a:r>
            <a:r>
              <a:rPr spc="-45" dirty="0"/>
              <a:t>and </a:t>
            </a:r>
            <a:r>
              <a:rPr spc="-35" dirty="0"/>
              <a:t>planning </a:t>
            </a:r>
            <a:r>
              <a:rPr spc="-25" dirty="0"/>
              <a:t>applica-  tions, </a:t>
            </a:r>
            <a:r>
              <a:rPr spc="-45" dirty="0"/>
              <a:t>and </a:t>
            </a:r>
            <a:r>
              <a:rPr spc="-50" dirty="0"/>
              <a:t>design</a:t>
            </a:r>
            <a:r>
              <a:rPr spc="70" dirty="0"/>
              <a:t> </a:t>
            </a:r>
            <a:r>
              <a:rPr spc="-25" dirty="0"/>
              <a:t>applications.</a:t>
            </a:r>
          </a:p>
          <a:p>
            <a:pPr marL="34925" marR="23495" indent="-4445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Ant </a:t>
            </a:r>
            <a:r>
              <a:rPr spc="-35" dirty="0"/>
              <a:t>algorithms </a:t>
            </a:r>
            <a:r>
              <a:rPr spc="-55" dirty="0"/>
              <a:t>have </a:t>
            </a:r>
            <a:r>
              <a:rPr spc="-60" dirty="0"/>
              <a:t>been used </a:t>
            </a:r>
            <a:r>
              <a:rPr spc="-10" dirty="0"/>
              <a:t>to </a:t>
            </a:r>
            <a:r>
              <a:rPr spc="-45" dirty="0"/>
              <a:t>solve </a:t>
            </a:r>
            <a:r>
              <a:rPr spc="-25" dirty="0"/>
              <a:t>combinatorial </a:t>
            </a:r>
            <a:r>
              <a:rPr spc="-20" dirty="0"/>
              <a:t>optimizations </a:t>
            </a:r>
            <a:r>
              <a:rPr spc="-45" dirty="0"/>
              <a:t>defined </a:t>
            </a:r>
            <a:r>
              <a:rPr spc="-50" dirty="0"/>
              <a:t>over  </a:t>
            </a:r>
            <a:r>
              <a:rPr spc="-35" dirty="0"/>
              <a:t>discrete </a:t>
            </a:r>
            <a:r>
              <a:rPr spc="-55" dirty="0"/>
              <a:t>search</a:t>
            </a:r>
            <a:r>
              <a:rPr dirty="0"/>
              <a:t> </a:t>
            </a:r>
            <a:r>
              <a:rPr spc="-50" dirty="0"/>
              <a:t>spaces.</a:t>
            </a:r>
          </a:p>
        </p:txBody>
      </p:sp>
      <p:pic>
        <p:nvPicPr>
          <p:cNvPr id="4098" name="Picture 2" descr="http://upload.wikimedia.org/wikipedia/commons/thumb/a/af/Aco_branches.svg/2000px-Aco_branche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6" y="1816100"/>
            <a:ext cx="2184454" cy="163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Artificial </a:t>
            </a:r>
            <a:r>
              <a:rPr spc="10" dirty="0"/>
              <a:t>Immune</a:t>
            </a:r>
            <a:r>
              <a:rPr spc="80" dirty="0"/>
              <a:t> </a:t>
            </a:r>
            <a:r>
              <a:rPr spc="5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5434" rIns="0" bIns="0" rtlCol="0">
            <a:spAutoFit/>
          </a:bodyPr>
          <a:lstStyle/>
          <a:p>
            <a:pPr marL="34925" marR="26034" indent="-4445">
              <a:lnSpc>
                <a:spcPct val="100000"/>
              </a:lnSpc>
            </a:pPr>
            <a:r>
              <a:rPr dirty="0"/>
              <a:t>Artificial </a:t>
            </a:r>
            <a:r>
              <a:rPr spc="-45" dirty="0"/>
              <a:t>immune </a:t>
            </a:r>
            <a:r>
              <a:rPr spc="-50" dirty="0"/>
              <a:t>systems </a:t>
            </a:r>
            <a:r>
              <a:rPr spc="-65" dirty="0"/>
              <a:t>uses </a:t>
            </a:r>
            <a:r>
              <a:rPr spc="-40" dirty="0"/>
              <a:t>learning, </a:t>
            </a:r>
            <a:r>
              <a:rPr spc="-65" dirty="0"/>
              <a:t>memory, </a:t>
            </a:r>
            <a:r>
              <a:rPr spc="-35" dirty="0"/>
              <a:t>associative </a:t>
            </a:r>
            <a:r>
              <a:rPr spc="-30" dirty="0"/>
              <a:t>retrieval </a:t>
            </a:r>
            <a:r>
              <a:rPr spc="-10" dirty="0"/>
              <a:t>to </a:t>
            </a:r>
            <a:r>
              <a:rPr spc="-45" dirty="0"/>
              <a:t>solve  </a:t>
            </a:r>
            <a:r>
              <a:rPr spc="-30" dirty="0"/>
              <a:t>recognition </a:t>
            </a:r>
            <a:r>
              <a:rPr spc="-45" dirty="0"/>
              <a:t>and </a:t>
            </a:r>
            <a:r>
              <a:rPr spc="-25" dirty="0"/>
              <a:t>classification </a:t>
            </a:r>
            <a:r>
              <a:rPr spc="-45" dirty="0"/>
              <a:t>problems.  </a:t>
            </a:r>
            <a:r>
              <a:rPr spc="-20" dirty="0"/>
              <a:t>Often </a:t>
            </a:r>
            <a:r>
              <a:rPr spc="-30" dirty="0"/>
              <a:t>called </a:t>
            </a:r>
            <a:r>
              <a:rPr spc="-50" dirty="0"/>
              <a:t>second</a:t>
            </a:r>
            <a:r>
              <a:rPr spc="185" dirty="0"/>
              <a:t> </a:t>
            </a:r>
            <a:r>
              <a:rPr spc="-35" dirty="0"/>
              <a:t>brain.</a:t>
            </a:r>
          </a:p>
          <a:p>
            <a:pPr marL="34925">
              <a:lnSpc>
                <a:spcPct val="100000"/>
              </a:lnSpc>
              <a:spcBef>
                <a:spcPts val="590"/>
              </a:spcBef>
            </a:pPr>
            <a:r>
              <a:rPr spc="-20" dirty="0"/>
              <a:t>Parts </a:t>
            </a:r>
            <a:r>
              <a:rPr spc="-30" dirty="0"/>
              <a:t>of </a:t>
            </a:r>
            <a:r>
              <a:rPr spc="-35" dirty="0"/>
              <a:t>the </a:t>
            </a:r>
            <a:r>
              <a:rPr spc="-45" dirty="0"/>
              <a:t>immune </a:t>
            </a:r>
            <a:r>
              <a:rPr spc="-55" dirty="0"/>
              <a:t>system:  </a:t>
            </a:r>
            <a:r>
              <a:rPr spc="-30" dirty="0"/>
              <a:t>innate (non-specific) </a:t>
            </a:r>
            <a:r>
              <a:rPr spc="-45" dirty="0"/>
              <a:t>and </a:t>
            </a:r>
            <a:r>
              <a:rPr spc="-35" dirty="0"/>
              <a:t>adaptive </a:t>
            </a:r>
            <a:r>
              <a:rPr spc="105" dirty="0"/>
              <a:t> </a:t>
            </a:r>
            <a:r>
              <a:rPr spc="-30" dirty="0"/>
              <a:t>(acquired).</a:t>
            </a:r>
          </a:p>
          <a:p>
            <a:pPr marL="34925" marR="5080">
              <a:lnSpc>
                <a:spcPct val="100000"/>
              </a:lnSpc>
              <a:spcBef>
                <a:spcPts val="590"/>
              </a:spcBef>
            </a:pPr>
            <a:r>
              <a:rPr spc="-40" dirty="0"/>
              <a:t>Used</a:t>
            </a:r>
            <a:r>
              <a:rPr spc="-70" dirty="0"/>
              <a:t> </a:t>
            </a:r>
            <a:r>
              <a:rPr spc="-20" dirty="0"/>
              <a:t>in</a:t>
            </a:r>
            <a:r>
              <a:rPr spc="-70" dirty="0"/>
              <a:t> </a:t>
            </a:r>
            <a:r>
              <a:rPr spc="-35" dirty="0"/>
              <a:t>computer</a:t>
            </a:r>
            <a:r>
              <a:rPr spc="-70" dirty="0"/>
              <a:t> </a:t>
            </a:r>
            <a:r>
              <a:rPr spc="-35" dirty="0"/>
              <a:t>virus</a:t>
            </a:r>
            <a:r>
              <a:rPr spc="-70" dirty="0"/>
              <a:t> </a:t>
            </a:r>
            <a:r>
              <a:rPr spc="-30" dirty="0"/>
              <a:t>detection,</a:t>
            </a:r>
            <a:r>
              <a:rPr spc="-50" dirty="0"/>
              <a:t> </a:t>
            </a:r>
            <a:r>
              <a:rPr spc="-40" dirty="0"/>
              <a:t>anomaly</a:t>
            </a:r>
            <a:r>
              <a:rPr spc="-70" dirty="0"/>
              <a:t> </a:t>
            </a:r>
            <a:r>
              <a:rPr spc="-30" dirty="0"/>
              <a:t>detection,</a:t>
            </a:r>
            <a:r>
              <a:rPr spc="-45" dirty="0"/>
              <a:t> </a:t>
            </a:r>
            <a:r>
              <a:rPr spc="-15" dirty="0"/>
              <a:t>fault</a:t>
            </a:r>
            <a:r>
              <a:rPr spc="-70" dirty="0"/>
              <a:t> </a:t>
            </a:r>
            <a:r>
              <a:rPr spc="-40" dirty="0"/>
              <a:t>diagnosis,</a:t>
            </a:r>
            <a:r>
              <a:rPr spc="-50" dirty="0"/>
              <a:t> </a:t>
            </a:r>
            <a:r>
              <a:rPr spc="-30" dirty="0"/>
              <a:t>pattern</a:t>
            </a:r>
            <a:r>
              <a:rPr spc="-70" dirty="0"/>
              <a:t> </a:t>
            </a:r>
            <a:r>
              <a:rPr spc="-45" dirty="0"/>
              <a:t>recog-  </a:t>
            </a:r>
            <a:r>
              <a:rPr spc="-20" dirty="0"/>
              <a:t>nition, </a:t>
            </a:r>
            <a:r>
              <a:rPr spc="-40" dirty="0"/>
              <a:t>machine learning, </a:t>
            </a:r>
            <a:r>
              <a:rPr spc="-30" dirty="0"/>
              <a:t>bioinformatics, </a:t>
            </a:r>
            <a:r>
              <a:rPr spc="-25" dirty="0"/>
              <a:t>optimizations, robotics </a:t>
            </a:r>
            <a:r>
              <a:rPr spc="-45" dirty="0"/>
              <a:t>and </a:t>
            </a:r>
            <a:r>
              <a:rPr spc="190" dirty="0"/>
              <a:t> </a:t>
            </a:r>
            <a:r>
              <a:rPr spc="-25" dirty="0"/>
              <a:t>control.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Artificial</a:t>
            </a:r>
            <a:r>
              <a:rPr spc="-10" dirty="0"/>
              <a:t> </a:t>
            </a:r>
            <a:r>
              <a:rPr spc="30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39" y="673100"/>
            <a:ext cx="435102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Artificial </a:t>
            </a:r>
            <a:r>
              <a:rPr sz="1000" spc="-50" dirty="0">
                <a:latin typeface="Tahoma"/>
                <a:cs typeface="Tahoma"/>
              </a:rPr>
              <a:t>systems </a:t>
            </a:r>
            <a:r>
              <a:rPr sz="1000" spc="-15" dirty="0">
                <a:latin typeface="Tahoma"/>
                <a:cs typeface="Tahoma"/>
              </a:rPr>
              <a:t>try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20" dirty="0">
                <a:latin typeface="Tahoma"/>
                <a:cs typeface="Tahoma"/>
              </a:rPr>
              <a:t>imitate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whole </a:t>
            </a:r>
            <a:r>
              <a:rPr sz="1000" spc="-10" dirty="0">
                <a:latin typeface="Tahoma"/>
                <a:cs typeface="Tahoma"/>
              </a:rPr>
              <a:t>“living </a:t>
            </a:r>
            <a:r>
              <a:rPr sz="1000" spc="-45" dirty="0">
                <a:latin typeface="Tahoma"/>
                <a:cs typeface="Tahoma"/>
              </a:rPr>
              <a:t>organism”. Lindenmayer </a:t>
            </a:r>
            <a:r>
              <a:rPr sz="1000" spc="-50" dirty="0">
                <a:latin typeface="Tahoma"/>
                <a:cs typeface="Tahoma"/>
              </a:rPr>
              <a:t>systems  </a:t>
            </a:r>
            <a:r>
              <a:rPr sz="1000" spc="-30" dirty="0">
                <a:latin typeface="Tahoma"/>
                <a:cs typeface="Tahoma"/>
              </a:rPr>
              <a:t>(L-systems) </a:t>
            </a:r>
            <a:r>
              <a:rPr sz="1000" spc="-45" dirty="0">
                <a:latin typeface="Tahoma"/>
                <a:cs typeface="Tahoma"/>
              </a:rPr>
              <a:t>1968, </a:t>
            </a:r>
            <a:r>
              <a:rPr sz="1000" spc="-60" dirty="0">
                <a:latin typeface="Tahoma"/>
                <a:cs typeface="Tahoma"/>
              </a:rPr>
              <a:t>are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15" dirty="0">
                <a:latin typeface="Tahoma"/>
                <a:cs typeface="Tahoma"/>
              </a:rPr>
              <a:t>first </a:t>
            </a:r>
            <a:r>
              <a:rPr sz="1000" spc="-55" dirty="0">
                <a:latin typeface="Tahoma"/>
                <a:cs typeface="Tahoma"/>
              </a:rPr>
              <a:t>research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15" dirty="0">
                <a:latin typeface="Tahoma"/>
                <a:cs typeface="Tahoma"/>
              </a:rPr>
              <a:t>artificial </a:t>
            </a:r>
            <a:r>
              <a:rPr sz="1000" spc="-25" dirty="0">
                <a:latin typeface="Tahoma"/>
                <a:cs typeface="Tahoma"/>
              </a:rPr>
              <a:t>life. </a:t>
            </a:r>
            <a:r>
              <a:rPr sz="1000" spc="-40" dirty="0">
                <a:latin typeface="Tahoma"/>
                <a:cs typeface="Tahoma"/>
              </a:rPr>
              <a:t>Used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40" dirty="0">
                <a:latin typeface="Tahoma"/>
                <a:cs typeface="Tahoma"/>
              </a:rPr>
              <a:t>model </a:t>
            </a:r>
            <a:r>
              <a:rPr sz="1000" spc="-20" dirty="0">
                <a:latin typeface="Tahoma"/>
                <a:cs typeface="Tahoma"/>
              </a:rPr>
              <a:t>plant </a:t>
            </a:r>
            <a:r>
              <a:rPr sz="1000" spc="-40" dirty="0">
                <a:latin typeface="Tahoma"/>
                <a:cs typeface="Tahoma"/>
              </a:rPr>
              <a:t>growth  </a:t>
            </a:r>
            <a:r>
              <a:rPr sz="1000" spc="-45" dirty="0">
                <a:latin typeface="Tahoma"/>
                <a:cs typeface="Tahoma"/>
              </a:rPr>
              <a:t>and development and </a:t>
            </a:r>
            <a:r>
              <a:rPr sz="1000" spc="-35" dirty="0">
                <a:latin typeface="Tahoma"/>
                <a:cs typeface="Tahoma"/>
              </a:rPr>
              <a:t>modeling the </a:t>
            </a:r>
            <a:r>
              <a:rPr sz="1000" spc="-40" dirty="0">
                <a:latin typeface="Tahoma"/>
                <a:cs typeface="Tahoma"/>
              </a:rPr>
              <a:t>morphology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other </a:t>
            </a:r>
            <a:r>
              <a:rPr sz="1000" spc="10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organisms.</a:t>
            </a:r>
            <a:endParaRPr sz="1000" dirty="0">
              <a:latin typeface="Tahoma"/>
              <a:cs typeface="Tahoma"/>
            </a:endParaRPr>
          </a:p>
          <a:p>
            <a:pPr marL="17145" algn="just">
              <a:lnSpc>
                <a:spcPct val="100000"/>
              </a:lnSpc>
              <a:spcBef>
                <a:spcPts val="590"/>
              </a:spcBef>
            </a:pPr>
            <a:r>
              <a:rPr sz="1000" spc="-25" dirty="0">
                <a:latin typeface="Tahoma"/>
                <a:cs typeface="Tahoma"/>
              </a:rPr>
              <a:t>Evolving </a:t>
            </a:r>
            <a:r>
              <a:rPr sz="1000" spc="-15" dirty="0">
                <a:latin typeface="Tahoma"/>
                <a:cs typeface="Tahoma"/>
              </a:rPr>
              <a:t>virtual </a:t>
            </a:r>
            <a:r>
              <a:rPr sz="1000" spc="-25" dirty="0">
                <a:latin typeface="Tahoma"/>
                <a:cs typeface="Tahoma"/>
              </a:rPr>
              <a:t>blocks </a:t>
            </a:r>
            <a:r>
              <a:rPr sz="1000" spc="-40" dirty="0">
                <a:latin typeface="Tahoma"/>
                <a:cs typeface="Tahoma"/>
              </a:rPr>
              <a:t>creatures </a:t>
            </a:r>
            <a:r>
              <a:rPr sz="1000" spc="-25" dirty="0">
                <a:latin typeface="Tahoma"/>
                <a:cs typeface="Tahoma"/>
              </a:rPr>
              <a:t>(36), </a:t>
            </a:r>
            <a:r>
              <a:rPr sz="1000" spc="-45" dirty="0">
                <a:latin typeface="Tahoma"/>
                <a:cs typeface="Tahoma"/>
              </a:rPr>
              <a:t>selected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25" dirty="0">
                <a:latin typeface="Tahoma"/>
                <a:cs typeface="Tahoma"/>
              </a:rPr>
              <a:t>their </a:t>
            </a:r>
            <a:r>
              <a:rPr sz="1000" spc="-15" dirty="0">
                <a:latin typeface="Tahoma"/>
                <a:cs typeface="Tahoma"/>
              </a:rPr>
              <a:t>ability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swim.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5124" name="Picture 4" descr="http://blog.kenperlin.com/wp-content/uploads/2009/06/tre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91" y="2230623"/>
            <a:ext cx="2981325" cy="15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algorithmicbotany.org/vmm-deluxe/JPEG/plantdev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9" y="151624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Membrane </a:t>
            </a:r>
            <a:r>
              <a:rPr spc="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825500"/>
            <a:ext cx="434848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000" spc="-40" dirty="0">
                <a:latin typeface="Tahoma"/>
                <a:cs typeface="Tahoma"/>
              </a:rPr>
              <a:t>Membrane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computing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studies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compartmentalized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internal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structures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effected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  membranes. </a:t>
            </a:r>
            <a:r>
              <a:rPr sz="1000" spc="-50" dirty="0">
                <a:latin typeface="Tahoma"/>
                <a:cs typeface="Tahoma"/>
              </a:rPr>
              <a:t>Uses </a:t>
            </a:r>
            <a:r>
              <a:rPr sz="1000" spc="-30" dirty="0">
                <a:latin typeface="Tahoma"/>
                <a:cs typeface="Tahoma"/>
              </a:rPr>
              <a:t>include </a:t>
            </a:r>
            <a:r>
              <a:rPr sz="1000" spc="-35" dirty="0">
                <a:latin typeface="Tahoma"/>
                <a:cs typeface="Tahoma"/>
              </a:rPr>
              <a:t>computer graphics, public-key </a:t>
            </a:r>
            <a:r>
              <a:rPr sz="1000" spc="-30" dirty="0">
                <a:latin typeface="Tahoma"/>
                <a:cs typeface="Tahoma"/>
              </a:rPr>
              <a:t>encryption, </a:t>
            </a:r>
            <a:r>
              <a:rPr sz="1000" spc="-35" dirty="0">
                <a:latin typeface="Tahoma"/>
                <a:cs typeface="Tahoma"/>
              </a:rPr>
              <a:t>approximation 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sorting algorithms,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linguistics.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90407" y="1784255"/>
            <a:ext cx="4851298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12700"/>
            <a:r>
              <a:rPr lang="pt-BR" kern="0" spc="-20"/>
              <a:t>Amorphous</a:t>
            </a:r>
            <a:r>
              <a:rPr lang="pt-BR" kern="0" spc="-10"/>
              <a:t> </a:t>
            </a:r>
            <a:r>
              <a:rPr lang="pt-BR" kern="0" spc="10"/>
              <a:t>Computing</a:t>
            </a:r>
            <a:endParaRPr lang="pt-BR" kern="0" spc="10" dirty="0"/>
          </a:p>
        </p:txBody>
      </p:sp>
      <p:sp>
        <p:nvSpPr>
          <p:cNvPr id="6" name="object 3"/>
          <p:cNvSpPr txBox="1"/>
          <p:nvPr/>
        </p:nvSpPr>
        <p:spPr>
          <a:xfrm>
            <a:off x="331469" y="2507749"/>
            <a:ext cx="43637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4445">
              <a:lnSpc>
                <a:spcPct val="100000"/>
              </a:lnSpc>
            </a:pPr>
            <a:r>
              <a:rPr sz="1000" spc="-35" dirty="0">
                <a:latin typeface="Tahoma"/>
                <a:cs typeface="Tahoma"/>
              </a:rPr>
              <a:t>Amorphous </a:t>
            </a:r>
            <a:r>
              <a:rPr sz="1000" spc="-40" dirty="0">
                <a:latin typeface="Tahoma"/>
                <a:cs typeface="Tahoma"/>
              </a:rPr>
              <a:t>programming </a:t>
            </a:r>
            <a:r>
              <a:rPr sz="1000" spc="-55" dirty="0">
                <a:latin typeface="Tahoma"/>
                <a:cs typeface="Tahoma"/>
              </a:rPr>
              <a:t>has </a:t>
            </a:r>
            <a:r>
              <a:rPr sz="1000" spc="-60" dirty="0">
                <a:latin typeface="Tahoma"/>
                <a:cs typeface="Tahoma"/>
              </a:rPr>
              <a:t>been used as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computing </a:t>
            </a:r>
            <a:r>
              <a:rPr sz="1000" spc="-40" dirty="0">
                <a:latin typeface="Tahoma"/>
                <a:cs typeface="Tahoma"/>
              </a:rPr>
              <a:t>paradigm.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goal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10" dirty="0">
                <a:latin typeface="Tahoma"/>
                <a:cs typeface="Tahoma"/>
              </a:rPr>
              <a:t>to  </a:t>
            </a:r>
            <a:r>
              <a:rPr sz="1000" spc="-55" dirty="0">
                <a:latin typeface="Tahoma"/>
                <a:cs typeface="Tahoma"/>
              </a:rPr>
              <a:t>engineer </a:t>
            </a:r>
            <a:r>
              <a:rPr sz="1000" spc="-30" dirty="0">
                <a:latin typeface="Tahoma"/>
                <a:cs typeface="Tahoma"/>
              </a:rPr>
              <a:t>specific </a:t>
            </a:r>
            <a:r>
              <a:rPr sz="1000" spc="-35" dirty="0">
                <a:latin typeface="Tahoma"/>
                <a:cs typeface="Tahoma"/>
              </a:rPr>
              <a:t>different </a:t>
            </a:r>
            <a:r>
              <a:rPr sz="1000" spc="-45" dirty="0">
                <a:latin typeface="Tahoma"/>
                <a:cs typeface="Tahoma"/>
              </a:rPr>
              <a:t>types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5" dirty="0">
                <a:latin typeface="Tahoma"/>
                <a:cs typeface="Tahoma"/>
              </a:rPr>
              <a:t>hardware.  </a:t>
            </a:r>
            <a:r>
              <a:rPr sz="1000" spc="-20" dirty="0">
                <a:latin typeface="Tahoma"/>
                <a:cs typeface="Tahoma"/>
              </a:rPr>
              <a:t>There’s </a:t>
            </a:r>
            <a:r>
              <a:rPr sz="1000" spc="-30" dirty="0">
                <a:latin typeface="Tahoma"/>
                <a:cs typeface="Tahoma"/>
              </a:rPr>
              <a:t>only </a:t>
            </a:r>
            <a:r>
              <a:rPr sz="1000" spc="-15" dirty="0">
                <a:latin typeface="Tahoma"/>
                <a:cs typeface="Tahoma"/>
              </a:rPr>
              <a:t>local 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communication.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Quantum</a:t>
            </a:r>
            <a:r>
              <a:rPr spc="15" dirty="0"/>
              <a:t> </a:t>
            </a:r>
            <a:r>
              <a:rPr spc="2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131" y="1101166"/>
            <a:ext cx="4370070" cy="145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23495" algn="just">
              <a:lnSpc>
                <a:spcPct val="100000"/>
              </a:lnSpc>
            </a:pPr>
            <a:r>
              <a:rPr sz="1000" spc="-45" dirty="0">
                <a:latin typeface="Tahoma"/>
                <a:cs typeface="Tahoma"/>
              </a:rPr>
              <a:t>Feynman </a:t>
            </a:r>
            <a:r>
              <a:rPr sz="1000" spc="-15" dirty="0">
                <a:latin typeface="Tahoma"/>
                <a:cs typeface="Tahoma"/>
              </a:rPr>
              <a:t>first </a:t>
            </a:r>
            <a:r>
              <a:rPr sz="1000" spc="-55" dirty="0">
                <a:latin typeface="Tahoma"/>
                <a:cs typeface="Tahoma"/>
              </a:rPr>
              <a:t>suggested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quantum computer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45" dirty="0">
                <a:latin typeface="Tahoma"/>
                <a:cs typeface="Tahoma"/>
              </a:rPr>
              <a:t>1982.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20" dirty="0">
                <a:latin typeface="Tahoma"/>
                <a:cs typeface="Tahoma"/>
              </a:rPr>
              <a:t>qubit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30" dirty="0">
                <a:latin typeface="Tahoma"/>
                <a:cs typeface="Tahoma"/>
              </a:rPr>
              <a:t>hold </a:t>
            </a:r>
            <a:r>
              <a:rPr sz="1000" spc="-50" dirty="0">
                <a:latin typeface="Tahoma"/>
                <a:cs typeface="Tahoma"/>
              </a:rPr>
              <a:t>0 or 1 or  a </a:t>
            </a:r>
            <a:r>
              <a:rPr sz="1000" spc="-35" dirty="0">
                <a:latin typeface="Tahoma"/>
                <a:cs typeface="Tahoma"/>
              </a:rPr>
              <a:t>quantum </a:t>
            </a:r>
            <a:r>
              <a:rPr sz="1000" spc="-30" dirty="0">
                <a:latin typeface="Tahoma"/>
                <a:cs typeface="Tahoma"/>
              </a:rPr>
              <a:t>superposition of </a:t>
            </a:r>
            <a:r>
              <a:rPr sz="1000" spc="-50" dirty="0">
                <a:latin typeface="Tahoma"/>
                <a:cs typeface="Tahoma"/>
              </a:rPr>
              <a:t>these.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quantum computer </a:t>
            </a:r>
            <a:r>
              <a:rPr sz="1000" spc="-45" dirty="0">
                <a:latin typeface="Tahoma"/>
                <a:cs typeface="Tahoma"/>
              </a:rPr>
              <a:t>operates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30" dirty="0">
                <a:latin typeface="Tahoma"/>
                <a:cs typeface="Tahoma"/>
              </a:rPr>
              <a:t>manipulating  </a:t>
            </a:r>
            <a:r>
              <a:rPr sz="1000" spc="-45" dirty="0">
                <a:latin typeface="Tahoma"/>
                <a:cs typeface="Tahoma"/>
              </a:rPr>
              <a:t>those </a:t>
            </a:r>
            <a:r>
              <a:rPr sz="1000" spc="-25" dirty="0">
                <a:latin typeface="Tahoma"/>
                <a:cs typeface="Tahoma"/>
              </a:rPr>
              <a:t>qubits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35" dirty="0">
                <a:latin typeface="Tahoma"/>
                <a:cs typeface="Tahoma"/>
              </a:rPr>
              <a:t>quantum </a:t>
            </a:r>
            <a:r>
              <a:rPr sz="1000" spc="-20" dirty="0">
                <a:latin typeface="Tahoma"/>
                <a:cs typeface="Tahoma"/>
              </a:rPr>
              <a:t>logic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gates.</a:t>
            </a:r>
            <a:endParaRPr sz="10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1000" spc="-45" dirty="0">
                <a:latin typeface="Tahoma"/>
                <a:cs typeface="Tahoma"/>
              </a:rPr>
              <a:t>144km </a:t>
            </a:r>
            <a:r>
              <a:rPr sz="1000" spc="-40" dirty="0">
                <a:latin typeface="Tahoma"/>
                <a:cs typeface="Tahoma"/>
              </a:rPr>
              <a:t>experiment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quantum </a:t>
            </a:r>
            <a:r>
              <a:rPr sz="1000" spc="-30" dirty="0">
                <a:latin typeface="Tahoma"/>
                <a:cs typeface="Tahoma"/>
              </a:rPr>
              <a:t>criptography </a:t>
            </a:r>
            <a:r>
              <a:rPr sz="1000" spc="-45" dirty="0">
                <a:latin typeface="Tahoma"/>
                <a:cs typeface="Tahoma"/>
              </a:rPr>
              <a:t>on </a:t>
            </a:r>
            <a:r>
              <a:rPr sz="1000" spc="-35" dirty="0">
                <a:latin typeface="Tahoma"/>
                <a:cs typeface="Tahoma"/>
              </a:rPr>
              <a:t>Cannary 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islands</a:t>
            </a:r>
            <a:endParaRPr sz="1000">
              <a:latin typeface="Tahoma"/>
              <a:cs typeface="Tahoma"/>
            </a:endParaRPr>
          </a:p>
          <a:p>
            <a:pPr marL="15240" marR="26034" algn="just">
              <a:lnSpc>
                <a:spcPct val="100000"/>
              </a:lnSpc>
              <a:spcBef>
                <a:spcPts val="590"/>
              </a:spcBef>
            </a:pPr>
            <a:r>
              <a:rPr sz="1000" spc="-45" dirty="0">
                <a:latin typeface="Tahoma"/>
                <a:cs typeface="Tahoma"/>
              </a:rPr>
              <a:t>Shors </a:t>
            </a:r>
            <a:r>
              <a:rPr sz="1000" spc="-35" dirty="0">
                <a:latin typeface="Tahoma"/>
                <a:cs typeface="Tahoma"/>
              </a:rPr>
              <a:t>quantum algorithms quantum </a:t>
            </a:r>
            <a:r>
              <a:rPr sz="1000" spc="-25" dirty="0">
                <a:latin typeface="Tahoma"/>
                <a:cs typeface="Tahoma"/>
              </a:rPr>
              <a:t>teleportation </a:t>
            </a:r>
            <a:r>
              <a:rPr sz="1000" spc="-30" dirty="0">
                <a:latin typeface="Tahoma"/>
                <a:cs typeface="Tahoma"/>
              </a:rPr>
              <a:t>transports </a:t>
            </a:r>
            <a:r>
              <a:rPr sz="1000" spc="-35" dirty="0">
                <a:latin typeface="Tahoma"/>
                <a:cs typeface="Tahoma"/>
              </a:rPr>
              <a:t>quantum states </a:t>
            </a:r>
            <a:r>
              <a:rPr sz="1000" spc="-15" dirty="0">
                <a:latin typeface="Tahoma"/>
                <a:cs typeface="Tahoma"/>
              </a:rPr>
              <a:t>(not 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50" dirty="0">
                <a:latin typeface="Tahoma"/>
                <a:cs typeface="Tahoma"/>
              </a:rPr>
              <a:t>or </a:t>
            </a:r>
            <a:r>
              <a:rPr sz="1000" spc="-25" dirty="0">
                <a:latin typeface="Tahoma"/>
                <a:cs typeface="Tahoma"/>
              </a:rPr>
              <a:t>matter)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arbitrary </a:t>
            </a:r>
            <a:r>
              <a:rPr sz="1000" spc="-20" dirty="0">
                <a:latin typeface="Tahoma"/>
                <a:cs typeface="Tahoma"/>
              </a:rPr>
              <a:t> location.</a:t>
            </a:r>
            <a:endParaRPr sz="1000">
              <a:latin typeface="Tahoma"/>
              <a:cs typeface="Tahoma"/>
            </a:endParaRPr>
          </a:p>
          <a:p>
            <a:pPr marL="15240" marR="5080" algn="just">
              <a:lnSpc>
                <a:spcPct val="100000"/>
              </a:lnSpc>
              <a:spcBef>
                <a:spcPts val="590"/>
              </a:spcBef>
            </a:pPr>
            <a:r>
              <a:rPr sz="1000" spc="-25" dirty="0">
                <a:latin typeface="Tahoma"/>
                <a:cs typeface="Tahoma"/>
              </a:rPr>
              <a:t>Quantum </a:t>
            </a:r>
            <a:r>
              <a:rPr sz="1000" spc="-35" dirty="0">
                <a:latin typeface="Tahoma"/>
                <a:cs typeface="Tahoma"/>
              </a:rPr>
              <a:t>algorithms </a:t>
            </a:r>
            <a:r>
              <a:rPr sz="1000" spc="-60" dirty="0">
                <a:latin typeface="Tahoma"/>
                <a:cs typeface="Tahoma"/>
              </a:rPr>
              <a:t>where shown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5" dirty="0">
                <a:latin typeface="Tahoma"/>
                <a:cs typeface="Tahoma"/>
              </a:rPr>
              <a:t>have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25" dirty="0">
                <a:latin typeface="Tahoma"/>
                <a:cs typeface="Tahoma"/>
              </a:rPr>
              <a:t>quadratic time </a:t>
            </a:r>
            <a:r>
              <a:rPr sz="1000" spc="-45" dirty="0">
                <a:latin typeface="Tahoma"/>
                <a:cs typeface="Tahoma"/>
              </a:rPr>
              <a:t>advantage </a:t>
            </a:r>
            <a:r>
              <a:rPr sz="1000" spc="-60" dirty="0">
                <a:latin typeface="Tahoma"/>
                <a:cs typeface="Tahoma"/>
              </a:rPr>
              <a:t>when </a:t>
            </a:r>
            <a:r>
              <a:rPr sz="1000" spc="-40" dirty="0">
                <a:latin typeface="Tahoma"/>
                <a:cs typeface="Tahoma"/>
              </a:rPr>
              <a:t>com-  </a:t>
            </a:r>
            <a:r>
              <a:rPr sz="1000" spc="-55" dirty="0">
                <a:latin typeface="Tahoma"/>
                <a:cs typeface="Tahoma"/>
              </a:rPr>
              <a:t>pared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0" dirty="0">
                <a:latin typeface="Tahoma"/>
                <a:cs typeface="Tahoma"/>
              </a:rPr>
              <a:t>classical </a:t>
            </a:r>
            <a:r>
              <a:rPr sz="1000" spc="-35" dirty="0">
                <a:latin typeface="Tahoma"/>
                <a:cs typeface="Tahoma"/>
              </a:rPr>
              <a:t>algorithms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Grovers.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Biological</a:t>
            </a:r>
            <a:r>
              <a:rPr spc="30" dirty="0"/>
              <a:t> </a:t>
            </a:r>
            <a:r>
              <a:rPr spc="25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4382" y="596900"/>
            <a:ext cx="4393133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pc="-70" dirty="0"/>
              <a:t>In </a:t>
            </a:r>
            <a:r>
              <a:rPr spc="-50" dirty="0"/>
              <a:t>1960 </a:t>
            </a:r>
            <a:r>
              <a:rPr spc="-20" dirty="0"/>
              <a:t>Jacob </a:t>
            </a:r>
            <a:r>
              <a:rPr spc="-45" dirty="0"/>
              <a:t>and </a:t>
            </a:r>
            <a:r>
              <a:rPr spc="-15" dirty="0"/>
              <a:t>Monad </a:t>
            </a:r>
            <a:r>
              <a:rPr spc="-45" dirty="0"/>
              <a:t>discovered </a:t>
            </a:r>
            <a:r>
              <a:rPr spc="-30" dirty="0"/>
              <a:t>mathematical </a:t>
            </a:r>
            <a:r>
              <a:rPr spc="-20" dirty="0"/>
              <a:t>logic in </a:t>
            </a:r>
            <a:r>
              <a:rPr spc="-70" dirty="0"/>
              <a:t>gene </a:t>
            </a:r>
            <a:r>
              <a:rPr spc="-30" dirty="0"/>
              <a:t>regulation.</a:t>
            </a:r>
          </a:p>
          <a:p>
            <a:pPr marL="34925" marR="5080">
              <a:lnSpc>
                <a:spcPct val="100000"/>
              </a:lnSpc>
              <a:spcBef>
                <a:spcPts val="590"/>
              </a:spcBef>
            </a:pPr>
            <a:r>
              <a:rPr spc="-40" dirty="0"/>
              <a:t>Systems </a:t>
            </a:r>
            <a:r>
              <a:rPr spc="-30" dirty="0"/>
              <a:t>biology </a:t>
            </a:r>
            <a:r>
              <a:rPr spc="-35" dirty="0"/>
              <a:t>focus </a:t>
            </a:r>
            <a:r>
              <a:rPr spc="-45" dirty="0"/>
              <a:t>on </a:t>
            </a:r>
            <a:r>
              <a:rPr spc="-35" dirty="0"/>
              <a:t>the </a:t>
            </a:r>
            <a:r>
              <a:rPr spc="-25" dirty="0"/>
              <a:t>interactions </a:t>
            </a:r>
            <a:r>
              <a:rPr spc="-60" dirty="0"/>
              <a:t>between </a:t>
            </a:r>
            <a:r>
              <a:rPr spc="-25" dirty="0"/>
              <a:t>biological </a:t>
            </a:r>
            <a:r>
              <a:rPr spc="-50" dirty="0"/>
              <a:t>networks. Research  </a:t>
            </a:r>
            <a:r>
              <a:rPr spc="-45" dirty="0"/>
              <a:t>had</a:t>
            </a:r>
            <a:r>
              <a:rPr spc="-80" dirty="0"/>
              <a:t> </a:t>
            </a:r>
            <a:r>
              <a:rPr spc="-45" dirty="0"/>
              <a:t>focused</a:t>
            </a:r>
            <a:r>
              <a:rPr spc="-80" dirty="0"/>
              <a:t> </a:t>
            </a:r>
            <a:r>
              <a:rPr spc="-45" dirty="0"/>
              <a:t>on</a:t>
            </a:r>
            <a:r>
              <a:rPr spc="-80" dirty="0"/>
              <a:t> </a:t>
            </a:r>
            <a:r>
              <a:rPr spc="25" dirty="0"/>
              <a:t>DNA,</a:t>
            </a:r>
            <a:r>
              <a:rPr spc="-80" dirty="0"/>
              <a:t> </a:t>
            </a:r>
            <a:r>
              <a:rPr spc="25" dirty="0"/>
              <a:t>RNA,</a:t>
            </a:r>
            <a:r>
              <a:rPr spc="-80" dirty="0"/>
              <a:t> </a:t>
            </a:r>
            <a:r>
              <a:rPr spc="-35" dirty="0"/>
              <a:t>proteins,</a:t>
            </a:r>
            <a:r>
              <a:rPr spc="-60" dirty="0"/>
              <a:t> </a:t>
            </a:r>
            <a:r>
              <a:rPr spc="-20" dirty="0"/>
              <a:t>lipids,</a:t>
            </a:r>
            <a:r>
              <a:rPr spc="-60" dirty="0"/>
              <a:t> </a:t>
            </a:r>
            <a:r>
              <a:rPr spc="-40" dirty="0"/>
              <a:t>carbohydrates</a:t>
            </a:r>
            <a:r>
              <a:rPr spc="-75" dirty="0"/>
              <a:t> </a:t>
            </a:r>
            <a:r>
              <a:rPr spc="-45" dirty="0"/>
              <a:t>and</a:t>
            </a:r>
            <a:r>
              <a:rPr spc="-80" dirty="0"/>
              <a:t> </a:t>
            </a:r>
            <a:r>
              <a:rPr spc="-25" dirty="0"/>
              <a:t>their</a:t>
            </a:r>
            <a:r>
              <a:rPr spc="-80" dirty="0"/>
              <a:t> </a:t>
            </a:r>
            <a:r>
              <a:rPr spc="-25" dirty="0"/>
              <a:t>building</a:t>
            </a:r>
            <a:r>
              <a:rPr spc="-80" dirty="0"/>
              <a:t> </a:t>
            </a:r>
            <a:r>
              <a:rPr spc="-25" dirty="0"/>
              <a:t>blocks.</a:t>
            </a:r>
            <a:endParaRPr lang="en-US" spc="-25" dirty="0"/>
          </a:p>
          <a:p>
            <a:pPr marL="34925" marR="5080">
              <a:spcBef>
                <a:spcPts val="590"/>
              </a:spcBef>
            </a:pPr>
            <a:r>
              <a:rPr lang="en-US" dirty="0"/>
              <a:t>1994 - the first DNA computing experiment by </a:t>
            </a:r>
            <a:r>
              <a:rPr lang="en-US" dirty="0" err="1"/>
              <a:t>Adleman</a:t>
            </a:r>
            <a:r>
              <a:rPr lang="en-US" dirty="0"/>
              <a:t> use of DNA as a form of computation which solved the Hamiltonian path problem.</a:t>
            </a:r>
            <a:endParaRPr lang="en-US" spc="-25" dirty="0"/>
          </a:p>
          <a:p>
            <a:pPr marL="34925" marR="29209">
              <a:lnSpc>
                <a:spcPct val="100000"/>
              </a:lnSpc>
              <a:spcBef>
                <a:spcPts val="590"/>
              </a:spcBef>
            </a:pPr>
            <a:r>
              <a:rPr spc="-35" dirty="0"/>
              <a:t>People </a:t>
            </a:r>
            <a:r>
              <a:rPr spc="-40" dirty="0"/>
              <a:t>already </a:t>
            </a:r>
            <a:r>
              <a:rPr spc="-50" dirty="0"/>
              <a:t>generated </a:t>
            </a:r>
            <a:r>
              <a:rPr spc="-35" dirty="0"/>
              <a:t>the </a:t>
            </a:r>
            <a:r>
              <a:rPr spc="-30" dirty="0"/>
              <a:t>synthetic </a:t>
            </a:r>
            <a:r>
              <a:rPr spc="-60" dirty="0"/>
              <a:t>genome </a:t>
            </a:r>
            <a:r>
              <a:rPr spc="-30" dirty="0"/>
              <a:t>of </a:t>
            </a:r>
            <a:r>
              <a:rPr spc="-50" dirty="0"/>
              <a:t>a </a:t>
            </a:r>
            <a:r>
              <a:rPr spc="-35" dirty="0"/>
              <a:t>virus </a:t>
            </a:r>
            <a:r>
              <a:rPr spc="-20" dirty="0"/>
              <a:t>in </a:t>
            </a:r>
            <a:r>
              <a:rPr spc="-50" dirty="0"/>
              <a:t>14 </a:t>
            </a:r>
            <a:r>
              <a:rPr spc="-55" dirty="0"/>
              <a:t>days by </a:t>
            </a:r>
            <a:r>
              <a:rPr spc="-40" dirty="0"/>
              <a:t>synthesized  short </a:t>
            </a:r>
            <a:r>
              <a:rPr spc="45" dirty="0"/>
              <a:t>DNA</a:t>
            </a:r>
            <a:r>
              <a:rPr spc="5" dirty="0"/>
              <a:t> </a:t>
            </a:r>
            <a:r>
              <a:rPr spc="-35" dirty="0"/>
              <a:t>strands.</a:t>
            </a:r>
            <a:endParaRPr lang="en-US" spc="-35" dirty="0"/>
          </a:p>
          <a:p>
            <a:pPr marL="34925" marR="29209">
              <a:lnSpc>
                <a:spcPct val="100000"/>
              </a:lnSpc>
              <a:spcBef>
                <a:spcPts val="590"/>
              </a:spcBef>
            </a:pP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3438526484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Biological</a:t>
            </a:r>
            <a:r>
              <a:rPr spc="30" dirty="0"/>
              <a:t> </a:t>
            </a:r>
            <a:r>
              <a:rPr spc="25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4382" y="596900"/>
            <a:ext cx="4393133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pc="-70" dirty="0"/>
              <a:t>In </a:t>
            </a:r>
            <a:r>
              <a:rPr spc="-50" dirty="0"/>
              <a:t>1960 </a:t>
            </a:r>
            <a:r>
              <a:rPr spc="-20" dirty="0"/>
              <a:t>Jacob </a:t>
            </a:r>
            <a:r>
              <a:rPr spc="-45" dirty="0"/>
              <a:t>and </a:t>
            </a:r>
            <a:r>
              <a:rPr spc="-15" dirty="0"/>
              <a:t>Monad </a:t>
            </a:r>
            <a:r>
              <a:rPr spc="-45" dirty="0"/>
              <a:t>discovered </a:t>
            </a:r>
            <a:r>
              <a:rPr spc="-30" dirty="0"/>
              <a:t>mathematical </a:t>
            </a:r>
            <a:r>
              <a:rPr spc="-20" dirty="0"/>
              <a:t>logic in </a:t>
            </a:r>
            <a:r>
              <a:rPr spc="-70" dirty="0"/>
              <a:t>gene </a:t>
            </a:r>
            <a:r>
              <a:rPr spc="-30" dirty="0"/>
              <a:t>regulation.</a:t>
            </a:r>
          </a:p>
          <a:p>
            <a:pPr marL="34925" marR="5080">
              <a:lnSpc>
                <a:spcPct val="100000"/>
              </a:lnSpc>
              <a:spcBef>
                <a:spcPts val="590"/>
              </a:spcBef>
            </a:pPr>
            <a:r>
              <a:rPr spc="-40" dirty="0"/>
              <a:t>Systems </a:t>
            </a:r>
            <a:r>
              <a:rPr spc="-30" dirty="0"/>
              <a:t>biology </a:t>
            </a:r>
            <a:r>
              <a:rPr spc="-35" dirty="0"/>
              <a:t>focus </a:t>
            </a:r>
            <a:r>
              <a:rPr spc="-45" dirty="0"/>
              <a:t>on </a:t>
            </a:r>
            <a:r>
              <a:rPr spc="-35" dirty="0"/>
              <a:t>the </a:t>
            </a:r>
            <a:r>
              <a:rPr spc="-25" dirty="0"/>
              <a:t>interactions </a:t>
            </a:r>
            <a:r>
              <a:rPr spc="-60" dirty="0"/>
              <a:t>between </a:t>
            </a:r>
            <a:r>
              <a:rPr spc="-25" dirty="0"/>
              <a:t>biological </a:t>
            </a:r>
            <a:r>
              <a:rPr spc="-50" dirty="0"/>
              <a:t>networks. Research  </a:t>
            </a:r>
            <a:r>
              <a:rPr spc="-45" dirty="0"/>
              <a:t>had</a:t>
            </a:r>
            <a:r>
              <a:rPr spc="-80" dirty="0"/>
              <a:t> </a:t>
            </a:r>
            <a:r>
              <a:rPr spc="-45" dirty="0"/>
              <a:t>focused</a:t>
            </a:r>
            <a:r>
              <a:rPr spc="-80" dirty="0"/>
              <a:t> </a:t>
            </a:r>
            <a:r>
              <a:rPr spc="-45" dirty="0"/>
              <a:t>on</a:t>
            </a:r>
            <a:r>
              <a:rPr spc="-80" dirty="0"/>
              <a:t> </a:t>
            </a:r>
            <a:r>
              <a:rPr spc="25" dirty="0"/>
              <a:t>DNA,</a:t>
            </a:r>
            <a:r>
              <a:rPr spc="-80" dirty="0"/>
              <a:t> </a:t>
            </a:r>
            <a:r>
              <a:rPr spc="25" dirty="0"/>
              <a:t>RNA,</a:t>
            </a:r>
            <a:r>
              <a:rPr spc="-80" dirty="0"/>
              <a:t> </a:t>
            </a:r>
            <a:r>
              <a:rPr spc="-35" dirty="0"/>
              <a:t>proteins,</a:t>
            </a:r>
            <a:r>
              <a:rPr spc="-60" dirty="0"/>
              <a:t> </a:t>
            </a:r>
            <a:r>
              <a:rPr spc="-20" dirty="0"/>
              <a:t>lipids,</a:t>
            </a:r>
            <a:r>
              <a:rPr spc="-60" dirty="0"/>
              <a:t> </a:t>
            </a:r>
            <a:r>
              <a:rPr spc="-40" dirty="0"/>
              <a:t>carbohydrates</a:t>
            </a:r>
            <a:r>
              <a:rPr spc="-75" dirty="0"/>
              <a:t> </a:t>
            </a:r>
            <a:r>
              <a:rPr spc="-45" dirty="0"/>
              <a:t>and</a:t>
            </a:r>
            <a:r>
              <a:rPr spc="-80" dirty="0"/>
              <a:t> </a:t>
            </a:r>
            <a:r>
              <a:rPr spc="-25" dirty="0"/>
              <a:t>their</a:t>
            </a:r>
            <a:r>
              <a:rPr spc="-80" dirty="0"/>
              <a:t> </a:t>
            </a:r>
            <a:r>
              <a:rPr spc="-25" dirty="0"/>
              <a:t>building</a:t>
            </a:r>
            <a:r>
              <a:rPr spc="-80" dirty="0"/>
              <a:t> </a:t>
            </a:r>
            <a:r>
              <a:rPr spc="-25" dirty="0"/>
              <a:t>blocks.</a:t>
            </a:r>
            <a:endParaRPr lang="en-US" spc="-25" dirty="0"/>
          </a:p>
          <a:p>
            <a:pPr marL="34925" marR="5080">
              <a:spcBef>
                <a:spcPts val="590"/>
              </a:spcBef>
            </a:pPr>
            <a:r>
              <a:rPr lang="en-US" dirty="0"/>
              <a:t>1994 - the first DNA computing experiment by </a:t>
            </a:r>
            <a:r>
              <a:rPr lang="en-US" dirty="0" err="1"/>
              <a:t>Adleman</a:t>
            </a:r>
            <a:r>
              <a:rPr lang="en-US" dirty="0"/>
              <a:t> use of DNA as a form of computation which solved the Hamiltonian path problem.</a:t>
            </a:r>
            <a:endParaRPr lang="en-US" spc="-25" dirty="0"/>
          </a:p>
          <a:p>
            <a:pPr marL="34925" marR="29209">
              <a:lnSpc>
                <a:spcPct val="100000"/>
              </a:lnSpc>
              <a:spcBef>
                <a:spcPts val="590"/>
              </a:spcBef>
            </a:pPr>
            <a:r>
              <a:rPr spc="-35" dirty="0"/>
              <a:t>People </a:t>
            </a:r>
            <a:r>
              <a:rPr spc="-40" dirty="0"/>
              <a:t>already </a:t>
            </a:r>
            <a:r>
              <a:rPr spc="-50" dirty="0"/>
              <a:t>generated </a:t>
            </a:r>
            <a:r>
              <a:rPr spc="-35" dirty="0"/>
              <a:t>the </a:t>
            </a:r>
            <a:r>
              <a:rPr spc="-30" dirty="0"/>
              <a:t>synthetic </a:t>
            </a:r>
            <a:r>
              <a:rPr spc="-60" dirty="0"/>
              <a:t>genome </a:t>
            </a:r>
            <a:r>
              <a:rPr spc="-30" dirty="0"/>
              <a:t>of </a:t>
            </a:r>
            <a:r>
              <a:rPr spc="-50" dirty="0"/>
              <a:t>a </a:t>
            </a:r>
            <a:r>
              <a:rPr spc="-35" dirty="0"/>
              <a:t>virus </a:t>
            </a:r>
            <a:r>
              <a:rPr spc="-20" dirty="0"/>
              <a:t>in </a:t>
            </a:r>
            <a:r>
              <a:rPr spc="-50" dirty="0"/>
              <a:t>14 </a:t>
            </a:r>
            <a:r>
              <a:rPr spc="-55" dirty="0"/>
              <a:t>days by </a:t>
            </a:r>
            <a:r>
              <a:rPr spc="-40" dirty="0"/>
              <a:t>synthesized  short </a:t>
            </a:r>
            <a:r>
              <a:rPr spc="45" dirty="0"/>
              <a:t>DNA</a:t>
            </a:r>
            <a:r>
              <a:rPr spc="5" dirty="0"/>
              <a:t> </a:t>
            </a:r>
            <a:r>
              <a:rPr spc="-35" dirty="0"/>
              <a:t>strands.</a:t>
            </a:r>
            <a:endParaRPr lang="en-US" spc="-35" dirty="0"/>
          </a:p>
          <a:p>
            <a:pPr marL="34925" marR="29209">
              <a:lnSpc>
                <a:spcPct val="100000"/>
              </a:lnSpc>
              <a:spcBef>
                <a:spcPts val="590"/>
              </a:spcBef>
            </a:pPr>
            <a:endParaRPr spc="-35" dirty="0"/>
          </a:p>
          <a:p>
            <a:pPr marL="34925" marR="8255" indent="-4445">
              <a:lnSpc>
                <a:spcPct val="100000"/>
              </a:lnSpc>
              <a:spcBef>
                <a:spcPts val="590"/>
              </a:spcBef>
            </a:pPr>
            <a:r>
              <a:rPr spc="-15" dirty="0"/>
              <a:t>The</a:t>
            </a:r>
            <a:r>
              <a:rPr spc="-70" dirty="0"/>
              <a:t> </a:t>
            </a:r>
            <a:r>
              <a:rPr spc="-20" dirty="0"/>
              <a:t>ciliates</a:t>
            </a:r>
            <a:r>
              <a:rPr spc="-70" dirty="0"/>
              <a:t> </a:t>
            </a:r>
            <a:r>
              <a:rPr spc="-25" dirty="0"/>
              <a:t>micro</a:t>
            </a:r>
            <a:r>
              <a:rPr spc="-70" dirty="0"/>
              <a:t> </a:t>
            </a:r>
            <a:r>
              <a:rPr spc="-45" dirty="0"/>
              <a:t>and</a:t>
            </a:r>
            <a:r>
              <a:rPr spc="-70" dirty="0"/>
              <a:t> </a:t>
            </a:r>
            <a:r>
              <a:rPr spc="-40" dirty="0"/>
              <a:t>macro</a:t>
            </a:r>
            <a:r>
              <a:rPr spc="-70" dirty="0"/>
              <a:t> </a:t>
            </a:r>
            <a:r>
              <a:rPr spc="-30" dirty="0"/>
              <a:t>nuclei</a:t>
            </a:r>
            <a:r>
              <a:rPr spc="-70" dirty="0"/>
              <a:t> </a:t>
            </a:r>
            <a:r>
              <a:rPr spc="-30" dirty="0"/>
              <a:t>combination</a:t>
            </a:r>
            <a:r>
              <a:rPr spc="-70" dirty="0"/>
              <a:t> </a:t>
            </a:r>
            <a:r>
              <a:rPr spc="-40" dirty="0"/>
              <a:t>for</a:t>
            </a:r>
            <a:r>
              <a:rPr spc="-70" dirty="0"/>
              <a:t> </a:t>
            </a:r>
            <a:r>
              <a:rPr spc="-40" dirty="0"/>
              <a:t>self</a:t>
            </a:r>
            <a:r>
              <a:rPr spc="-70" dirty="0"/>
              <a:t> </a:t>
            </a:r>
            <a:r>
              <a:rPr spc="-50" dirty="0"/>
              <a:t>assembly</a:t>
            </a:r>
            <a:r>
              <a:rPr spc="-70" dirty="0"/>
              <a:t> </a:t>
            </a:r>
            <a:r>
              <a:rPr spc="-30" dirty="0"/>
              <a:t>is</a:t>
            </a:r>
            <a:r>
              <a:rPr spc="-70" dirty="0"/>
              <a:t> </a:t>
            </a:r>
            <a:r>
              <a:rPr spc="-40" dirty="0"/>
              <a:t>another</a:t>
            </a:r>
            <a:r>
              <a:rPr spc="-70" dirty="0"/>
              <a:t> </a:t>
            </a:r>
            <a:r>
              <a:rPr spc="-40" dirty="0"/>
              <a:t>promis-  </a:t>
            </a:r>
            <a:r>
              <a:rPr spc="-50" dirty="0"/>
              <a:t>sory</a:t>
            </a:r>
            <a:r>
              <a:rPr spc="-55" dirty="0"/>
              <a:t> </a:t>
            </a:r>
            <a:r>
              <a:rPr spc="-30" dirty="0"/>
              <a:t>field.</a:t>
            </a:r>
            <a:endParaRPr lang="en-US" spc="-30" dirty="0"/>
          </a:p>
          <a:p>
            <a:pPr marL="34925" marR="8255" indent="-4445">
              <a:lnSpc>
                <a:spcPct val="100000"/>
              </a:lnSpc>
              <a:spcBef>
                <a:spcPts val="590"/>
              </a:spcBef>
            </a:pPr>
            <a:endParaRPr lang="en-US" dirty="0"/>
          </a:p>
          <a:p>
            <a:pPr marL="34925" marR="8255" indent="-4445">
              <a:lnSpc>
                <a:spcPct val="100000"/>
              </a:lnSpc>
              <a:spcBef>
                <a:spcPts val="590"/>
              </a:spcBef>
            </a:pPr>
            <a:r>
              <a:rPr lang="en-US" dirty="0"/>
              <a:t>In 2007, a team at Japan's Keio University said they had successfully encoded the equation that represents Einstein's theory of relativity, E=MC², in the DNA of a common soil bacterium.</a:t>
            </a:r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59094231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Meta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455102"/>
            <a:ext cx="198437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400"/>
              </a:lnSpc>
            </a:pPr>
            <a:r>
              <a:rPr sz="1000" dirty="0">
                <a:latin typeface="Tahoma"/>
                <a:cs typeface="Tahoma"/>
              </a:rPr>
              <a:t>Lila Kari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Grzerog </a:t>
            </a:r>
            <a:r>
              <a:rPr sz="1000" spc="-40" dirty="0">
                <a:latin typeface="Tahoma"/>
                <a:cs typeface="Tahoma"/>
              </a:rPr>
              <a:t>Rozemberg  </a:t>
            </a:r>
            <a:r>
              <a:rPr sz="1000" spc="-30" dirty="0">
                <a:latin typeface="Tahoma"/>
                <a:cs typeface="Tahoma"/>
              </a:rPr>
              <a:t>Communications 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40" dirty="0">
                <a:latin typeface="Tahoma"/>
                <a:cs typeface="Tahoma"/>
              </a:rPr>
              <a:t>ACMA,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2008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53045"/>
            <a:ext cx="434784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40" dirty="0">
                <a:latin typeface="Tahoma"/>
                <a:cs typeface="Tahoma"/>
              </a:rPr>
              <a:t>Zuse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Fredkin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50" dirty="0">
                <a:latin typeface="Tahoma"/>
                <a:cs typeface="Tahoma"/>
              </a:rPr>
              <a:t>1960 </a:t>
            </a:r>
            <a:r>
              <a:rPr sz="1000" spc="-65" dirty="0">
                <a:latin typeface="Tahoma"/>
                <a:cs typeface="Tahoma"/>
              </a:rPr>
              <a:t>says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30" dirty="0">
                <a:latin typeface="Tahoma"/>
                <a:cs typeface="Tahoma"/>
              </a:rPr>
              <a:t>information is </a:t>
            </a:r>
            <a:r>
              <a:rPr sz="1000" spc="-60" dirty="0">
                <a:latin typeface="Tahoma"/>
                <a:cs typeface="Tahoma"/>
              </a:rPr>
              <a:t>more </a:t>
            </a:r>
            <a:r>
              <a:rPr sz="1000" spc="-35" dirty="0">
                <a:latin typeface="Tahoma"/>
                <a:cs typeface="Tahoma"/>
              </a:rPr>
              <a:t>fundamental </a:t>
            </a:r>
            <a:r>
              <a:rPr sz="1000" spc="-30" dirty="0">
                <a:latin typeface="Tahoma"/>
                <a:cs typeface="Tahoma"/>
              </a:rPr>
              <a:t>than </a:t>
            </a:r>
            <a:r>
              <a:rPr sz="1000" spc="-25" dirty="0">
                <a:latin typeface="Tahoma"/>
                <a:cs typeface="Tahoma"/>
              </a:rPr>
              <a:t>matter 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energy.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350" y="1253045"/>
            <a:ext cx="43726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24130">
              <a:lnSpc>
                <a:spcPct val="100000"/>
              </a:lnSpc>
            </a:pPr>
            <a:r>
              <a:rPr sz="1000" spc="-40" dirty="0">
                <a:latin typeface="Tahoma"/>
                <a:cs typeface="Tahoma"/>
              </a:rPr>
              <a:t>Zuse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Fredkin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50" dirty="0">
                <a:latin typeface="Tahoma"/>
                <a:cs typeface="Tahoma"/>
              </a:rPr>
              <a:t>1960 </a:t>
            </a:r>
            <a:r>
              <a:rPr sz="1000" spc="-65" dirty="0">
                <a:latin typeface="Tahoma"/>
                <a:cs typeface="Tahoma"/>
              </a:rPr>
              <a:t>says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30" dirty="0">
                <a:latin typeface="Tahoma"/>
                <a:cs typeface="Tahoma"/>
              </a:rPr>
              <a:t>information is </a:t>
            </a:r>
            <a:r>
              <a:rPr sz="1000" spc="-60" dirty="0">
                <a:latin typeface="Tahoma"/>
                <a:cs typeface="Tahoma"/>
              </a:rPr>
              <a:t>more </a:t>
            </a:r>
            <a:r>
              <a:rPr sz="1000" spc="-35" dirty="0">
                <a:latin typeface="Tahoma"/>
                <a:cs typeface="Tahoma"/>
              </a:rPr>
              <a:t>fundamental </a:t>
            </a:r>
            <a:r>
              <a:rPr sz="1000" spc="-30" dirty="0">
                <a:latin typeface="Tahoma"/>
                <a:cs typeface="Tahoma"/>
              </a:rPr>
              <a:t>than </a:t>
            </a:r>
            <a:r>
              <a:rPr sz="1000" spc="-25" dirty="0">
                <a:latin typeface="Tahoma"/>
                <a:cs typeface="Tahoma"/>
              </a:rPr>
              <a:t>matter 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energy.</a:t>
            </a:r>
            <a:endParaRPr sz="1000">
              <a:latin typeface="Tahoma"/>
              <a:cs typeface="Tahoma"/>
            </a:endParaRPr>
          </a:p>
          <a:p>
            <a:pPr marL="18415" marR="5080" indent="-6350">
              <a:lnSpc>
                <a:spcPct val="100000"/>
              </a:lnSpc>
              <a:spcBef>
                <a:spcPts val="590"/>
              </a:spcBef>
            </a:pPr>
            <a:r>
              <a:rPr sz="1000" spc="-10" dirty="0">
                <a:latin typeface="Tahoma"/>
                <a:cs typeface="Tahoma"/>
              </a:rPr>
              <a:t>What </a:t>
            </a:r>
            <a:r>
              <a:rPr sz="1000" spc="-90" dirty="0">
                <a:latin typeface="Tahoma"/>
                <a:cs typeface="Tahoma"/>
              </a:rPr>
              <a:t>we </a:t>
            </a:r>
            <a:r>
              <a:rPr sz="1000" spc="-50" dirty="0">
                <a:latin typeface="Tahoma"/>
                <a:cs typeface="Tahoma"/>
              </a:rPr>
              <a:t>know </a:t>
            </a:r>
            <a:r>
              <a:rPr sz="1000" spc="-25" dirty="0">
                <a:latin typeface="Tahoma"/>
                <a:cs typeface="Tahoma"/>
              </a:rPr>
              <a:t>about computation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50" dirty="0">
                <a:latin typeface="Tahoma"/>
                <a:cs typeface="Tahoma"/>
              </a:rPr>
              <a:t>change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20" dirty="0">
                <a:latin typeface="Tahoma"/>
                <a:cs typeface="Tahoma"/>
              </a:rPr>
              <a:t>taking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20" dirty="0">
                <a:latin typeface="Tahoma"/>
                <a:cs typeface="Tahoma"/>
              </a:rPr>
              <a:t>look </a:t>
            </a:r>
            <a:r>
              <a:rPr sz="1000" spc="-15" dirty="0">
                <a:latin typeface="Tahoma"/>
                <a:cs typeface="Tahoma"/>
              </a:rPr>
              <a:t>at </a:t>
            </a:r>
            <a:r>
              <a:rPr sz="1000" spc="-35" dirty="0">
                <a:latin typeface="Tahoma"/>
                <a:cs typeface="Tahoma"/>
              </a:rPr>
              <a:t>nature informa-  </a:t>
            </a:r>
            <a:r>
              <a:rPr sz="1000" spc="-15" dirty="0">
                <a:latin typeface="Tahoma"/>
                <a:cs typeface="Tahoma"/>
              </a:rPr>
              <a:t>tion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processing.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350" y="1253045"/>
            <a:ext cx="437261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24130">
              <a:lnSpc>
                <a:spcPct val="100000"/>
              </a:lnSpc>
            </a:pPr>
            <a:r>
              <a:rPr sz="1000" spc="-40" dirty="0">
                <a:latin typeface="Tahoma"/>
                <a:cs typeface="Tahoma"/>
              </a:rPr>
              <a:t>Zuse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Fredkin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50" dirty="0">
                <a:latin typeface="Tahoma"/>
                <a:cs typeface="Tahoma"/>
              </a:rPr>
              <a:t>1960 </a:t>
            </a:r>
            <a:r>
              <a:rPr sz="1000" spc="-65" dirty="0">
                <a:latin typeface="Tahoma"/>
                <a:cs typeface="Tahoma"/>
              </a:rPr>
              <a:t>says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30" dirty="0">
                <a:latin typeface="Tahoma"/>
                <a:cs typeface="Tahoma"/>
              </a:rPr>
              <a:t>information is </a:t>
            </a:r>
            <a:r>
              <a:rPr sz="1000" spc="-60" dirty="0">
                <a:latin typeface="Tahoma"/>
                <a:cs typeface="Tahoma"/>
              </a:rPr>
              <a:t>more </a:t>
            </a:r>
            <a:r>
              <a:rPr sz="1000" spc="-35" dirty="0">
                <a:latin typeface="Tahoma"/>
                <a:cs typeface="Tahoma"/>
              </a:rPr>
              <a:t>fundamental </a:t>
            </a:r>
            <a:r>
              <a:rPr sz="1000" spc="-30" dirty="0">
                <a:latin typeface="Tahoma"/>
                <a:cs typeface="Tahoma"/>
              </a:rPr>
              <a:t>than </a:t>
            </a:r>
            <a:r>
              <a:rPr sz="1000" spc="-25" dirty="0">
                <a:latin typeface="Tahoma"/>
                <a:cs typeface="Tahoma"/>
              </a:rPr>
              <a:t>matter 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energy.</a:t>
            </a:r>
            <a:endParaRPr sz="1000">
              <a:latin typeface="Tahoma"/>
              <a:cs typeface="Tahoma"/>
            </a:endParaRPr>
          </a:p>
          <a:p>
            <a:pPr marL="18415" marR="5080" indent="-6350">
              <a:lnSpc>
                <a:spcPct val="100000"/>
              </a:lnSpc>
              <a:spcBef>
                <a:spcPts val="590"/>
              </a:spcBef>
            </a:pPr>
            <a:r>
              <a:rPr sz="1000" spc="-10" dirty="0">
                <a:latin typeface="Tahoma"/>
                <a:cs typeface="Tahoma"/>
              </a:rPr>
              <a:t>What </a:t>
            </a:r>
            <a:r>
              <a:rPr sz="1000" spc="-90" dirty="0">
                <a:latin typeface="Tahoma"/>
                <a:cs typeface="Tahoma"/>
              </a:rPr>
              <a:t>we </a:t>
            </a:r>
            <a:r>
              <a:rPr sz="1000" spc="-50" dirty="0">
                <a:latin typeface="Tahoma"/>
                <a:cs typeface="Tahoma"/>
              </a:rPr>
              <a:t>know </a:t>
            </a:r>
            <a:r>
              <a:rPr sz="1000" spc="-25" dirty="0">
                <a:latin typeface="Tahoma"/>
                <a:cs typeface="Tahoma"/>
              </a:rPr>
              <a:t>about computation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50" dirty="0">
                <a:latin typeface="Tahoma"/>
                <a:cs typeface="Tahoma"/>
              </a:rPr>
              <a:t>change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20" dirty="0">
                <a:latin typeface="Tahoma"/>
                <a:cs typeface="Tahoma"/>
              </a:rPr>
              <a:t>taking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20" dirty="0">
                <a:latin typeface="Tahoma"/>
                <a:cs typeface="Tahoma"/>
              </a:rPr>
              <a:t>look </a:t>
            </a:r>
            <a:r>
              <a:rPr sz="1000" spc="-15" dirty="0">
                <a:latin typeface="Tahoma"/>
                <a:cs typeface="Tahoma"/>
              </a:rPr>
              <a:t>at </a:t>
            </a:r>
            <a:r>
              <a:rPr sz="1000" spc="-35" dirty="0">
                <a:latin typeface="Tahoma"/>
                <a:cs typeface="Tahoma"/>
              </a:rPr>
              <a:t>nature informa-  </a:t>
            </a:r>
            <a:r>
              <a:rPr sz="1000" spc="-15" dirty="0">
                <a:latin typeface="Tahoma"/>
                <a:cs typeface="Tahoma"/>
              </a:rPr>
              <a:t>tion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processing.</a:t>
            </a:r>
            <a:endParaRPr sz="1000">
              <a:latin typeface="Tahoma"/>
              <a:cs typeface="Tahoma"/>
            </a:endParaRPr>
          </a:p>
          <a:p>
            <a:pPr marL="18415" marR="21590" indent="-4445">
              <a:lnSpc>
                <a:spcPct val="100000"/>
              </a:lnSpc>
              <a:spcBef>
                <a:spcPts val="590"/>
              </a:spcBef>
            </a:pP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good </a:t>
            </a:r>
            <a:r>
              <a:rPr sz="1000" spc="-25" dirty="0">
                <a:latin typeface="Tahoma"/>
                <a:cs typeface="Tahoma"/>
              </a:rPr>
              <a:t>inspirational </a:t>
            </a:r>
            <a:r>
              <a:rPr sz="1000" spc="-40" dirty="0">
                <a:latin typeface="Tahoma"/>
                <a:cs typeface="Tahoma"/>
              </a:rPr>
              <a:t>paper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65" dirty="0">
                <a:latin typeface="Tahoma"/>
                <a:cs typeface="Tahoma"/>
              </a:rPr>
              <a:t>show </a:t>
            </a:r>
            <a:r>
              <a:rPr sz="1000" spc="-60" dirty="0">
                <a:latin typeface="Tahoma"/>
                <a:cs typeface="Tahoma"/>
              </a:rPr>
              <a:t>how </a:t>
            </a:r>
            <a:r>
              <a:rPr sz="1000" spc="-40" dirty="0">
                <a:latin typeface="Tahoma"/>
                <a:cs typeface="Tahoma"/>
              </a:rPr>
              <a:t>much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0" dirty="0">
                <a:latin typeface="Tahoma"/>
                <a:cs typeface="Tahoma"/>
              </a:rPr>
              <a:t>already </a:t>
            </a:r>
            <a:r>
              <a:rPr sz="1000" spc="-50" dirty="0">
                <a:latin typeface="Tahoma"/>
                <a:cs typeface="Tahoma"/>
              </a:rPr>
              <a:t>explored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know </a:t>
            </a:r>
            <a:r>
              <a:rPr sz="1000" spc="-60" dirty="0">
                <a:latin typeface="Tahoma"/>
                <a:cs typeface="Tahoma"/>
              </a:rPr>
              <a:t>how  </a:t>
            </a:r>
            <a:r>
              <a:rPr sz="1000" spc="-40" dirty="0">
                <a:latin typeface="Tahoma"/>
                <a:cs typeface="Tahoma"/>
              </a:rPr>
              <a:t>much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5" dirty="0">
                <a:latin typeface="Tahoma"/>
                <a:cs typeface="Tahoma"/>
              </a:rPr>
              <a:t>yet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discovered.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819" y="1639646"/>
            <a:ext cx="5708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hlinkClick r:id="rId2" action="ppaction://hlinksldjump"/>
              </a:rPr>
              <a:t>Thanks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General</a:t>
            </a:r>
            <a:r>
              <a:rPr dirty="0"/>
              <a:t> </a:t>
            </a:r>
            <a:r>
              <a:rPr spc="35" dirty="0"/>
              <a:t>Subject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617396"/>
            <a:ext cx="298958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Natural </a:t>
            </a:r>
            <a:r>
              <a:rPr sz="1000" spc="-30" dirty="0">
                <a:latin typeface="Tahoma"/>
                <a:cs typeface="Tahoma"/>
              </a:rPr>
              <a:t>computing </a:t>
            </a:r>
            <a:r>
              <a:rPr sz="1000" spc="-20" dirty="0">
                <a:latin typeface="Tahoma"/>
                <a:cs typeface="Tahoma"/>
              </a:rPr>
              <a:t>introduction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0" dirty="0">
                <a:latin typeface="Tahoma"/>
                <a:cs typeface="Tahoma"/>
              </a:rPr>
              <a:t>Computer</a:t>
            </a:r>
            <a:r>
              <a:rPr sz="1000" spc="2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Scientists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Specific</a:t>
            </a:r>
            <a:r>
              <a:rPr spc="-15" dirty="0"/>
              <a:t> </a:t>
            </a:r>
            <a:r>
              <a:rPr spc="30" dirty="0"/>
              <a:t>Subjects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374470"/>
            <a:ext cx="434594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35" dirty="0">
                <a:latin typeface="Tahoma"/>
                <a:cs typeface="Tahoma"/>
              </a:rPr>
              <a:t>Describes fields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which the </a:t>
            </a:r>
            <a:r>
              <a:rPr sz="1000" spc="-25" dirty="0">
                <a:latin typeface="Tahoma"/>
                <a:cs typeface="Tahoma"/>
              </a:rPr>
              <a:t>natural </a:t>
            </a:r>
            <a:r>
              <a:rPr sz="1000" spc="-55" dirty="0">
                <a:latin typeface="Tahoma"/>
                <a:cs typeface="Tahoma"/>
              </a:rPr>
              <a:t>phenomena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abstracted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solve human  problems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Specific</a:t>
            </a:r>
            <a:r>
              <a:rPr spc="-15" dirty="0"/>
              <a:t> </a:t>
            </a:r>
            <a:r>
              <a:rPr spc="30" dirty="0"/>
              <a:t>Subjects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350" y="1374470"/>
            <a:ext cx="435165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>
              <a:lnSpc>
                <a:spcPct val="100000"/>
              </a:lnSpc>
            </a:pPr>
            <a:r>
              <a:rPr sz="1000" spc="-35" dirty="0">
                <a:latin typeface="Tahoma"/>
                <a:cs typeface="Tahoma"/>
              </a:rPr>
              <a:t>Describes fields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which the </a:t>
            </a:r>
            <a:r>
              <a:rPr sz="1000" spc="-25" dirty="0">
                <a:latin typeface="Tahoma"/>
                <a:cs typeface="Tahoma"/>
              </a:rPr>
              <a:t>natural </a:t>
            </a:r>
            <a:r>
              <a:rPr sz="1000" spc="-55" dirty="0">
                <a:latin typeface="Tahoma"/>
                <a:cs typeface="Tahoma"/>
              </a:rPr>
              <a:t>phenomena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abstracted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solve human  problems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-40" dirty="0">
                <a:latin typeface="Tahoma"/>
                <a:cs typeface="Tahoma"/>
              </a:rPr>
              <a:t>Where </a:t>
            </a:r>
            <a:r>
              <a:rPr sz="1000" spc="-50" dirty="0">
                <a:latin typeface="Tahoma"/>
                <a:cs typeface="Tahoma"/>
              </a:rPr>
              <a:t>these </a:t>
            </a:r>
            <a:r>
              <a:rPr sz="1000" spc="-40" dirty="0">
                <a:latin typeface="Tahoma"/>
                <a:cs typeface="Tahoma"/>
              </a:rPr>
              <a:t>methods can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4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implemented.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Specific</a:t>
            </a:r>
            <a:r>
              <a:rPr spc="-15" dirty="0"/>
              <a:t> </a:t>
            </a:r>
            <a:r>
              <a:rPr spc="30" dirty="0"/>
              <a:t>Subjects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6178" rIns="0" bIns="0" rtlCol="0">
            <a:spAutoFit/>
          </a:bodyPr>
          <a:lstStyle/>
          <a:p>
            <a:pPr marL="34925" marR="5080">
              <a:lnSpc>
                <a:spcPct val="100000"/>
              </a:lnSpc>
            </a:pPr>
            <a:r>
              <a:rPr spc="-35" dirty="0"/>
              <a:t>Describes fields </a:t>
            </a:r>
            <a:r>
              <a:rPr spc="-20" dirty="0"/>
              <a:t>in </a:t>
            </a:r>
            <a:r>
              <a:rPr spc="-35" dirty="0"/>
              <a:t>which the </a:t>
            </a:r>
            <a:r>
              <a:rPr spc="-25" dirty="0"/>
              <a:t>natural </a:t>
            </a:r>
            <a:r>
              <a:rPr spc="-55" dirty="0"/>
              <a:t>phenomena </a:t>
            </a:r>
            <a:r>
              <a:rPr spc="-30" dirty="0"/>
              <a:t>is </a:t>
            </a:r>
            <a:r>
              <a:rPr spc="-35" dirty="0"/>
              <a:t>abstracted </a:t>
            </a:r>
            <a:r>
              <a:rPr spc="-10" dirty="0"/>
              <a:t>to </a:t>
            </a:r>
            <a:r>
              <a:rPr spc="-45" dirty="0"/>
              <a:t>solve human  problems</a:t>
            </a:r>
          </a:p>
          <a:p>
            <a:pPr marL="29209">
              <a:lnSpc>
                <a:spcPct val="100000"/>
              </a:lnSpc>
              <a:spcBef>
                <a:spcPts val="590"/>
              </a:spcBef>
            </a:pPr>
            <a:r>
              <a:rPr spc="-40" dirty="0"/>
              <a:t>Where </a:t>
            </a:r>
            <a:r>
              <a:rPr spc="-50" dirty="0"/>
              <a:t>these </a:t>
            </a:r>
            <a:r>
              <a:rPr spc="-40" dirty="0"/>
              <a:t>methods can </a:t>
            </a:r>
            <a:r>
              <a:rPr spc="-50" dirty="0"/>
              <a:t>be</a:t>
            </a:r>
            <a:r>
              <a:rPr spc="204" dirty="0"/>
              <a:t> </a:t>
            </a:r>
            <a:r>
              <a:rPr spc="-40" dirty="0"/>
              <a:t>implemented.</a:t>
            </a:r>
          </a:p>
          <a:p>
            <a:pPr marL="30480">
              <a:lnSpc>
                <a:spcPct val="100000"/>
              </a:lnSpc>
              <a:spcBef>
                <a:spcPts val="590"/>
              </a:spcBef>
            </a:pPr>
            <a:r>
              <a:rPr spc="-10" dirty="0"/>
              <a:t>And </a:t>
            </a:r>
            <a:r>
              <a:rPr spc="-30" dirty="0"/>
              <a:t>looks </a:t>
            </a:r>
            <a:r>
              <a:rPr spc="-10" dirty="0"/>
              <a:t>to </a:t>
            </a:r>
            <a:r>
              <a:rPr spc="-40" dirty="0"/>
              <a:t>understand understand </a:t>
            </a:r>
            <a:r>
              <a:rPr spc="-30" dirty="0"/>
              <a:t>biology </a:t>
            </a:r>
            <a:r>
              <a:rPr spc="-60" dirty="0"/>
              <a:t>as </a:t>
            </a:r>
            <a:r>
              <a:rPr spc="-30" dirty="0"/>
              <a:t>information </a:t>
            </a:r>
            <a:r>
              <a:rPr spc="105" dirty="0"/>
              <a:t> </a:t>
            </a:r>
            <a:r>
              <a:rPr spc="-45" dirty="0"/>
              <a:t>processing.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Classical </a:t>
            </a:r>
            <a:r>
              <a:rPr spc="-10" dirty="0"/>
              <a:t>use </a:t>
            </a:r>
            <a:r>
              <a:rPr dirty="0"/>
              <a:t>of</a:t>
            </a:r>
            <a:r>
              <a:rPr spc="140" dirty="0"/>
              <a:t> </a:t>
            </a:r>
            <a:r>
              <a:rPr spc="-105" dirty="0"/>
              <a:t>CN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012" y="1478267"/>
            <a:ext cx="152844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20" dirty="0">
                <a:latin typeface="Tahoma"/>
                <a:cs typeface="Tahoma"/>
              </a:rPr>
              <a:t>Cellular</a:t>
            </a:r>
            <a:r>
              <a:rPr sz="1000" spc="-1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automata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25" dirty="0">
                <a:latin typeface="Tahoma"/>
                <a:cs typeface="Tahoma"/>
              </a:rPr>
              <a:t>Neural</a:t>
            </a:r>
            <a:r>
              <a:rPr sz="1000" spc="-15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networks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25" dirty="0">
                <a:latin typeface="Tahoma"/>
                <a:cs typeface="Tahoma"/>
              </a:rPr>
              <a:t>Evolutionary</a:t>
            </a:r>
            <a:r>
              <a:rPr sz="1000" spc="-1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computation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New</a:t>
            </a:r>
            <a:r>
              <a:rPr spc="-10" dirty="0"/>
              <a:t> </a:t>
            </a:r>
            <a:r>
              <a:rPr spc="-5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012" y="1326388"/>
            <a:ext cx="152527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50" dirty="0">
                <a:latin typeface="Tahoma"/>
                <a:cs typeface="Tahoma"/>
              </a:rPr>
              <a:t>Swarm</a:t>
            </a:r>
            <a:r>
              <a:rPr sz="1000" spc="-1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intelligence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dirty="0">
                <a:latin typeface="Tahoma"/>
                <a:cs typeface="Tahoma"/>
              </a:rPr>
              <a:t>Artificial </a:t>
            </a:r>
            <a:r>
              <a:rPr sz="1000" spc="-45" dirty="0">
                <a:latin typeface="Tahoma"/>
                <a:cs typeface="Tahoma"/>
              </a:rPr>
              <a:t>immune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systems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dirty="0">
                <a:latin typeface="Tahoma"/>
                <a:cs typeface="Tahoma"/>
              </a:rPr>
              <a:t>Artificial</a:t>
            </a:r>
            <a:r>
              <a:rPr sz="1000" spc="-1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life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40" dirty="0">
                <a:latin typeface="Tahoma"/>
                <a:cs typeface="Tahoma"/>
              </a:rPr>
              <a:t>Membrane</a:t>
            </a:r>
            <a:r>
              <a:rPr sz="1000" spc="-1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computing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35" dirty="0">
                <a:latin typeface="Tahoma"/>
                <a:cs typeface="Tahoma"/>
              </a:rPr>
              <a:t>Amorphous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computing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838" y="1625498"/>
            <a:ext cx="82041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hlinkClick r:id="rId2" action="ppaction://hlinksldjump"/>
              </a:rPr>
              <a:t>Key</a:t>
            </a:r>
            <a:r>
              <a:rPr spc="-15" dirty="0">
                <a:hlinkClick r:id="rId2" action="ppaction://hlinksldjump"/>
              </a:rPr>
              <a:t> </a:t>
            </a:r>
            <a:r>
              <a:rPr spc="10" dirty="0">
                <a:hlinkClick r:id="rId2" action="ppaction://hlinksldjump"/>
              </a:rPr>
              <a:t>points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816</Words>
  <Application>Microsoft Office PowerPoint</Application>
  <PresentationFormat>Custom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Lucida Sans Unicode</vt:lpstr>
      <vt:lpstr>Tahoma</vt:lpstr>
      <vt:lpstr>Office Theme</vt:lpstr>
      <vt:lpstr>The many facets of Natural Computing -  Review</vt:lpstr>
      <vt:lpstr>Meta</vt:lpstr>
      <vt:lpstr>General Subject</vt:lpstr>
      <vt:lpstr>Specific Subjects</vt:lpstr>
      <vt:lpstr>Specific Subjects</vt:lpstr>
      <vt:lpstr>Specific Subjects</vt:lpstr>
      <vt:lpstr>Classical use of CN</vt:lpstr>
      <vt:lpstr>New areas</vt:lpstr>
      <vt:lpstr>Key points</vt:lpstr>
      <vt:lpstr>Cellular automata</vt:lpstr>
      <vt:lpstr>Neural Networks</vt:lpstr>
      <vt:lpstr>Evolutionary Algorithms</vt:lpstr>
      <vt:lpstr>Swarm Algorithms</vt:lpstr>
      <vt:lpstr>Artificial Immune systems</vt:lpstr>
      <vt:lpstr>Artificial Life</vt:lpstr>
      <vt:lpstr>Membrane Computing</vt:lpstr>
      <vt:lpstr>Quantum computing</vt:lpstr>
      <vt:lpstr>Biological Systems</vt:lpstr>
      <vt:lpstr>Biological Systems</vt:lpstr>
      <vt:lpstr>Conclusion</vt:lpstr>
      <vt:lpstr>Conclusion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 Facets of NC</dc:title>
  <dc:creator>Jean Carlo Machado</dc:creator>
  <cp:lastModifiedBy>Natcho .</cp:lastModifiedBy>
  <cp:revision>13</cp:revision>
  <dcterms:created xsi:type="dcterms:W3CDTF">2016-08-22T02:41:51Z</dcterms:created>
  <dcterms:modified xsi:type="dcterms:W3CDTF">2016-08-22T05:38:46Z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2016-08-22T00:00:00Z</vt:filetime>
  </property>
</Properties>
</file>