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  <p:sldId id="264" r:id="rId9"/>
    <p:sldId id="265" r:id="rId10"/>
    <p:sldId id="276" r:id="rId11"/>
    <p:sldId id="267" r:id="rId12"/>
    <p:sldId id="269" r:id="rId13"/>
    <p:sldId id="273" r:id="rId14"/>
    <p:sldId id="266" r:id="rId15"/>
    <p:sldId id="268" r:id="rId16"/>
    <p:sldId id="272" r:id="rId17"/>
    <p:sldId id="271" r:id="rId18"/>
    <p:sldId id="274" r:id="rId19"/>
    <p:sldId id="270" r:id="rId20"/>
    <p:sldId id="275" r:id="rId21"/>
    <p:sldId id="282" r:id="rId22"/>
    <p:sldId id="283" r:id="rId23"/>
    <p:sldId id="278" r:id="rId24"/>
    <p:sldId id="279" r:id="rId25"/>
    <p:sldId id="280" r:id="rId26"/>
  </p:sldIdLst>
  <p:sldSz cx="5041900" cy="3784600"/>
  <p:notesSz cx="5041900" cy="37846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1158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8142" y="1173226"/>
            <a:ext cx="4285615" cy="794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56285" y="2119376"/>
            <a:ext cx="3529330" cy="946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52095" y="870458"/>
            <a:ext cx="2193226" cy="24978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596578" y="870458"/>
            <a:ext cx="2193226" cy="24978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501124" y="369525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421507" y="369129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599309" y="369129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755643" y="370537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766135" y="369510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776295" y="368494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692474" y="369129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052342" y="369764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963441" y="369129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4039642" y="368494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052342" y="371034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039642" y="372304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052342" y="373574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310609" y="368494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323309" y="369764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323309" y="371034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234408" y="369129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310609" y="372304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323309" y="373574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581576" y="368494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594276" y="369764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594276" y="371034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581576" y="372304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594276" y="373574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883024" y="371542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855960" y="368892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776343" y="368494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761103" y="370272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928745" y="368494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964305" y="370272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89725"/>
            <a:ext cx="4851298" cy="22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3128" y="1374470"/>
            <a:ext cx="4355642" cy="774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14246" y="3519678"/>
            <a:ext cx="1613408" cy="189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52095" y="3519678"/>
            <a:ext cx="1159637" cy="189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630168" y="3519678"/>
            <a:ext cx="1159637" cy="189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Revisão </a:t>
            </a:r>
            <a:r>
              <a:rPr spc="-85" dirty="0"/>
              <a:t>de </a:t>
            </a:r>
            <a:r>
              <a:rPr spc="-45" dirty="0"/>
              <a:t>artigos</a:t>
            </a:r>
            <a:r>
              <a:rPr spc="165" dirty="0"/>
              <a:t> </a:t>
            </a:r>
            <a:r>
              <a:rPr spc="-6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258" y="1626705"/>
            <a:ext cx="229870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30" dirty="0">
                <a:latin typeface="Tahoma"/>
                <a:cs typeface="Tahoma"/>
              </a:rPr>
              <a:t>Jean </a:t>
            </a:r>
            <a:r>
              <a:rPr sz="1000" spc="-20" dirty="0">
                <a:latin typeface="Tahoma"/>
                <a:cs typeface="Tahoma"/>
              </a:rPr>
              <a:t>Carlo Machado </a:t>
            </a:r>
            <a:r>
              <a:rPr sz="1000" spc="-85" dirty="0">
                <a:latin typeface="Tahoma"/>
                <a:cs typeface="Tahoma"/>
              </a:rPr>
              <a:t>e </a:t>
            </a:r>
            <a:r>
              <a:rPr sz="1000" spc="-30" dirty="0">
                <a:latin typeface="Tahoma"/>
                <a:cs typeface="Tahoma"/>
              </a:rPr>
              <a:t>Renato</a:t>
            </a:r>
            <a:r>
              <a:rPr sz="1000" spc="15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Bustamante</a:t>
            </a:r>
            <a:endParaRPr sz="10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0" dirty="0"/>
              <a:t>Redes</a:t>
            </a:r>
            <a:r>
              <a:rPr spc="-30" dirty="0"/>
              <a:t> </a:t>
            </a:r>
            <a:r>
              <a:rPr spc="-45" dirty="0"/>
              <a:t>Neurais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4550" y="673100"/>
            <a:ext cx="3505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" marR="5080" indent="-4445"/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sz="1000" spc="60" dirty="0">
                <a:latin typeface="Tahoma"/>
                <a:cs typeface="Tahoma"/>
              </a:rPr>
              <a:t>A </a:t>
            </a:r>
            <a:r>
              <a:rPr sz="1000" spc="-60" dirty="0">
                <a:latin typeface="Tahoma"/>
                <a:cs typeface="Tahoma"/>
              </a:rPr>
              <a:t>rede </a:t>
            </a:r>
            <a:r>
              <a:rPr sz="1000" spc="-65" dirty="0">
                <a:latin typeface="Tahoma"/>
                <a:cs typeface="Tahoma"/>
              </a:rPr>
              <a:t>de </a:t>
            </a:r>
            <a:r>
              <a:rPr sz="1000" spc="-35" dirty="0">
                <a:latin typeface="Tahoma"/>
                <a:cs typeface="Tahoma"/>
              </a:rPr>
              <a:t>perceptron </a:t>
            </a:r>
            <a:r>
              <a:rPr sz="1000" spc="-85" dirty="0">
                <a:latin typeface="Tahoma"/>
                <a:cs typeface="Tahoma"/>
              </a:rPr>
              <a:t>é </a:t>
            </a:r>
            <a:r>
              <a:rPr sz="1000" spc="-50" dirty="0">
                <a:latin typeface="Tahoma"/>
                <a:cs typeface="Tahoma"/>
              </a:rPr>
              <a:t>a </a:t>
            </a:r>
            <a:r>
              <a:rPr sz="1000" spc="-40" dirty="0">
                <a:latin typeface="Tahoma"/>
                <a:cs typeface="Tahoma"/>
              </a:rPr>
              <a:t>implementação mais simples.</a:t>
            </a:r>
            <a:endParaRPr lang="en-US" sz="1000" spc="-40" dirty="0">
              <a:latin typeface="Tahoma"/>
              <a:cs typeface="Tahoma"/>
            </a:endParaRPr>
          </a:p>
          <a:p>
            <a:pPr marL="16510" marR="5080" indent="-4445"/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lang="pt-BR" sz="1000" spc="-25" dirty="0">
                <a:latin typeface="Tahoma"/>
                <a:cs typeface="Tahoma"/>
              </a:rPr>
              <a:t>Pode </a:t>
            </a:r>
            <a:r>
              <a:rPr lang="pt-BR" sz="1000" spc="-60" dirty="0">
                <a:latin typeface="Tahoma"/>
                <a:cs typeface="Tahoma"/>
              </a:rPr>
              <a:t>ser  </a:t>
            </a:r>
            <a:r>
              <a:rPr lang="pt-BR" sz="1000" spc="-15" dirty="0">
                <a:latin typeface="Tahoma"/>
                <a:cs typeface="Tahoma"/>
              </a:rPr>
              <a:t>utilizado</a:t>
            </a:r>
            <a:r>
              <a:rPr lang="pt-BR" sz="1000" spc="95" dirty="0">
                <a:latin typeface="Tahoma"/>
                <a:cs typeface="Tahoma"/>
              </a:rPr>
              <a:t> </a:t>
            </a:r>
            <a:r>
              <a:rPr lang="pt-BR" sz="1000" spc="-45" dirty="0">
                <a:latin typeface="Tahoma"/>
                <a:cs typeface="Tahoma"/>
              </a:rPr>
              <a:t>para problemas</a:t>
            </a:r>
            <a:r>
              <a:rPr sz="1000" spc="-45" dirty="0">
                <a:latin typeface="Tahoma"/>
                <a:cs typeface="Tahoma"/>
              </a:rPr>
              <a:t> lineares </a:t>
            </a:r>
            <a:r>
              <a:rPr sz="1000" spc="-85" dirty="0">
                <a:latin typeface="Tahoma"/>
                <a:cs typeface="Tahoma"/>
              </a:rPr>
              <a:t>e </a:t>
            </a:r>
            <a:r>
              <a:rPr sz="1000" spc="-45" dirty="0">
                <a:latin typeface="Tahoma"/>
                <a:cs typeface="Tahoma"/>
              </a:rPr>
              <a:t>não</a:t>
            </a:r>
            <a:r>
              <a:rPr sz="1000" spc="175" dirty="0">
                <a:latin typeface="Tahoma"/>
                <a:cs typeface="Tahoma"/>
              </a:rPr>
              <a:t> </a:t>
            </a:r>
            <a:r>
              <a:rPr lang="pt-BR" sz="1000" spc="-45" dirty="0">
                <a:latin typeface="Tahoma"/>
                <a:cs typeface="Tahoma"/>
              </a:rPr>
              <a:t>lineares</a:t>
            </a:r>
            <a:r>
              <a:rPr sz="1000" spc="-45" dirty="0">
                <a:latin typeface="Tahoma"/>
                <a:cs typeface="Tahoma"/>
              </a:rPr>
              <a:t>.</a:t>
            </a:r>
            <a:endParaRPr lang="en-US" sz="1000" spc="-45" dirty="0">
              <a:latin typeface="Tahoma"/>
              <a:cs typeface="Tahoma"/>
            </a:endParaRPr>
          </a:p>
          <a:p>
            <a:pPr marL="16510" marR="5080" indent="-4445"/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lang="en-US" sz="1000" spc="-45" dirty="0">
                <a:latin typeface="Tahoma"/>
                <a:cs typeface="Tahoma"/>
              </a:rPr>
              <a:t>Black box </a:t>
            </a:r>
          </a:p>
          <a:p>
            <a:pPr marL="16510" marR="5080" indent="-4445"/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lang="pt-BR" sz="1000" dirty="0">
                <a:latin typeface="Tahoma"/>
                <a:cs typeface="Tahoma"/>
              </a:rPr>
              <a:t>http://playground.tensorflow.org/</a:t>
            </a:r>
            <a:endParaRPr sz="1000" dirty="0">
              <a:latin typeface="Tahoma"/>
              <a:cs typeface="Tahom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65" y="1446080"/>
            <a:ext cx="2853066" cy="196379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Algoritmos </a:t>
            </a:r>
            <a:r>
              <a:rPr spc="-45" dirty="0"/>
              <a:t>Genéticos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63550" y="901700"/>
            <a:ext cx="4355642" cy="774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">
              <a:lnSpc>
                <a:spcPct val="100000"/>
              </a:lnSpc>
            </a:pPr>
            <a:r>
              <a:rPr lang="pt-BR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spc="-35" dirty="0"/>
              <a:t>São </a:t>
            </a:r>
            <a:r>
              <a:rPr spc="-45" dirty="0"/>
              <a:t>bons para problemas </a:t>
            </a:r>
            <a:r>
              <a:rPr spc="-35" dirty="0"/>
              <a:t>combinatórios </a:t>
            </a:r>
            <a:r>
              <a:rPr spc="-85" dirty="0"/>
              <a:t>e </a:t>
            </a:r>
            <a:r>
              <a:rPr spc="-45" dirty="0" err="1"/>
              <a:t>não</a:t>
            </a:r>
            <a:r>
              <a:rPr spc="-45" dirty="0"/>
              <a:t> </a:t>
            </a:r>
            <a:r>
              <a:rPr spc="-30" dirty="0" err="1"/>
              <a:t>determinísticos</a:t>
            </a:r>
            <a:r>
              <a:rPr spc="-30" dirty="0"/>
              <a:t>.</a:t>
            </a: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lang="pt-BR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spc="60" dirty="0"/>
              <a:t>A </a:t>
            </a:r>
            <a:r>
              <a:rPr spc="-30" dirty="0"/>
              <a:t>eficiência </a:t>
            </a:r>
            <a:r>
              <a:rPr spc="-45" dirty="0"/>
              <a:t>para problemas </a:t>
            </a:r>
            <a:r>
              <a:rPr spc="-40" dirty="0"/>
              <a:t>com </a:t>
            </a:r>
            <a:r>
              <a:rPr spc="-30" dirty="0"/>
              <a:t>muitas </a:t>
            </a:r>
            <a:r>
              <a:rPr spc="-50" dirty="0"/>
              <a:t>dimensões </a:t>
            </a:r>
            <a:r>
              <a:rPr spc="-45" dirty="0"/>
              <a:t>tende </a:t>
            </a:r>
            <a:r>
              <a:rPr spc="-50" dirty="0"/>
              <a:t>a </a:t>
            </a:r>
            <a:r>
              <a:rPr spc="-60" dirty="0" err="1"/>
              <a:t>ser</a:t>
            </a:r>
            <a:r>
              <a:rPr spc="-60" dirty="0"/>
              <a:t> </a:t>
            </a:r>
            <a:r>
              <a:rPr spc="-30" dirty="0" err="1"/>
              <a:t>ruim</a:t>
            </a:r>
            <a:r>
              <a:rPr spc="-30" dirty="0"/>
              <a:t>.</a:t>
            </a:r>
          </a:p>
          <a:p>
            <a:pPr marL="16510" marR="5080" indent="-3175">
              <a:lnSpc>
                <a:spcPct val="100000"/>
              </a:lnSpc>
              <a:spcBef>
                <a:spcPts val="590"/>
              </a:spcBef>
            </a:pPr>
            <a:r>
              <a:rPr lang="pt-BR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dirty="0" err="1"/>
              <a:t>Já</a:t>
            </a:r>
            <a:r>
              <a:rPr dirty="0"/>
              <a:t> </a:t>
            </a:r>
            <a:r>
              <a:rPr spc="-20" dirty="0"/>
              <a:t>foi </a:t>
            </a:r>
            <a:r>
              <a:rPr spc="-30" dirty="0"/>
              <a:t>aplicado </a:t>
            </a:r>
            <a:r>
              <a:rPr spc="-70" dirty="0"/>
              <a:t>em </a:t>
            </a:r>
            <a:r>
              <a:rPr spc="-50" dirty="0"/>
              <a:t>agendamento </a:t>
            </a:r>
            <a:r>
              <a:rPr spc="-65" dirty="0"/>
              <a:t>de </a:t>
            </a:r>
            <a:r>
              <a:rPr spc="-30" dirty="0"/>
              <a:t>trabalhos, </a:t>
            </a:r>
            <a:r>
              <a:rPr spc="-55" dirty="0"/>
              <a:t>compressão </a:t>
            </a:r>
            <a:r>
              <a:rPr spc="-65" dirty="0"/>
              <a:t>de </a:t>
            </a:r>
            <a:r>
              <a:rPr spc="-45" dirty="0"/>
              <a:t>dados,</a:t>
            </a:r>
            <a:r>
              <a:rPr spc="-175" dirty="0"/>
              <a:t> </a:t>
            </a:r>
            <a:r>
              <a:rPr spc="-45" dirty="0"/>
              <a:t>gerenciamento  </a:t>
            </a:r>
            <a:r>
              <a:rPr spc="-40" dirty="0"/>
              <a:t>econômico, </a:t>
            </a:r>
            <a:r>
              <a:rPr spc="-35" dirty="0"/>
              <a:t>teoria </a:t>
            </a:r>
            <a:r>
              <a:rPr spc="-50" dirty="0"/>
              <a:t>dos </a:t>
            </a:r>
            <a:r>
              <a:rPr spc="-45" dirty="0"/>
              <a:t>jogos, </a:t>
            </a:r>
            <a:r>
              <a:rPr spc="-30" dirty="0"/>
              <a:t>controle </a:t>
            </a:r>
            <a:r>
              <a:rPr spc="-65" dirty="0"/>
              <a:t>de </a:t>
            </a:r>
            <a:r>
              <a:rPr spc="-30" dirty="0" err="1"/>
              <a:t>satélite</a:t>
            </a:r>
            <a:r>
              <a:rPr spc="-30" dirty="0"/>
              <a:t>,</a:t>
            </a:r>
            <a:r>
              <a:rPr lang="en-US" spc="-30" dirty="0"/>
              <a:t> </a:t>
            </a:r>
            <a:r>
              <a:rPr spc="-30" dirty="0"/>
              <a:t>etc.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50" y="1892300"/>
            <a:ext cx="2363086" cy="114065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Algoritmos </a:t>
            </a:r>
            <a:r>
              <a:rPr spc="-85" dirty="0"/>
              <a:t>de</a:t>
            </a:r>
            <a:r>
              <a:rPr spc="50" dirty="0"/>
              <a:t> </a:t>
            </a:r>
            <a:r>
              <a:rPr spc="-50" dirty="0"/>
              <a:t>formiga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800" y="1054100"/>
            <a:ext cx="188490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sz="1000" spc="25" dirty="0">
                <a:latin typeface="Tahoma"/>
                <a:cs typeface="Tahoma"/>
              </a:rPr>
              <a:t>O </a:t>
            </a:r>
            <a:r>
              <a:rPr sz="1000" spc="-35" dirty="0">
                <a:latin typeface="Tahoma"/>
                <a:cs typeface="Tahoma"/>
              </a:rPr>
              <a:t>tempo </a:t>
            </a:r>
            <a:r>
              <a:rPr sz="1000" spc="-65" dirty="0">
                <a:latin typeface="Tahoma"/>
                <a:cs typeface="Tahoma"/>
              </a:rPr>
              <a:t>de </a:t>
            </a:r>
            <a:r>
              <a:rPr sz="1000" spc="-40" dirty="0">
                <a:latin typeface="Tahoma"/>
                <a:cs typeface="Tahoma"/>
              </a:rPr>
              <a:t>resposta </a:t>
            </a:r>
            <a:r>
              <a:rPr sz="1000" spc="-85" dirty="0">
                <a:latin typeface="Tahoma"/>
                <a:cs typeface="Tahoma"/>
              </a:rPr>
              <a:t>é</a:t>
            </a:r>
            <a:r>
              <a:rPr sz="1000" spc="1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r</a:t>
            </a:r>
            <a:r>
              <a:rPr lang="pt-BR" sz="1000" spc="-35" dirty="0" err="1">
                <a:latin typeface="Tahoma"/>
                <a:cs typeface="Tahoma"/>
              </a:rPr>
              <a:t>azoável</a:t>
            </a:r>
            <a:r>
              <a:rPr lang="pt-BR" sz="1000" spc="-35" dirty="0">
                <a:latin typeface="Tahoma"/>
                <a:cs typeface="Tahoma"/>
              </a:rPr>
              <a:t>.</a:t>
            </a:r>
          </a:p>
          <a:p>
            <a:pPr marL="12700">
              <a:lnSpc>
                <a:spcPct val="100000"/>
              </a:lnSpc>
            </a:pPr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lang="pt-BR" sz="1000" spc="-35" dirty="0">
                <a:latin typeface="Tahoma"/>
                <a:cs typeface="Tahoma"/>
              </a:rPr>
              <a:t>Performance cai com o aumento da dimensionalidade.</a:t>
            </a:r>
            <a:endParaRPr lang="pt-BR" sz="1000" dirty="0">
              <a:latin typeface="Tahoma"/>
              <a:cs typeface="Tahoma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427800" y="2110516"/>
            <a:ext cx="28194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lang="pt-BR" sz="1000" spc="25" dirty="0">
                <a:latin typeface="Tahoma"/>
                <a:cs typeface="Tahoma"/>
              </a:rPr>
              <a:t>Aplicações: Escalonamento de Rotinas, </a:t>
            </a:r>
          </a:p>
          <a:p>
            <a:pPr marL="12700">
              <a:lnSpc>
                <a:spcPct val="100000"/>
              </a:lnSpc>
            </a:pPr>
            <a:r>
              <a:rPr lang="pt-BR" sz="1000" spc="25" dirty="0">
                <a:latin typeface="Tahoma"/>
                <a:cs typeface="Tahoma"/>
              </a:rPr>
              <a:t>Caixeiro Viajante, Rastreamento de objeto,</a:t>
            </a:r>
            <a:r>
              <a:rPr lang="en-US" sz="1000" spc="25" dirty="0">
                <a:latin typeface="Tahoma"/>
                <a:cs typeface="Tahoma"/>
              </a:rPr>
              <a:t> </a:t>
            </a:r>
            <a:r>
              <a:rPr lang="pt-BR" sz="1000" spc="25" dirty="0">
                <a:latin typeface="Tahoma"/>
                <a:cs typeface="Tahoma"/>
              </a:rPr>
              <a:t>Roteamento de Pacotes.</a:t>
            </a:r>
            <a:endParaRPr lang="pt-BR" sz="1000" dirty="0">
              <a:latin typeface="Tahoma"/>
              <a:cs typeface="Tahom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709" y="459088"/>
            <a:ext cx="1960678" cy="15113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Enxame </a:t>
            </a:r>
            <a:r>
              <a:rPr spc="-85" dirty="0"/>
              <a:t>de </a:t>
            </a:r>
            <a:r>
              <a:rPr spc="-40" dirty="0"/>
              <a:t>partículas</a:t>
            </a:r>
            <a:r>
              <a:rPr spc="180" dirty="0"/>
              <a:t> </a:t>
            </a:r>
            <a:r>
              <a:rPr spc="35" dirty="0"/>
              <a:t>(PSO)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490" y="705862"/>
            <a:ext cx="316026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sz="1000" spc="-30" dirty="0" err="1">
                <a:latin typeface="Tahoma"/>
                <a:cs typeface="Tahoma"/>
              </a:rPr>
              <a:t>Relativamente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simples </a:t>
            </a:r>
            <a:r>
              <a:rPr sz="1000" spc="-65" dirty="0">
                <a:latin typeface="Tahoma"/>
                <a:cs typeface="Tahoma"/>
              </a:rPr>
              <a:t>de </a:t>
            </a:r>
            <a:r>
              <a:rPr sz="1000" spc="-40" dirty="0">
                <a:latin typeface="Tahoma"/>
                <a:cs typeface="Tahoma"/>
              </a:rPr>
              <a:t>implementar. </a:t>
            </a:r>
            <a:endParaRPr lang="en-US" sz="1000" spc="-40" dirty="0">
              <a:latin typeface="Tahoma"/>
              <a:cs typeface="Tahoma"/>
            </a:endParaRPr>
          </a:p>
          <a:p>
            <a:pPr marL="12700" marR="5080"/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lang="pt-BR" sz="1000" spc="-10" dirty="0">
                <a:latin typeface="Tahoma"/>
                <a:cs typeface="Tahoma"/>
              </a:rPr>
              <a:t>Foi </a:t>
            </a:r>
            <a:r>
              <a:rPr lang="pt-BR" sz="1000" spc="-15" dirty="0">
                <a:latin typeface="Tahoma"/>
                <a:cs typeface="Tahoma"/>
              </a:rPr>
              <a:t>utilizado </a:t>
            </a:r>
            <a:r>
              <a:rPr lang="pt-BR" sz="1000" spc="-70" dirty="0">
                <a:latin typeface="Tahoma"/>
                <a:cs typeface="Tahoma"/>
              </a:rPr>
              <a:t>em  </a:t>
            </a:r>
            <a:r>
              <a:rPr lang="pt-BR" sz="1000" spc="-45" dirty="0">
                <a:latin typeface="Tahoma"/>
                <a:cs typeface="Tahoma"/>
              </a:rPr>
              <a:t>problemas  </a:t>
            </a:r>
            <a:r>
              <a:rPr lang="pt-BR" sz="1000" spc="-65" dirty="0">
                <a:latin typeface="Tahoma"/>
                <a:cs typeface="Tahoma"/>
              </a:rPr>
              <a:t>de </a:t>
            </a:r>
            <a:r>
              <a:rPr lang="pt-BR" sz="1000" spc="45" dirty="0">
                <a:latin typeface="Tahoma"/>
                <a:cs typeface="Tahoma"/>
              </a:rPr>
              <a:t> </a:t>
            </a:r>
            <a:r>
              <a:rPr lang="pt-BR" sz="1000" spc="-50" dirty="0">
                <a:latin typeface="Tahoma"/>
                <a:cs typeface="Tahoma"/>
              </a:rPr>
              <a:t>agenda</a:t>
            </a:r>
            <a:r>
              <a:rPr sz="1000" spc="-40" dirty="0" err="1">
                <a:latin typeface="Tahoma"/>
                <a:cs typeface="Tahoma"/>
              </a:rPr>
              <a:t>mento</a:t>
            </a:r>
            <a:r>
              <a:rPr sz="1000" spc="-40" dirty="0">
                <a:latin typeface="Tahoma"/>
                <a:cs typeface="Tahoma"/>
              </a:rPr>
              <a:t>, </a:t>
            </a:r>
            <a:r>
              <a:rPr sz="1000" spc="-85" dirty="0">
                <a:latin typeface="Tahoma"/>
                <a:cs typeface="Tahoma"/>
              </a:rPr>
              <a:t>e </a:t>
            </a:r>
            <a:r>
              <a:rPr sz="1000" spc="-65" dirty="0">
                <a:latin typeface="Tahoma"/>
                <a:cs typeface="Tahoma"/>
              </a:rPr>
              <a:t>de  </a:t>
            </a:r>
            <a:r>
              <a:rPr sz="1000" spc="-25" dirty="0">
                <a:latin typeface="Tahoma"/>
                <a:cs typeface="Tahoma"/>
              </a:rPr>
              <a:t>maximização/minimização.</a:t>
            </a:r>
            <a:endParaRPr sz="1000" dirty="0">
              <a:latin typeface="Tahoma"/>
              <a:cs typeface="Tahoma"/>
            </a:endParaRPr>
          </a:p>
        </p:txBody>
      </p:sp>
      <p:pic>
        <p:nvPicPr>
          <p:cNvPr id="1026" name="Picture 2" descr="Resultado de imagem para particle swarm optimization algorith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50" y="1435100"/>
            <a:ext cx="2776099" cy="185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Algoritmos </a:t>
            </a:r>
            <a:r>
              <a:rPr spc="-85" dirty="0"/>
              <a:t>de </a:t>
            </a:r>
            <a:r>
              <a:rPr spc="-30" dirty="0"/>
              <a:t>Abelha</a:t>
            </a:r>
            <a:r>
              <a:rPr spc="185" dirty="0"/>
              <a:t> </a:t>
            </a:r>
            <a:r>
              <a:rPr spc="-40" dirty="0"/>
              <a:t>(2005)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4654" y="520700"/>
            <a:ext cx="4212590" cy="3032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sz="1000" spc="-10" dirty="0" err="1">
                <a:latin typeface="Tahoma"/>
                <a:cs typeface="Tahoma"/>
              </a:rPr>
              <a:t>Bom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para resolver problemas</a:t>
            </a:r>
            <a:r>
              <a:rPr sz="1000" spc="9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evolucionários.</a:t>
            </a:r>
            <a:endParaRPr sz="1000" dirty="0">
              <a:latin typeface="Tahoma"/>
              <a:cs typeface="Tahoma"/>
            </a:endParaRPr>
          </a:p>
          <a:p>
            <a:pPr marL="13335">
              <a:lnSpc>
                <a:spcPct val="100000"/>
              </a:lnSpc>
              <a:spcBef>
                <a:spcPts val="590"/>
              </a:spcBef>
            </a:pPr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sz="1000" spc="60" dirty="0">
                <a:latin typeface="Tahoma"/>
                <a:cs typeface="Tahoma"/>
              </a:rPr>
              <a:t>A </a:t>
            </a:r>
            <a:r>
              <a:rPr sz="1000" spc="-30" dirty="0">
                <a:latin typeface="Tahoma"/>
                <a:cs typeface="Tahoma"/>
              </a:rPr>
              <a:t>intensificação </a:t>
            </a:r>
            <a:r>
              <a:rPr sz="1000" spc="-85" dirty="0">
                <a:latin typeface="Tahoma"/>
                <a:cs typeface="Tahoma"/>
              </a:rPr>
              <a:t>é </a:t>
            </a:r>
            <a:r>
              <a:rPr sz="1000" spc="-30" dirty="0">
                <a:latin typeface="Tahoma"/>
                <a:cs typeface="Tahoma"/>
              </a:rPr>
              <a:t>controlada </a:t>
            </a:r>
            <a:r>
              <a:rPr sz="1000" spc="-40" dirty="0">
                <a:latin typeface="Tahoma"/>
                <a:cs typeface="Tahoma"/>
              </a:rPr>
              <a:t>por </a:t>
            </a:r>
            <a:r>
              <a:rPr sz="1000" spc="-50" dirty="0">
                <a:latin typeface="Tahoma"/>
                <a:cs typeface="Tahoma"/>
              </a:rPr>
              <a:t>meios </a:t>
            </a:r>
            <a:r>
              <a:rPr sz="1000" spc="-35" dirty="0">
                <a:latin typeface="Tahoma"/>
                <a:cs typeface="Tahoma"/>
              </a:rPr>
              <a:t>estocásticos </a:t>
            </a:r>
            <a:r>
              <a:rPr sz="1000" spc="-85" dirty="0">
                <a:latin typeface="Tahoma"/>
                <a:cs typeface="Tahoma"/>
              </a:rPr>
              <a:t>e  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ávidos.</a:t>
            </a:r>
            <a:endParaRPr sz="1000" dirty="0">
              <a:latin typeface="Tahoma"/>
              <a:cs typeface="Tahoma"/>
            </a:endParaRPr>
          </a:p>
          <a:p>
            <a:pPr marL="13970" marR="5080" indent="-1270">
              <a:lnSpc>
                <a:spcPct val="149400"/>
              </a:lnSpc>
            </a:pPr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sz="1000" spc="-45" dirty="0" err="1">
                <a:latin typeface="Tahoma"/>
                <a:cs typeface="Tahoma"/>
              </a:rPr>
              <a:t>Tem</a:t>
            </a:r>
            <a:r>
              <a:rPr sz="1000" spc="-45" dirty="0">
                <a:latin typeface="Tahoma"/>
                <a:cs typeface="Tahoma"/>
              </a:rPr>
              <a:t> melhor performance do </a:t>
            </a:r>
            <a:r>
              <a:rPr sz="1000" spc="-55" dirty="0">
                <a:latin typeface="Tahoma"/>
                <a:cs typeface="Tahoma"/>
              </a:rPr>
              <a:t>que </a:t>
            </a:r>
            <a:r>
              <a:rPr sz="1000" spc="-35" dirty="0">
                <a:latin typeface="Tahoma"/>
                <a:cs typeface="Tahoma"/>
              </a:rPr>
              <a:t>algoritmos </a:t>
            </a:r>
            <a:r>
              <a:rPr sz="1000" spc="-65" dirty="0">
                <a:latin typeface="Tahoma"/>
                <a:cs typeface="Tahoma"/>
              </a:rPr>
              <a:t>de </a:t>
            </a:r>
            <a:r>
              <a:rPr sz="1000" spc="-10" dirty="0">
                <a:latin typeface="Tahoma"/>
                <a:cs typeface="Tahoma"/>
              </a:rPr>
              <a:t>Monte </a:t>
            </a:r>
            <a:r>
              <a:rPr sz="1000" spc="-20" dirty="0">
                <a:latin typeface="Tahoma"/>
                <a:cs typeface="Tahoma"/>
              </a:rPr>
              <a:t>Carlo, </a:t>
            </a:r>
            <a:r>
              <a:rPr sz="1000" spc="-35" dirty="0">
                <a:latin typeface="Tahoma"/>
                <a:cs typeface="Tahoma"/>
              </a:rPr>
              <a:t>Genéticos </a:t>
            </a:r>
            <a:r>
              <a:rPr sz="1000" spc="-85" dirty="0">
                <a:latin typeface="Tahoma"/>
                <a:cs typeface="Tahoma"/>
              </a:rPr>
              <a:t>e </a:t>
            </a:r>
            <a:r>
              <a:rPr sz="1000" spc="15" dirty="0">
                <a:latin typeface="Tahoma"/>
                <a:cs typeface="Tahoma"/>
              </a:rPr>
              <a:t>ACO. </a:t>
            </a:r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sz="1000" dirty="0" err="1">
                <a:latin typeface="Tahoma"/>
                <a:cs typeface="Tahoma"/>
              </a:rPr>
              <a:t>Já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foram </a:t>
            </a:r>
            <a:r>
              <a:rPr sz="1000" spc="-20" dirty="0">
                <a:latin typeface="Tahoma"/>
                <a:cs typeface="Tahoma"/>
              </a:rPr>
              <a:t>utilizados </a:t>
            </a:r>
            <a:r>
              <a:rPr sz="1000" spc="-70" dirty="0">
                <a:latin typeface="Tahoma"/>
                <a:cs typeface="Tahoma"/>
              </a:rPr>
              <a:t>em </a:t>
            </a:r>
            <a:r>
              <a:rPr sz="1000" spc="-30" dirty="0">
                <a:latin typeface="Tahoma"/>
                <a:cs typeface="Tahoma"/>
              </a:rPr>
              <a:t>alocação </a:t>
            </a:r>
            <a:r>
              <a:rPr sz="1000" spc="-65" dirty="0">
                <a:latin typeface="Tahoma"/>
                <a:cs typeface="Tahoma"/>
              </a:rPr>
              <a:t>de </a:t>
            </a:r>
            <a:r>
              <a:rPr sz="1000" spc="-40" dirty="0">
                <a:latin typeface="Tahoma"/>
                <a:cs typeface="Tahoma"/>
              </a:rPr>
              <a:t>tarefas </a:t>
            </a:r>
            <a:r>
              <a:rPr sz="1000" spc="-85" dirty="0">
                <a:latin typeface="Tahoma"/>
                <a:cs typeface="Tahoma"/>
              </a:rPr>
              <a:t>e </a:t>
            </a:r>
            <a:r>
              <a:rPr sz="1000" spc="-25" dirty="0">
                <a:latin typeface="Tahoma"/>
                <a:cs typeface="Tahoma"/>
              </a:rPr>
              <a:t>distribuição </a:t>
            </a:r>
            <a:r>
              <a:rPr sz="1000" spc="-65" dirty="0">
                <a:latin typeface="Tahoma"/>
                <a:cs typeface="Tahoma"/>
              </a:rPr>
              <a:t>de </a:t>
            </a:r>
            <a:r>
              <a:rPr sz="1000" spc="60" dirty="0">
                <a:latin typeface="Tahoma"/>
                <a:cs typeface="Tahoma"/>
              </a:rPr>
              <a:t> </a:t>
            </a:r>
            <a:r>
              <a:rPr sz="1000" spc="-45" dirty="0" err="1">
                <a:latin typeface="Tahoma"/>
                <a:cs typeface="Tahoma"/>
              </a:rPr>
              <a:t>energia</a:t>
            </a:r>
            <a:r>
              <a:rPr sz="1000" spc="-45" dirty="0">
                <a:latin typeface="Tahoma"/>
                <a:cs typeface="Tahoma"/>
              </a:rPr>
              <a:t>.</a:t>
            </a:r>
            <a:endParaRPr lang="en-US" sz="1000" spc="-45" dirty="0">
              <a:latin typeface="Tahoma"/>
              <a:cs typeface="Tahoma"/>
            </a:endParaRPr>
          </a:p>
          <a:p>
            <a:pPr marL="13970" marR="5080" indent="-1270">
              <a:lnSpc>
                <a:spcPct val="149400"/>
              </a:lnSpc>
            </a:pPr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lang="en-US" sz="1000" spc="-45" dirty="0" err="1">
                <a:latin typeface="Tahoma"/>
                <a:cs typeface="Tahoma"/>
              </a:rPr>
              <a:t>Aplicações</a:t>
            </a:r>
            <a:r>
              <a:rPr lang="en-US" sz="1000" spc="-45" dirty="0">
                <a:latin typeface="Tahoma"/>
                <a:cs typeface="Tahoma"/>
              </a:rPr>
              <a:t>:</a:t>
            </a:r>
          </a:p>
          <a:p>
            <a:pPr marL="13970" marR="5080" indent="-1270">
              <a:lnSpc>
                <a:spcPct val="149400"/>
              </a:lnSpc>
            </a:pPr>
            <a:r>
              <a:rPr lang="pt-BR" sz="1000" spc="-20" dirty="0">
                <a:latin typeface="Tahoma"/>
                <a:cs typeface="Tahoma"/>
              </a:rPr>
              <a:t>   - </a:t>
            </a:r>
            <a:r>
              <a:rPr lang="pt-BR" sz="1000" spc="-20" dirty="0" err="1">
                <a:latin typeface="Tahoma"/>
                <a:cs typeface="Tahoma"/>
              </a:rPr>
              <a:t>tree</a:t>
            </a:r>
            <a:r>
              <a:rPr lang="pt-BR" sz="1000" spc="-20" dirty="0">
                <a:latin typeface="Tahoma"/>
                <a:cs typeface="Tahoma"/>
              </a:rPr>
              <a:t>-SAT </a:t>
            </a:r>
            <a:r>
              <a:rPr lang="pt-BR" sz="1000" spc="-45" dirty="0" err="1">
                <a:latin typeface="Tahoma"/>
                <a:cs typeface="Tahoma"/>
              </a:rPr>
              <a:t>problem</a:t>
            </a:r>
            <a:r>
              <a:rPr lang="pt-BR" sz="1000" spc="45" dirty="0">
                <a:latin typeface="Tahoma"/>
                <a:cs typeface="Tahoma"/>
              </a:rPr>
              <a:t> </a:t>
            </a:r>
            <a:r>
              <a:rPr lang="pt-BR" sz="1000" spc="-20" dirty="0" err="1">
                <a:latin typeface="Tahoma"/>
                <a:cs typeface="Tahoma"/>
              </a:rPr>
              <a:t>optimization</a:t>
            </a:r>
            <a:r>
              <a:rPr lang="pt-BR" sz="1000" spc="-20" dirty="0">
                <a:latin typeface="Tahoma"/>
                <a:cs typeface="Tahoma"/>
              </a:rPr>
              <a:t>.</a:t>
            </a:r>
            <a:endParaRPr lang="pt-BR" sz="1000" dirty="0">
              <a:latin typeface="Tahoma"/>
              <a:cs typeface="Tahoma"/>
            </a:endParaRPr>
          </a:p>
          <a:p>
            <a:pPr marL="17145">
              <a:lnSpc>
                <a:spcPct val="100000"/>
              </a:lnSpc>
              <a:spcBef>
                <a:spcPts val="590"/>
              </a:spcBef>
            </a:pPr>
            <a:r>
              <a:rPr lang="pt-BR" sz="1000" spc="-15" dirty="0">
                <a:latin typeface="Tahoma"/>
                <a:cs typeface="Tahoma"/>
              </a:rPr>
              <a:t>   - utilizado </a:t>
            </a:r>
            <a:r>
              <a:rPr lang="pt-BR" sz="1000" spc="-70" dirty="0">
                <a:latin typeface="Tahoma"/>
                <a:cs typeface="Tahoma"/>
              </a:rPr>
              <a:t>em </a:t>
            </a:r>
            <a:r>
              <a:rPr lang="pt-BR" sz="1000" spc="-45" dirty="0">
                <a:latin typeface="Tahoma"/>
                <a:cs typeface="Tahoma"/>
              </a:rPr>
              <a:t>programação </a:t>
            </a:r>
            <a:r>
              <a:rPr lang="pt-BR" sz="1000" spc="-30" dirty="0">
                <a:latin typeface="Tahoma"/>
                <a:cs typeface="Tahoma"/>
              </a:rPr>
              <a:t>estocástica </a:t>
            </a:r>
            <a:r>
              <a:rPr lang="pt-BR" sz="1000" spc="-85" dirty="0">
                <a:latin typeface="Tahoma"/>
                <a:cs typeface="Tahoma"/>
              </a:rPr>
              <a:t>e </a:t>
            </a:r>
            <a:r>
              <a:rPr lang="pt-BR" sz="1000" spc="10" dirty="0">
                <a:latin typeface="Tahoma"/>
                <a:cs typeface="Tahoma"/>
              </a:rPr>
              <a:t> </a:t>
            </a:r>
            <a:r>
              <a:rPr lang="pt-BR" sz="1000" spc="-30" dirty="0" err="1">
                <a:latin typeface="Tahoma"/>
                <a:cs typeface="Tahoma"/>
              </a:rPr>
              <a:t>dinamica</a:t>
            </a:r>
            <a:r>
              <a:rPr lang="pt-BR" sz="1000" spc="-30" dirty="0">
                <a:latin typeface="Tahoma"/>
                <a:cs typeface="Tahoma"/>
              </a:rPr>
              <a:t>.</a:t>
            </a:r>
            <a:endParaRPr lang="pt-BR" sz="1000" dirty="0">
              <a:latin typeface="Tahoma"/>
              <a:cs typeface="Tahoma"/>
            </a:endParaRPr>
          </a:p>
          <a:p>
            <a:pPr marL="13970" marR="5080" indent="-1270">
              <a:lnSpc>
                <a:spcPct val="149400"/>
              </a:lnSpc>
            </a:pPr>
            <a:r>
              <a:rPr lang="pt-BR" sz="1200" dirty="0" err="1">
                <a:solidFill>
                  <a:srgbClr val="3333B2"/>
                </a:solidFill>
                <a:latin typeface="Tahoma"/>
                <a:cs typeface="Tahoma"/>
              </a:rPr>
              <a:t>Forrageamento</a:t>
            </a:r>
            <a:r>
              <a:rPr lang="pt-BR" sz="1200" dirty="0">
                <a:solidFill>
                  <a:srgbClr val="3333B2"/>
                </a:solidFill>
                <a:latin typeface="Tahoma"/>
                <a:cs typeface="Tahoma"/>
              </a:rPr>
              <a:t> de abelhas</a:t>
            </a:r>
          </a:p>
          <a:p>
            <a:pPr marL="184150" marR="5080" indent="-171450">
              <a:lnSpc>
                <a:spcPct val="149400"/>
              </a:lnSpc>
              <a:buFontTx/>
              <a:buChar char="-"/>
            </a:pPr>
            <a:r>
              <a:rPr lang="en-US" sz="1000" dirty="0">
                <a:latin typeface="Tahoma"/>
                <a:cs typeface="Tahoma"/>
              </a:rPr>
              <a:t>Local: </a:t>
            </a:r>
            <a:r>
              <a:rPr lang="pt-BR" sz="1000" dirty="0">
                <a:latin typeface="Tahoma"/>
                <a:cs typeface="Tahoma"/>
              </a:rPr>
              <a:t>alocação de abelhas vizinhas para boa fonte de comida</a:t>
            </a:r>
          </a:p>
          <a:p>
            <a:pPr marL="184150" marR="5080" indent="-171450">
              <a:lnSpc>
                <a:spcPct val="149400"/>
              </a:lnSpc>
              <a:buFontTx/>
              <a:buChar char="-"/>
            </a:pPr>
            <a:r>
              <a:rPr lang="en-US" sz="1000" dirty="0">
                <a:latin typeface="Tahoma"/>
                <a:cs typeface="Tahoma"/>
              </a:rPr>
              <a:t>Global: </a:t>
            </a:r>
            <a:r>
              <a:rPr lang="pt-BR" sz="1000" dirty="0">
                <a:latin typeface="Tahoma"/>
                <a:cs typeface="Tahoma"/>
              </a:rPr>
              <a:t>abelhas </a:t>
            </a:r>
            <a:r>
              <a:rPr lang="pt-BR" sz="1000" dirty="0" err="1">
                <a:latin typeface="Tahoma"/>
                <a:cs typeface="Tahoma"/>
              </a:rPr>
              <a:t>scout</a:t>
            </a:r>
            <a:r>
              <a:rPr lang="pt-BR" sz="1000" dirty="0">
                <a:latin typeface="Tahoma"/>
                <a:cs typeface="Tahoma"/>
              </a:rPr>
              <a:t> buscam novas fontes de alimento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5" dirty="0">
                <a:solidFill>
                  <a:srgbClr val="3333B2"/>
                </a:solidFill>
                <a:latin typeface="Tahoma"/>
                <a:cs typeface="Tahoma"/>
              </a:rPr>
              <a:t>Acasalamento </a:t>
            </a:r>
            <a:r>
              <a:rPr sz="1200" spc="-90" dirty="0">
                <a:solidFill>
                  <a:srgbClr val="3333B2"/>
                </a:solidFill>
                <a:latin typeface="Tahoma"/>
                <a:cs typeface="Tahoma"/>
              </a:rPr>
              <a:t>de</a:t>
            </a:r>
            <a:r>
              <a:rPr sz="1200" spc="4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65" dirty="0" err="1">
                <a:solidFill>
                  <a:srgbClr val="3333B2"/>
                </a:solidFill>
                <a:latin typeface="Tahoma"/>
                <a:cs typeface="Tahoma"/>
              </a:rPr>
              <a:t>abelhas</a:t>
            </a:r>
            <a:endParaRPr lang="en-US" sz="1200" spc="-65" dirty="0">
              <a:solidFill>
                <a:srgbClr val="3333B2"/>
              </a:solidFill>
              <a:latin typeface="Tahoma"/>
              <a:cs typeface="Tahoma"/>
            </a:endParaRPr>
          </a:p>
          <a:p>
            <a:pPr marL="184150" marR="5080" indent="-171450">
              <a:lnSpc>
                <a:spcPct val="149400"/>
              </a:lnSpc>
              <a:buFontTx/>
              <a:buChar char="-"/>
            </a:pPr>
            <a:r>
              <a:rPr lang="en-US" sz="1000" dirty="0">
                <a:latin typeface="Tahoma"/>
                <a:cs typeface="Tahoma"/>
              </a:rPr>
              <a:t>Local: </a:t>
            </a:r>
            <a:r>
              <a:rPr lang="en-US" sz="1000" dirty="0" err="1">
                <a:latin typeface="Tahoma"/>
                <a:cs typeface="Tahoma"/>
              </a:rPr>
              <a:t>ninhadas</a:t>
            </a:r>
            <a:r>
              <a:rPr lang="en-US" sz="1000" dirty="0">
                <a:latin typeface="Tahoma"/>
                <a:cs typeface="Tahoma"/>
              </a:rPr>
              <a:t> de </a:t>
            </a:r>
            <a:r>
              <a:rPr lang="en-US" sz="1000" dirty="0" err="1">
                <a:latin typeface="Tahoma"/>
                <a:cs typeface="Tahoma"/>
              </a:rPr>
              <a:t>abelhas</a:t>
            </a:r>
            <a:r>
              <a:rPr lang="en-US" sz="1000" dirty="0">
                <a:latin typeface="Tahoma"/>
                <a:cs typeface="Tahoma"/>
              </a:rPr>
              <a:t> </a:t>
            </a:r>
            <a:r>
              <a:rPr lang="en-US" sz="1000" dirty="0" err="1">
                <a:latin typeface="Tahoma"/>
                <a:cs typeface="Tahoma"/>
              </a:rPr>
              <a:t>procriadas</a:t>
            </a:r>
            <a:r>
              <a:rPr lang="en-US" sz="1000" dirty="0">
                <a:latin typeface="Tahoma"/>
                <a:cs typeface="Tahoma"/>
              </a:rPr>
              <a:t> pela </a:t>
            </a:r>
            <a:r>
              <a:rPr lang="en-US" sz="1000" dirty="0" err="1">
                <a:latin typeface="Tahoma"/>
                <a:cs typeface="Tahoma"/>
              </a:rPr>
              <a:t>rainha</a:t>
            </a:r>
            <a:endParaRPr lang="pt-BR" sz="1000" dirty="0">
              <a:latin typeface="Tahoma"/>
              <a:cs typeface="Tahoma"/>
            </a:endParaRPr>
          </a:p>
          <a:p>
            <a:pPr marL="184150" marR="5080" indent="-171450">
              <a:lnSpc>
                <a:spcPct val="149400"/>
              </a:lnSpc>
              <a:buFontTx/>
              <a:buChar char="-"/>
            </a:pPr>
            <a:r>
              <a:rPr lang="en-US" sz="1000" dirty="0">
                <a:latin typeface="Tahoma"/>
                <a:cs typeface="Tahoma"/>
              </a:rPr>
              <a:t>Global: </a:t>
            </a:r>
            <a:r>
              <a:rPr lang="en-US" sz="1000" dirty="0" err="1">
                <a:latin typeface="Tahoma"/>
                <a:cs typeface="Tahoma"/>
              </a:rPr>
              <a:t>Criacao</a:t>
            </a:r>
            <a:r>
              <a:rPr lang="en-US" sz="1000" dirty="0">
                <a:latin typeface="Tahoma"/>
                <a:cs typeface="Tahoma"/>
              </a:rPr>
              <a:t> da </a:t>
            </a:r>
            <a:r>
              <a:rPr lang="en-US" sz="1000" dirty="0" err="1">
                <a:latin typeface="Tahoma"/>
                <a:cs typeface="Tahoma"/>
              </a:rPr>
              <a:t>Spermatheca</a:t>
            </a:r>
            <a:endParaRPr sz="10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Busca </a:t>
            </a:r>
            <a:r>
              <a:rPr spc="-85" dirty="0"/>
              <a:t>de </a:t>
            </a:r>
            <a:r>
              <a:rPr spc="-45" dirty="0"/>
              <a:t>alimentos</a:t>
            </a:r>
            <a:r>
              <a:rPr spc="155" dirty="0"/>
              <a:t> </a:t>
            </a:r>
            <a:r>
              <a:rPr spc="-35" dirty="0"/>
              <a:t>bacterial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43128" y="825500"/>
            <a:ext cx="4355642" cy="774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As </a:t>
            </a:r>
            <a:r>
              <a:rPr spc="-35" dirty="0"/>
              <a:t>bactérias </a:t>
            </a:r>
            <a:r>
              <a:rPr spc="-75" dirty="0"/>
              <a:t>se </a:t>
            </a:r>
            <a:r>
              <a:rPr spc="-55" dirty="0"/>
              <a:t>movem </a:t>
            </a:r>
            <a:r>
              <a:rPr spc="-40" dirty="0"/>
              <a:t>rotacionando-se </a:t>
            </a:r>
            <a:r>
              <a:rPr spc="-85" dirty="0"/>
              <a:t>e </a:t>
            </a:r>
            <a:r>
              <a:rPr spc="95" dirty="0"/>
              <a:t> </a:t>
            </a:r>
            <a:r>
              <a:rPr spc="-35" dirty="0"/>
              <a:t>tombando.</a:t>
            </a:r>
          </a:p>
          <a:p>
            <a:pPr marL="16510" marR="5080">
              <a:lnSpc>
                <a:spcPct val="100000"/>
              </a:lnSpc>
              <a:spcBef>
                <a:spcPts val="590"/>
              </a:spcBef>
            </a:pPr>
            <a:r>
              <a:rPr spc="25" dirty="0"/>
              <a:t>O</a:t>
            </a:r>
            <a:r>
              <a:rPr spc="-85" dirty="0"/>
              <a:t> </a:t>
            </a:r>
            <a:r>
              <a:rPr spc="-30" dirty="0"/>
              <a:t>objetivo</a:t>
            </a:r>
            <a:r>
              <a:rPr spc="-85" dirty="0"/>
              <a:t> </a:t>
            </a:r>
            <a:r>
              <a:rPr spc="-45" dirty="0"/>
              <a:t>da</a:t>
            </a:r>
            <a:r>
              <a:rPr spc="-85" dirty="0"/>
              <a:t> </a:t>
            </a:r>
            <a:r>
              <a:rPr spc="-45" dirty="0"/>
              <a:t>busca</a:t>
            </a:r>
            <a:r>
              <a:rPr spc="-85" dirty="0"/>
              <a:t> </a:t>
            </a:r>
            <a:r>
              <a:rPr spc="-65" dirty="0"/>
              <a:t>de</a:t>
            </a:r>
            <a:r>
              <a:rPr spc="-85" dirty="0"/>
              <a:t> </a:t>
            </a:r>
            <a:r>
              <a:rPr spc="-35" dirty="0"/>
              <a:t>alimentos</a:t>
            </a:r>
            <a:r>
              <a:rPr spc="-85" dirty="0"/>
              <a:t> </a:t>
            </a:r>
            <a:r>
              <a:rPr spc="-40" dirty="0"/>
              <a:t>pode</a:t>
            </a:r>
            <a:r>
              <a:rPr spc="-85" dirty="0"/>
              <a:t> </a:t>
            </a:r>
            <a:r>
              <a:rPr spc="-60" dirty="0"/>
              <a:t>ser</a:t>
            </a:r>
            <a:r>
              <a:rPr spc="-85" dirty="0"/>
              <a:t> </a:t>
            </a:r>
            <a:r>
              <a:rPr spc="-30" dirty="0"/>
              <a:t>racionalizado</a:t>
            </a:r>
            <a:r>
              <a:rPr spc="-85" dirty="0"/>
              <a:t> </a:t>
            </a:r>
            <a:r>
              <a:rPr spc="-50" dirty="0"/>
              <a:t>como:</a:t>
            </a:r>
            <a:r>
              <a:rPr spc="85" dirty="0"/>
              <a:t> </a:t>
            </a:r>
            <a:r>
              <a:rPr spc="-30" dirty="0"/>
              <a:t>maximizar</a:t>
            </a:r>
            <a:r>
              <a:rPr spc="-85" dirty="0"/>
              <a:t> </a:t>
            </a:r>
            <a:r>
              <a:rPr spc="-50" dirty="0"/>
              <a:t>a</a:t>
            </a:r>
            <a:r>
              <a:rPr spc="-85" dirty="0"/>
              <a:t> </a:t>
            </a:r>
            <a:r>
              <a:rPr spc="-40" dirty="0"/>
              <a:t>entrada  </a:t>
            </a:r>
            <a:r>
              <a:rPr spc="-65" dirty="0"/>
              <a:t>de </a:t>
            </a:r>
            <a:r>
              <a:rPr spc="-50" dirty="0"/>
              <a:t>energia </a:t>
            </a:r>
            <a:r>
              <a:rPr spc="-40" dirty="0"/>
              <a:t>por unidade </a:t>
            </a:r>
            <a:r>
              <a:rPr spc="-65" dirty="0"/>
              <a:t>de </a:t>
            </a:r>
            <a:r>
              <a:rPr spc="-35" dirty="0"/>
              <a:t>tempo </a:t>
            </a:r>
            <a:r>
              <a:rPr spc="-40" dirty="0"/>
              <a:t>procurando </a:t>
            </a:r>
            <a:r>
              <a:rPr spc="155" dirty="0"/>
              <a:t> </a:t>
            </a:r>
            <a:r>
              <a:rPr spc="-30" dirty="0"/>
              <a:t>alimento.</a:t>
            </a:r>
          </a:p>
          <a:p>
            <a:pPr marL="16510">
              <a:lnSpc>
                <a:spcPct val="100000"/>
              </a:lnSpc>
              <a:spcBef>
                <a:spcPts val="590"/>
              </a:spcBef>
            </a:pPr>
            <a:r>
              <a:rPr spc="25" dirty="0"/>
              <a:t>O </a:t>
            </a:r>
            <a:r>
              <a:rPr spc="-30" dirty="0"/>
              <a:t>algoritmo </a:t>
            </a:r>
            <a:r>
              <a:rPr spc="-50" dirty="0"/>
              <a:t>apresento </a:t>
            </a:r>
            <a:r>
              <a:rPr spc="-35" dirty="0"/>
              <a:t>baixa </a:t>
            </a:r>
            <a:r>
              <a:rPr spc="-45" dirty="0"/>
              <a:t>convergência </a:t>
            </a:r>
            <a:r>
              <a:rPr spc="-70" dirty="0"/>
              <a:t>em </a:t>
            </a:r>
            <a:r>
              <a:rPr spc="-40" dirty="0"/>
              <a:t>tarefas </a:t>
            </a:r>
            <a:r>
              <a:rPr spc="70" dirty="0"/>
              <a:t> </a:t>
            </a:r>
            <a:r>
              <a:rPr spc="-40" dirty="0"/>
              <a:t>complexas.</a:t>
            </a:r>
          </a:p>
        </p:txBody>
      </p:sp>
      <p:pic>
        <p:nvPicPr>
          <p:cNvPr id="2050" name="Picture 2" descr="Resultado de imagem para bacterial algoritm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1739900"/>
            <a:ext cx="2429148" cy="173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firefly algorith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50" y="1435100"/>
            <a:ext cx="2046591" cy="195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Algoritmos </a:t>
            </a:r>
            <a:r>
              <a:rPr spc="-85" dirty="0"/>
              <a:t>de </a:t>
            </a:r>
            <a:r>
              <a:rPr spc="-40" dirty="0"/>
              <a:t>Morcego</a:t>
            </a:r>
            <a:r>
              <a:rPr spc="190" dirty="0"/>
              <a:t> </a:t>
            </a:r>
            <a:r>
              <a:rPr spc="-40" dirty="0"/>
              <a:t>(2010)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9750" y="825500"/>
            <a:ext cx="3962400" cy="458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400"/>
              </a:lnSpc>
            </a:pPr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sz="1000" spc="-50" dirty="0">
                <a:latin typeface="Tahoma"/>
                <a:cs typeface="Tahoma"/>
              </a:rPr>
              <a:t>Serve </a:t>
            </a:r>
            <a:r>
              <a:rPr sz="1000" spc="-45" dirty="0">
                <a:latin typeface="Tahoma"/>
                <a:cs typeface="Tahoma"/>
              </a:rPr>
              <a:t>para problemas </a:t>
            </a:r>
            <a:r>
              <a:rPr sz="1000" spc="-30" dirty="0">
                <a:latin typeface="Tahoma"/>
                <a:cs typeface="Tahoma"/>
              </a:rPr>
              <a:t>contínuos. </a:t>
            </a:r>
            <a:r>
              <a:rPr sz="1000" spc="-10" dirty="0">
                <a:latin typeface="Tahoma"/>
                <a:cs typeface="Tahoma"/>
              </a:rPr>
              <a:t>Bom </a:t>
            </a:r>
            <a:r>
              <a:rPr sz="1000" spc="-45" dirty="0">
                <a:latin typeface="Tahoma"/>
                <a:cs typeface="Tahoma"/>
              </a:rPr>
              <a:t>para </a:t>
            </a:r>
            <a:r>
              <a:rPr sz="1000" spc="-30" dirty="0">
                <a:latin typeface="Tahoma"/>
                <a:cs typeface="Tahoma"/>
              </a:rPr>
              <a:t>otimizações </a:t>
            </a:r>
            <a:r>
              <a:rPr sz="1000" spc="-40" dirty="0">
                <a:latin typeface="Tahoma"/>
                <a:cs typeface="Tahoma"/>
              </a:rPr>
              <a:t>com </a:t>
            </a:r>
            <a:r>
              <a:rPr sz="1000" spc="-35" dirty="0" err="1">
                <a:latin typeface="Tahoma"/>
                <a:cs typeface="Tahoma"/>
              </a:rPr>
              <a:t>restrições</a:t>
            </a:r>
            <a:r>
              <a:rPr sz="1000" spc="-35" dirty="0">
                <a:latin typeface="Tahoma"/>
                <a:cs typeface="Tahoma"/>
              </a:rPr>
              <a:t> </a:t>
            </a:r>
            <a:endParaRPr lang="en-US" sz="1000" spc="-35" dirty="0">
              <a:latin typeface="Tahoma"/>
              <a:cs typeface="Tahoma"/>
            </a:endParaRPr>
          </a:p>
          <a:p>
            <a:pPr marL="12700" marR="5080">
              <a:lnSpc>
                <a:spcPct val="149400"/>
              </a:lnSpc>
            </a:pPr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Utilizado </a:t>
            </a:r>
            <a:r>
              <a:rPr sz="1000" spc="-50" dirty="0">
                <a:latin typeface="Tahoma"/>
                <a:cs typeface="Tahoma"/>
              </a:rPr>
              <a:t>apenas uma </a:t>
            </a:r>
            <a:r>
              <a:rPr sz="1000" spc="-40" dirty="0">
                <a:latin typeface="Tahoma"/>
                <a:cs typeface="Tahoma"/>
              </a:rPr>
              <a:t>vez, </a:t>
            </a:r>
            <a:r>
              <a:rPr sz="1000" spc="-45" dirty="0">
                <a:latin typeface="Tahoma"/>
                <a:cs typeface="Tahoma"/>
              </a:rPr>
              <a:t>para o problema do </a:t>
            </a:r>
            <a:r>
              <a:rPr sz="1000" spc="-30" dirty="0" err="1">
                <a:latin typeface="Tahoma"/>
                <a:cs typeface="Tahoma"/>
              </a:rPr>
              <a:t>caixeiro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30" dirty="0" err="1">
                <a:latin typeface="Tahoma"/>
                <a:cs typeface="Tahoma"/>
              </a:rPr>
              <a:t>viajante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750" y="1435100"/>
            <a:ext cx="3505200" cy="55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150" marR="5080" indent="-171450">
              <a:lnSpc>
                <a:spcPct val="149400"/>
              </a:lnSpc>
              <a:buFontTx/>
              <a:buChar char="-"/>
            </a:pPr>
            <a:r>
              <a:rPr lang="pt-BR" sz="1000" dirty="0">
                <a:latin typeface="Tahoma"/>
                <a:cs typeface="Tahoma"/>
              </a:rPr>
              <a:t>Local: baixo ruído e alta </a:t>
            </a:r>
            <a:r>
              <a:rPr lang="pt-BR" sz="1000" dirty="0" err="1">
                <a:latin typeface="Tahoma"/>
                <a:cs typeface="Tahoma"/>
              </a:rPr>
              <a:t>frequencia</a:t>
            </a:r>
            <a:endParaRPr lang="pt-BR" sz="1000" dirty="0">
              <a:latin typeface="Tahoma"/>
              <a:cs typeface="Tahoma"/>
            </a:endParaRPr>
          </a:p>
          <a:p>
            <a:pPr marL="184150" marR="5080" indent="-171450">
              <a:lnSpc>
                <a:spcPct val="149400"/>
              </a:lnSpc>
              <a:buFontTx/>
              <a:buChar char="-"/>
            </a:pPr>
            <a:r>
              <a:rPr lang="pt-BR" sz="1000" dirty="0">
                <a:latin typeface="Tahoma"/>
                <a:cs typeface="Tahoma"/>
              </a:rPr>
              <a:t>Global: alto ruído e baixa </a:t>
            </a:r>
            <a:r>
              <a:rPr lang="pt-BR" sz="1000" dirty="0" err="1">
                <a:latin typeface="Tahoma"/>
                <a:cs typeface="Tahoma"/>
              </a:rPr>
              <a:t>frequencia</a:t>
            </a:r>
            <a:endParaRPr lang="pt-BR" sz="10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Busca </a:t>
            </a:r>
            <a:r>
              <a:rPr spc="-60" dirty="0"/>
              <a:t>do</a:t>
            </a:r>
            <a:r>
              <a:rPr spc="10" dirty="0"/>
              <a:t> </a:t>
            </a:r>
            <a:r>
              <a:rPr spc="-25" dirty="0"/>
              <a:t>Cuco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801" y="1208633"/>
            <a:ext cx="3195320" cy="892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z="1000" spc="-10" dirty="0">
                <a:latin typeface="Tahoma"/>
                <a:cs typeface="Tahoma"/>
              </a:rPr>
              <a:t>Bom </a:t>
            </a:r>
            <a:r>
              <a:rPr sz="1000" spc="-45" dirty="0">
                <a:latin typeface="Tahoma"/>
                <a:cs typeface="Tahoma"/>
              </a:rPr>
              <a:t>para problemas </a:t>
            </a:r>
            <a:r>
              <a:rPr sz="1000" spc="-40" dirty="0">
                <a:latin typeface="Tahoma"/>
                <a:cs typeface="Tahoma"/>
              </a:rPr>
              <a:t>com </a:t>
            </a:r>
            <a:r>
              <a:rPr sz="1000" spc="-35" dirty="0">
                <a:latin typeface="Tahoma"/>
                <a:cs typeface="Tahoma"/>
              </a:rPr>
              <a:t>restrições </a:t>
            </a:r>
            <a:r>
              <a:rPr sz="1000" spc="-45" dirty="0">
                <a:latin typeface="Tahoma"/>
                <a:cs typeface="Tahoma"/>
              </a:rPr>
              <a:t>não lineares 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complexas.</a:t>
            </a:r>
            <a:endParaRPr sz="1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15" dirty="0">
                <a:latin typeface="Tahoma"/>
                <a:cs typeface="Tahoma"/>
              </a:rPr>
              <a:t>Já </a:t>
            </a:r>
            <a:r>
              <a:rPr sz="1000" spc="-50" dirty="0" err="1">
                <a:latin typeface="Tahoma"/>
                <a:cs typeface="Tahoma"/>
              </a:rPr>
              <a:t>aplicado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0" dirty="0" err="1">
                <a:latin typeface="Tahoma"/>
                <a:cs typeface="Tahoma"/>
              </a:rPr>
              <a:t>em</a:t>
            </a:r>
            <a:r>
              <a:rPr lang="en-US" sz="1000" spc="-100" dirty="0">
                <a:latin typeface="Tahoma"/>
                <a:cs typeface="Tahoma"/>
              </a:rPr>
              <a:t>:</a:t>
            </a:r>
            <a:endParaRPr sz="1100" dirty="0">
              <a:latin typeface="Times New Roman"/>
              <a:cs typeface="Times New Roman"/>
            </a:endParaRPr>
          </a:p>
          <a:p>
            <a:pPr marL="126364">
              <a:lnSpc>
                <a:spcPts val="1200"/>
              </a:lnSpc>
            </a:pPr>
            <a:r>
              <a:rPr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 </a:t>
            </a:r>
            <a:r>
              <a:rPr sz="1000" spc="-15" dirty="0">
                <a:latin typeface="Tahoma"/>
                <a:cs typeface="Tahoma"/>
              </a:rPr>
              <a:t>Procura </a:t>
            </a:r>
            <a:r>
              <a:rPr sz="1000" spc="-65" dirty="0">
                <a:latin typeface="Tahoma"/>
                <a:cs typeface="Tahoma"/>
              </a:rPr>
              <a:t>de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heurística</a:t>
            </a:r>
            <a:endParaRPr sz="1000" dirty="0">
              <a:latin typeface="Tahoma"/>
              <a:cs typeface="Tahoma"/>
            </a:endParaRPr>
          </a:p>
          <a:p>
            <a:pPr marL="126364">
              <a:lnSpc>
                <a:spcPts val="1195"/>
              </a:lnSpc>
            </a:pPr>
            <a:r>
              <a:rPr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 </a:t>
            </a:r>
            <a:r>
              <a:rPr sz="1000" spc="-20" dirty="0">
                <a:latin typeface="Tahoma"/>
                <a:cs typeface="Tahoma"/>
              </a:rPr>
              <a:t>Maximização </a:t>
            </a:r>
            <a:r>
              <a:rPr sz="1000" spc="-65" dirty="0">
                <a:latin typeface="Tahoma"/>
                <a:cs typeface="Tahoma"/>
              </a:rPr>
              <a:t>de </a:t>
            </a:r>
            <a:r>
              <a:rPr sz="1000" spc="-45" dirty="0">
                <a:latin typeface="Tahoma"/>
                <a:cs typeface="Tahoma"/>
              </a:rPr>
              <a:t>problemas</a:t>
            </a:r>
            <a:r>
              <a:rPr sz="1000" spc="3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opostos</a:t>
            </a:r>
            <a:endParaRPr sz="1000" dirty="0">
              <a:latin typeface="Tahoma"/>
              <a:cs typeface="Tahoma"/>
            </a:endParaRPr>
          </a:p>
          <a:p>
            <a:pPr marL="126364">
              <a:lnSpc>
                <a:spcPts val="1200"/>
              </a:lnSpc>
            </a:pPr>
            <a:r>
              <a:rPr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 </a:t>
            </a:r>
            <a:r>
              <a:rPr sz="1000" spc="-30" dirty="0">
                <a:latin typeface="Tahoma"/>
                <a:cs typeface="Tahoma"/>
              </a:rPr>
              <a:t>Problemas </a:t>
            </a:r>
            <a:r>
              <a:rPr sz="1000" spc="-65" dirty="0">
                <a:latin typeface="Tahoma"/>
                <a:cs typeface="Tahoma"/>
              </a:rPr>
              <a:t>de </a:t>
            </a:r>
            <a:r>
              <a:rPr sz="1000" spc="-30" dirty="0">
                <a:latin typeface="Tahoma"/>
                <a:cs typeface="Tahoma"/>
              </a:rPr>
              <a:t>alocação </a:t>
            </a:r>
            <a:r>
              <a:rPr sz="1000" spc="-10" dirty="0">
                <a:latin typeface="Tahoma"/>
                <a:cs typeface="Tahoma"/>
              </a:rPr>
              <a:t>multi</a:t>
            </a:r>
            <a:r>
              <a:rPr sz="1000" spc="5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objetivo</a:t>
            </a:r>
            <a:endParaRPr sz="10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Polinização </a:t>
            </a:r>
            <a:r>
              <a:rPr spc="-85" dirty="0"/>
              <a:t>de</a:t>
            </a:r>
            <a:r>
              <a:rPr spc="55" dirty="0"/>
              <a:t> </a:t>
            </a:r>
            <a:r>
              <a:rPr spc="-60" dirty="0"/>
              <a:t>flores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5950" y="1435100"/>
            <a:ext cx="27432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sz="1000" spc="-10" dirty="0" err="1">
                <a:latin typeface="Tahoma"/>
                <a:cs typeface="Tahoma"/>
              </a:rPr>
              <a:t>Bom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para problemas </a:t>
            </a:r>
            <a:r>
              <a:rPr sz="1000" spc="-65" dirty="0">
                <a:latin typeface="Tahoma"/>
                <a:cs typeface="Tahoma"/>
              </a:rPr>
              <a:t>de </a:t>
            </a:r>
            <a:r>
              <a:rPr sz="1000" spc="-25" dirty="0">
                <a:latin typeface="Tahoma"/>
                <a:cs typeface="Tahoma"/>
              </a:rPr>
              <a:t>otimização</a:t>
            </a:r>
            <a:r>
              <a:rPr sz="1000" spc="2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global.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615950" y="801557"/>
            <a:ext cx="32004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lang="pt-BR" sz="1000" spc="-10" dirty="0">
                <a:latin typeface="Tahoma"/>
                <a:cs typeface="Tahoma"/>
              </a:rPr>
              <a:t>Considerado como não SI </a:t>
            </a:r>
            <a:r>
              <a:rPr lang="en-US" sz="1000" spc="-10" dirty="0">
                <a:latin typeface="Tahoma"/>
                <a:cs typeface="Tahoma"/>
              </a:rPr>
              <a:t>(Swarm </a:t>
            </a:r>
            <a:r>
              <a:rPr lang="en-US" sz="1000" spc="-10" dirty="0" err="1">
                <a:latin typeface="Tahoma"/>
                <a:cs typeface="Tahoma"/>
              </a:rPr>
              <a:t>Inteligence</a:t>
            </a:r>
            <a:r>
              <a:rPr lang="en-US" sz="1000" spc="-10" dirty="0">
                <a:latin typeface="Tahoma"/>
                <a:cs typeface="Tahoma"/>
              </a:rPr>
              <a:t>) based</a:t>
            </a:r>
            <a:endParaRPr lang="en-US" sz="1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lang="en-US" sz="1000" spc="-10" dirty="0">
                <a:latin typeface="Tahoma"/>
                <a:cs typeface="Tahoma"/>
              </a:rPr>
              <a:t>   - </a:t>
            </a:r>
            <a:r>
              <a:rPr lang="pt-BR" sz="1000" spc="-10" dirty="0">
                <a:latin typeface="Tahoma"/>
                <a:cs typeface="Tahoma"/>
              </a:rPr>
              <a:t>imita a polinização das flores </a:t>
            </a:r>
            <a:r>
              <a:rPr lang="en-US" sz="1000" spc="-10" dirty="0">
                <a:latin typeface="Tahoma"/>
                <a:cs typeface="Tahoma"/>
              </a:rPr>
              <a:t>e </a:t>
            </a:r>
            <a:r>
              <a:rPr lang="pt-BR" sz="1000" spc="-10" dirty="0">
                <a:latin typeface="Tahoma"/>
                <a:cs typeface="Tahoma"/>
              </a:rPr>
              <a:t>a consistência da flor associada a alguns insetos polinizadores</a:t>
            </a:r>
            <a:endParaRPr lang="en-US" sz="1000" spc="-1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Salto </a:t>
            </a:r>
            <a:r>
              <a:rPr spc="-60" dirty="0"/>
              <a:t>do </a:t>
            </a:r>
            <a:r>
              <a:rPr spc="-35" dirty="0"/>
              <a:t>Sapo</a:t>
            </a:r>
            <a:r>
              <a:rPr spc="95" dirty="0"/>
              <a:t> </a:t>
            </a:r>
            <a:r>
              <a:rPr spc="-40" dirty="0"/>
              <a:t>(2000)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550" y="825500"/>
            <a:ext cx="4366895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sz="1000" spc="-25" dirty="0" err="1">
                <a:latin typeface="Tahoma"/>
                <a:cs typeface="Tahoma"/>
              </a:rPr>
              <a:t>Combina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os </a:t>
            </a:r>
            <a:r>
              <a:rPr sz="1000" spc="-35" dirty="0">
                <a:latin typeface="Tahoma"/>
                <a:cs typeface="Tahoma"/>
              </a:rPr>
              <a:t>benefícios </a:t>
            </a:r>
            <a:r>
              <a:rPr sz="1000" spc="-65" dirty="0">
                <a:latin typeface="Tahoma"/>
                <a:cs typeface="Tahoma"/>
              </a:rPr>
              <a:t>de </a:t>
            </a:r>
            <a:r>
              <a:rPr sz="1000" spc="-35" dirty="0">
                <a:latin typeface="Tahoma"/>
                <a:cs typeface="Tahoma"/>
              </a:rPr>
              <a:t>algoritmos </a:t>
            </a:r>
            <a:r>
              <a:rPr sz="1000" spc="-30" dirty="0">
                <a:latin typeface="Tahoma"/>
                <a:cs typeface="Tahoma"/>
              </a:rPr>
              <a:t>sociais </a:t>
            </a:r>
            <a:r>
              <a:rPr sz="1000" spc="-85" dirty="0">
                <a:latin typeface="Tahoma"/>
                <a:cs typeface="Tahoma"/>
              </a:rPr>
              <a:t>e </a:t>
            </a:r>
            <a:r>
              <a:rPr sz="1000" spc="-40" dirty="0">
                <a:latin typeface="Tahoma"/>
                <a:cs typeface="Tahoma"/>
              </a:rPr>
              <a:t>meméticos. </a:t>
            </a:r>
            <a:endParaRPr lang="en-US" sz="1000" spc="-40" dirty="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</a:pPr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sz="1000" spc="-10" dirty="0" err="1">
                <a:latin typeface="Tahoma"/>
                <a:cs typeface="Tahoma"/>
              </a:rPr>
              <a:t>Bom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para </a:t>
            </a:r>
            <a:r>
              <a:rPr sz="1000" spc="-40" dirty="0" err="1">
                <a:latin typeface="Tahoma"/>
                <a:cs typeface="Tahoma"/>
              </a:rPr>
              <a:t>encontrar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15" dirty="0" err="1">
                <a:latin typeface="Tahoma"/>
                <a:cs typeface="Tahoma"/>
              </a:rPr>
              <a:t>óti</a:t>
            </a:r>
            <a:r>
              <a:rPr sz="1000" spc="-55" dirty="0" err="1">
                <a:latin typeface="Tahoma"/>
                <a:cs typeface="Tahoma"/>
              </a:rPr>
              <a:t>mos</a:t>
            </a:r>
            <a:r>
              <a:rPr sz="1000" spc="-5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locais </a:t>
            </a:r>
            <a:r>
              <a:rPr sz="1000" spc="-45" dirty="0">
                <a:latin typeface="Tahoma"/>
                <a:cs typeface="Tahoma"/>
              </a:rPr>
              <a:t>predominantes. </a:t>
            </a:r>
            <a:endParaRPr lang="en-US" sz="1000" spc="-45" dirty="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</a:pPr>
            <a:r>
              <a:rPr sz="1000" spc="-35" dirty="0" err="1">
                <a:latin typeface="Tahoma"/>
                <a:cs typeface="Tahoma"/>
              </a:rPr>
              <a:t>Especialmente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bom </a:t>
            </a:r>
            <a:r>
              <a:rPr sz="1000" spc="-45" dirty="0">
                <a:latin typeface="Tahoma"/>
                <a:cs typeface="Tahoma"/>
              </a:rPr>
              <a:t>quando </a:t>
            </a:r>
            <a:r>
              <a:rPr sz="1000" spc="-50" dirty="0">
                <a:latin typeface="Tahoma"/>
                <a:cs typeface="Tahoma"/>
              </a:rPr>
              <a:t>a </a:t>
            </a:r>
            <a:r>
              <a:rPr sz="1000" spc="-35" dirty="0">
                <a:latin typeface="Tahoma"/>
                <a:cs typeface="Tahoma"/>
              </a:rPr>
              <a:t>função </a:t>
            </a:r>
            <a:r>
              <a:rPr sz="1000" spc="-15" dirty="0">
                <a:latin typeface="Tahoma"/>
                <a:cs typeface="Tahoma"/>
              </a:rPr>
              <a:t>local </a:t>
            </a:r>
            <a:r>
              <a:rPr sz="1000" spc="-45" dirty="0">
                <a:latin typeface="Tahoma"/>
                <a:cs typeface="Tahoma"/>
              </a:rPr>
              <a:t>está </a:t>
            </a:r>
            <a:r>
              <a:rPr sz="1000" spc="-40" dirty="0">
                <a:latin typeface="Tahoma"/>
                <a:cs typeface="Tahoma"/>
              </a:rPr>
              <a:t>afetada  por </a:t>
            </a:r>
            <a:r>
              <a:rPr sz="1000" spc="-35" dirty="0">
                <a:latin typeface="Tahoma"/>
                <a:cs typeface="Tahoma"/>
              </a:rPr>
              <a:t>ruídos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locais.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95300" y="1767073"/>
            <a:ext cx="4851298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/>
            <a:r>
              <a:rPr lang="pt-BR" kern="0" spc="-35"/>
              <a:t>Slime</a:t>
            </a:r>
            <a:r>
              <a:rPr lang="pt-BR" kern="0" spc="-30"/>
              <a:t> </a:t>
            </a:r>
            <a:r>
              <a:rPr lang="pt-BR" kern="0" spc="-50"/>
              <a:t>mould</a:t>
            </a:r>
            <a:endParaRPr lang="pt-BR" kern="0" spc="-50" dirty="0"/>
          </a:p>
        </p:txBody>
      </p:sp>
      <p:sp>
        <p:nvSpPr>
          <p:cNvPr id="6" name="object 3"/>
          <p:cNvSpPr txBox="1"/>
          <p:nvPr/>
        </p:nvSpPr>
        <p:spPr>
          <a:xfrm>
            <a:off x="463550" y="2566316"/>
            <a:ext cx="22860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sz="1000" spc="-10" dirty="0" err="1">
                <a:latin typeface="Tahoma"/>
                <a:cs typeface="Tahoma"/>
              </a:rPr>
              <a:t>Foi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aplicado </a:t>
            </a:r>
            <a:r>
              <a:rPr sz="1000" spc="-50" dirty="0">
                <a:latin typeface="Tahoma"/>
                <a:cs typeface="Tahoma"/>
              </a:rPr>
              <a:t>apenas </a:t>
            </a:r>
            <a:r>
              <a:rPr sz="1000" spc="-45" dirty="0">
                <a:latin typeface="Tahoma"/>
                <a:cs typeface="Tahoma"/>
              </a:rPr>
              <a:t>no </a:t>
            </a:r>
            <a:r>
              <a:rPr sz="1000" spc="-30" dirty="0" err="1">
                <a:latin typeface="Tahoma"/>
                <a:cs typeface="Tahoma"/>
              </a:rPr>
              <a:t>artigo</a:t>
            </a:r>
            <a:r>
              <a:rPr lang="en-US" sz="1000" spc="-3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original</a:t>
            </a:r>
            <a:endParaRPr sz="10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89725"/>
            <a:ext cx="48512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pc="-15" dirty="0"/>
              <a:t>Artigos e Temas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879" y="749300"/>
            <a:ext cx="4168140" cy="2577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495" marR="512445" indent="-138430">
              <a:lnSpc>
                <a:spcPct val="100000"/>
              </a:lnSpc>
            </a:pPr>
            <a:r>
              <a:rPr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sz="1000" spc="-30" dirty="0">
                <a:latin typeface="Tahoma"/>
                <a:cs typeface="Tahoma"/>
              </a:rPr>
              <a:t>Iztok </a:t>
            </a:r>
            <a:r>
              <a:rPr sz="1000" spc="-15" dirty="0">
                <a:latin typeface="Tahoma"/>
                <a:cs typeface="Tahoma"/>
              </a:rPr>
              <a:t>Fister </a:t>
            </a:r>
            <a:r>
              <a:rPr sz="1000" spc="-5" dirty="0">
                <a:latin typeface="Tahoma"/>
                <a:cs typeface="Tahoma"/>
              </a:rPr>
              <a:t>Jr., </a:t>
            </a:r>
            <a:r>
              <a:rPr sz="1000" spc="-20" dirty="0">
                <a:latin typeface="Tahoma"/>
                <a:cs typeface="Tahoma"/>
              </a:rPr>
              <a:t>Xin-She </a:t>
            </a:r>
            <a:r>
              <a:rPr sz="1000" spc="-35" dirty="0">
                <a:latin typeface="Tahoma"/>
                <a:cs typeface="Tahoma"/>
              </a:rPr>
              <a:t>Yang - </a:t>
            </a:r>
            <a:r>
              <a:rPr sz="1000" spc="60" dirty="0">
                <a:latin typeface="Tahoma"/>
                <a:cs typeface="Tahoma"/>
              </a:rPr>
              <a:t>A </a:t>
            </a:r>
            <a:r>
              <a:rPr sz="1000" spc="-10" dirty="0">
                <a:latin typeface="Tahoma"/>
                <a:cs typeface="Tahoma"/>
              </a:rPr>
              <a:t>Brief </a:t>
            </a:r>
            <a:r>
              <a:rPr sz="1000" spc="-40" dirty="0">
                <a:latin typeface="Tahoma"/>
                <a:cs typeface="Tahoma"/>
              </a:rPr>
              <a:t>Review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40" dirty="0">
                <a:latin typeface="Tahoma"/>
                <a:cs typeface="Tahoma"/>
              </a:rPr>
              <a:t>Nature-Inspired  </a:t>
            </a:r>
            <a:r>
              <a:rPr sz="1000" spc="-20" dirty="0">
                <a:latin typeface="Tahoma"/>
                <a:cs typeface="Tahoma"/>
              </a:rPr>
              <a:t>Algorithms </a:t>
            </a:r>
            <a:r>
              <a:rPr sz="1000" spc="-40" dirty="0">
                <a:latin typeface="Tahoma"/>
                <a:cs typeface="Tahoma"/>
              </a:rPr>
              <a:t>for </a:t>
            </a:r>
            <a:r>
              <a:rPr sz="1000" spc="-15" dirty="0">
                <a:latin typeface="Tahoma"/>
                <a:cs typeface="Tahoma"/>
              </a:rPr>
              <a:t>Optimization, </a:t>
            </a:r>
            <a:r>
              <a:rPr sz="1000" spc="-25" dirty="0">
                <a:latin typeface="Tahoma"/>
                <a:cs typeface="Tahoma"/>
              </a:rPr>
              <a:t>University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15" dirty="0">
                <a:latin typeface="Tahoma"/>
                <a:cs typeface="Tahoma"/>
              </a:rPr>
              <a:t>Maribor, </a:t>
            </a:r>
            <a:r>
              <a:rPr sz="1000" spc="-50" dirty="0">
                <a:latin typeface="Tahoma"/>
                <a:cs typeface="Tahoma"/>
              </a:rPr>
              <a:t>20</a:t>
            </a:r>
            <a:r>
              <a:rPr lang="en-US" sz="1000" spc="-50" dirty="0">
                <a:latin typeface="Tahoma"/>
                <a:cs typeface="Tahoma"/>
              </a:rPr>
              <a:t>13 [1]</a:t>
            </a:r>
          </a:p>
          <a:p>
            <a:pPr marL="150495" marR="512445" indent="-138430"/>
            <a:endParaRPr lang="pt-BR" sz="1000" spc="-30" dirty="0">
              <a:latin typeface="Tahoma"/>
              <a:cs typeface="Tahoma"/>
            </a:endParaRPr>
          </a:p>
          <a:p>
            <a:pPr marL="150495" marR="512445" indent="-138430"/>
            <a:r>
              <a:rPr lang="pt-BR" sz="1000" spc="-30" dirty="0">
                <a:solidFill>
                  <a:schemeClr val="accent1">
                    <a:lumMod val="75000"/>
                  </a:schemeClr>
                </a:solidFill>
                <a:latin typeface="Tahoma"/>
                <a:cs typeface="Tahoma"/>
              </a:rPr>
              <a:t>	</a:t>
            </a:r>
            <a:r>
              <a:rPr lang="pt-BR" sz="1000" spc="-30" dirty="0">
                <a:solidFill>
                  <a:srgbClr val="3333B2"/>
                </a:solidFill>
                <a:latin typeface="Tahoma"/>
                <a:cs typeface="Tahoma"/>
              </a:rPr>
              <a:t>- Classificação de algoritmos pela característica da fonte de inspiração na natureza.</a:t>
            </a:r>
          </a:p>
          <a:p>
            <a:pPr marL="150495" marR="512445" indent="-138430">
              <a:lnSpc>
                <a:spcPct val="100000"/>
              </a:lnSpc>
            </a:pPr>
            <a:endParaRPr lang="en-US" sz="1000" spc="-80" dirty="0">
              <a:latin typeface="Tahoma"/>
              <a:cs typeface="Tahoma"/>
            </a:endParaRPr>
          </a:p>
          <a:p>
            <a:pPr marL="150495" marR="512445" indent="-138430"/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en-US" sz="1000" spc="-5" dirty="0">
                <a:latin typeface="Tahoma"/>
                <a:cs typeface="Tahoma"/>
              </a:rPr>
              <a:t>R. </a:t>
            </a:r>
            <a:r>
              <a:rPr lang="en-US" sz="1000" spc="-15" dirty="0">
                <a:latin typeface="Tahoma"/>
                <a:cs typeface="Tahoma"/>
              </a:rPr>
              <a:t>S. </a:t>
            </a:r>
            <a:r>
              <a:rPr lang="en-US" sz="1000" spc="-20" dirty="0" err="1">
                <a:latin typeface="Tahoma"/>
                <a:cs typeface="Tahoma"/>
              </a:rPr>
              <a:t>Parpinelli</a:t>
            </a:r>
            <a:r>
              <a:rPr lang="en-US" sz="1000" spc="-20" dirty="0">
                <a:latin typeface="Tahoma"/>
                <a:cs typeface="Tahoma"/>
              </a:rPr>
              <a:t>, </a:t>
            </a:r>
            <a:r>
              <a:rPr lang="en-US" sz="1000" dirty="0">
                <a:latin typeface="Tahoma"/>
                <a:cs typeface="Tahoma"/>
              </a:rPr>
              <a:t>H. </a:t>
            </a:r>
            <a:r>
              <a:rPr lang="en-US" sz="1000" spc="-15" dirty="0">
                <a:latin typeface="Tahoma"/>
                <a:cs typeface="Tahoma"/>
              </a:rPr>
              <a:t>S. </a:t>
            </a:r>
            <a:r>
              <a:rPr lang="en-US" sz="1000" spc="-35" dirty="0">
                <a:latin typeface="Tahoma"/>
                <a:cs typeface="Tahoma"/>
              </a:rPr>
              <a:t>Lopes, </a:t>
            </a:r>
            <a:r>
              <a:rPr lang="en-US" sz="1000" spc="-45" dirty="0">
                <a:latin typeface="Tahoma"/>
                <a:cs typeface="Tahoma"/>
              </a:rPr>
              <a:t>2011, </a:t>
            </a:r>
            <a:r>
              <a:rPr lang="en-US" sz="1000" spc="-40" dirty="0">
                <a:latin typeface="Tahoma"/>
                <a:cs typeface="Tahoma"/>
              </a:rPr>
              <a:t>New </a:t>
            </a:r>
            <a:r>
              <a:rPr lang="en-US" sz="1000" spc="-35" dirty="0" err="1">
                <a:latin typeface="Tahoma"/>
                <a:cs typeface="Tahoma"/>
              </a:rPr>
              <a:t>inspierations</a:t>
            </a:r>
            <a:r>
              <a:rPr lang="en-US" sz="1000" spc="-35" dirty="0">
                <a:latin typeface="Tahoma"/>
                <a:cs typeface="Tahoma"/>
              </a:rPr>
              <a:t> </a:t>
            </a:r>
            <a:r>
              <a:rPr lang="en-US" sz="1000" spc="-20" dirty="0">
                <a:latin typeface="Tahoma"/>
                <a:cs typeface="Tahoma"/>
              </a:rPr>
              <a:t>in </a:t>
            </a:r>
            <a:r>
              <a:rPr lang="en-US" sz="1000" spc="-65" dirty="0">
                <a:latin typeface="Tahoma"/>
                <a:cs typeface="Tahoma"/>
              </a:rPr>
              <a:t>swarm </a:t>
            </a:r>
            <a:r>
              <a:rPr lang="en-US" sz="1000" spc="-35" dirty="0">
                <a:latin typeface="Tahoma"/>
                <a:cs typeface="Tahoma"/>
              </a:rPr>
              <a:t>intelligence:  </a:t>
            </a:r>
            <a:r>
              <a:rPr lang="en-US" sz="1000" spc="-50" dirty="0">
                <a:latin typeface="Tahoma"/>
                <a:cs typeface="Tahoma"/>
              </a:rPr>
              <a:t>a </a:t>
            </a:r>
            <a:r>
              <a:rPr lang="en-US" sz="1000" spc="-60" dirty="0">
                <a:latin typeface="Tahoma"/>
                <a:cs typeface="Tahoma"/>
              </a:rPr>
              <a:t>survey, </a:t>
            </a:r>
            <a:r>
              <a:rPr lang="en-US" sz="1000" spc="-35" dirty="0">
                <a:latin typeface="Tahoma"/>
                <a:cs typeface="Tahoma"/>
              </a:rPr>
              <a:t>Int.  </a:t>
            </a:r>
            <a:r>
              <a:rPr lang="en-US" sz="1000" spc="10" dirty="0">
                <a:latin typeface="Tahoma"/>
                <a:cs typeface="Tahoma"/>
              </a:rPr>
              <a:t>J. </a:t>
            </a:r>
            <a:r>
              <a:rPr lang="en-US" sz="1000" spc="-35" dirty="0">
                <a:latin typeface="Tahoma"/>
                <a:cs typeface="Tahoma"/>
              </a:rPr>
              <a:t>Bio-Inspired </a:t>
            </a:r>
            <a:r>
              <a:rPr lang="en-US" sz="1000" spc="-20" dirty="0">
                <a:latin typeface="Tahoma"/>
                <a:cs typeface="Tahoma"/>
              </a:rPr>
              <a:t>Computation</a:t>
            </a:r>
            <a:r>
              <a:rPr lang="en-US" sz="1000" spc="90" dirty="0">
                <a:latin typeface="Tahoma"/>
                <a:cs typeface="Tahoma"/>
              </a:rPr>
              <a:t> </a:t>
            </a:r>
            <a:r>
              <a:rPr lang="en-US" sz="1000" spc="-80" dirty="0">
                <a:latin typeface="Tahoma"/>
                <a:cs typeface="Tahoma"/>
              </a:rPr>
              <a:t>[2]</a:t>
            </a:r>
          </a:p>
          <a:p>
            <a:pPr marL="150495" marR="512445" indent="-138430"/>
            <a:endParaRPr lang="en-US" sz="1000" spc="-80" dirty="0">
              <a:latin typeface="Tahoma"/>
              <a:cs typeface="Tahoma"/>
            </a:endParaRPr>
          </a:p>
          <a:p>
            <a:pPr marL="150495" marR="512445" indent="-138430"/>
            <a:r>
              <a:rPr lang="en-US" sz="1000" spc="-80" dirty="0">
                <a:latin typeface="Tahoma"/>
                <a:cs typeface="Tahoma"/>
              </a:rPr>
              <a:t>	</a:t>
            </a:r>
            <a:r>
              <a:rPr lang="en-US" sz="1000" spc="-80" dirty="0">
                <a:solidFill>
                  <a:srgbClr val="3333B2"/>
                </a:solidFill>
                <a:latin typeface="Tahoma"/>
                <a:cs typeface="Tahoma"/>
              </a:rPr>
              <a:t>- </a:t>
            </a:r>
            <a:r>
              <a:rPr lang="pt-BR" sz="1000" spc="-30" dirty="0">
                <a:solidFill>
                  <a:srgbClr val="3333B2"/>
                </a:solidFill>
                <a:latin typeface="Tahoma"/>
                <a:cs typeface="Tahoma"/>
              </a:rPr>
              <a:t>métodos, características e aplicações de algoritmos baseados em meta-heurísticas de enxame.</a:t>
            </a:r>
          </a:p>
          <a:p>
            <a:pPr marL="150495" marR="512445" indent="-138430"/>
            <a:endParaRPr lang="en-US" sz="1000" dirty="0">
              <a:latin typeface="Tahoma"/>
              <a:cs typeface="Tahoma"/>
            </a:endParaRPr>
          </a:p>
          <a:p>
            <a:pPr marL="154940" marR="111125" indent="-142875">
              <a:lnSpc>
                <a:spcPct val="100000"/>
              </a:lnSpc>
              <a:spcBef>
                <a:spcPts val="295"/>
              </a:spcBef>
            </a:pPr>
            <a:r>
              <a:rPr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sz="1000" spc="-20" dirty="0">
                <a:latin typeface="Tahoma"/>
                <a:cs typeface="Tahoma"/>
              </a:rPr>
              <a:t>Arpan Kumar </a:t>
            </a:r>
            <a:r>
              <a:rPr sz="1000" spc="-5" dirty="0">
                <a:latin typeface="Tahoma"/>
                <a:cs typeface="Tahoma"/>
              </a:rPr>
              <a:t>Kar, </a:t>
            </a:r>
            <a:r>
              <a:rPr sz="1000" spc="-45" dirty="0">
                <a:latin typeface="Tahoma"/>
                <a:cs typeface="Tahoma"/>
              </a:rPr>
              <a:t>2016, </a:t>
            </a:r>
            <a:r>
              <a:rPr sz="1000" spc="10" dirty="0">
                <a:latin typeface="Tahoma"/>
                <a:cs typeface="Tahoma"/>
              </a:rPr>
              <a:t>Bio </a:t>
            </a:r>
            <a:r>
              <a:rPr sz="1000" spc="-35" dirty="0">
                <a:latin typeface="Tahoma"/>
                <a:cs typeface="Tahoma"/>
              </a:rPr>
              <a:t>inspired </a:t>
            </a:r>
            <a:r>
              <a:rPr sz="1000" spc="-30" dirty="0">
                <a:latin typeface="Tahoma"/>
                <a:cs typeface="Tahoma"/>
              </a:rPr>
              <a:t>computing </a:t>
            </a:r>
            <a:r>
              <a:rPr sz="1000" spc="-35" dirty="0">
                <a:latin typeface="Tahoma"/>
                <a:cs typeface="Tahoma"/>
              </a:rPr>
              <a:t>- </a:t>
            </a:r>
            <a:r>
              <a:rPr sz="1000" spc="60" dirty="0">
                <a:latin typeface="Tahoma"/>
                <a:cs typeface="Tahoma"/>
              </a:rPr>
              <a:t>A </a:t>
            </a:r>
            <a:r>
              <a:rPr sz="1000" spc="-50" dirty="0">
                <a:latin typeface="Tahoma"/>
                <a:cs typeface="Tahoma"/>
              </a:rPr>
              <a:t>review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35" dirty="0">
                <a:latin typeface="Tahoma"/>
                <a:cs typeface="Tahoma"/>
              </a:rPr>
              <a:t>algorithms  </a:t>
            </a:r>
            <a:r>
              <a:rPr sz="1000" spc="-45" dirty="0">
                <a:latin typeface="Tahoma"/>
                <a:cs typeface="Tahoma"/>
              </a:rPr>
              <a:t>and scope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25" dirty="0">
                <a:latin typeface="Tahoma"/>
                <a:cs typeface="Tahoma"/>
              </a:rPr>
              <a:t>applications, </a:t>
            </a:r>
            <a:r>
              <a:rPr sz="1000" spc="-45" dirty="0">
                <a:latin typeface="Tahoma"/>
                <a:cs typeface="Tahoma"/>
              </a:rPr>
              <a:t>Indian </a:t>
            </a:r>
            <a:r>
              <a:rPr sz="1000" spc="-30" dirty="0">
                <a:latin typeface="Tahoma"/>
                <a:cs typeface="Tahoma"/>
              </a:rPr>
              <a:t>Institute of </a:t>
            </a:r>
            <a:r>
              <a:rPr sz="1000" spc="-40" dirty="0">
                <a:latin typeface="Tahoma"/>
                <a:cs typeface="Tahoma"/>
              </a:rPr>
              <a:t>Technology </a:t>
            </a:r>
            <a:r>
              <a:rPr sz="1000" spc="110" dirty="0">
                <a:latin typeface="Tahoma"/>
                <a:cs typeface="Tahoma"/>
              </a:rPr>
              <a:t> </a:t>
            </a:r>
            <a:r>
              <a:rPr sz="1000" spc="-80" dirty="0">
                <a:latin typeface="Tahoma"/>
                <a:cs typeface="Tahoma"/>
              </a:rPr>
              <a:t>[</a:t>
            </a:r>
            <a:r>
              <a:rPr lang="en-US" sz="1000" spc="-80" dirty="0">
                <a:latin typeface="Tahoma"/>
                <a:cs typeface="Tahoma"/>
              </a:rPr>
              <a:t>3</a:t>
            </a:r>
            <a:r>
              <a:rPr sz="1000" spc="-80" dirty="0">
                <a:latin typeface="Tahoma"/>
                <a:cs typeface="Tahoma"/>
              </a:rPr>
              <a:t>]</a:t>
            </a:r>
            <a:endParaRPr lang="en-US" sz="1000" spc="-80" dirty="0">
              <a:latin typeface="Tahoma"/>
              <a:cs typeface="Tahoma"/>
            </a:endParaRPr>
          </a:p>
          <a:p>
            <a:pPr marL="154940" marR="111125" indent="-142875">
              <a:lnSpc>
                <a:spcPct val="100000"/>
              </a:lnSpc>
              <a:spcBef>
                <a:spcPts val="295"/>
              </a:spcBef>
            </a:pPr>
            <a:r>
              <a:rPr lang="en-US" sz="1000" spc="-80" dirty="0">
                <a:latin typeface="Tahoma"/>
                <a:cs typeface="Tahoma"/>
              </a:rPr>
              <a:t>	</a:t>
            </a:r>
            <a:r>
              <a:rPr lang="en-US" sz="1000" spc="-80" dirty="0">
                <a:solidFill>
                  <a:srgbClr val="3333B2"/>
                </a:solidFill>
                <a:latin typeface="Tahoma"/>
                <a:cs typeface="Tahoma"/>
              </a:rPr>
              <a:t>- </a:t>
            </a:r>
            <a:r>
              <a:rPr lang="pt-BR" sz="1000" spc="-30" dirty="0">
                <a:solidFill>
                  <a:srgbClr val="3333B2"/>
                </a:solidFill>
                <a:latin typeface="Tahoma"/>
                <a:cs typeface="Tahoma"/>
              </a:rPr>
              <a:t>Comparativos </a:t>
            </a:r>
            <a:r>
              <a:rPr lang="pt-BR" sz="1000" spc="-45" dirty="0">
                <a:solidFill>
                  <a:srgbClr val="3333B2"/>
                </a:solidFill>
                <a:latin typeface="Tahoma"/>
                <a:cs typeface="Tahoma"/>
              </a:rPr>
              <a:t>entre </a:t>
            </a:r>
            <a:r>
              <a:rPr lang="pt-BR" sz="1000" spc="-35" dirty="0">
                <a:solidFill>
                  <a:srgbClr val="3333B2"/>
                </a:solidFill>
                <a:latin typeface="Tahoma"/>
                <a:cs typeface="Tahoma"/>
              </a:rPr>
              <a:t>algoritmos </a:t>
            </a:r>
            <a:r>
              <a:rPr lang="pt-BR" sz="1000" spc="-65" dirty="0">
                <a:solidFill>
                  <a:srgbClr val="3333B2"/>
                </a:solidFill>
                <a:latin typeface="Tahoma"/>
                <a:cs typeface="Tahoma"/>
              </a:rPr>
              <a:t>de </a:t>
            </a:r>
            <a:r>
              <a:rPr lang="pt-BR" sz="1000" spc="-25" dirty="0">
                <a:solidFill>
                  <a:srgbClr val="3333B2"/>
                </a:solidFill>
                <a:latin typeface="Tahoma"/>
                <a:cs typeface="Tahoma"/>
              </a:rPr>
              <a:t>otimização </a:t>
            </a:r>
            <a:r>
              <a:rPr lang="pt-BR" sz="1000" spc="-55" dirty="0">
                <a:solidFill>
                  <a:srgbClr val="3333B2"/>
                </a:solidFill>
                <a:latin typeface="Tahoma"/>
                <a:cs typeface="Tahoma"/>
              </a:rPr>
              <a:t>baseados </a:t>
            </a:r>
            <a:r>
              <a:rPr lang="pt-BR" sz="1000" spc="-45" dirty="0">
                <a:solidFill>
                  <a:srgbClr val="3333B2"/>
                </a:solidFill>
                <a:latin typeface="Tahoma"/>
                <a:cs typeface="Tahoma"/>
              </a:rPr>
              <a:t>na </a:t>
            </a:r>
            <a:r>
              <a:rPr lang="pt-BR" sz="1000" spc="-35" dirty="0">
                <a:solidFill>
                  <a:srgbClr val="3333B2"/>
                </a:solidFill>
                <a:latin typeface="Tahoma"/>
                <a:cs typeface="Tahoma"/>
              </a:rPr>
              <a:t>natureza.</a:t>
            </a:r>
            <a:endParaRPr lang="en-US" sz="1000" spc="-80" dirty="0">
              <a:solidFill>
                <a:srgbClr val="3333B2"/>
              </a:solidFill>
              <a:latin typeface="Tahoma"/>
              <a:cs typeface="Tahoma"/>
            </a:endParaRPr>
          </a:p>
          <a:p>
            <a:pPr marL="154940" marR="111125" indent="-142875">
              <a:lnSpc>
                <a:spcPct val="100000"/>
              </a:lnSpc>
              <a:spcBef>
                <a:spcPts val="295"/>
              </a:spcBef>
            </a:pPr>
            <a:endParaRPr sz="10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Vaga-lume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979" y="1268730"/>
            <a:ext cx="4345940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-10" dirty="0">
                <a:latin typeface="Tahoma"/>
                <a:cs typeface="Tahoma"/>
              </a:rPr>
              <a:t>Lida </a:t>
            </a:r>
            <a:r>
              <a:rPr sz="1000" spc="-40" dirty="0">
                <a:latin typeface="Tahoma"/>
                <a:cs typeface="Tahoma"/>
              </a:rPr>
              <a:t>com </a:t>
            </a:r>
            <a:r>
              <a:rPr sz="1000" spc="-45" dirty="0">
                <a:latin typeface="Tahoma"/>
                <a:cs typeface="Tahoma"/>
              </a:rPr>
              <a:t>funções </a:t>
            </a:r>
            <a:r>
              <a:rPr sz="1000" spc="-10" dirty="0">
                <a:latin typeface="Tahoma"/>
                <a:cs typeface="Tahoma"/>
              </a:rPr>
              <a:t>multi </a:t>
            </a:r>
            <a:r>
              <a:rPr sz="1000" spc="-35" dirty="0">
                <a:latin typeface="Tahoma"/>
                <a:cs typeface="Tahoma"/>
              </a:rPr>
              <a:t>modais </a:t>
            </a:r>
            <a:r>
              <a:rPr sz="1000" spc="-40" dirty="0">
                <a:latin typeface="Tahoma"/>
                <a:cs typeface="Tahoma"/>
              </a:rPr>
              <a:t>mais eficientemente </a:t>
            </a:r>
            <a:r>
              <a:rPr sz="1000" spc="-45" dirty="0">
                <a:latin typeface="Tahoma"/>
                <a:cs typeface="Tahoma"/>
              </a:rPr>
              <a:t>do </a:t>
            </a:r>
            <a:r>
              <a:rPr sz="1000" spc="-55" dirty="0">
                <a:latin typeface="Tahoma"/>
                <a:cs typeface="Tahoma"/>
              </a:rPr>
              <a:t>que </a:t>
            </a:r>
            <a:r>
              <a:rPr sz="1000" spc="-35" dirty="0">
                <a:latin typeface="Tahoma"/>
                <a:cs typeface="Tahoma"/>
              </a:rPr>
              <a:t>outros algoritmos </a:t>
            </a:r>
            <a:r>
              <a:rPr sz="1000" spc="-65" dirty="0">
                <a:latin typeface="Tahoma"/>
                <a:cs typeface="Tahoma"/>
              </a:rPr>
              <a:t>de  </a:t>
            </a:r>
            <a:r>
              <a:rPr sz="1000" spc="-55" dirty="0">
                <a:latin typeface="Tahoma"/>
                <a:cs typeface="Tahoma"/>
              </a:rPr>
              <a:t>enxame.</a:t>
            </a:r>
            <a:endParaRPr sz="1000" dirty="0">
              <a:latin typeface="Tahoma"/>
              <a:cs typeface="Tahoma"/>
            </a:endParaRPr>
          </a:p>
        </p:txBody>
      </p:sp>
      <p:pic>
        <p:nvPicPr>
          <p:cNvPr id="4098" name="Picture 2" descr="Resultado de imagem para firefly algorith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587500"/>
            <a:ext cx="2370621" cy="180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11150" y="520700"/>
            <a:ext cx="354994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pt-BR" sz="1000" spc="-40" dirty="0">
                <a:latin typeface="Tahoma"/>
                <a:cs typeface="Tahoma"/>
              </a:rPr>
              <a:t>Vaga-lume é atraído por vaga-lumes</a:t>
            </a:r>
          </a:p>
          <a:p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pt-BR" sz="1000" spc="-40" dirty="0">
                <a:latin typeface="Tahoma"/>
                <a:cs typeface="Tahoma"/>
              </a:rPr>
              <a:t>A atração é proporcional a luminosidade e a distancia entre eles</a:t>
            </a:r>
          </a:p>
          <a:p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pt-BR" sz="1000" spc="-40" dirty="0">
                <a:latin typeface="Tahoma"/>
                <a:cs typeface="Tahoma"/>
              </a:rPr>
              <a:t>a luminosidade é determinada pela função objetivo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89725"/>
            <a:ext cx="48512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pc="-50" dirty="0"/>
              <a:t>Infestação de Baratas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979" y="825500"/>
            <a:ext cx="434594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000" spc="-10" dirty="0">
                <a:latin typeface="Tahoma"/>
                <a:cs typeface="Tahoma"/>
              </a:rPr>
              <a:t>RIO</a:t>
            </a:r>
          </a:p>
          <a:p>
            <a:pPr marL="12700" marR="5080">
              <a:lnSpc>
                <a:spcPct val="100000"/>
              </a:lnSpc>
            </a:pPr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pt-BR" sz="1000" spc="-10" dirty="0">
                <a:latin typeface="Tahoma"/>
                <a:cs typeface="Tahoma"/>
              </a:rPr>
              <a:t>Procuram locais escuros</a:t>
            </a:r>
            <a:endParaRPr lang="pt-BR" sz="1000" spc="97" baseline="7936" dirty="0">
              <a:solidFill>
                <a:srgbClr val="3333B2"/>
              </a:solidFill>
              <a:latin typeface="Lucida Sans Unicode"/>
              <a:cs typeface="Lucida Sans Unicode"/>
            </a:endParaRPr>
          </a:p>
          <a:p>
            <a:pPr marL="12700" marR="5080">
              <a:lnSpc>
                <a:spcPct val="100000"/>
              </a:lnSpc>
            </a:pPr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pt-BR" sz="1000" spc="-10" dirty="0">
                <a:latin typeface="Tahoma"/>
                <a:cs typeface="Tahoma"/>
              </a:rPr>
              <a:t>Socializam com baratas próximas </a:t>
            </a:r>
            <a:endParaRPr lang="pt-BR" sz="1000" spc="97" baseline="7936" dirty="0">
              <a:solidFill>
                <a:srgbClr val="3333B2"/>
              </a:solidFill>
              <a:latin typeface="Lucida Sans Unicode"/>
              <a:cs typeface="Lucida Sans Unicode"/>
            </a:endParaRPr>
          </a:p>
          <a:p>
            <a:pPr marL="12700" marR="5080">
              <a:lnSpc>
                <a:spcPct val="100000"/>
              </a:lnSpc>
            </a:pPr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pt-BR" sz="1000" spc="-10" dirty="0">
                <a:latin typeface="Tahoma"/>
                <a:cs typeface="Tahoma"/>
              </a:rPr>
              <a:t>periodicamente saem para procurar comida</a:t>
            </a:r>
          </a:p>
          <a:p>
            <a:pPr marL="12700" marR="5080">
              <a:lnSpc>
                <a:spcPct val="100000"/>
              </a:lnSpc>
            </a:pPr>
            <a:endParaRPr lang="en-US" sz="1000" spc="-10" dirty="0">
              <a:latin typeface="Tahoma"/>
              <a:cs typeface="Tahoma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95300" y="1899828"/>
            <a:ext cx="48512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/>
            <a:r>
              <a:rPr lang="pt-BR" kern="0" spc="-50" dirty="0"/>
              <a:t>Mosquito 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324349" y="2401213"/>
            <a:ext cx="434594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000" spc="-10" dirty="0">
                <a:latin typeface="Tahoma"/>
                <a:cs typeface="Tahoma"/>
              </a:rPr>
              <a:t>MHSA</a:t>
            </a:r>
          </a:p>
          <a:p>
            <a:pPr marL="12700" marR="5080">
              <a:lnSpc>
                <a:spcPct val="100000"/>
              </a:lnSpc>
            </a:pPr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pt-BR" sz="1000" spc="-10" dirty="0">
                <a:latin typeface="Tahoma"/>
                <a:cs typeface="Tahoma"/>
              </a:rPr>
              <a:t>Procuram por CO² ou aromas </a:t>
            </a:r>
          </a:p>
          <a:p>
            <a:pPr marL="12700" marR="5080">
              <a:lnSpc>
                <a:spcPct val="100000"/>
              </a:lnSpc>
            </a:pPr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pt-BR" sz="1000" spc="-10" dirty="0">
                <a:latin typeface="Tahoma"/>
                <a:cs typeface="Tahoma"/>
              </a:rPr>
              <a:t>Se aproximam de locais com alta concentração de aroma (CO²)</a:t>
            </a:r>
            <a:endParaRPr lang="pt-BR" sz="1000" spc="97" baseline="7936" dirty="0">
              <a:solidFill>
                <a:srgbClr val="3333B2"/>
              </a:solidFill>
              <a:latin typeface="Lucida Sans Unicode"/>
              <a:cs typeface="Lucida Sans Unicode"/>
            </a:endParaRPr>
          </a:p>
          <a:p>
            <a:pPr marL="12700" marR="5080">
              <a:lnSpc>
                <a:spcPct val="100000"/>
              </a:lnSpc>
            </a:pPr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pt-BR" sz="1000" spc="-10" dirty="0">
                <a:latin typeface="Tahoma"/>
                <a:cs typeface="Tahoma"/>
              </a:rPr>
              <a:t>Pousam quando sentem o calor do hospedeiro </a:t>
            </a:r>
          </a:p>
          <a:p>
            <a:pPr marL="12700" marR="5080">
              <a:lnSpc>
                <a:spcPct val="100000"/>
              </a:lnSpc>
            </a:pPr>
            <a:endParaRPr lang="en-US" sz="1000" spc="-1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92442817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454"/>
            <a:ext cx="5041900" cy="325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38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/>
              <a:t>Futuras </a:t>
            </a:r>
            <a:r>
              <a:rPr spc="-65" dirty="0"/>
              <a:t>pesquisas </a:t>
            </a:r>
            <a:r>
              <a:rPr spc="-60" dirty="0"/>
              <a:t>da</a:t>
            </a:r>
            <a:r>
              <a:rPr spc="135" dirty="0"/>
              <a:t> </a:t>
            </a:r>
            <a:r>
              <a:rPr spc="50" dirty="0"/>
              <a:t>CN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012" y="1477810"/>
            <a:ext cx="1442085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 </a:t>
            </a:r>
            <a:r>
              <a:rPr sz="1000" spc="-40" dirty="0">
                <a:latin typeface="Tahoma"/>
                <a:cs typeface="Tahoma"/>
              </a:rPr>
              <a:t>Redução </a:t>
            </a:r>
            <a:r>
              <a:rPr sz="1000" spc="-65" dirty="0">
                <a:latin typeface="Tahoma"/>
                <a:cs typeface="Tahoma"/>
              </a:rPr>
              <a:t>de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parâmetros.</a:t>
            </a:r>
            <a:endParaRPr sz="1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 </a:t>
            </a:r>
            <a:r>
              <a:rPr sz="1000" spc="-5" dirty="0">
                <a:latin typeface="Tahoma"/>
                <a:cs typeface="Tahoma"/>
              </a:rPr>
              <a:t>Co</a:t>
            </a:r>
            <a:r>
              <a:rPr sz="1000" spc="-15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evolução</a:t>
            </a:r>
            <a:endParaRPr sz="1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 </a:t>
            </a:r>
            <a:r>
              <a:rPr sz="1000" spc="-35" dirty="0">
                <a:latin typeface="Tahoma"/>
                <a:cs typeface="Tahoma"/>
              </a:rPr>
              <a:t>Novas</a:t>
            </a:r>
            <a:r>
              <a:rPr sz="1000" spc="-13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inspirações</a:t>
            </a:r>
            <a:endParaRPr sz="10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Conclusão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495526"/>
            <a:ext cx="4363085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000" spc="25" dirty="0">
                <a:latin typeface="Tahoma"/>
                <a:cs typeface="Tahoma"/>
              </a:rPr>
              <a:t>O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30" dirty="0" err="1">
                <a:latin typeface="Tahoma"/>
                <a:cs typeface="Tahoma"/>
              </a:rPr>
              <a:t>artigo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80" dirty="0">
                <a:latin typeface="Tahoma"/>
                <a:cs typeface="Tahoma"/>
              </a:rPr>
              <a:t>[</a:t>
            </a:r>
            <a:r>
              <a:rPr lang="en-US" sz="1000" spc="-80" dirty="0">
                <a:latin typeface="Tahoma"/>
                <a:cs typeface="Tahoma"/>
              </a:rPr>
              <a:t>3</a:t>
            </a:r>
            <a:r>
              <a:rPr sz="1000" spc="-80" dirty="0">
                <a:latin typeface="Tahoma"/>
                <a:cs typeface="Tahoma"/>
              </a:rPr>
              <a:t>]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pareceu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ter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sido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feito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por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várias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pessoas,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com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pontos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chave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sendo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feitos  </a:t>
            </a:r>
            <a:r>
              <a:rPr sz="1000" spc="-40" dirty="0">
                <a:latin typeface="Tahoma"/>
                <a:cs typeface="Tahoma"/>
              </a:rPr>
              <a:t>repetidamente, como </a:t>
            </a:r>
            <a:r>
              <a:rPr sz="1000" spc="-75" dirty="0">
                <a:latin typeface="Tahoma"/>
                <a:cs typeface="Tahoma"/>
              </a:rPr>
              <a:t>se </a:t>
            </a:r>
            <a:r>
              <a:rPr sz="1000" spc="-40" dirty="0">
                <a:latin typeface="Tahoma"/>
                <a:cs typeface="Tahoma"/>
              </a:rPr>
              <a:t>recortados. </a:t>
            </a:r>
            <a:r>
              <a:rPr sz="1000" spc="-5" dirty="0">
                <a:latin typeface="Tahoma"/>
                <a:cs typeface="Tahoma"/>
              </a:rPr>
              <a:t>Mas </a:t>
            </a:r>
            <a:r>
              <a:rPr sz="1000" spc="-25" dirty="0">
                <a:latin typeface="Tahoma"/>
                <a:cs typeface="Tahoma"/>
              </a:rPr>
              <a:t>aplicou </a:t>
            </a:r>
            <a:r>
              <a:rPr sz="1000" spc="-50" dirty="0">
                <a:latin typeface="Tahoma"/>
                <a:cs typeface="Tahoma"/>
              </a:rPr>
              <a:t>uma </a:t>
            </a:r>
            <a:r>
              <a:rPr sz="1000" spc="-35" dirty="0">
                <a:latin typeface="Tahoma"/>
                <a:cs typeface="Tahoma"/>
              </a:rPr>
              <a:t>metodologia </a:t>
            </a:r>
            <a:r>
              <a:rPr sz="1000" spc="-40" dirty="0">
                <a:latin typeface="Tahoma"/>
                <a:cs typeface="Tahoma"/>
              </a:rPr>
              <a:t>interessante,  </a:t>
            </a:r>
            <a:r>
              <a:rPr sz="1000" spc="-45" dirty="0">
                <a:latin typeface="Tahoma"/>
                <a:cs typeface="Tahoma"/>
              </a:rPr>
              <a:t>selecionando </a:t>
            </a:r>
            <a:r>
              <a:rPr sz="1000" spc="-35" dirty="0">
                <a:latin typeface="Tahoma"/>
                <a:cs typeface="Tahoma"/>
              </a:rPr>
              <a:t>algoritmos </a:t>
            </a:r>
            <a:r>
              <a:rPr sz="1000" spc="-65" dirty="0">
                <a:latin typeface="Tahoma"/>
                <a:cs typeface="Tahoma"/>
              </a:rPr>
              <a:t>de </a:t>
            </a:r>
            <a:r>
              <a:rPr sz="1000" spc="-25" dirty="0">
                <a:latin typeface="Tahoma"/>
                <a:cs typeface="Tahoma"/>
              </a:rPr>
              <a:t>otimização </a:t>
            </a:r>
            <a:r>
              <a:rPr sz="1000" spc="-40" dirty="0">
                <a:latin typeface="Tahoma"/>
                <a:cs typeface="Tahoma"/>
              </a:rPr>
              <a:t>com </a:t>
            </a:r>
            <a:r>
              <a:rPr sz="1000" spc="-35" dirty="0">
                <a:latin typeface="Tahoma"/>
                <a:cs typeface="Tahoma"/>
              </a:rPr>
              <a:t>pelo </a:t>
            </a:r>
            <a:r>
              <a:rPr sz="1000" spc="-60" dirty="0">
                <a:latin typeface="Tahoma"/>
                <a:cs typeface="Tahoma"/>
              </a:rPr>
              <a:t>menos </a:t>
            </a:r>
            <a:r>
              <a:rPr sz="1000" spc="-50" dirty="0">
                <a:latin typeface="Tahoma"/>
                <a:cs typeface="Tahoma"/>
              </a:rPr>
              <a:t>15  </a:t>
            </a:r>
            <a:r>
              <a:rPr sz="1000" spc="-45" dirty="0" err="1">
                <a:latin typeface="Tahoma"/>
                <a:cs typeface="Tahoma"/>
              </a:rPr>
              <a:t>referências</a:t>
            </a:r>
            <a:r>
              <a:rPr sz="1000" spc="-45" dirty="0"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347294" y="671976"/>
            <a:ext cx="436308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pt-BR" sz="1000" spc="25" dirty="0">
                <a:latin typeface="Tahoma"/>
                <a:cs typeface="Tahoma"/>
              </a:rPr>
              <a:t>O</a:t>
            </a:r>
            <a:r>
              <a:rPr lang="pt-BR" sz="1000" spc="-60" dirty="0">
                <a:latin typeface="Tahoma"/>
                <a:cs typeface="Tahoma"/>
              </a:rPr>
              <a:t> </a:t>
            </a:r>
            <a:r>
              <a:rPr lang="pt-BR" sz="1000" spc="-30" dirty="0">
                <a:latin typeface="Tahoma"/>
                <a:cs typeface="Tahoma"/>
              </a:rPr>
              <a:t>artigo</a:t>
            </a:r>
            <a:r>
              <a:rPr lang="pt-BR" sz="1000" spc="-60" dirty="0">
                <a:latin typeface="Tahoma"/>
                <a:cs typeface="Tahoma"/>
              </a:rPr>
              <a:t> </a:t>
            </a:r>
            <a:r>
              <a:rPr lang="pt-BR" sz="1000" spc="-80" dirty="0">
                <a:latin typeface="Tahoma"/>
                <a:cs typeface="Tahoma"/>
              </a:rPr>
              <a:t>[1]</a:t>
            </a:r>
            <a:r>
              <a:rPr lang="pt-BR" sz="1000" spc="-60" dirty="0">
                <a:latin typeface="Tahoma"/>
                <a:cs typeface="Tahoma"/>
              </a:rPr>
              <a:t> </a:t>
            </a:r>
            <a:r>
              <a:rPr lang="pt-BR" sz="1000" spc="-55" dirty="0">
                <a:latin typeface="Tahoma"/>
                <a:cs typeface="Tahoma"/>
              </a:rPr>
              <a:t>trouxe uma classificação interessante dos algoritmos </a:t>
            </a:r>
            <a:r>
              <a:rPr lang="pt-BR" sz="1000" spc="-30" dirty="0">
                <a:latin typeface="Tahoma"/>
                <a:cs typeface="Tahoma"/>
              </a:rPr>
              <a:t>pela característica da fonte de inspiração na natureza</a:t>
            </a:r>
            <a:r>
              <a:rPr lang="pt-BR" sz="1000" spc="-55" dirty="0">
                <a:latin typeface="Tahoma"/>
                <a:cs typeface="Tahoma"/>
              </a:rPr>
              <a:t>, no entanto esta classificação pode se tornar ultrapassada a medida que novos algoritmos são criados seguindo </a:t>
            </a:r>
            <a:r>
              <a:rPr lang="pt-BR" sz="1000" spc="-55" dirty="0" err="1">
                <a:latin typeface="Tahoma"/>
                <a:cs typeface="Tahoma"/>
              </a:rPr>
              <a:t>hiper-heurística</a:t>
            </a:r>
            <a:r>
              <a:rPr lang="pt-BR" sz="1000" spc="-55" dirty="0">
                <a:latin typeface="Tahoma"/>
                <a:cs typeface="Tahoma"/>
              </a:rPr>
              <a:t> e associando mais de uma meta-heurística.</a:t>
            </a:r>
            <a:endParaRPr lang="pt-BR" sz="10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9236" y="1627720"/>
            <a:ext cx="70167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hlinkClick r:id="rId2" action="ppaction://hlinksldjump"/>
              </a:rPr>
              <a:t>O</a:t>
            </a:r>
            <a:r>
              <a:rPr spc="-45" dirty="0">
                <a:hlinkClick r:id="rId2" action="ppaction://hlinksldjump"/>
              </a:rPr>
              <a:t>brigado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Popularidade </a:t>
            </a:r>
            <a:r>
              <a:rPr spc="-85" dirty="0"/>
              <a:t>de</a:t>
            </a:r>
            <a:r>
              <a:rPr spc="40" dirty="0"/>
              <a:t> </a:t>
            </a:r>
            <a:r>
              <a:rPr spc="-45" dirty="0"/>
              <a:t>algoritmos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550" y="1206500"/>
            <a:ext cx="4384675" cy="107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" marR="5080" indent="-18415">
              <a:lnSpc>
                <a:spcPct val="100000"/>
              </a:lnSpc>
            </a:pPr>
            <a:r>
              <a:rPr lang="en-US" sz="1000" spc="65" dirty="0">
                <a:latin typeface="Tahoma"/>
                <a:cs typeface="Tahoma"/>
              </a:rPr>
              <a:t>“A </a:t>
            </a:r>
            <a:r>
              <a:rPr lang="en-US" sz="1000" spc="-35" dirty="0">
                <a:latin typeface="Tahoma"/>
                <a:cs typeface="Tahoma"/>
              </a:rPr>
              <a:t>good </a:t>
            </a:r>
            <a:r>
              <a:rPr lang="en-US" sz="1000" spc="-40" dirty="0">
                <a:latin typeface="Tahoma"/>
                <a:cs typeface="Tahoma"/>
              </a:rPr>
              <a:t>balance </a:t>
            </a:r>
            <a:r>
              <a:rPr lang="en-US" sz="1000" spc="-60" dirty="0">
                <a:latin typeface="Tahoma"/>
                <a:cs typeface="Tahoma"/>
              </a:rPr>
              <a:t>between </a:t>
            </a:r>
            <a:r>
              <a:rPr lang="en-US" sz="1000" spc="-25" dirty="0">
                <a:latin typeface="Tahoma"/>
                <a:cs typeface="Tahoma"/>
              </a:rPr>
              <a:t>exploitation </a:t>
            </a:r>
            <a:r>
              <a:rPr lang="en-US" sz="1000" spc="-45" dirty="0">
                <a:latin typeface="Tahoma"/>
                <a:cs typeface="Tahoma"/>
              </a:rPr>
              <a:t>and </a:t>
            </a:r>
            <a:r>
              <a:rPr lang="en-US" sz="1000" spc="-35" dirty="0">
                <a:latin typeface="Tahoma"/>
                <a:cs typeface="Tahoma"/>
              </a:rPr>
              <a:t>exploration </a:t>
            </a:r>
            <a:r>
              <a:rPr lang="en-US" sz="1000" spc="-55" dirty="0">
                <a:latin typeface="Tahoma"/>
                <a:cs typeface="Tahoma"/>
              </a:rPr>
              <a:t>may </a:t>
            </a:r>
            <a:r>
              <a:rPr lang="en-US" sz="1000" spc="-40" dirty="0">
                <a:latin typeface="Tahoma"/>
                <a:cs typeface="Tahoma"/>
              </a:rPr>
              <a:t>lead </a:t>
            </a:r>
            <a:r>
              <a:rPr lang="en-US" sz="1000" spc="-10" dirty="0">
                <a:latin typeface="Tahoma"/>
                <a:cs typeface="Tahoma"/>
              </a:rPr>
              <a:t>to </a:t>
            </a:r>
            <a:r>
              <a:rPr lang="en-US" sz="1000" spc="-35" dirty="0">
                <a:latin typeface="Tahoma"/>
                <a:cs typeface="Tahoma"/>
              </a:rPr>
              <a:t>the </a:t>
            </a:r>
            <a:r>
              <a:rPr lang="en-US" sz="1000" spc="-30" dirty="0">
                <a:latin typeface="Tahoma"/>
                <a:cs typeface="Tahoma"/>
              </a:rPr>
              <a:t>global </a:t>
            </a:r>
            <a:r>
              <a:rPr lang="en-US" sz="1000" spc="-20" dirty="0">
                <a:latin typeface="Tahoma"/>
                <a:cs typeface="Tahoma"/>
              </a:rPr>
              <a:t>opti</a:t>
            </a:r>
            <a:r>
              <a:rPr lang="en-US" sz="1000" spc="-25" dirty="0">
                <a:latin typeface="Tahoma"/>
                <a:cs typeface="Tahoma"/>
              </a:rPr>
              <a:t>mally</a:t>
            </a:r>
            <a:r>
              <a:rPr lang="en-US" sz="1000" spc="-45" dirty="0">
                <a:latin typeface="Tahoma"/>
                <a:cs typeface="Tahoma"/>
              </a:rPr>
              <a:t> achievement.”</a:t>
            </a:r>
            <a:endParaRPr lang="en-US" sz="1000" dirty="0">
              <a:latin typeface="Tahoma"/>
              <a:cs typeface="Tahoma"/>
            </a:endParaRPr>
          </a:p>
          <a:p>
            <a:pPr marL="30480" marR="26034">
              <a:lnSpc>
                <a:spcPct val="100000"/>
              </a:lnSpc>
              <a:spcBef>
                <a:spcPts val="590"/>
              </a:spcBef>
            </a:pPr>
            <a:r>
              <a:rPr lang="pt-BR" sz="1000" spc="-30" dirty="0">
                <a:latin typeface="Tahoma"/>
                <a:cs typeface="Tahoma"/>
              </a:rPr>
              <a:t>Dentre </a:t>
            </a:r>
            <a:r>
              <a:rPr lang="pt-BR" sz="1000" spc="-55" dirty="0">
                <a:latin typeface="Tahoma"/>
                <a:cs typeface="Tahoma"/>
              </a:rPr>
              <a:t>os que </a:t>
            </a:r>
            <a:r>
              <a:rPr lang="pt-BR" sz="1000" spc="-40" dirty="0">
                <a:latin typeface="Tahoma"/>
                <a:cs typeface="Tahoma"/>
              </a:rPr>
              <a:t>tem bom </a:t>
            </a:r>
            <a:r>
              <a:rPr lang="pt-BR" sz="1000" spc="-35" dirty="0">
                <a:latin typeface="Tahoma"/>
                <a:cs typeface="Tahoma"/>
              </a:rPr>
              <a:t>balanço </a:t>
            </a:r>
            <a:r>
              <a:rPr lang="pt-BR" sz="1000" spc="-50" dirty="0">
                <a:latin typeface="Tahoma"/>
                <a:cs typeface="Tahoma"/>
              </a:rPr>
              <a:t>pode-se </a:t>
            </a:r>
            <a:r>
              <a:rPr lang="pt-BR" sz="1000" spc="-30" dirty="0">
                <a:latin typeface="Tahoma"/>
                <a:cs typeface="Tahoma"/>
              </a:rPr>
              <a:t>citar: </a:t>
            </a:r>
            <a:r>
              <a:rPr lang="pt-BR" sz="1000" spc="20" dirty="0">
                <a:latin typeface="Tahoma"/>
                <a:cs typeface="Tahoma"/>
              </a:rPr>
              <a:t>PSO, </a:t>
            </a:r>
            <a:r>
              <a:rPr lang="pt-BR" sz="1000" spc="-40" dirty="0">
                <a:latin typeface="Tahoma"/>
                <a:cs typeface="Tahoma"/>
              </a:rPr>
              <a:t>evolução </a:t>
            </a:r>
            <a:r>
              <a:rPr lang="pt-BR" sz="1000" spc="-30" dirty="0">
                <a:latin typeface="Tahoma"/>
                <a:cs typeface="Tahoma"/>
              </a:rPr>
              <a:t>diferencial, </a:t>
            </a:r>
            <a:r>
              <a:rPr lang="pt-BR" sz="1000" spc="-45" dirty="0">
                <a:latin typeface="Tahoma"/>
                <a:cs typeface="Tahoma"/>
              </a:rPr>
              <a:t>busca </a:t>
            </a:r>
            <a:r>
              <a:rPr lang="pt-BR" sz="1000" spc="220" dirty="0">
                <a:latin typeface="Tahoma"/>
                <a:cs typeface="Tahoma"/>
              </a:rPr>
              <a:t> </a:t>
            </a:r>
            <a:r>
              <a:rPr lang="pt-BR" sz="1000" spc="-45" dirty="0">
                <a:latin typeface="Tahoma"/>
                <a:cs typeface="Tahoma"/>
              </a:rPr>
              <a:t>do </a:t>
            </a:r>
            <a:r>
              <a:rPr lang="pt-BR" sz="1000" spc="-35" dirty="0">
                <a:latin typeface="Tahoma"/>
                <a:cs typeface="Tahoma"/>
              </a:rPr>
              <a:t>cuco, algoritmos </a:t>
            </a:r>
            <a:r>
              <a:rPr lang="pt-BR" sz="1000" spc="-65" dirty="0">
                <a:latin typeface="Tahoma"/>
                <a:cs typeface="Tahoma"/>
              </a:rPr>
              <a:t>de </a:t>
            </a:r>
            <a:r>
              <a:rPr lang="pt-BR" sz="1000" spc="-50" dirty="0">
                <a:latin typeface="Tahoma"/>
                <a:cs typeface="Tahoma"/>
              </a:rPr>
              <a:t> </a:t>
            </a:r>
            <a:r>
              <a:rPr lang="pt-BR" sz="1000" spc="-45" dirty="0">
                <a:latin typeface="Tahoma"/>
                <a:cs typeface="Tahoma"/>
              </a:rPr>
              <a:t>vaga-lume.</a:t>
            </a:r>
            <a:endParaRPr lang="pt-BR" sz="1000" dirty="0">
              <a:latin typeface="Tahoma"/>
              <a:cs typeface="Tahoma"/>
            </a:endParaRPr>
          </a:p>
          <a:p>
            <a:pPr marL="27305" marR="26034" indent="-1270">
              <a:lnSpc>
                <a:spcPct val="100000"/>
              </a:lnSpc>
              <a:spcBef>
                <a:spcPts val="590"/>
              </a:spcBef>
            </a:pPr>
            <a:r>
              <a:rPr lang="pt-BR" sz="1000" spc="-25" dirty="0">
                <a:latin typeface="Tahoma"/>
                <a:cs typeface="Tahoma"/>
              </a:rPr>
              <a:t>Alguns </a:t>
            </a:r>
            <a:r>
              <a:rPr lang="pt-BR" sz="1000" spc="-45" dirty="0">
                <a:latin typeface="Tahoma"/>
                <a:cs typeface="Tahoma"/>
              </a:rPr>
              <a:t>bons </a:t>
            </a:r>
            <a:r>
              <a:rPr lang="pt-BR" sz="1000" spc="-35" dirty="0">
                <a:latin typeface="Tahoma"/>
                <a:cs typeface="Tahoma"/>
              </a:rPr>
              <a:t>algoritmos </a:t>
            </a:r>
            <a:r>
              <a:rPr lang="pt-BR" sz="1000" spc="-45" dirty="0">
                <a:latin typeface="Tahoma"/>
                <a:cs typeface="Tahoma"/>
              </a:rPr>
              <a:t>não foram </a:t>
            </a:r>
            <a:r>
              <a:rPr lang="pt-BR" sz="1000" spc="-40" dirty="0">
                <a:latin typeface="Tahoma"/>
                <a:cs typeface="Tahoma"/>
              </a:rPr>
              <a:t>adotados </a:t>
            </a:r>
            <a:r>
              <a:rPr lang="pt-BR" sz="1000" spc="-35" dirty="0">
                <a:latin typeface="Tahoma"/>
                <a:cs typeface="Tahoma"/>
              </a:rPr>
              <a:t>pela </a:t>
            </a:r>
            <a:r>
              <a:rPr lang="pt-BR" sz="1000" spc="-45" dirty="0">
                <a:latin typeface="Tahoma"/>
                <a:cs typeface="Tahoma"/>
              </a:rPr>
              <a:t>comunidade: </a:t>
            </a:r>
            <a:r>
              <a:rPr lang="pt-BR" sz="1000" spc="-30" dirty="0">
                <a:latin typeface="Tahoma"/>
                <a:cs typeface="Tahoma"/>
              </a:rPr>
              <a:t>algoritmo </a:t>
            </a:r>
            <a:r>
              <a:rPr lang="pt-BR" sz="1000" spc="-65" dirty="0">
                <a:latin typeface="Tahoma"/>
                <a:cs typeface="Tahoma"/>
              </a:rPr>
              <a:t>de  </a:t>
            </a:r>
            <a:r>
              <a:rPr lang="pt-BR" sz="1000" spc="-45" dirty="0">
                <a:latin typeface="Tahoma"/>
                <a:cs typeface="Tahoma"/>
              </a:rPr>
              <a:t>vespa(1991),</a:t>
            </a:r>
            <a:r>
              <a:rPr lang="pt-BR" sz="1000" spc="-85" dirty="0">
                <a:latin typeface="Tahoma"/>
                <a:cs typeface="Tahoma"/>
              </a:rPr>
              <a:t> </a:t>
            </a:r>
            <a:r>
              <a:rPr lang="pt-BR" sz="1000" spc="-30" dirty="0">
                <a:latin typeface="Tahoma"/>
                <a:cs typeface="Tahoma"/>
              </a:rPr>
              <a:t>algoritmo </a:t>
            </a:r>
            <a:r>
              <a:rPr lang="pt-BR" sz="1000" spc="-45" dirty="0">
                <a:latin typeface="Tahoma"/>
                <a:cs typeface="Tahoma"/>
              </a:rPr>
              <a:t>do </a:t>
            </a:r>
            <a:r>
              <a:rPr lang="pt-BR" sz="1000" spc="-35" dirty="0">
                <a:latin typeface="Tahoma"/>
                <a:cs typeface="Tahoma"/>
              </a:rPr>
              <a:t>tubarão(1998) ...</a:t>
            </a:r>
            <a:endParaRPr lang="pt-BR" sz="10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Utilização </a:t>
            </a:r>
            <a:r>
              <a:rPr spc="-85" dirty="0"/>
              <a:t>de </a:t>
            </a:r>
            <a:r>
              <a:rPr spc="-45" dirty="0"/>
              <a:t>algoritmos </a:t>
            </a:r>
            <a:r>
              <a:rPr spc="-65" dirty="0"/>
              <a:t>na </a:t>
            </a:r>
            <a:r>
              <a:rPr spc="-55" dirty="0"/>
              <a:t>comunidade </a:t>
            </a:r>
            <a:r>
              <a:rPr spc="-5" dirty="0"/>
              <a:t> </a:t>
            </a:r>
            <a:r>
              <a:rPr spc="-25" dirty="0"/>
              <a:t>científica</a:t>
            </a:r>
          </a:p>
        </p:txBody>
      </p:sp>
      <p:sp>
        <p:nvSpPr>
          <p:cNvPr id="3" name="object 3"/>
          <p:cNvSpPr/>
          <p:nvPr/>
        </p:nvSpPr>
        <p:spPr>
          <a:xfrm>
            <a:off x="548835" y="362515"/>
            <a:ext cx="3942318" cy="29835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6998" y="3472167"/>
            <a:ext cx="2886075" cy="15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latin typeface="Tahoma"/>
                <a:cs typeface="Tahoma"/>
              </a:rPr>
              <a:t>Figure </a:t>
            </a:r>
            <a:r>
              <a:rPr sz="900" spc="-10" dirty="0">
                <a:latin typeface="Tahoma"/>
                <a:cs typeface="Tahoma"/>
              </a:rPr>
              <a:t>3:Utilização </a:t>
            </a:r>
            <a:r>
              <a:rPr sz="900" spc="-45" dirty="0">
                <a:latin typeface="Tahoma"/>
                <a:cs typeface="Tahoma"/>
              </a:rPr>
              <a:t>de </a:t>
            </a:r>
            <a:r>
              <a:rPr sz="900" spc="-20" dirty="0">
                <a:latin typeface="Tahoma"/>
                <a:cs typeface="Tahoma"/>
              </a:rPr>
              <a:t>algoritmos </a:t>
            </a:r>
            <a:r>
              <a:rPr sz="900" spc="-30" dirty="0">
                <a:latin typeface="Tahoma"/>
                <a:cs typeface="Tahoma"/>
              </a:rPr>
              <a:t>na </a:t>
            </a:r>
            <a:r>
              <a:rPr sz="900" spc="-25" dirty="0">
                <a:latin typeface="Tahoma"/>
                <a:cs typeface="Tahoma"/>
              </a:rPr>
              <a:t>comunidade </a:t>
            </a:r>
            <a:r>
              <a:rPr sz="900" spc="8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científica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/>
              <a:t>Classificação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1156" y="2654300"/>
            <a:ext cx="342900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200"/>
              </a:lnSpc>
            </a:pPr>
            <a:r>
              <a:rPr lang="pt-BR" sz="1050" spc="-45" dirty="0">
                <a:solidFill>
                  <a:srgbClr val="3333B2"/>
                </a:solidFill>
                <a:latin typeface="Tahoma"/>
                <a:cs typeface="Tahoma"/>
              </a:rPr>
              <a:t>Outras Formas de Classificação de Algoritmos :</a:t>
            </a:r>
          </a:p>
          <a:p>
            <a:pPr marL="123189">
              <a:lnSpc>
                <a:spcPts val="1200"/>
              </a:lnSpc>
            </a:pPr>
            <a:endParaRPr lang="pt-BR" sz="1050" spc="-45" dirty="0">
              <a:solidFill>
                <a:srgbClr val="3333B2"/>
              </a:solidFill>
              <a:latin typeface="Tahoma"/>
              <a:cs typeface="Tahoma"/>
            </a:endParaRPr>
          </a:p>
          <a:p>
            <a:pPr marL="123189">
              <a:lnSpc>
                <a:spcPts val="1200"/>
              </a:lnSpc>
            </a:pPr>
            <a:r>
              <a:rPr lang="pt-BR"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 </a:t>
            </a:r>
            <a:r>
              <a:rPr lang="pt-BR" sz="1000" spc="-30" dirty="0">
                <a:latin typeface="Tahoma"/>
                <a:cs typeface="Tahoma"/>
              </a:rPr>
              <a:t>Trajetória </a:t>
            </a:r>
            <a:r>
              <a:rPr lang="pt-BR" sz="1000" spc="-55" dirty="0" err="1">
                <a:latin typeface="Tahoma"/>
                <a:cs typeface="Tahoma"/>
              </a:rPr>
              <a:t>vs</a:t>
            </a:r>
            <a:r>
              <a:rPr lang="pt-BR" sz="1000" spc="-40" dirty="0">
                <a:latin typeface="Tahoma"/>
                <a:cs typeface="Tahoma"/>
              </a:rPr>
              <a:t> </a:t>
            </a:r>
            <a:r>
              <a:rPr lang="pt-BR" sz="1000" spc="-35" dirty="0">
                <a:latin typeface="Tahoma"/>
                <a:cs typeface="Tahoma"/>
              </a:rPr>
              <a:t>população</a:t>
            </a:r>
            <a:endParaRPr lang="pt-BR" sz="1000" dirty="0">
              <a:latin typeface="Tahoma"/>
              <a:cs typeface="Tahoma"/>
            </a:endParaRPr>
          </a:p>
          <a:p>
            <a:pPr marL="123189">
              <a:lnSpc>
                <a:spcPts val="1195"/>
              </a:lnSpc>
            </a:pPr>
            <a:r>
              <a:rPr lang="pt-BR"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 </a:t>
            </a:r>
            <a:r>
              <a:rPr lang="pt-BR" sz="1000" spc="-40" dirty="0">
                <a:latin typeface="Tahoma"/>
                <a:cs typeface="Tahoma"/>
              </a:rPr>
              <a:t>Baseados </a:t>
            </a:r>
            <a:r>
              <a:rPr lang="pt-BR" sz="1000" spc="-70" dirty="0">
                <a:latin typeface="Tahoma"/>
                <a:cs typeface="Tahoma"/>
              </a:rPr>
              <a:t>em </a:t>
            </a:r>
            <a:r>
              <a:rPr lang="pt-BR" sz="1000" spc="-30" dirty="0">
                <a:latin typeface="Tahoma"/>
                <a:cs typeface="Tahoma"/>
              </a:rPr>
              <a:t>atração </a:t>
            </a:r>
            <a:r>
              <a:rPr lang="pt-BR" sz="1000" spc="-55" dirty="0" err="1">
                <a:latin typeface="Tahoma"/>
                <a:cs typeface="Tahoma"/>
              </a:rPr>
              <a:t>vs</a:t>
            </a:r>
            <a:r>
              <a:rPr lang="pt-BR" sz="1000" spc="-55" dirty="0">
                <a:latin typeface="Tahoma"/>
                <a:cs typeface="Tahoma"/>
              </a:rPr>
              <a:t> </a:t>
            </a:r>
            <a:r>
              <a:rPr lang="pt-BR" sz="1000" spc="-45" dirty="0">
                <a:latin typeface="Tahoma"/>
                <a:cs typeface="Tahoma"/>
              </a:rPr>
              <a:t>não </a:t>
            </a:r>
            <a:r>
              <a:rPr lang="pt-BR" sz="1000" spc="-55" dirty="0">
                <a:latin typeface="Tahoma"/>
                <a:cs typeface="Tahoma"/>
              </a:rPr>
              <a:t>baseados </a:t>
            </a:r>
            <a:r>
              <a:rPr lang="pt-BR" sz="1000" spc="-70" dirty="0">
                <a:latin typeface="Tahoma"/>
                <a:cs typeface="Tahoma"/>
              </a:rPr>
              <a:t>em </a:t>
            </a:r>
            <a:r>
              <a:rPr lang="pt-BR" sz="1000" spc="-30" dirty="0">
                <a:latin typeface="Tahoma"/>
                <a:cs typeface="Tahoma"/>
              </a:rPr>
              <a:t>atração</a:t>
            </a:r>
            <a:endParaRPr lang="pt-BR" sz="1000" dirty="0">
              <a:latin typeface="Tahoma"/>
              <a:cs typeface="Tahoma"/>
            </a:endParaRPr>
          </a:p>
          <a:p>
            <a:pPr marL="123189">
              <a:lnSpc>
                <a:spcPts val="1200"/>
              </a:lnSpc>
            </a:pPr>
            <a:r>
              <a:rPr lang="pt-BR"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 </a:t>
            </a:r>
            <a:r>
              <a:rPr lang="pt-BR" sz="1000" spc="-40" dirty="0">
                <a:latin typeface="Tahoma"/>
                <a:cs typeface="Tahoma"/>
              </a:rPr>
              <a:t>Baseados </a:t>
            </a:r>
            <a:r>
              <a:rPr lang="pt-BR" sz="1000" spc="-70" dirty="0">
                <a:latin typeface="Tahoma"/>
                <a:cs typeface="Tahoma"/>
              </a:rPr>
              <a:t>em </a:t>
            </a:r>
            <a:r>
              <a:rPr lang="pt-BR" sz="1000" spc="-50" dirty="0">
                <a:latin typeface="Tahoma"/>
                <a:cs typeface="Tahoma"/>
              </a:rPr>
              <a:t>regras </a:t>
            </a:r>
            <a:r>
              <a:rPr lang="pt-BR" sz="1000" spc="-55" dirty="0" err="1">
                <a:latin typeface="Tahoma"/>
                <a:cs typeface="Tahoma"/>
              </a:rPr>
              <a:t>vs</a:t>
            </a:r>
            <a:r>
              <a:rPr lang="pt-BR" sz="1000" spc="-55" dirty="0">
                <a:latin typeface="Tahoma"/>
                <a:cs typeface="Tahoma"/>
              </a:rPr>
              <a:t> baseados </a:t>
            </a:r>
            <a:r>
              <a:rPr lang="pt-BR" sz="1000" spc="-70" dirty="0">
                <a:latin typeface="Tahoma"/>
                <a:cs typeface="Tahoma"/>
              </a:rPr>
              <a:t>em </a:t>
            </a:r>
            <a:r>
              <a:rPr lang="pt-BR" sz="1000" spc="-50" dirty="0">
                <a:latin typeface="Tahoma"/>
                <a:cs typeface="Tahoma"/>
              </a:rPr>
              <a:t>equações</a:t>
            </a:r>
          </a:p>
          <a:p>
            <a:pPr marL="123189">
              <a:lnSpc>
                <a:spcPts val="1200"/>
              </a:lnSpc>
            </a:pPr>
            <a:endParaRPr lang="en-US" sz="1000" spc="-50" dirty="0">
              <a:latin typeface="Tahoma"/>
              <a:cs typeface="Tahoma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463550" y="444500"/>
            <a:ext cx="3429000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3020">
              <a:lnSpc>
                <a:spcPct val="100000"/>
              </a:lnSpc>
            </a:pPr>
            <a:r>
              <a:rPr lang="pt-BR" sz="1050" spc="-25" dirty="0">
                <a:solidFill>
                  <a:srgbClr val="3333B2"/>
                </a:solidFill>
                <a:latin typeface="Tahoma"/>
                <a:cs typeface="Tahoma"/>
              </a:rPr>
              <a:t>Classificação pela fonte de inspiração:</a:t>
            </a:r>
          </a:p>
          <a:p>
            <a:pPr marR="33020">
              <a:lnSpc>
                <a:spcPct val="100000"/>
              </a:lnSpc>
            </a:pPr>
            <a:endParaRPr lang="pt-BR" sz="1000" spc="-25" dirty="0">
              <a:latin typeface="Tahoma"/>
              <a:cs typeface="Tahoma"/>
            </a:endParaRPr>
          </a:p>
          <a:p>
            <a:pPr marR="33020">
              <a:lnSpc>
                <a:spcPct val="100000"/>
              </a:lnSpc>
            </a:pPr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pt-BR" sz="1000" spc="-45" dirty="0">
                <a:latin typeface="Tahoma"/>
                <a:cs typeface="Tahoma"/>
              </a:rPr>
              <a:t>Baseados em inteligência de enxame:</a:t>
            </a:r>
          </a:p>
          <a:p>
            <a:pPr marR="33020">
              <a:lnSpc>
                <a:spcPct val="100000"/>
              </a:lnSpc>
            </a:pPr>
            <a:r>
              <a:rPr lang="en-US" sz="1000" spc="-45" dirty="0">
                <a:latin typeface="Tahoma"/>
                <a:cs typeface="Tahoma"/>
              </a:rPr>
              <a:t>   - ACO, PSO, FA (Firefly), CS (Cuckoo) …</a:t>
            </a:r>
          </a:p>
          <a:p>
            <a:pPr marR="33020">
              <a:lnSpc>
                <a:spcPct val="100000"/>
              </a:lnSpc>
            </a:pPr>
            <a:endParaRPr lang="pt-BR" sz="1000" spc="-45" dirty="0">
              <a:latin typeface="Tahoma"/>
              <a:cs typeface="Tahoma"/>
            </a:endParaRPr>
          </a:p>
          <a:p>
            <a:pPr marR="33020"/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pt-BR" sz="1000" spc="-45" dirty="0" err="1">
                <a:latin typeface="Tahoma"/>
                <a:cs typeface="Tahoma"/>
              </a:rPr>
              <a:t>Bio-inspirados</a:t>
            </a:r>
            <a:r>
              <a:rPr lang="pt-BR" sz="1000" spc="-45" dirty="0">
                <a:latin typeface="Tahoma"/>
                <a:cs typeface="Tahoma"/>
              </a:rPr>
              <a:t>, mas não baseados em enxame:</a:t>
            </a:r>
          </a:p>
          <a:p>
            <a:pPr marR="33020"/>
            <a:r>
              <a:rPr lang="en-US" sz="1000" spc="-45" dirty="0">
                <a:latin typeface="Tahoma"/>
                <a:cs typeface="Tahoma"/>
              </a:rPr>
              <a:t>   - Differential Evolution, Flower Pollination …</a:t>
            </a:r>
          </a:p>
          <a:p>
            <a:pPr marR="33020"/>
            <a:endParaRPr lang="pt-BR" sz="1000" spc="-45" dirty="0">
              <a:latin typeface="Tahoma"/>
              <a:cs typeface="Tahoma"/>
            </a:endParaRPr>
          </a:p>
          <a:p>
            <a:pPr marR="33020"/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pt-BR" sz="1000" spc="-45" dirty="0">
                <a:latin typeface="Tahoma"/>
                <a:cs typeface="Tahoma"/>
              </a:rPr>
              <a:t>Baseados em Física e Química:</a:t>
            </a:r>
          </a:p>
          <a:p>
            <a:pPr marR="33020"/>
            <a:r>
              <a:rPr lang="en-US" sz="1000" spc="-45" dirty="0">
                <a:latin typeface="Tahoma"/>
                <a:cs typeface="Tahoma"/>
              </a:rPr>
              <a:t>   </a:t>
            </a:r>
            <a:r>
              <a:rPr lang="pt-BR" sz="1000" spc="-45" dirty="0">
                <a:latin typeface="Tahoma"/>
                <a:cs typeface="Tahoma"/>
              </a:rPr>
              <a:t>- Eletricidade, Gravidade, sistemas de Rios ...</a:t>
            </a:r>
          </a:p>
          <a:p>
            <a:pPr marR="33020"/>
            <a:endParaRPr lang="pt-BR" sz="1000" spc="-45" dirty="0">
              <a:latin typeface="Tahoma"/>
              <a:cs typeface="Tahoma"/>
            </a:endParaRPr>
          </a:p>
          <a:p>
            <a:pPr marR="33020"/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pt-BR" sz="1000" spc="-45" dirty="0">
                <a:latin typeface="Tahoma"/>
                <a:cs typeface="Tahoma"/>
              </a:rPr>
              <a:t>Outras fontes da Natureza</a:t>
            </a:r>
          </a:p>
          <a:p>
            <a:pPr marR="33020"/>
            <a:r>
              <a:rPr lang="en-US" sz="1000" spc="-45" dirty="0">
                <a:latin typeface="Tahoma"/>
                <a:cs typeface="Tahoma"/>
              </a:rPr>
              <a:t>   - Social, </a:t>
            </a:r>
            <a:r>
              <a:rPr lang="en-US" sz="1000" spc="-45" dirty="0" err="1">
                <a:latin typeface="Tahoma"/>
                <a:cs typeface="Tahoma"/>
              </a:rPr>
              <a:t>Emocional</a:t>
            </a:r>
            <a:r>
              <a:rPr lang="en-US" sz="1000" spc="-45" dirty="0">
                <a:latin typeface="Tahoma"/>
                <a:cs typeface="Tahoma"/>
              </a:rPr>
              <a:t> …</a:t>
            </a:r>
            <a:endParaRPr lang="en-US" sz="1000" spc="-5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Complexidades </a:t>
            </a:r>
            <a:r>
              <a:rPr spc="-70" dirty="0"/>
              <a:t>dos </a:t>
            </a:r>
            <a:r>
              <a:rPr spc="-65" dirty="0"/>
              <a:t>problemas </a:t>
            </a:r>
            <a:r>
              <a:rPr spc="-45" dirty="0"/>
              <a:t>pelo</a:t>
            </a:r>
            <a:r>
              <a:rPr spc="275" dirty="0"/>
              <a:t> </a:t>
            </a:r>
            <a:r>
              <a:rPr spc="-45" dirty="0"/>
              <a:t>tempo</a:t>
            </a:r>
          </a:p>
        </p:txBody>
      </p:sp>
      <p:sp>
        <p:nvSpPr>
          <p:cNvPr id="3" name="object 3"/>
          <p:cNvSpPr/>
          <p:nvPr/>
        </p:nvSpPr>
        <p:spPr>
          <a:xfrm>
            <a:off x="359996" y="741064"/>
            <a:ext cx="4319994" cy="2264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66939" y="3131401"/>
            <a:ext cx="2506345" cy="15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latin typeface="Tahoma"/>
                <a:cs typeface="Tahoma"/>
              </a:rPr>
              <a:t>Figure </a:t>
            </a:r>
            <a:r>
              <a:rPr sz="900" spc="-25" dirty="0">
                <a:latin typeface="Tahoma"/>
                <a:cs typeface="Tahoma"/>
              </a:rPr>
              <a:t>1:Complexidades </a:t>
            </a:r>
            <a:r>
              <a:rPr sz="900" spc="-35" dirty="0">
                <a:latin typeface="Tahoma"/>
                <a:cs typeface="Tahoma"/>
              </a:rPr>
              <a:t>dos </a:t>
            </a:r>
            <a:r>
              <a:rPr sz="900" spc="-30" dirty="0">
                <a:latin typeface="Tahoma"/>
                <a:cs typeface="Tahoma"/>
              </a:rPr>
              <a:t>problemas </a:t>
            </a:r>
            <a:r>
              <a:rPr sz="900" spc="-20" dirty="0">
                <a:latin typeface="Tahoma"/>
                <a:cs typeface="Tahoma"/>
              </a:rPr>
              <a:t>pelo</a:t>
            </a:r>
            <a:r>
              <a:rPr sz="900" spc="21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tempo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Nível </a:t>
            </a:r>
            <a:r>
              <a:rPr spc="-85" dirty="0"/>
              <a:t>de </a:t>
            </a:r>
            <a:r>
              <a:rPr spc="-60" dirty="0"/>
              <a:t>desenvolvimento </a:t>
            </a:r>
            <a:r>
              <a:rPr spc="-85" dirty="0"/>
              <a:t>de </a:t>
            </a:r>
            <a:r>
              <a:rPr spc="-45" dirty="0"/>
              <a:t> algoritmos</a:t>
            </a:r>
          </a:p>
        </p:txBody>
      </p:sp>
      <p:sp>
        <p:nvSpPr>
          <p:cNvPr id="3" name="object 3"/>
          <p:cNvSpPr/>
          <p:nvPr/>
        </p:nvSpPr>
        <p:spPr>
          <a:xfrm>
            <a:off x="1266805" y="362533"/>
            <a:ext cx="2506372" cy="2983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24952" y="3472027"/>
            <a:ext cx="2390140" cy="15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latin typeface="Tahoma"/>
                <a:cs typeface="Tahoma"/>
              </a:rPr>
              <a:t>Figure 2:Nível </a:t>
            </a:r>
            <a:r>
              <a:rPr sz="900" spc="-45" dirty="0">
                <a:latin typeface="Tahoma"/>
                <a:cs typeface="Tahoma"/>
              </a:rPr>
              <a:t>de </a:t>
            </a:r>
            <a:r>
              <a:rPr sz="900" spc="-30" dirty="0">
                <a:latin typeface="Tahoma"/>
                <a:cs typeface="Tahoma"/>
              </a:rPr>
              <a:t>desenvolvimento </a:t>
            </a:r>
            <a:r>
              <a:rPr sz="900" spc="-45" dirty="0">
                <a:latin typeface="Tahoma"/>
                <a:cs typeface="Tahoma"/>
              </a:rPr>
              <a:t>de 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algoritmos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742" y="1625435"/>
            <a:ext cx="82486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>
                <a:hlinkClick r:id="rId2" action="ppaction://hlinksldjump"/>
              </a:rPr>
              <a:t>Algoritmos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Algoritmos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9750" y="825500"/>
            <a:ext cx="1371600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pt-BR"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pt-BR" sz="1050" spc="262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lang="pt-BR" sz="1050" spc="-50" dirty="0">
                <a:latin typeface="Tahoma"/>
                <a:cs typeface="Tahoma"/>
              </a:rPr>
              <a:t>Redes</a:t>
            </a:r>
            <a:r>
              <a:rPr lang="pt-BR" sz="1050" spc="-160" dirty="0">
                <a:latin typeface="Tahoma"/>
                <a:cs typeface="Tahoma"/>
              </a:rPr>
              <a:t> </a:t>
            </a:r>
            <a:r>
              <a:rPr lang="pt-BR" sz="1050" spc="-30" dirty="0">
                <a:latin typeface="Tahoma"/>
                <a:cs typeface="Tahoma"/>
              </a:rPr>
              <a:t>Neurais</a:t>
            </a:r>
            <a:endParaRPr lang="pt-BR" sz="1050" dirty="0">
              <a:latin typeface="Tahoma"/>
              <a:cs typeface="Tahoma"/>
            </a:endParaRPr>
          </a:p>
          <a:p>
            <a:pPr marL="12700">
              <a:lnSpc>
                <a:spcPts val="1195"/>
              </a:lnSpc>
            </a:pPr>
            <a:r>
              <a:rPr lang="pt-BR"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pt-BR" sz="1050" spc="27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lang="pt-BR" sz="1050" spc="-35" dirty="0">
                <a:latin typeface="Tahoma"/>
                <a:cs typeface="Tahoma"/>
              </a:rPr>
              <a:t>Genéticos</a:t>
            </a:r>
            <a:endParaRPr lang="pt-BR" sz="1050" dirty="0">
              <a:latin typeface="Tahoma"/>
              <a:cs typeface="Tahoma"/>
            </a:endParaRPr>
          </a:p>
          <a:p>
            <a:pPr marL="12700">
              <a:lnSpc>
                <a:spcPts val="1195"/>
              </a:lnSpc>
            </a:pPr>
            <a:r>
              <a:rPr lang="pt-BR"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pt-BR" sz="1050" spc="27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lang="pt-BR" sz="1050" spc="-35" dirty="0">
                <a:latin typeface="Tahoma"/>
                <a:cs typeface="Tahoma"/>
              </a:rPr>
              <a:t>Formiga</a:t>
            </a:r>
            <a:endParaRPr lang="pt-BR" sz="1050" dirty="0">
              <a:latin typeface="Tahoma"/>
              <a:cs typeface="Tahoma"/>
            </a:endParaRPr>
          </a:p>
          <a:p>
            <a:pPr marL="12700">
              <a:lnSpc>
                <a:spcPts val="1195"/>
              </a:lnSpc>
            </a:pPr>
            <a:r>
              <a:rPr lang="pt-BR"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pt-BR" sz="1050" spc="292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lang="pt-BR" sz="1050" spc="-20" dirty="0">
                <a:latin typeface="Tahoma"/>
                <a:cs typeface="Tahoma"/>
              </a:rPr>
              <a:t>Partículas</a:t>
            </a:r>
            <a:endParaRPr lang="pt-BR" sz="1050" dirty="0">
              <a:latin typeface="Tahoma"/>
              <a:cs typeface="Tahoma"/>
            </a:endParaRPr>
          </a:p>
          <a:p>
            <a:pPr marL="12700">
              <a:lnSpc>
                <a:spcPts val="1195"/>
              </a:lnSpc>
            </a:pPr>
            <a:r>
              <a:rPr lang="pt-BR"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lang="pt-BR" sz="1050" spc="-25" dirty="0">
                <a:latin typeface="Tahoma"/>
                <a:cs typeface="Tahoma"/>
              </a:rPr>
              <a:t>Abelhas</a:t>
            </a:r>
            <a:endParaRPr lang="pt-BR" sz="1050" spc="292" baseline="7936" dirty="0">
              <a:solidFill>
                <a:srgbClr val="3333B2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ts val="1195"/>
              </a:lnSpc>
            </a:pPr>
            <a:r>
              <a:rPr lang="pt-BR"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pt-BR" sz="1050" spc="270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lang="pt-BR" sz="1050" spc="-20" dirty="0">
                <a:latin typeface="Tahoma"/>
                <a:cs typeface="Tahoma"/>
              </a:rPr>
              <a:t>Bactérias </a:t>
            </a:r>
          </a:p>
          <a:p>
            <a:pPr marL="12700">
              <a:lnSpc>
                <a:spcPts val="1195"/>
              </a:lnSpc>
            </a:pPr>
            <a:r>
              <a:rPr lang="pt-BR"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pt-BR" sz="1050" spc="284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lang="pt-BR" sz="1050" spc="-30" dirty="0">
                <a:latin typeface="Tahoma"/>
                <a:cs typeface="Tahoma"/>
              </a:rPr>
              <a:t>Morcego</a:t>
            </a:r>
          </a:p>
          <a:p>
            <a:pPr marL="12700">
              <a:lnSpc>
                <a:spcPts val="1195"/>
              </a:lnSpc>
            </a:pPr>
            <a:r>
              <a:rPr lang="pt-BR"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pt-BR" sz="1050" spc="300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lang="pt-BR" sz="1050" spc="-20" dirty="0">
                <a:latin typeface="Tahoma"/>
                <a:cs typeface="Tahoma"/>
              </a:rPr>
              <a:t>Cuco</a:t>
            </a:r>
            <a:endParaRPr lang="pt-BR" sz="1050" spc="300" baseline="7936" dirty="0">
              <a:solidFill>
                <a:srgbClr val="3333B2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ts val="1195"/>
              </a:lnSpc>
            </a:pPr>
            <a:r>
              <a:rPr lang="pt-BR"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lang="pt-BR" sz="1050" spc="-35" dirty="0">
                <a:latin typeface="Tahoma"/>
                <a:cs typeface="Tahoma"/>
              </a:rPr>
              <a:t>Flores</a:t>
            </a:r>
            <a:endParaRPr lang="pt-BR" sz="1050" dirty="0">
              <a:latin typeface="Tahoma"/>
              <a:cs typeface="Tahoma"/>
            </a:endParaRPr>
          </a:p>
          <a:p>
            <a:pPr marL="12700">
              <a:lnSpc>
                <a:spcPts val="1195"/>
              </a:lnSpc>
            </a:pPr>
            <a:r>
              <a:rPr lang="pt-BR"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pt-BR" sz="1050" spc="284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lang="pt-BR" sz="1050" spc="-30" dirty="0">
                <a:latin typeface="Tahoma"/>
                <a:cs typeface="Tahoma"/>
              </a:rPr>
              <a:t>Sapo</a:t>
            </a:r>
            <a:endParaRPr lang="pt-BR" sz="1050" dirty="0">
              <a:latin typeface="Tahoma"/>
              <a:cs typeface="Tahoma"/>
            </a:endParaRPr>
          </a:p>
          <a:p>
            <a:pPr marL="12700">
              <a:lnSpc>
                <a:spcPts val="1195"/>
              </a:lnSpc>
            </a:pPr>
            <a:r>
              <a:rPr lang="pt-BR"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lang="pt-BR" sz="1050" spc="-25" dirty="0" err="1">
                <a:latin typeface="Tahoma"/>
                <a:cs typeface="Tahoma"/>
              </a:rPr>
              <a:t>Slime</a:t>
            </a:r>
            <a:r>
              <a:rPr lang="pt-BR" sz="1050" spc="-145" dirty="0">
                <a:latin typeface="Tahoma"/>
                <a:cs typeface="Tahoma"/>
              </a:rPr>
              <a:t> </a:t>
            </a:r>
            <a:r>
              <a:rPr lang="pt-BR" sz="1050" spc="-35" dirty="0" err="1">
                <a:latin typeface="Tahoma"/>
                <a:cs typeface="Tahoma"/>
              </a:rPr>
              <a:t>mould</a:t>
            </a:r>
            <a:endParaRPr lang="pt-BR" sz="1050" dirty="0">
              <a:latin typeface="Tahoma"/>
              <a:cs typeface="Tahoma"/>
            </a:endParaRPr>
          </a:p>
          <a:p>
            <a:pPr marL="12700">
              <a:lnSpc>
                <a:spcPts val="1200"/>
              </a:lnSpc>
            </a:pPr>
            <a:r>
              <a:rPr lang="pt-BR"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pt-BR" sz="1050" spc="27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lang="pt-BR" sz="1050" spc="-35" dirty="0">
                <a:latin typeface="Tahoma"/>
                <a:cs typeface="Tahoma"/>
              </a:rPr>
              <a:t>Vaga-lume</a:t>
            </a:r>
          </a:p>
          <a:p>
            <a:pPr marL="12700">
              <a:lnSpc>
                <a:spcPts val="1200"/>
              </a:lnSpc>
            </a:pPr>
            <a:r>
              <a:rPr lang="pt-BR"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lang="pt-BR" sz="105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Infestação de Baratas</a:t>
            </a:r>
          </a:p>
          <a:p>
            <a:pPr marL="12700">
              <a:lnSpc>
                <a:spcPts val="1200"/>
              </a:lnSpc>
            </a:pPr>
            <a:r>
              <a:rPr lang="pt-BR"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lang="en-US" sz="1050" spc="-50" dirty="0">
                <a:latin typeface="Tahoma"/>
                <a:cs typeface="Tahoma"/>
              </a:rPr>
              <a:t>Mosquito</a:t>
            </a:r>
            <a:endParaRPr lang="pt-BR" sz="105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917</Words>
  <Application>Microsoft Office PowerPoint</Application>
  <PresentationFormat>Custom</PresentationFormat>
  <Paragraphs>138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Lucida Sans Unicode</vt:lpstr>
      <vt:lpstr>Tahoma</vt:lpstr>
      <vt:lpstr>Times New Roman</vt:lpstr>
      <vt:lpstr>Office Theme</vt:lpstr>
      <vt:lpstr>Revisão de artigos 2</vt:lpstr>
      <vt:lpstr>Artigos e Temas</vt:lpstr>
      <vt:lpstr>Popularidade de algoritmos</vt:lpstr>
      <vt:lpstr>Utilização de algoritmos na comunidade  científica</vt:lpstr>
      <vt:lpstr>Classificação</vt:lpstr>
      <vt:lpstr>Complexidades dos problemas pelo tempo</vt:lpstr>
      <vt:lpstr>Nível de desenvolvimento de  algoritmos</vt:lpstr>
      <vt:lpstr>Algoritmos</vt:lpstr>
      <vt:lpstr>Algoritmos</vt:lpstr>
      <vt:lpstr>Redes Neurais</vt:lpstr>
      <vt:lpstr>Algoritmos Genéticos</vt:lpstr>
      <vt:lpstr>Algoritmos de formiga</vt:lpstr>
      <vt:lpstr>Enxame de partículas (PSO)</vt:lpstr>
      <vt:lpstr>Algoritmos de Abelha (2005)</vt:lpstr>
      <vt:lpstr>Busca de alimentos bacterial</vt:lpstr>
      <vt:lpstr>Algoritmos de Morcego (2010)</vt:lpstr>
      <vt:lpstr>Busca do Cuco</vt:lpstr>
      <vt:lpstr>Polinização de flores</vt:lpstr>
      <vt:lpstr>Salto do Sapo (2000)</vt:lpstr>
      <vt:lpstr>Vaga-lume</vt:lpstr>
      <vt:lpstr>Infestação de Baratas</vt:lpstr>
      <vt:lpstr>PowerPoint Presentation</vt:lpstr>
      <vt:lpstr>Futuras pesquisas da CN</vt:lpstr>
      <vt:lpstr>Conclusão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 - Papers reviews 2</dc:title>
  <dc:creator>Jean Carlo Machado, Renato Bustamante</dc:creator>
  <cp:lastModifiedBy>Natcho .</cp:lastModifiedBy>
  <cp:revision>19</cp:revision>
  <dcterms:created xsi:type="dcterms:W3CDTF">2016-09-05T02:56:23Z</dcterms:created>
  <dcterms:modified xsi:type="dcterms:W3CDTF">2016-09-05T05:55:38Z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2016-09-04T00:00:00Z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2016-09-05T00:00:00Z</vt:filetime>
  </property>
</Properties>
</file>