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60" r:id="rId6"/>
    <p:sldId id="261" r:id="rId7"/>
    <p:sldId id="262" r:id="rId8"/>
    <p:sldId id="263" r:id="rId9"/>
    <p:sldId id="264" r:id="rId10"/>
    <p:sldId id="271" r:id="rId11"/>
    <p:sldId id="273" r:id="rId12"/>
    <p:sldId id="265" r:id="rId13"/>
    <p:sldId id="267" r:id="rId14"/>
    <p:sldId id="268" r:id="rId15"/>
  </p:sldIdLst>
  <p:sldSz cx="5041900" cy="3784600"/>
  <p:notesSz cx="5041900" cy="37846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25" d="100"/>
          <a:sy n="125" d="100"/>
        </p:scale>
        <p:origin x="1188" y="1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78142" y="1173226"/>
            <a:ext cx="4285615" cy="79476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756285" y="2119376"/>
            <a:ext cx="3529330" cy="9461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9/21/2016</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3333B2"/>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0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9/21/2016</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3333B2"/>
                </a:solidFill>
                <a:latin typeface="Tahoma"/>
                <a:cs typeface="Tahoma"/>
              </a:defRPr>
            </a:lvl1pPr>
          </a:lstStyle>
          <a:p>
            <a:endParaRPr/>
          </a:p>
        </p:txBody>
      </p:sp>
      <p:sp>
        <p:nvSpPr>
          <p:cNvPr id="3" name="Holder 3"/>
          <p:cNvSpPr>
            <a:spLocks noGrp="1"/>
          </p:cNvSpPr>
          <p:nvPr>
            <p:ph sz="half" idx="2"/>
          </p:nvPr>
        </p:nvSpPr>
        <p:spPr>
          <a:xfrm>
            <a:off x="252095" y="870458"/>
            <a:ext cx="2193226" cy="249783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596578" y="870458"/>
            <a:ext cx="2193226" cy="249783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9/21/2016</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3333B2"/>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9/21/2016</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9/21/2016</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501124" y="3695255"/>
            <a:ext cx="43180" cy="30480"/>
          </a:xfrm>
          <a:custGeom>
            <a:avLst/>
            <a:gdLst/>
            <a:ahLst/>
            <a:cxnLst/>
            <a:rect l="l" t="t" r="r" b="b"/>
            <a:pathLst>
              <a:path w="43179"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k object 17"/>
          <p:cNvSpPr/>
          <p:nvPr/>
        </p:nvSpPr>
        <p:spPr>
          <a:xfrm>
            <a:off x="3421507" y="3691292"/>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k object 18"/>
          <p:cNvSpPr/>
          <p:nvPr/>
        </p:nvSpPr>
        <p:spPr>
          <a:xfrm>
            <a:off x="3599309" y="3691292"/>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9" name="bk object 19"/>
          <p:cNvSpPr/>
          <p:nvPr/>
        </p:nvSpPr>
        <p:spPr>
          <a:xfrm>
            <a:off x="3755643" y="3705376"/>
            <a:ext cx="43180" cy="30480"/>
          </a:xfrm>
          <a:custGeom>
            <a:avLst/>
            <a:gdLst/>
            <a:ahLst/>
            <a:cxnLst/>
            <a:rect l="l" t="t" r="r" b="b"/>
            <a:pathLst>
              <a:path w="43179"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20" name="bk object 20"/>
          <p:cNvSpPr/>
          <p:nvPr/>
        </p:nvSpPr>
        <p:spPr>
          <a:xfrm>
            <a:off x="3766135" y="3695102"/>
            <a:ext cx="43180" cy="30480"/>
          </a:xfrm>
          <a:custGeom>
            <a:avLst/>
            <a:gdLst/>
            <a:ahLst/>
            <a:cxnLst/>
            <a:rect l="l" t="t" r="r" b="b"/>
            <a:pathLst>
              <a:path w="43179"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21" name="bk object 21"/>
          <p:cNvSpPr/>
          <p:nvPr/>
        </p:nvSpPr>
        <p:spPr>
          <a:xfrm>
            <a:off x="3776295" y="3684942"/>
            <a:ext cx="43180" cy="30480"/>
          </a:xfrm>
          <a:custGeom>
            <a:avLst/>
            <a:gdLst/>
            <a:ahLst/>
            <a:cxnLst/>
            <a:rect l="l" t="t" r="r" b="b"/>
            <a:pathLst>
              <a:path w="43179"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22" name="bk object 22"/>
          <p:cNvSpPr/>
          <p:nvPr/>
        </p:nvSpPr>
        <p:spPr>
          <a:xfrm>
            <a:off x="3692474" y="3691292"/>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k object 23"/>
          <p:cNvSpPr/>
          <p:nvPr/>
        </p:nvSpPr>
        <p:spPr>
          <a:xfrm>
            <a:off x="4052342" y="3697642"/>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4" name="bk object 24"/>
          <p:cNvSpPr/>
          <p:nvPr/>
        </p:nvSpPr>
        <p:spPr>
          <a:xfrm>
            <a:off x="3963441" y="3691292"/>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5" name="bk object 25"/>
          <p:cNvSpPr/>
          <p:nvPr/>
        </p:nvSpPr>
        <p:spPr>
          <a:xfrm>
            <a:off x="4039642" y="368494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6" name="bk object 26"/>
          <p:cNvSpPr/>
          <p:nvPr/>
        </p:nvSpPr>
        <p:spPr>
          <a:xfrm>
            <a:off x="4052342" y="3710342"/>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7" name="bk object 27"/>
          <p:cNvSpPr/>
          <p:nvPr/>
        </p:nvSpPr>
        <p:spPr>
          <a:xfrm>
            <a:off x="4039642" y="372304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8" name="bk object 28"/>
          <p:cNvSpPr/>
          <p:nvPr/>
        </p:nvSpPr>
        <p:spPr>
          <a:xfrm>
            <a:off x="4052342" y="3735743"/>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9" name="bk object 29"/>
          <p:cNvSpPr/>
          <p:nvPr/>
        </p:nvSpPr>
        <p:spPr>
          <a:xfrm>
            <a:off x="4310609" y="368494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0" name="bk object 30"/>
          <p:cNvSpPr/>
          <p:nvPr/>
        </p:nvSpPr>
        <p:spPr>
          <a:xfrm>
            <a:off x="4323309" y="3697642"/>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1" name="bk object 31"/>
          <p:cNvSpPr/>
          <p:nvPr/>
        </p:nvSpPr>
        <p:spPr>
          <a:xfrm>
            <a:off x="4323309" y="3710342"/>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2" name="bk object 32"/>
          <p:cNvSpPr/>
          <p:nvPr/>
        </p:nvSpPr>
        <p:spPr>
          <a:xfrm>
            <a:off x="4234408" y="3691292"/>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33" name="bk object 33"/>
          <p:cNvSpPr/>
          <p:nvPr/>
        </p:nvSpPr>
        <p:spPr>
          <a:xfrm>
            <a:off x="4310609" y="372304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34" name="bk object 34"/>
          <p:cNvSpPr/>
          <p:nvPr/>
        </p:nvSpPr>
        <p:spPr>
          <a:xfrm>
            <a:off x="4323309" y="3735743"/>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35" name="bk object 35"/>
          <p:cNvSpPr/>
          <p:nvPr/>
        </p:nvSpPr>
        <p:spPr>
          <a:xfrm>
            <a:off x="4581576" y="368494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6" name="bk object 36"/>
          <p:cNvSpPr/>
          <p:nvPr/>
        </p:nvSpPr>
        <p:spPr>
          <a:xfrm>
            <a:off x="4594276" y="3697642"/>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7" name="bk object 37"/>
          <p:cNvSpPr/>
          <p:nvPr/>
        </p:nvSpPr>
        <p:spPr>
          <a:xfrm>
            <a:off x="4594276" y="3710342"/>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8" name="bk object 38"/>
          <p:cNvSpPr/>
          <p:nvPr/>
        </p:nvSpPr>
        <p:spPr>
          <a:xfrm>
            <a:off x="4581576" y="372304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9" name="bk object 39"/>
          <p:cNvSpPr/>
          <p:nvPr/>
        </p:nvSpPr>
        <p:spPr>
          <a:xfrm>
            <a:off x="4594276" y="3735743"/>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40" name="bk object 40"/>
          <p:cNvSpPr/>
          <p:nvPr/>
        </p:nvSpPr>
        <p:spPr>
          <a:xfrm>
            <a:off x="4883024" y="3715423"/>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41" name="bk object 41"/>
          <p:cNvSpPr/>
          <p:nvPr/>
        </p:nvSpPr>
        <p:spPr>
          <a:xfrm>
            <a:off x="4855960" y="3688928"/>
            <a:ext cx="30480" cy="3048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p>
        </p:txBody>
      </p:sp>
      <p:sp>
        <p:nvSpPr>
          <p:cNvPr id="42" name="bk object 42"/>
          <p:cNvSpPr/>
          <p:nvPr/>
        </p:nvSpPr>
        <p:spPr>
          <a:xfrm>
            <a:off x="4776343" y="3684942"/>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43" name="bk object 43"/>
          <p:cNvSpPr/>
          <p:nvPr/>
        </p:nvSpPr>
        <p:spPr>
          <a:xfrm>
            <a:off x="4761103" y="3702723"/>
            <a:ext cx="30480" cy="12700"/>
          </a:xfrm>
          <a:custGeom>
            <a:avLst/>
            <a:gdLst/>
            <a:ahLst/>
            <a:cxnLst/>
            <a:rect l="l" t="t" r="r" b="b"/>
            <a:pathLst>
              <a:path w="30479" h="12700">
                <a:moveTo>
                  <a:pt x="30480" y="0"/>
                </a:moveTo>
                <a:lnTo>
                  <a:pt x="15240" y="12700"/>
                </a:lnTo>
                <a:lnTo>
                  <a:pt x="0" y="0"/>
                </a:lnTo>
              </a:path>
            </a:pathLst>
          </a:custGeom>
          <a:ln w="5060">
            <a:solidFill>
              <a:srgbClr val="ADADE0"/>
            </a:solidFill>
          </a:ln>
        </p:spPr>
        <p:txBody>
          <a:bodyPr wrap="square" lIns="0" tIns="0" rIns="0" bIns="0" rtlCol="0"/>
          <a:lstStyle/>
          <a:p>
            <a:endParaRPr/>
          </a:p>
        </p:txBody>
      </p:sp>
      <p:sp>
        <p:nvSpPr>
          <p:cNvPr id="44" name="bk object 44"/>
          <p:cNvSpPr/>
          <p:nvPr/>
        </p:nvSpPr>
        <p:spPr>
          <a:xfrm>
            <a:off x="4928745" y="3684942"/>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45" name="bk object 45"/>
          <p:cNvSpPr/>
          <p:nvPr/>
        </p:nvSpPr>
        <p:spPr>
          <a:xfrm>
            <a:off x="4964305" y="3702723"/>
            <a:ext cx="30480" cy="12700"/>
          </a:xfrm>
          <a:custGeom>
            <a:avLst/>
            <a:gdLst/>
            <a:ahLst/>
            <a:cxnLst/>
            <a:rect l="l" t="t" r="r" b="b"/>
            <a:pathLst>
              <a:path w="30479" h="12700">
                <a:moveTo>
                  <a:pt x="30479" y="0"/>
                </a:moveTo>
                <a:lnTo>
                  <a:pt x="15239" y="12700"/>
                </a:lnTo>
                <a:lnTo>
                  <a:pt x="0" y="0"/>
                </a:lnTo>
              </a:path>
            </a:pathLst>
          </a:custGeom>
          <a:ln w="5060">
            <a:solidFill>
              <a:srgbClr val="ADADE0"/>
            </a:solidFill>
          </a:ln>
        </p:spPr>
        <p:txBody>
          <a:bodyPr wrap="square" lIns="0" tIns="0" rIns="0" bIns="0" rtlCol="0"/>
          <a:lstStyle/>
          <a:p>
            <a:endParaRPr/>
          </a:p>
        </p:txBody>
      </p:sp>
      <p:sp>
        <p:nvSpPr>
          <p:cNvPr id="2" name="Holder 2"/>
          <p:cNvSpPr>
            <a:spLocks noGrp="1"/>
          </p:cNvSpPr>
          <p:nvPr>
            <p:ph type="title"/>
          </p:nvPr>
        </p:nvSpPr>
        <p:spPr>
          <a:xfrm>
            <a:off x="95300" y="89725"/>
            <a:ext cx="4851298" cy="229235"/>
          </a:xfrm>
          <a:prstGeom prst="rect">
            <a:avLst/>
          </a:prstGeom>
        </p:spPr>
        <p:txBody>
          <a:bodyPr wrap="square" lIns="0" tIns="0" rIns="0" bIns="0">
            <a:spAutoFit/>
          </a:bodyPr>
          <a:lstStyle>
            <a:lvl1pPr>
              <a:defRPr sz="1400" b="0" i="0">
                <a:solidFill>
                  <a:srgbClr val="3333B2"/>
                </a:solidFill>
                <a:latin typeface="Tahoma"/>
                <a:cs typeface="Tahoma"/>
              </a:defRPr>
            </a:lvl1pPr>
          </a:lstStyle>
          <a:p>
            <a:endParaRPr/>
          </a:p>
        </p:txBody>
      </p:sp>
      <p:sp>
        <p:nvSpPr>
          <p:cNvPr id="3" name="Holder 3"/>
          <p:cNvSpPr>
            <a:spLocks noGrp="1"/>
          </p:cNvSpPr>
          <p:nvPr>
            <p:ph type="body" idx="1"/>
          </p:nvPr>
        </p:nvSpPr>
        <p:spPr>
          <a:xfrm>
            <a:off x="359867" y="1205522"/>
            <a:ext cx="4322165" cy="1229360"/>
          </a:xfrm>
          <a:prstGeom prst="rect">
            <a:avLst/>
          </a:prstGeom>
        </p:spPr>
        <p:txBody>
          <a:bodyPr wrap="square" lIns="0" tIns="0" rIns="0" bIns="0">
            <a:spAutoFit/>
          </a:bodyPr>
          <a:lstStyle>
            <a:lvl1pPr>
              <a:defRPr sz="10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1714246" y="3519678"/>
            <a:ext cx="1613408" cy="18923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52095" y="3519678"/>
            <a:ext cx="1159637" cy="18923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9/21/2016</a:t>
            </a:fld>
            <a:endParaRPr lang="en-US"/>
          </a:p>
        </p:txBody>
      </p:sp>
      <p:sp>
        <p:nvSpPr>
          <p:cNvPr id="6" name="Holder 6"/>
          <p:cNvSpPr>
            <a:spLocks noGrp="1"/>
          </p:cNvSpPr>
          <p:nvPr>
            <p:ph type="sldNum" sz="quarter" idx="7"/>
          </p:nvPr>
        </p:nvSpPr>
        <p:spPr>
          <a:xfrm>
            <a:off x="3630168" y="3519678"/>
            <a:ext cx="1159637" cy="18923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0" dirty="0"/>
              <a:t>Revisão </a:t>
            </a:r>
            <a:r>
              <a:rPr spc="-85" dirty="0"/>
              <a:t>de </a:t>
            </a:r>
            <a:r>
              <a:rPr spc="-45" dirty="0"/>
              <a:t>artigos</a:t>
            </a:r>
            <a:r>
              <a:rPr spc="165" dirty="0"/>
              <a:t> </a:t>
            </a:r>
            <a:r>
              <a:rPr spc="-65" dirty="0"/>
              <a:t>3</a:t>
            </a:r>
          </a:p>
        </p:txBody>
      </p:sp>
      <p:sp>
        <p:nvSpPr>
          <p:cNvPr id="3" name="object 3"/>
          <p:cNvSpPr txBox="1"/>
          <p:nvPr/>
        </p:nvSpPr>
        <p:spPr>
          <a:xfrm>
            <a:off x="344258" y="1626705"/>
            <a:ext cx="2298700" cy="167005"/>
          </a:xfrm>
          <a:prstGeom prst="rect">
            <a:avLst/>
          </a:prstGeom>
        </p:spPr>
        <p:txBody>
          <a:bodyPr vert="horz" wrap="square" lIns="0" tIns="0" rIns="0" bIns="0" rtlCol="0">
            <a:spAutoFit/>
          </a:bodyPr>
          <a:lstStyle/>
          <a:p>
            <a:pPr marL="12700">
              <a:lnSpc>
                <a:spcPct val="100000"/>
              </a:lnSpc>
            </a:pPr>
            <a:r>
              <a:rPr sz="1000" spc="-30" dirty="0">
                <a:latin typeface="Tahoma"/>
                <a:cs typeface="Tahoma"/>
              </a:rPr>
              <a:t>Jean </a:t>
            </a:r>
            <a:r>
              <a:rPr sz="1000" spc="-20" dirty="0">
                <a:latin typeface="Tahoma"/>
                <a:cs typeface="Tahoma"/>
              </a:rPr>
              <a:t>Carlo Machado </a:t>
            </a:r>
            <a:r>
              <a:rPr sz="1000" spc="-85" dirty="0">
                <a:latin typeface="Tahoma"/>
                <a:cs typeface="Tahoma"/>
              </a:rPr>
              <a:t>e </a:t>
            </a:r>
            <a:r>
              <a:rPr sz="1000" spc="-30" dirty="0">
                <a:latin typeface="Tahoma"/>
                <a:cs typeface="Tahoma"/>
              </a:rPr>
              <a:t>Renato</a:t>
            </a:r>
            <a:r>
              <a:rPr sz="1000" spc="155" dirty="0">
                <a:latin typeface="Tahoma"/>
                <a:cs typeface="Tahoma"/>
              </a:rPr>
              <a:t> </a:t>
            </a:r>
            <a:r>
              <a:rPr sz="1000" spc="-25" dirty="0">
                <a:latin typeface="Tahoma"/>
                <a:cs typeface="Tahoma"/>
              </a:rPr>
              <a:t>Bustamante</a:t>
            </a:r>
            <a:endParaRPr sz="1000">
              <a:latin typeface="Tahoma"/>
              <a:cs typeface="Tahoma"/>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00" y="89725"/>
            <a:ext cx="4851298" cy="215444"/>
          </a:xfrm>
        </p:spPr>
        <p:txBody>
          <a:bodyPr/>
          <a:lstStyle/>
          <a:p>
            <a:r>
              <a:rPr lang="pt-BR" dirty="0"/>
              <a:t>No </a:t>
            </a:r>
            <a:r>
              <a:rPr lang="pt-BR" dirty="0" err="1"/>
              <a:t>Free</a:t>
            </a:r>
            <a:r>
              <a:rPr lang="pt-BR" dirty="0"/>
              <a:t> </a:t>
            </a:r>
            <a:r>
              <a:rPr lang="pt-BR" dirty="0" err="1"/>
              <a:t>Lunch</a:t>
            </a:r>
            <a:r>
              <a:rPr lang="pt-BR" dirty="0"/>
              <a:t> - NFL</a:t>
            </a:r>
          </a:p>
        </p:txBody>
      </p:sp>
      <p:sp>
        <p:nvSpPr>
          <p:cNvPr id="5" name="Text Placeholder 2"/>
          <p:cNvSpPr txBox="1">
            <a:spLocks/>
          </p:cNvSpPr>
          <p:nvPr/>
        </p:nvSpPr>
        <p:spPr>
          <a:xfrm>
            <a:off x="395426" y="1725712"/>
            <a:ext cx="4322165" cy="153888"/>
          </a:xfrm>
          <a:prstGeom prst="rect">
            <a:avLst/>
          </a:prstGeom>
        </p:spPr>
        <p:txBody>
          <a:bodyPr wrap="square" lIns="0" tIns="0" rIns="0" bIns="0">
            <a:spAutoFit/>
          </a:bodyPr>
          <a:lstStyle>
            <a:lvl1pPr marL="0">
              <a:defRPr sz="1000" b="0" i="0">
                <a:solidFill>
                  <a:schemeClr val="tx1"/>
                </a:solidFill>
                <a:latin typeface="Tahoma"/>
                <a:ea typeface="+mn-ea"/>
                <a:cs typeface="Tahom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pt-BR" dirty="0"/>
              <a:t>Teorema:</a:t>
            </a:r>
            <a:endParaRPr lang="pt-BR" kern="0" dirty="0"/>
          </a:p>
        </p:txBody>
      </p:sp>
      <p:pic>
        <p:nvPicPr>
          <p:cNvPr id="8" name="Picture 7"/>
          <p:cNvPicPr>
            <a:picLocks noChangeAspect="1"/>
          </p:cNvPicPr>
          <p:nvPr/>
        </p:nvPicPr>
        <p:blipFill>
          <a:blip r:embed="rId2"/>
          <a:stretch>
            <a:fillRect/>
          </a:stretch>
        </p:blipFill>
        <p:spPr>
          <a:xfrm>
            <a:off x="1211259" y="1892300"/>
            <a:ext cx="2619375" cy="449954"/>
          </a:xfrm>
          <a:prstGeom prst="rect">
            <a:avLst/>
          </a:prstGeom>
        </p:spPr>
      </p:pic>
      <p:sp>
        <p:nvSpPr>
          <p:cNvPr id="10" name="Text Placeholder 2"/>
          <p:cNvSpPr txBox="1">
            <a:spLocks/>
          </p:cNvSpPr>
          <p:nvPr/>
        </p:nvSpPr>
        <p:spPr>
          <a:xfrm>
            <a:off x="359863" y="977900"/>
            <a:ext cx="4322165" cy="461665"/>
          </a:xfrm>
          <a:prstGeom prst="rect">
            <a:avLst/>
          </a:prstGeom>
        </p:spPr>
        <p:txBody>
          <a:bodyPr wrap="square" lIns="0" tIns="0" rIns="0" bIns="0">
            <a:spAutoFit/>
          </a:bodyPr>
          <a:lstStyle>
            <a:lvl1pPr marL="0">
              <a:defRPr sz="1000" b="0" i="0">
                <a:solidFill>
                  <a:schemeClr val="tx1"/>
                </a:solidFill>
                <a:latin typeface="Tahoma"/>
                <a:ea typeface="+mn-ea"/>
                <a:cs typeface="Tahom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pt-BR" spc="97" baseline="7936" dirty="0">
                <a:solidFill>
                  <a:srgbClr val="3333B2"/>
                </a:solidFill>
                <a:latin typeface="Lucida Sans Unicode"/>
                <a:cs typeface="Lucida Sans Unicode"/>
              </a:rPr>
              <a:t>▶  </a:t>
            </a:r>
            <a:r>
              <a:rPr lang="pt-BR" kern="0" dirty="0"/>
              <a:t>O Teorema “No </a:t>
            </a:r>
            <a:r>
              <a:rPr lang="pt-BR" kern="0" dirty="0" err="1"/>
              <a:t>Free</a:t>
            </a:r>
            <a:r>
              <a:rPr lang="pt-BR" kern="0" dirty="0"/>
              <a:t> </a:t>
            </a:r>
            <a:r>
              <a:rPr lang="pt-BR" kern="0" dirty="0" err="1"/>
              <a:t>Lunch</a:t>
            </a:r>
            <a:r>
              <a:rPr lang="pt-BR" kern="0" dirty="0"/>
              <a:t>” estabelece a inexistência de um algoritmo que seja superior aos demais na solução de todos os problemas de otimização.</a:t>
            </a:r>
          </a:p>
        </p:txBody>
      </p:sp>
    </p:spTree>
    <p:extLst>
      <p:ext uri="{BB962C8B-B14F-4D97-AF65-F5344CB8AC3E}">
        <p14:creationId xmlns:p14="http://schemas.microsoft.com/office/powerpoint/2010/main" val="1096133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00" y="89725"/>
            <a:ext cx="4851298" cy="215444"/>
          </a:xfrm>
        </p:spPr>
        <p:txBody>
          <a:bodyPr/>
          <a:lstStyle/>
          <a:p>
            <a:r>
              <a:rPr lang="pt-BR" dirty="0"/>
              <a:t>No </a:t>
            </a:r>
            <a:r>
              <a:rPr lang="pt-BR" dirty="0" err="1"/>
              <a:t>Free</a:t>
            </a:r>
            <a:r>
              <a:rPr lang="pt-BR" dirty="0"/>
              <a:t> </a:t>
            </a:r>
            <a:r>
              <a:rPr lang="pt-BR" dirty="0" err="1"/>
              <a:t>Lunch</a:t>
            </a:r>
            <a:r>
              <a:rPr lang="pt-BR" dirty="0"/>
              <a:t> - NFL</a:t>
            </a:r>
          </a:p>
        </p:txBody>
      </p:sp>
      <p:sp>
        <p:nvSpPr>
          <p:cNvPr id="3" name="Text Placeholder 2"/>
          <p:cNvSpPr>
            <a:spLocks noGrp="1"/>
          </p:cNvSpPr>
          <p:nvPr>
            <p:ph type="body" idx="1"/>
          </p:nvPr>
        </p:nvSpPr>
        <p:spPr>
          <a:xfrm>
            <a:off x="359864" y="580138"/>
            <a:ext cx="4322165" cy="461665"/>
          </a:xfrm>
        </p:spPr>
        <p:txBody>
          <a:bodyPr/>
          <a:lstStyle/>
          <a:p>
            <a:r>
              <a:rPr lang="pt-BR" spc="97" baseline="7936" dirty="0">
                <a:solidFill>
                  <a:srgbClr val="3333B2"/>
                </a:solidFill>
                <a:latin typeface="Lucida Sans Unicode"/>
                <a:cs typeface="Lucida Sans Unicode"/>
              </a:rPr>
              <a:t>▶  </a:t>
            </a:r>
            <a:r>
              <a:rPr lang="pt-BR" dirty="0"/>
              <a:t>Dado algoritmo que demonstre uma superioridade de desempenho em uma classe de problemas terá consequentemente uma compensação de ineficiência relativa em outras classes.</a:t>
            </a:r>
          </a:p>
        </p:txBody>
      </p:sp>
      <p:pic>
        <p:nvPicPr>
          <p:cNvPr id="4" name="Picture 2" descr="https://upload.wikimedia.org/wikipedia/commons/b/b0/No_free_lunch_theorems_fig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659" y="1311692"/>
            <a:ext cx="3206573" cy="2224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410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40" dirty="0"/>
              <a:t>Conclusão</a:t>
            </a:r>
          </a:p>
        </p:txBody>
      </p:sp>
      <p:sp>
        <p:nvSpPr>
          <p:cNvPr id="3" name="object 3"/>
          <p:cNvSpPr txBox="1"/>
          <p:nvPr/>
        </p:nvSpPr>
        <p:spPr>
          <a:xfrm>
            <a:off x="281305" y="925819"/>
            <a:ext cx="4345940" cy="470534"/>
          </a:xfrm>
          <a:prstGeom prst="rect">
            <a:avLst/>
          </a:prstGeom>
        </p:spPr>
        <p:txBody>
          <a:bodyPr vert="horz" wrap="square" lIns="0" tIns="0" rIns="0" bIns="0" rtlCol="0">
            <a:spAutoFit/>
          </a:bodyPr>
          <a:lstStyle/>
          <a:p>
            <a:pPr marL="12700" marR="5080" algn="just">
              <a:lnSpc>
                <a:spcPct val="100000"/>
              </a:lnSpc>
            </a:pPr>
            <a:r>
              <a:rPr lang="pt-BR" sz="1000" spc="97" baseline="7936" dirty="0">
                <a:solidFill>
                  <a:srgbClr val="3333B2"/>
                </a:solidFill>
                <a:latin typeface="Lucida Sans Unicode"/>
                <a:cs typeface="Lucida Sans Unicode"/>
              </a:rPr>
              <a:t>▶  </a:t>
            </a:r>
            <a:r>
              <a:rPr sz="1000" spc="25" dirty="0">
                <a:latin typeface="Tahoma"/>
                <a:cs typeface="Tahoma"/>
              </a:rPr>
              <a:t>O </a:t>
            </a:r>
            <a:r>
              <a:rPr sz="1000" spc="-40" dirty="0">
                <a:latin typeface="Tahoma"/>
                <a:cs typeface="Tahoma"/>
              </a:rPr>
              <a:t>assunto </a:t>
            </a:r>
            <a:r>
              <a:rPr sz="1000" spc="-75" dirty="0">
                <a:latin typeface="Tahoma"/>
                <a:cs typeface="Tahoma"/>
              </a:rPr>
              <a:t>se </a:t>
            </a:r>
            <a:r>
              <a:rPr sz="1000" spc="-35" dirty="0">
                <a:latin typeface="Tahoma"/>
                <a:cs typeface="Tahoma"/>
              </a:rPr>
              <a:t>relaciona </a:t>
            </a:r>
            <a:r>
              <a:rPr sz="1000" spc="-40" dirty="0">
                <a:latin typeface="Tahoma"/>
                <a:cs typeface="Tahoma"/>
              </a:rPr>
              <a:t>com </a:t>
            </a:r>
            <a:r>
              <a:rPr sz="1000" spc="-45" dirty="0">
                <a:latin typeface="Tahoma"/>
                <a:cs typeface="Tahoma"/>
              </a:rPr>
              <a:t>o </a:t>
            </a:r>
            <a:r>
              <a:rPr sz="1000" spc="-50" dirty="0" err="1">
                <a:latin typeface="Tahoma"/>
                <a:cs typeface="Tahoma"/>
              </a:rPr>
              <a:t>teorema</a:t>
            </a:r>
            <a:r>
              <a:rPr sz="1000" spc="-50" dirty="0">
                <a:latin typeface="Tahoma"/>
                <a:cs typeface="Tahoma"/>
              </a:rPr>
              <a:t> </a:t>
            </a:r>
            <a:r>
              <a:rPr sz="1000" spc="-65" dirty="0">
                <a:latin typeface="Tahoma"/>
                <a:cs typeface="Tahoma"/>
              </a:rPr>
              <a:t>d</a:t>
            </a:r>
            <a:r>
              <a:rPr lang="en-US" sz="1000" spc="-65" dirty="0">
                <a:latin typeface="Tahoma"/>
                <a:cs typeface="Tahoma"/>
              </a:rPr>
              <a:t>o</a:t>
            </a:r>
            <a:r>
              <a:rPr sz="1000" spc="-65" dirty="0">
                <a:latin typeface="Tahoma"/>
                <a:cs typeface="Tahoma"/>
              </a:rPr>
              <a:t> </a:t>
            </a:r>
            <a:r>
              <a:rPr sz="1000" spc="-20" dirty="0">
                <a:latin typeface="Tahoma"/>
                <a:cs typeface="Tahoma"/>
              </a:rPr>
              <a:t>“No-free-lunch” </a:t>
            </a:r>
            <a:r>
              <a:rPr sz="1000" spc="-45" dirty="0">
                <a:latin typeface="Tahoma"/>
                <a:cs typeface="Tahoma"/>
              </a:rPr>
              <a:t>no </a:t>
            </a:r>
            <a:r>
              <a:rPr sz="1000" spc="-35" dirty="0">
                <a:latin typeface="Tahoma"/>
                <a:cs typeface="Tahoma"/>
              </a:rPr>
              <a:t>sentido </a:t>
            </a:r>
            <a:r>
              <a:rPr sz="1000" spc="-65" dirty="0">
                <a:latin typeface="Tahoma"/>
                <a:cs typeface="Tahoma"/>
              </a:rPr>
              <a:t>de </a:t>
            </a:r>
            <a:r>
              <a:rPr sz="1000" spc="-55" dirty="0">
                <a:latin typeface="Tahoma"/>
                <a:cs typeface="Tahoma"/>
              </a:rPr>
              <a:t>que os  </a:t>
            </a:r>
            <a:r>
              <a:rPr sz="1000" spc="-50" dirty="0">
                <a:latin typeface="Tahoma"/>
                <a:cs typeface="Tahoma"/>
              </a:rPr>
              <a:t>novos </a:t>
            </a:r>
            <a:r>
              <a:rPr sz="1000" spc="-35" dirty="0">
                <a:latin typeface="Tahoma"/>
                <a:cs typeface="Tahoma"/>
              </a:rPr>
              <a:t>algoritmos </a:t>
            </a:r>
            <a:r>
              <a:rPr sz="1000" spc="-40" dirty="0">
                <a:latin typeface="Tahoma"/>
                <a:cs typeface="Tahoma"/>
              </a:rPr>
              <a:t>propostos </a:t>
            </a:r>
            <a:r>
              <a:rPr sz="1000" spc="-45" dirty="0">
                <a:latin typeface="Tahoma"/>
                <a:cs typeface="Tahoma"/>
              </a:rPr>
              <a:t>na </a:t>
            </a:r>
            <a:r>
              <a:rPr sz="1000" spc="-35" dirty="0">
                <a:latin typeface="Tahoma"/>
                <a:cs typeface="Tahoma"/>
              </a:rPr>
              <a:t>maioria </a:t>
            </a:r>
            <a:r>
              <a:rPr sz="1000" spc="-50" dirty="0">
                <a:latin typeface="Tahoma"/>
                <a:cs typeface="Tahoma"/>
              </a:rPr>
              <a:t>das </a:t>
            </a:r>
            <a:r>
              <a:rPr sz="1000" spc="-60" dirty="0">
                <a:latin typeface="Tahoma"/>
                <a:cs typeface="Tahoma"/>
              </a:rPr>
              <a:t>vezes </a:t>
            </a:r>
            <a:r>
              <a:rPr sz="1000" spc="-45" dirty="0">
                <a:latin typeface="Tahoma"/>
                <a:cs typeface="Tahoma"/>
              </a:rPr>
              <a:t>não </a:t>
            </a:r>
            <a:r>
              <a:rPr sz="1000" spc="-35" dirty="0">
                <a:latin typeface="Tahoma"/>
                <a:cs typeface="Tahoma"/>
              </a:rPr>
              <a:t>trazem benefícios </a:t>
            </a:r>
            <a:r>
              <a:rPr sz="1000" spc="-45" dirty="0">
                <a:latin typeface="Tahoma"/>
                <a:cs typeface="Tahoma"/>
              </a:rPr>
              <a:t>reais para  </a:t>
            </a:r>
            <a:r>
              <a:rPr sz="1000" spc="-50" dirty="0">
                <a:latin typeface="Tahoma"/>
                <a:cs typeface="Tahoma"/>
              </a:rPr>
              <a:t>a</a:t>
            </a:r>
            <a:r>
              <a:rPr sz="1000" spc="-60" dirty="0">
                <a:latin typeface="Tahoma"/>
                <a:cs typeface="Tahoma"/>
              </a:rPr>
              <a:t> </a:t>
            </a:r>
            <a:r>
              <a:rPr sz="1000" spc="-55" dirty="0">
                <a:latin typeface="Tahoma"/>
                <a:cs typeface="Tahoma"/>
              </a:rPr>
              <a:t>área.</a:t>
            </a:r>
            <a:endParaRPr sz="1000" dirty="0">
              <a:latin typeface="Tahoma"/>
              <a:cs typeface="Tahoma"/>
            </a:endParaRPr>
          </a:p>
        </p:txBody>
      </p:sp>
      <p:sp>
        <p:nvSpPr>
          <p:cNvPr id="10" name="object 3"/>
          <p:cNvSpPr txBox="1"/>
          <p:nvPr/>
        </p:nvSpPr>
        <p:spPr>
          <a:xfrm>
            <a:off x="281305" y="2437378"/>
            <a:ext cx="4345940" cy="307777"/>
          </a:xfrm>
          <a:prstGeom prst="rect">
            <a:avLst/>
          </a:prstGeom>
        </p:spPr>
        <p:txBody>
          <a:bodyPr vert="horz" wrap="square" lIns="0" tIns="0" rIns="0" bIns="0" rtlCol="0">
            <a:spAutoFit/>
          </a:bodyPr>
          <a:lstStyle/>
          <a:p>
            <a:pPr marL="12700" marR="5080" algn="just">
              <a:lnSpc>
                <a:spcPct val="100000"/>
              </a:lnSpc>
            </a:pPr>
            <a:r>
              <a:rPr lang="pt-BR" sz="1000" spc="97" baseline="7936" dirty="0">
                <a:solidFill>
                  <a:srgbClr val="3333B2"/>
                </a:solidFill>
                <a:latin typeface="Lucida Sans Unicode"/>
                <a:cs typeface="Lucida Sans Unicode"/>
              </a:rPr>
              <a:t>▶ </a:t>
            </a:r>
            <a:r>
              <a:rPr lang="pt-BR" sz="1000" dirty="0">
                <a:latin typeface="Tahoma"/>
                <a:cs typeface="Tahoma"/>
              </a:rPr>
              <a:t>Segundo o teorema do “No-</a:t>
            </a:r>
            <a:r>
              <a:rPr lang="pt-BR" sz="1000" dirty="0" err="1">
                <a:latin typeface="Tahoma"/>
                <a:cs typeface="Tahoma"/>
              </a:rPr>
              <a:t>free</a:t>
            </a:r>
            <a:r>
              <a:rPr lang="pt-BR" sz="1000" dirty="0">
                <a:latin typeface="Tahoma"/>
                <a:cs typeface="Tahoma"/>
              </a:rPr>
              <a:t>-</a:t>
            </a:r>
            <a:r>
              <a:rPr lang="pt-BR" sz="1000" dirty="0" err="1">
                <a:latin typeface="Tahoma"/>
                <a:cs typeface="Tahoma"/>
              </a:rPr>
              <a:t>lunch</a:t>
            </a:r>
            <a:r>
              <a:rPr lang="pt-BR" sz="1000" dirty="0">
                <a:latin typeface="Tahoma"/>
                <a:cs typeface="Tahoma"/>
              </a:rPr>
              <a:t>” a criação de novos algoritmos baseados em novas metáforas não trarão o algoritmo universal. </a:t>
            </a:r>
          </a:p>
        </p:txBody>
      </p:sp>
      <p:sp>
        <p:nvSpPr>
          <p:cNvPr id="11" name="object 3"/>
          <p:cNvSpPr txBox="1"/>
          <p:nvPr/>
        </p:nvSpPr>
        <p:spPr>
          <a:xfrm>
            <a:off x="274955" y="1996778"/>
            <a:ext cx="4345940" cy="307777"/>
          </a:xfrm>
          <a:prstGeom prst="rect">
            <a:avLst/>
          </a:prstGeom>
        </p:spPr>
        <p:txBody>
          <a:bodyPr vert="horz" wrap="square" lIns="0" tIns="0" rIns="0" bIns="0" rtlCol="0">
            <a:spAutoFit/>
          </a:bodyPr>
          <a:lstStyle/>
          <a:p>
            <a:pPr marL="12700" marR="5080" algn="just">
              <a:lnSpc>
                <a:spcPct val="100000"/>
              </a:lnSpc>
            </a:pPr>
            <a:r>
              <a:rPr lang="pt-BR" sz="1000" spc="97" baseline="7936" dirty="0">
                <a:solidFill>
                  <a:srgbClr val="3333B2"/>
                </a:solidFill>
                <a:latin typeface="Lucida Sans Unicode"/>
                <a:cs typeface="Lucida Sans Unicode"/>
              </a:rPr>
              <a:t>▶</a:t>
            </a:r>
            <a:r>
              <a:rPr lang="pt-BR" sz="1000" spc="97" dirty="0">
                <a:solidFill>
                  <a:srgbClr val="3333B2"/>
                </a:solidFill>
                <a:latin typeface="Lucida Sans Unicode"/>
                <a:cs typeface="Lucida Sans Unicode"/>
              </a:rPr>
              <a:t> </a:t>
            </a:r>
            <a:r>
              <a:rPr lang="pt-BR" sz="1000" dirty="0">
                <a:latin typeface="Tahoma"/>
                <a:cs typeface="Tahoma"/>
              </a:rPr>
              <a:t>Primeiramente devemos identificar o problema para avaliar quais algoritmos se assemelham com a área de problemática do problema.  </a:t>
            </a:r>
          </a:p>
        </p:txBody>
      </p:sp>
      <p:sp>
        <p:nvSpPr>
          <p:cNvPr id="12" name="object 3"/>
          <p:cNvSpPr txBox="1"/>
          <p:nvPr/>
        </p:nvSpPr>
        <p:spPr>
          <a:xfrm>
            <a:off x="270510" y="2849015"/>
            <a:ext cx="4350385" cy="307777"/>
          </a:xfrm>
          <a:prstGeom prst="rect">
            <a:avLst/>
          </a:prstGeom>
        </p:spPr>
        <p:txBody>
          <a:bodyPr vert="horz" wrap="square" lIns="0" tIns="0" rIns="0" bIns="0" rtlCol="0">
            <a:spAutoFit/>
          </a:bodyPr>
          <a:lstStyle/>
          <a:p>
            <a:pPr marL="12700" marR="5080" indent="635">
              <a:lnSpc>
                <a:spcPct val="100000"/>
              </a:lnSpc>
            </a:pPr>
            <a:r>
              <a:rPr lang="pt-BR" sz="1000" spc="97" baseline="7936" dirty="0">
                <a:solidFill>
                  <a:srgbClr val="3333B2"/>
                </a:solidFill>
                <a:latin typeface="Lucida Sans Unicode"/>
                <a:cs typeface="Lucida Sans Unicode"/>
              </a:rPr>
              <a:t>▶ </a:t>
            </a:r>
            <a:r>
              <a:rPr sz="1000" spc="60" dirty="0">
                <a:latin typeface="Tahoma"/>
                <a:cs typeface="Tahoma"/>
              </a:rPr>
              <a:t>A</a:t>
            </a:r>
            <a:r>
              <a:rPr sz="1000" spc="-175" dirty="0">
                <a:latin typeface="Tahoma"/>
                <a:cs typeface="Tahoma"/>
              </a:rPr>
              <a:t> </a:t>
            </a:r>
            <a:r>
              <a:rPr sz="1000" spc="-45" dirty="0">
                <a:latin typeface="Tahoma"/>
                <a:cs typeface="Tahoma"/>
              </a:rPr>
              <a:t>performance média </a:t>
            </a:r>
            <a:r>
              <a:rPr sz="1000" spc="-65" dirty="0">
                <a:latin typeface="Tahoma"/>
                <a:cs typeface="Tahoma"/>
              </a:rPr>
              <a:t>de </a:t>
            </a:r>
            <a:r>
              <a:rPr sz="1000" spc="-40" dirty="0">
                <a:latin typeface="Tahoma"/>
                <a:cs typeface="Tahoma"/>
              </a:rPr>
              <a:t>cada </a:t>
            </a:r>
            <a:r>
              <a:rPr sz="1000" spc="-45" dirty="0">
                <a:latin typeface="Tahoma"/>
                <a:cs typeface="Tahoma"/>
              </a:rPr>
              <a:t>par </a:t>
            </a:r>
            <a:r>
              <a:rPr sz="1000" spc="-65" dirty="0">
                <a:latin typeface="Tahoma"/>
                <a:cs typeface="Tahoma"/>
              </a:rPr>
              <a:t>de </a:t>
            </a:r>
            <a:r>
              <a:rPr sz="1000" spc="-35" dirty="0">
                <a:latin typeface="Tahoma"/>
                <a:cs typeface="Tahoma"/>
              </a:rPr>
              <a:t>algoritmos </a:t>
            </a:r>
            <a:r>
              <a:rPr sz="1000" spc="-45" dirty="0">
                <a:latin typeface="Tahoma"/>
                <a:cs typeface="Tahoma"/>
              </a:rPr>
              <a:t>entre </a:t>
            </a:r>
            <a:r>
              <a:rPr sz="1000" spc="-30" dirty="0">
                <a:latin typeface="Tahoma"/>
                <a:cs typeface="Tahoma"/>
              </a:rPr>
              <a:t>todos </a:t>
            </a:r>
            <a:r>
              <a:rPr sz="1000" spc="-55" dirty="0">
                <a:latin typeface="Tahoma"/>
                <a:cs typeface="Tahoma"/>
              </a:rPr>
              <a:t>os </a:t>
            </a:r>
            <a:r>
              <a:rPr sz="1000" spc="-45" dirty="0">
                <a:latin typeface="Tahoma"/>
                <a:cs typeface="Tahoma"/>
              </a:rPr>
              <a:t>problemas </a:t>
            </a:r>
            <a:r>
              <a:rPr sz="1000" spc="-85" dirty="0">
                <a:latin typeface="Tahoma"/>
                <a:cs typeface="Tahoma"/>
              </a:rPr>
              <a:t>é </a:t>
            </a:r>
            <a:r>
              <a:rPr sz="1000" spc="-25" dirty="0">
                <a:latin typeface="Tahoma"/>
                <a:cs typeface="Tahoma"/>
              </a:rPr>
              <a:t>idêntica  (até </a:t>
            </a:r>
            <a:r>
              <a:rPr sz="1000" spc="-60" dirty="0">
                <a:latin typeface="Tahoma"/>
                <a:cs typeface="Tahoma"/>
              </a:rPr>
              <a:t>mesmo </a:t>
            </a:r>
            <a:r>
              <a:rPr sz="1000" spc="-45" dirty="0">
                <a:latin typeface="Tahoma"/>
                <a:cs typeface="Tahoma"/>
              </a:rPr>
              <a:t>busca</a:t>
            </a:r>
            <a:r>
              <a:rPr sz="1000" spc="90" dirty="0">
                <a:latin typeface="Tahoma"/>
                <a:cs typeface="Tahoma"/>
              </a:rPr>
              <a:t> </a:t>
            </a:r>
            <a:r>
              <a:rPr sz="1000" spc="-30" dirty="0" err="1">
                <a:latin typeface="Tahoma"/>
                <a:cs typeface="Tahoma"/>
              </a:rPr>
              <a:t>aleatória</a:t>
            </a:r>
            <a:r>
              <a:rPr sz="1000" spc="-30" dirty="0">
                <a:latin typeface="Tahoma"/>
                <a:cs typeface="Tahoma"/>
              </a:rPr>
              <a:t>).</a:t>
            </a:r>
            <a:endParaRPr sz="1000" dirty="0">
              <a:latin typeface="Tahoma"/>
              <a:cs typeface="Tahoma"/>
            </a:endParaRPr>
          </a:p>
        </p:txBody>
      </p:sp>
      <p:sp>
        <p:nvSpPr>
          <p:cNvPr id="13" name="Rectangle 12"/>
          <p:cNvSpPr/>
          <p:nvPr/>
        </p:nvSpPr>
        <p:spPr>
          <a:xfrm>
            <a:off x="158750" y="1450344"/>
            <a:ext cx="4468495" cy="400110"/>
          </a:xfrm>
          <a:prstGeom prst="rect">
            <a:avLst/>
          </a:prstGeom>
        </p:spPr>
        <p:txBody>
          <a:bodyPr wrap="square">
            <a:spAutoFit/>
          </a:bodyPr>
          <a:lstStyle/>
          <a:p>
            <a:pPr marL="17145" marR="5080">
              <a:lnSpc>
                <a:spcPct val="100000"/>
              </a:lnSpc>
              <a:spcBef>
                <a:spcPts val="590"/>
              </a:spcBef>
            </a:pPr>
            <a:r>
              <a:rPr lang="pt-BR" sz="1000" spc="97" baseline="7936" dirty="0">
                <a:solidFill>
                  <a:srgbClr val="3333B2"/>
                </a:solidFill>
                <a:latin typeface="Lucida Sans Unicode"/>
                <a:cs typeface="Lucida Sans Unicode"/>
              </a:rPr>
              <a:t>▶  </a:t>
            </a:r>
            <a:r>
              <a:rPr lang="pt-BR" sz="1000" spc="-40" dirty="0">
                <a:latin typeface="Tahoma"/>
                <a:cs typeface="Tahoma"/>
              </a:rPr>
              <a:t>Reforça-se a necessidade de uma seleção adequada de meta-heurísticas para cada  problema</a:t>
            </a:r>
            <a:endParaRPr lang="pt-BR" dirty="0">
              <a:latin typeface="Tahoma"/>
              <a:cs typeface="Tahoma"/>
            </a:endParaRPr>
          </a:p>
        </p:txBody>
      </p:sp>
      <p:sp>
        <p:nvSpPr>
          <p:cNvPr id="14" name="object 3"/>
          <p:cNvSpPr txBox="1"/>
          <p:nvPr/>
        </p:nvSpPr>
        <p:spPr>
          <a:xfrm>
            <a:off x="270510" y="451783"/>
            <a:ext cx="4345940" cy="307777"/>
          </a:xfrm>
          <a:prstGeom prst="rect">
            <a:avLst/>
          </a:prstGeom>
        </p:spPr>
        <p:txBody>
          <a:bodyPr vert="horz" wrap="square" lIns="0" tIns="0" rIns="0" bIns="0" rtlCol="0">
            <a:spAutoFit/>
          </a:bodyPr>
          <a:lstStyle/>
          <a:p>
            <a:pPr marL="12700" marR="5080" algn="just">
              <a:lnSpc>
                <a:spcPct val="100000"/>
              </a:lnSpc>
            </a:pPr>
            <a:r>
              <a:rPr lang="pt-BR" sz="1000" spc="97" baseline="7936" dirty="0">
                <a:solidFill>
                  <a:srgbClr val="3333B2"/>
                </a:solidFill>
                <a:latin typeface="Lucida Sans Unicode"/>
                <a:cs typeface="Lucida Sans Unicode"/>
              </a:rPr>
              <a:t>▶ </a:t>
            </a:r>
            <a:r>
              <a:rPr lang="pt-BR" sz="1000" spc="-50" dirty="0">
                <a:latin typeface="Tahoma"/>
                <a:cs typeface="Tahoma"/>
              </a:rPr>
              <a:t>“Novas" </a:t>
            </a:r>
            <a:r>
              <a:rPr lang="pt-BR" sz="1000" spc="-50" dirty="0" err="1">
                <a:latin typeface="Tahoma"/>
                <a:cs typeface="Tahoma"/>
              </a:rPr>
              <a:t>metaheurísticas</a:t>
            </a:r>
            <a:r>
              <a:rPr lang="pt-BR" sz="1000" spc="-50" dirty="0">
                <a:latin typeface="Tahoma"/>
                <a:cs typeface="Tahoma"/>
              </a:rPr>
              <a:t> com base em novas metáforas devem ser evitadas se eles não puderem demonstrar uma contribuição para o campo. </a:t>
            </a:r>
            <a:endParaRPr sz="1000" dirty="0">
              <a:latin typeface="Tahoma"/>
              <a:cs typeface="Tahoma"/>
            </a:endParaRP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5" dirty="0"/>
              <a:t>Referências</a:t>
            </a:r>
          </a:p>
        </p:txBody>
      </p:sp>
      <p:sp>
        <p:nvSpPr>
          <p:cNvPr id="3" name="object 3"/>
          <p:cNvSpPr txBox="1">
            <a:spLocks noGrp="1"/>
          </p:cNvSpPr>
          <p:nvPr>
            <p:ph type="body" idx="1"/>
          </p:nvPr>
        </p:nvSpPr>
        <p:spPr>
          <a:prstGeom prst="rect">
            <a:avLst/>
          </a:prstGeom>
        </p:spPr>
        <p:txBody>
          <a:bodyPr vert="horz" wrap="square" lIns="0" tIns="0" rIns="0" bIns="0" rtlCol="0">
            <a:spAutoFit/>
          </a:bodyPr>
          <a:lstStyle/>
          <a:p>
            <a:pPr marL="248285" marR="224790" indent="-138430">
              <a:lnSpc>
                <a:spcPct val="100000"/>
              </a:lnSpc>
            </a:pPr>
            <a:r>
              <a:rPr sz="1050" spc="97" baseline="7936" dirty="0">
                <a:solidFill>
                  <a:srgbClr val="3333B2"/>
                </a:solidFill>
                <a:latin typeface="Lucida Sans Unicode"/>
                <a:cs typeface="Lucida Sans Unicode"/>
              </a:rPr>
              <a:t>▶ </a:t>
            </a:r>
            <a:r>
              <a:rPr sz="1000" spc="-25" dirty="0"/>
              <a:t>Metaheuristics </a:t>
            </a:r>
            <a:r>
              <a:rPr sz="1000" spc="-35" dirty="0"/>
              <a:t>- the </a:t>
            </a:r>
            <a:r>
              <a:rPr sz="1000" spc="-45" dirty="0"/>
              <a:t>metaphor </a:t>
            </a:r>
            <a:r>
              <a:rPr sz="1000" spc="-50" dirty="0"/>
              <a:t>exposed. </a:t>
            </a:r>
            <a:r>
              <a:rPr sz="1000" spc="-25" dirty="0"/>
              <a:t>Kenneth </a:t>
            </a:r>
            <a:r>
              <a:rPr sz="1000" spc="-50" dirty="0"/>
              <a:t>Sorensen, </a:t>
            </a:r>
            <a:r>
              <a:rPr sz="1000" spc="-25" dirty="0"/>
              <a:t>University </a:t>
            </a:r>
            <a:r>
              <a:rPr sz="1000" spc="-30" dirty="0"/>
              <a:t>of  </a:t>
            </a:r>
            <a:r>
              <a:rPr sz="1000" spc="-35" dirty="0"/>
              <a:t>Antwerp,</a:t>
            </a:r>
            <a:r>
              <a:rPr sz="1000" spc="-40" dirty="0"/>
              <a:t> </a:t>
            </a:r>
            <a:r>
              <a:rPr sz="1000" spc="-50" dirty="0"/>
              <a:t>2012</a:t>
            </a:r>
            <a:endParaRPr sz="1000">
              <a:latin typeface="Lucida Sans Unicode"/>
              <a:cs typeface="Lucida Sans Unicode"/>
            </a:endParaRPr>
          </a:p>
          <a:p>
            <a:pPr marL="252729" marR="5080" indent="-142875">
              <a:lnSpc>
                <a:spcPts val="1200"/>
              </a:lnSpc>
              <a:spcBef>
                <a:spcPts val="35"/>
              </a:spcBef>
            </a:pPr>
            <a:r>
              <a:rPr sz="1050" spc="97" baseline="7936" dirty="0">
                <a:solidFill>
                  <a:srgbClr val="3333B2"/>
                </a:solidFill>
                <a:latin typeface="Lucida Sans Unicode"/>
                <a:cs typeface="Lucida Sans Unicode"/>
              </a:rPr>
              <a:t>▶ </a:t>
            </a:r>
            <a:r>
              <a:rPr sz="1000" spc="-5" dirty="0"/>
              <a:t>No </a:t>
            </a:r>
            <a:r>
              <a:rPr sz="1000" spc="-45" dirty="0"/>
              <a:t>Free </a:t>
            </a:r>
            <a:r>
              <a:rPr sz="1000" spc="-25" dirty="0"/>
              <a:t>Lunch </a:t>
            </a:r>
            <a:r>
              <a:rPr sz="1000" spc="-45" dirty="0"/>
              <a:t>Theorems </a:t>
            </a:r>
            <a:r>
              <a:rPr sz="1000" spc="-40" dirty="0"/>
              <a:t>for </a:t>
            </a:r>
            <a:r>
              <a:rPr sz="1000" spc="-20" dirty="0"/>
              <a:t>optimization. </a:t>
            </a:r>
            <a:r>
              <a:rPr sz="1000" spc="-15" dirty="0"/>
              <a:t>David </a:t>
            </a:r>
            <a:r>
              <a:rPr sz="1000" dirty="0"/>
              <a:t>H. </a:t>
            </a:r>
            <a:r>
              <a:rPr sz="1000" spc="-20" dirty="0"/>
              <a:t>Wolpert </a:t>
            </a:r>
            <a:r>
              <a:rPr sz="1000" spc="-45" dirty="0"/>
              <a:t>and </a:t>
            </a:r>
            <a:r>
              <a:rPr sz="1000" spc="-5" dirty="0"/>
              <a:t>Willian </a:t>
            </a:r>
            <a:r>
              <a:rPr sz="1000" spc="-15" dirty="0"/>
              <a:t>G.  </a:t>
            </a:r>
            <a:r>
              <a:rPr sz="1000" spc="-35" dirty="0"/>
              <a:t>Macready, </a:t>
            </a:r>
            <a:r>
              <a:rPr sz="1000" spc="-5" dirty="0"/>
              <a:t>IEEE,</a:t>
            </a:r>
            <a:r>
              <a:rPr sz="1000" spc="-10" dirty="0"/>
              <a:t> </a:t>
            </a:r>
            <a:r>
              <a:rPr sz="1000" spc="-50" dirty="0"/>
              <a:t>1997</a:t>
            </a:r>
            <a:endParaRPr sz="1000">
              <a:latin typeface="Lucida Sans Unicode"/>
              <a:cs typeface="Lucida Sans Unicode"/>
            </a:endParaRPr>
          </a:p>
          <a:p>
            <a:pPr marL="110489">
              <a:lnSpc>
                <a:spcPts val="1155"/>
              </a:lnSpc>
            </a:pPr>
            <a:r>
              <a:rPr sz="1050" spc="97" baseline="7936" dirty="0">
                <a:solidFill>
                  <a:srgbClr val="3333B2"/>
                </a:solidFill>
                <a:latin typeface="Lucida Sans Unicode"/>
                <a:cs typeface="Lucida Sans Unicode"/>
              </a:rPr>
              <a:t>▶  </a:t>
            </a:r>
            <a:r>
              <a:rPr sz="1000" spc="-35" dirty="0"/>
              <a:t>Design </a:t>
            </a:r>
            <a:r>
              <a:rPr sz="1000" spc="-45" dirty="0"/>
              <a:t>and </a:t>
            </a:r>
            <a:r>
              <a:rPr sz="1000" spc="-30" dirty="0"/>
              <a:t>Reporting </a:t>
            </a:r>
            <a:r>
              <a:rPr sz="1000" spc="-45" dirty="0"/>
              <a:t>on </a:t>
            </a:r>
            <a:r>
              <a:rPr sz="1000" spc="-20" dirty="0"/>
              <a:t>Computational </a:t>
            </a:r>
            <a:r>
              <a:rPr sz="1000" spc="-30" dirty="0"/>
              <a:t>Experiments </a:t>
            </a:r>
            <a:r>
              <a:rPr sz="1000" spc="-20" dirty="0"/>
              <a:t>with</a:t>
            </a:r>
            <a:r>
              <a:rPr sz="1000" spc="254" dirty="0"/>
              <a:t> </a:t>
            </a:r>
            <a:r>
              <a:rPr sz="1000" spc="-20" dirty="0"/>
              <a:t>Heuristic</a:t>
            </a:r>
            <a:endParaRPr sz="1000">
              <a:latin typeface="Lucida Sans Unicode"/>
              <a:cs typeface="Lucida Sans Unicode"/>
            </a:endParaRPr>
          </a:p>
          <a:p>
            <a:pPr marL="252729">
              <a:lnSpc>
                <a:spcPts val="1195"/>
              </a:lnSpc>
            </a:pPr>
            <a:r>
              <a:rPr spc="-20" dirty="0"/>
              <a:t>Methods, </a:t>
            </a:r>
            <a:r>
              <a:rPr spc="-25" dirty="0"/>
              <a:t>Richar </a:t>
            </a:r>
            <a:r>
              <a:rPr spc="-15" dirty="0"/>
              <a:t>S. </a:t>
            </a:r>
            <a:r>
              <a:rPr spc="-10" dirty="0"/>
              <a:t>Barr </a:t>
            </a:r>
            <a:r>
              <a:rPr spc="-30" dirty="0"/>
              <a:t>et </a:t>
            </a:r>
            <a:r>
              <a:rPr spc="-25" dirty="0"/>
              <a:t>al,</a:t>
            </a:r>
            <a:r>
              <a:rPr spc="150" dirty="0"/>
              <a:t> </a:t>
            </a:r>
            <a:r>
              <a:rPr spc="-50" dirty="0"/>
              <a:t>1995</a:t>
            </a:r>
          </a:p>
          <a:p>
            <a:pPr marL="252729" marR="47625" indent="-142875">
              <a:lnSpc>
                <a:spcPts val="1200"/>
              </a:lnSpc>
              <a:spcBef>
                <a:spcPts val="35"/>
              </a:spcBef>
            </a:pPr>
            <a:r>
              <a:rPr sz="1050" spc="97" baseline="7936" dirty="0">
                <a:solidFill>
                  <a:srgbClr val="3333B2"/>
                </a:solidFill>
                <a:latin typeface="Lucida Sans Unicode"/>
                <a:cs typeface="Lucida Sans Unicode"/>
              </a:rPr>
              <a:t>▶ </a:t>
            </a:r>
            <a:r>
              <a:rPr sz="1000" spc="-40" dirty="0"/>
              <a:t>New </a:t>
            </a:r>
            <a:r>
              <a:rPr sz="1000" spc="-35" dirty="0"/>
              <a:t>inspierations </a:t>
            </a:r>
            <a:r>
              <a:rPr sz="1000" spc="-20" dirty="0"/>
              <a:t>in </a:t>
            </a:r>
            <a:r>
              <a:rPr sz="1000" spc="-65" dirty="0"/>
              <a:t>swarm </a:t>
            </a:r>
            <a:r>
              <a:rPr sz="1000" spc="-35" dirty="0"/>
              <a:t>intelligence: </a:t>
            </a:r>
            <a:r>
              <a:rPr sz="1000" spc="-50" dirty="0"/>
              <a:t>a </a:t>
            </a:r>
            <a:r>
              <a:rPr sz="1000" spc="-60" dirty="0"/>
              <a:t>survey. </a:t>
            </a:r>
            <a:r>
              <a:rPr sz="1000" spc="-5" dirty="0"/>
              <a:t>R. </a:t>
            </a:r>
            <a:r>
              <a:rPr sz="1000" spc="-15" dirty="0"/>
              <a:t>S. </a:t>
            </a:r>
            <a:r>
              <a:rPr sz="1000" spc="-20" dirty="0"/>
              <a:t>Parpinelli </a:t>
            </a:r>
            <a:r>
              <a:rPr sz="1000" spc="-45" dirty="0"/>
              <a:t>and </a:t>
            </a:r>
            <a:r>
              <a:rPr sz="1000" dirty="0"/>
              <a:t>H. </a:t>
            </a:r>
            <a:r>
              <a:rPr sz="1000" spc="-15" dirty="0"/>
              <a:t>S.  </a:t>
            </a:r>
            <a:r>
              <a:rPr sz="1000" spc="-35" dirty="0"/>
              <a:t>Lopes,</a:t>
            </a:r>
            <a:r>
              <a:rPr sz="1000" spc="-60" dirty="0"/>
              <a:t> </a:t>
            </a:r>
            <a:r>
              <a:rPr sz="1000" spc="-50" dirty="0"/>
              <a:t>2011</a:t>
            </a:r>
            <a:endParaRPr sz="1000">
              <a:latin typeface="Lucida Sans Unicode"/>
              <a:cs typeface="Lucida Sans Unicode"/>
            </a:endParaRP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69236" y="1627720"/>
            <a:ext cx="701675" cy="229235"/>
          </a:xfrm>
          <a:prstGeom prst="rect">
            <a:avLst/>
          </a:prstGeom>
        </p:spPr>
        <p:txBody>
          <a:bodyPr vert="horz" wrap="square" lIns="0" tIns="0" rIns="0" bIns="0" rtlCol="0">
            <a:spAutoFit/>
          </a:bodyPr>
          <a:lstStyle/>
          <a:p>
            <a:pPr marL="12700">
              <a:lnSpc>
                <a:spcPct val="100000"/>
              </a:lnSpc>
            </a:pPr>
            <a:r>
              <a:rPr spc="-5" dirty="0">
                <a:hlinkClick r:id="rId2" action="ppaction://hlinksldjump"/>
              </a:rPr>
              <a:t>O</a:t>
            </a:r>
            <a:r>
              <a:rPr spc="-45" dirty="0">
                <a:hlinkClick r:id="rId2" action="ppaction://hlinksldjump"/>
              </a:rPr>
              <a:t>brigado</a:t>
            </a: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875" y="909199"/>
            <a:ext cx="4550410" cy="707886"/>
          </a:xfrm>
          <a:prstGeom prst="rect">
            <a:avLst/>
          </a:prstGeom>
        </p:spPr>
        <p:txBody>
          <a:bodyPr wrap="square">
            <a:spAutoFit/>
          </a:bodyPr>
          <a:lstStyle/>
          <a:p>
            <a:r>
              <a:rPr lang="pt-BR" sz="1000" spc="-15" dirty="0">
                <a:latin typeface="Tahoma"/>
                <a:cs typeface="Tahoma"/>
              </a:rPr>
              <a:t>“Desde o início dos anos 1970, </a:t>
            </a:r>
            <a:r>
              <a:rPr lang="pt-BR" sz="1000" spc="-15" dirty="0" err="1">
                <a:latin typeface="Tahoma"/>
                <a:cs typeface="Tahoma"/>
              </a:rPr>
              <a:t>metaheurísticas</a:t>
            </a:r>
            <a:r>
              <a:rPr lang="pt-BR" sz="1000" spc="-15" dirty="0">
                <a:latin typeface="Tahoma"/>
                <a:cs typeface="Tahoma"/>
              </a:rPr>
              <a:t> começaram a ser desenvolvidas baseadas não na visão da estrutura do problema ou na forma em que um ser humano inteligente resolveria o problema, mas em  processos que à primeira vista pareciam ter muito pouco a ver com a otimização.”</a:t>
            </a:r>
          </a:p>
        </p:txBody>
      </p:sp>
      <p:sp>
        <p:nvSpPr>
          <p:cNvPr id="3" name="Rectangle 2"/>
          <p:cNvSpPr/>
          <p:nvPr/>
        </p:nvSpPr>
        <p:spPr>
          <a:xfrm>
            <a:off x="308204" y="2273300"/>
            <a:ext cx="4447081" cy="461665"/>
          </a:xfrm>
          <a:prstGeom prst="rect">
            <a:avLst/>
          </a:prstGeom>
        </p:spPr>
        <p:txBody>
          <a:bodyPr wrap="square">
            <a:spAutoFit/>
          </a:bodyPr>
          <a:lstStyle/>
          <a:p>
            <a:r>
              <a:rPr lang="en-US" sz="800" i="1" spc="-15" dirty="0">
                <a:solidFill>
                  <a:schemeClr val="bg1">
                    <a:lumMod val="50000"/>
                  </a:schemeClr>
                </a:solidFill>
                <a:latin typeface="Tahoma"/>
                <a:cs typeface="Tahoma"/>
              </a:rPr>
              <a:t>From the early 1970s, however, metaheuristics began to be developed based not on insight</a:t>
            </a:r>
          </a:p>
          <a:p>
            <a:r>
              <a:rPr lang="en-US" sz="800" i="1" spc="-15" dirty="0">
                <a:solidFill>
                  <a:schemeClr val="bg1">
                    <a:lumMod val="50000"/>
                  </a:schemeClr>
                </a:solidFill>
                <a:latin typeface="Tahoma"/>
                <a:cs typeface="Tahoma"/>
              </a:rPr>
              <a:t>into the problem structure or on the way in which an intelligent human would solve it, but on processes that at first sight seemed to have very little to do with optimization. </a:t>
            </a:r>
          </a:p>
        </p:txBody>
      </p:sp>
      <p:sp>
        <p:nvSpPr>
          <p:cNvPr id="4" name="Rectangle 3"/>
          <p:cNvSpPr/>
          <p:nvPr/>
        </p:nvSpPr>
        <p:spPr>
          <a:xfrm>
            <a:off x="308204" y="1948349"/>
            <a:ext cx="4087670" cy="338554"/>
          </a:xfrm>
          <a:prstGeom prst="rect">
            <a:avLst/>
          </a:prstGeom>
        </p:spPr>
        <p:txBody>
          <a:bodyPr wrap="square">
            <a:spAutoFit/>
          </a:bodyPr>
          <a:lstStyle/>
          <a:p>
            <a:r>
              <a:rPr lang="pt-BR" sz="800" i="1" spc="-15" dirty="0" err="1">
                <a:solidFill>
                  <a:schemeClr val="bg1">
                    <a:lumMod val="50000"/>
                  </a:schemeClr>
                </a:solidFill>
                <a:latin typeface="Tahoma"/>
                <a:cs typeface="Tahoma"/>
              </a:rPr>
              <a:t>Metaheuristics</a:t>
            </a:r>
            <a:r>
              <a:rPr lang="pt-BR" sz="800" i="1" spc="-15" dirty="0">
                <a:solidFill>
                  <a:schemeClr val="bg1">
                    <a:lumMod val="50000"/>
                  </a:schemeClr>
                </a:solidFill>
                <a:latin typeface="Tahoma"/>
                <a:cs typeface="Tahoma"/>
              </a:rPr>
              <a:t>—</a:t>
            </a:r>
            <a:r>
              <a:rPr lang="pt-BR" sz="800" i="1" spc="-15" dirty="0" err="1">
                <a:solidFill>
                  <a:schemeClr val="bg1">
                    <a:lumMod val="50000"/>
                  </a:schemeClr>
                </a:solidFill>
                <a:latin typeface="Tahoma"/>
                <a:cs typeface="Tahoma"/>
              </a:rPr>
              <a:t>the</a:t>
            </a:r>
            <a:r>
              <a:rPr lang="pt-BR" sz="800" i="1" spc="-15" dirty="0">
                <a:solidFill>
                  <a:schemeClr val="bg1">
                    <a:lumMod val="50000"/>
                  </a:schemeClr>
                </a:solidFill>
                <a:latin typeface="Tahoma"/>
                <a:cs typeface="Tahoma"/>
              </a:rPr>
              <a:t> </a:t>
            </a:r>
            <a:r>
              <a:rPr lang="pt-BR" sz="800" i="1" spc="-15" dirty="0" err="1">
                <a:solidFill>
                  <a:schemeClr val="bg1">
                    <a:lumMod val="50000"/>
                  </a:schemeClr>
                </a:solidFill>
                <a:latin typeface="Tahoma"/>
                <a:cs typeface="Tahoma"/>
              </a:rPr>
              <a:t>metaphor</a:t>
            </a:r>
            <a:r>
              <a:rPr lang="pt-BR" sz="800" i="1" spc="-15" dirty="0">
                <a:solidFill>
                  <a:schemeClr val="bg1">
                    <a:lumMod val="50000"/>
                  </a:schemeClr>
                </a:solidFill>
                <a:latin typeface="Tahoma"/>
                <a:cs typeface="Tahoma"/>
              </a:rPr>
              <a:t> </a:t>
            </a:r>
            <a:r>
              <a:rPr lang="pt-BR" sz="800" i="1" spc="-15" dirty="0" err="1">
                <a:solidFill>
                  <a:schemeClr val="bg1">
                    <a:lumMod val="50000"/>
                  </a:schemeClr>
                </a:solidFill>
                <a:latin typeface="Tahoma"/>
                <a:cs typeface="Tahoma"/>
              </a:rPr>
              <a:t>exposed</a:t>
            </a:r>
            <a:r>
              <a:rPr lang="pt-BR" sz="800" i="1" spc="-15" dirty="0">
                <a:solidFill>
                  <a:schemeClr val="bg1">
                    <a:lumMod val="50000"/>
                  </a:schemeClr>
                </a:solidFill>
                <a:latin typeface="Tahoma"/>
                <a:cs typeface="Tahoma"/>
              </a:rPr>
              <a:t> </a:t>
            </a:r>
          </a:p>
          <a:p>
            <a:r>
              <a:rPr lang="pt-BR" sz="800" i="1" spc="-15" dirty="0">
                <a:solidFill>
                  <a:schemeClr val="bg1">
                    <a:lumMod val="50000"/>
                  </a:schemeClr>
                </a:solidFill>
                <a:latin typeface="Tahoma"/>
                <a:cs typeface="Tahoma"/>
              </a:rPr>
              <a:t>	(Kenneth </a:t>
            </a:r>
            <a:r>
              <a:rPr lang="pt-BR" sz="800" i="1" spc="-15" dirty="0" err="1">
                <a:solidFill>
                  <a:schemeClr val="bg1">
                    <a:lumMod val="50000"/>
                  </a:schemeClr>
                </a:solidFill>
                <a:latin typeface="Tahoma"/>
                <a:cs typeface="Tahoma"/>
              </a:rPr>
              <a:t>Sorensen</a:t>
            </a:r>
            <a:r>
              <a:rPr lang="pt-BR" sz="800" i="1" spc="-15" dirty="0">
                <a:solidFill>
                  <a:schemeClr val="bg1">
                    <a:lumMod val="50000"/>
                  </a:schemeClr>
                </a:solidFill>
                <a:latin typeface="Tahoma"/>
                <a:cs typeface="Tahoma"/>
              </a:rPr>
              <a:t>)</a:t>
            </a:r>
          </a:p>
        </p:txBody>
      </p:sp>
      <p:sp>
        <p:nvSpPr>
          <p:cNvPr id="5" name="Rectangle 4"/>
          <p:cNvSpPr/>
          <p:nvPr/>
        </p:nvSpPr>
        <p:spPr>
          <a:xfrm>
            <a:off x="310284" y="495212"/>
            <a:ext cx="4114800" cy="400110"/>
          </a:xfrm>
          <a:prstGeom prst="rect">
            <a:avLst/>
          </a:prstGeom>
        </p:spPr>
        <p:txBody>
          <a:bodyPr wrap="square">
            <a:spAutoFit/>
          </a:bodyPr>
          <a:lstStyle/>
          <a:p>
            <a:r>
              <a:rPr lang="pt-BR" sz="1000" spc="-15" dirty="0" err="1">
                <a:latin typeface="Tahoma"/>
                <a:cs typeface="Tahoma"/>
              </a:rPr>
              <a:t>Metaheurísticas</a:t>
            </a:r>
            <a:r>
              <a:rPr lang="pt-BR" sz="1000" spc="-15" dirty="0">
                <a:latin typeface="Tahoma"/>
                <a:cs typeface="Tahoma"/>
              </a:rPr>
              <a:t> - a metáfora exposta 	</a:t>
            </a:r>
          </a:p>
          <a:p>
            <a:r>
              <a:rPr lang="pt-BR" sz="1000" spc="-15" dirty="0">
                <a:latin typeface="Tahoma"/>
                <a:cs typeface="Tahoma"/>
              </a:rPr>
              <a:t>	      (K</a:t>
            </a:r>
            <a:r>
              <a:rPr lang="pt-BR" sz="1000" dirty="0"/>
              <a:t>enneth </a:t>
            </a:r>
            <a:r>
              <a:rPr lang="pt-BR" sz="1000" dirty="0" err="1"/>
              <a:t>Sorensen</a:t>
            </a:r>
            <a:r>
              <a:rPr lang="pt-BR" sz="1000" dirty="0"/>
              <a:t>)</a:t>
            </a:r>
            <a:endParaRPr lang="pt-BR" sz="1000" spc="-15" dirty="0">
              <a:latin typeface="Tahoma"/>
              <a:cs typeface="Tahoma"/>
            </a:endParaRPr>
          </a:p>
        </p:txBody>
      </p:sp>
    </p:spTree>
    <p:extLst>
      <p:ext uri="{BB962C8B-B14F-4D97-AF65-F5344CB8AC3E}">
        <p14:creationId xmlns:p14="http://schemas.microsoft.com/office/powerpoint/2010/main" val="1823777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299" y="215900"/>
            <a:ext cx="4851298" cy="229235"/>
          </a:xfrm>
          <a:prstGeom prst="rect">
            <a:avLst/>
          </a:prstGeom>
        </p:spPr>
        <p:txBody>
          <a:bodyPr vert="horz" wrap="square" lIns="0" tIns="0" rIns="0" bIns="0" rtlCol="0">
            <a:spAutoFit/>
          </a:bodyPr>
          <a:lstStyle/>
          <a:p>
            <a:pPr marL="12700">
              <a:lnSpc>
                <a:spcPct val="100000"/>
              </a:lnSpc>
            </a:pPr>
            <a:r>
              <a:rPr spc="-55" dirty="0"/>
              <a:t>Tema</a:t>
            </a:r>
            <a:r>
              <a:rPr spc="-65" dirty="0"/>
              <a:t> </a:t>
            </a:r>
            <a:r>
              <a:rPr spc="-55" dirty="0"/>
              <a:t>geral</a:t>
            </a:r>
          </a:p>
        </p:txBody>
      </p:sp>
      <p:sp>
        <p:nvSpPr>
          <p:cNvPr id="3" name="object 3"/>
          <p:cNvSpPr txBox="1">
            <a:spLocks noGrp="1"/>
          </p:cNvSpPr>
          <p:nvPr>
            <p:ph type="body" idx="1"/>
          </p:nvPr>
        </p:nvSpPr>
        <p:spPr>
          <a:xfrm>
            <a:off x="359866" y="749300"/>
            <a:ext cx="4322165" cy="1154162"/>
          </a:xfrm>
          <a:prstGeom prst="rect">
            <a:avLst/>
          </a:prstGeom>
        </p:spPr>
        <p:txBody>
          <a:bodyPr vert="horz" wrap="square" lIns="0" tIns="0" rIns="0" bIns="0" rtlCol="0">
            <a:spAutoFit/>
          </a:bodyPr>
          <a:lstStyle/>
          <a:p>
            <a:pPr marR="26034" indent="-4445">
              <a:lnSpc>
                <a:spcPct val="100000"/>
              </a:lnSpc>
            </a:pPr>
            <a:r>
              <a:rPr lang="pt-BR" spc="97" baseline="7936" dirty="0">
                <a:solidFill>
                  <a:srgbClr val="3333B2"/>
                </a:solidFill>
                <a:latin typeface="Lucida Sans Unicode"/>
                <a:cs typeface="Lucida Sans Unicode"/>
              </a:rPr>
              <a:t>▶ </a:t>
            </a:r>
            <a:r>
              <a:rPr spc="-30" dirty="0"/>
              <a:t>Argumenta </a:t>
            </a:r>
            <a:r>
              <a:rPr spc="-55" dirty="0"/>
              <a:t>que </a:t>
            </a:r>
            <a:r>
              <a:rPr spc="-30" dirty="0"/>
              <a:t>muitas </a:t>
            </a:r>
            <a:r>
              <a:rPr spc="-50" dirty="0"/>
              <a:t>das novas </a:t>
            </a:r>
            <a:r>
              <a:rPr spc="-35" dirty="0"/>
              <a:t>inspirações </a:t>
            </a:r>
            <a:r>
              <a:rPr spc="-45" dirty="0"/>
              <a:t>estão </a:t>
            </a:r>
            <a:r>
              <a:rPr spc="-25" dirty="0"/>
              <a:t>tirando </a:t>
            </a:r>
            <a:r>
              <a:rPr spc="-45" dirty="0"/>
              <a:t>o </a:t>
            </a:r>
            <a:r>
              <a:rPr spc="-35" dirty="0"/>
              <a:t>rigor </a:t>
            </a:r>
            <a:r>
              <a:rPr spc="-20" dirty="0"/>
              <a:t>científico </a:t>
            </a:r>
            <a:r>
              <a:rPr spc="-45" dirty="0"/>
              <a:t>da  </a:t>
            </a:r>
            <a:r>
              <a:rPr spc="-60" dirty="0"/>
              <a:t>área </a:t>
            </a:r>
            <a:r>
              <a:rPr spc="-65" dirty="0"/>
              <a:t>de </a:t>
            </a:r>
            <a:r>
              <a:rPr spc="-40" dirty="0"/>
              <a:t>meta</a:t>
            </a:r>
            <a:r>
              <a:rPr spc="105" dirty="0"/>
              <a:t> </a:t>
            </a:r>
            <a:r>
              <a:rPr spc="-30" dirty="0"/>
              <a:t>eurísticas.</a:t>
            </a:r>
          </a:p>
          <a:p>
            <a:pPr marR="5080">
              <a:lnSpc>
                <a:spcPct val="100000"/>
              </a:lnSpc>
              <a:spcBef>
                <a:spcPts val="590"/>
              </a:spcBef>
            </a:pPr>
            <a:r>
              <a:rPr lang="pt-BR" spc="97" baseline="7936" dirty="0">
                <a:solidFill>
                  <a:srgbClr val="3333B2"/>
                </a:solidFill>
                <a:latin typeface="Lucida Sans Unicode"/>
                <a:cs typeface="Lucida Sans Unicode"/>
              </a:rPr>
              <a:t>▶ </a:t>
            </a:r>
            <a:r>
              <a:rPr spc="-10" dirty="0" err="1"/>
              <a:t>Em</a:t>
            </a:r>
            <a:r>
              <a:rPr spc="-10" dirty="0"/>
              <a:t> </a:t>
            </a:r>
            <a:r>
              <a:rPr spc="-50" dirty="0"/>
              <a:t>novas </a:t>
            </a:r>
            <a:r>
              <a:rPr spc="-35" dirty="0"/>
              <a:t>inspirações, </a:t>
            </a:r>
            <a:r>
              <a:rPr spc="-30" dirty="0"/>
              <a:t>muitas </a:t>
            </a:r>
            <a:r>
              <a:rPr spc="-60" dirty="0"/>
              <a:t>vezes </a:t>
            </a:r>
            <a:r>
              <a:rPr spc="-45" dirty="0"/>
              <a:t>não há </a:t>
            </a:r>
            <a:r>
              <a:rPr spc="-50" dirty="0"/>
              <a:t>nenhuma </a:t>
            </a:r>
            <a:r>
              <a:rPr spc="-25" dirty="0"/>
              <a:t>contribuição </a:t>
            </a:r>
            <a:r>
              <a:rPr spc="-35" dirty="0"/>
              <a:t>clara </a:t>
            </a:r>
            <a:r>
              <a:rPr spc="-65" dirty="0"/>
              <a:t>de </a:t>
            </a:r>
            <a:r>
              <a:rPr spc="-45" dirty="0" err="1"/>
              <a:t>conhec</a:t>
            </a:r>
            <a:r>
              <a:rPr spc="-35" dirty="0" err="1"/>
              <a:t>imento</a:t>
            </a:r>
            <a:r>
              <a:rPr spc="-35" dirty="0"/>
              <a:t>, </a:t>
            </a:r>
            <a:r>
              <a:rPr spc="-85" dirty="0"/>
              <a:t>é </a:t>
            </a:r>
            <a:r>
              <a:rPr spc="-50" dirty="0"/>
              <a:t>apenas uma </a:t>
            </a:r>
            <a:r>
              <a:rPr spc="-20" dirty="0"/>
              <a:t>troca </a:t>
            </a:r>
            <a:r>
              <a:rPr spc="-65" dirty="0"/>
              <a:t>de </a:t>
            </a:r>
            <a:r>
              <a:rPr spc="-30" dirty="0" err="1"/>
              <a:t>terminologia</a:t>
            </a:r>
            <a:r>
              <a:rPr spc="-30" dirty="0"/>
              <a:t>.</a:t>
            </a:r>
          </a:p>
          <a:p>
            <a:pPr>
              <a:lnSpc>
                <a:spcPct val="100000"/>
              </a:lnSpc>
              <a:spcBef>
                <a:spcPts val="590"/>
              </a:spcBef>
            </a:pPr>
            <a:r>
              <a:rPr lang="pt-BR" spc="97" baseline="7936" dirty="0">
                <a:solidFill>
                  <a:srgbClr val="3333B2"/>
                </a:solidFill>
                <a:latin typeface="Lucida Sans Unicode"/>
                <a:cs typeface="Lucida Sans Unicode"/>
              </a:rPr>
              <a:t>▶ </a:t>
            </a:r>
            <a:r>
              <a:rPr spc="-30" dirty="0" err="1"/>
              <a:t>Reiteração</a:t>
            </a:r>
            <a:r>
              <a:rPr spc="-30" dirty="0"/>
              <a:t> </a:t>
            </a:r>
            <a:r>
              <a:rPr spc="-65" dirty="0"/>
              <a:t>de </a:t>
            </a:r>
            <a:r>
              <a:rPr spc="-40" dirty="0"/>
              <a:t>conhecimento</a:t>
            </a:r>
            <a:r>
              <a:rPr spc="140" dirty="0"/>
              <a:t> </a:t>
            </a:r>
            <a:r>
              <a:rPr spc="-40" dirty="0"/>
              <a:t>existente.</a:t>
            </a:r>
          </a:p>
          <a:p>
            <a:pPr>
              <a:lnSpc>
                <a:spcPct val="100000"/>
              </a:lnSpc>
              <a:spcBef>
                <a:spcPts val="590"/>
              </a:spcBef>
            </a:pPr>
            <a:r>
              <a:rPr lang="pt-BR" spc="97" baseline="7936" dirty="0">
                <a:solidFill>
                  <a:srgbClr val="3333B2"/>
                </a:solidFill>
                <a:latin typeface="Lucida Sans Unicode"/>
                <a:cs typeface="Lucida Sans Unicode"/>
              </a:rPr>
              <a:t>▶ </a:t>
            </a:r>
            <a:r>
              <a:rPr spc="-15" dirty="0" err="1"/>
              <a:t>Criam</a:t>
            </a:r>
            <a:r>
              <a:rPr spc="-15" dirty="0"/>
              <a:t> </a:t>
            </a:r>
            <a:r>
              <a:rPr spc="-50" dirty="0"/>
              <a:t>uma </a:t>
            </a:r>
            <a:r>
              <a:rPr spc="-40" dirty="0"/>
              <a:t>visão </a:t>
            </a:r>
            <a:r>
              <a:rPr spc="-30" dirty="0"/>
              <a:t>ruim </a:t>
            </a:r>
            <a:r>
              <a:rPr spc="-45" dirty="0"/>
              <a:t>da </a:t>
            </a:r>
            <a:r>
              <a:rPr spc="-60" dirty="0"/>
              <a:t>área </a:t>
            </a:r>
            <a:r>
              <a:rPr spc="-65" dirty="0"/>
              <a:t>de </a:t>
            </a:r>
            <a:r>
              <a:rPr spc="-40" dirty="0" err="1"/>
              <a:t>conhecimento</a:t>
            </a:r>
            <a:r>
              <a:rPr spc="-40" dirty="0"/>
              <a:t>.</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602" y="1435100"/>
            <a:ext cx="4851298" cy="229235"/>
          </a:xfrm>
          <a:prstGeom prst="rect">
            <a:avLst/>
          </a:prstGeom>
        </p:spPr>
        <p:txBody>
          <a:bodyPr vert="horz" wrap="square" lIns="0" tIns="0" rIns="0" bIns="0" rtlCol="0">
            <a:spAutoFit/>
          </a:bodyPr>
          <a:lstStyle/>
          <a:p>
            <a:pPr marL="12700">
              <a:lnSpc>
                <a:spcPct val="100000"/>
              </a:lnSpc>
            </a:pPr>
            <a:r>
              <a:rPr spc="-50" dirty="0"/>
              <a:t>Exemplos </a:t>
            </a:r>
            <a:r>
              <a:rPr spc="-85" dirty="0"/>
              <a:t>de </a:t>
            </a:r>
            <a:r>
              <a:rPr spc="-20" dirty="0"/>
              <a:t>“novos”</a:t>
            </a:r>
            <a:r>
              <a:rPr spc="225" dirty="0"/>
              <a:t> </a:t>
            </a:r>
            <a:r>
              <a:rPr spc="-50" dirty="0"/>
              <a:t>algoritmos:</a:t>
            </a:r>
          </a:p>
        </p:txBody>
      </p:sp>
      <p:sp>
        <p:nvSpPr>
          <p:cNvPr id="3" name="object 3"/>
          <p:cNvSpPr txBox="1"/>
          <p:nvPr/>
        </p:nvSpPr>
        <p:spPr>
          <a:xfrm>
            <a:off x="311150" y="1816100"/>
            <a:ext cx="1788160" cy="1685289"/>
          </a:xfrm>
          <a:prstGeom prst="rect">
            <a:avLst/>
          </a:prstGeom>
        </p:spPr>
        <p:txBody>
          <a:bodyPr vert="horz" wrap="square" lIns="0" tIns="0" rIns="0" bIns="0" rtlCol="0">
            <a:spAutoFit/>
          </a:bodyPr>
          <a:lstStyle/>
          <a:p>
            <a:pPr marL="12700">
              <a:lnSpc>
                <a:spcPts val="1200"/>
              </a:lnSpc>
            </a:pPr>
            <a:r>
              <a:rPr sz="1050" spc="97" baseline="7936" dirty="0">
                <a:solidFill>
                  <a:srgbClr val="3333B2"/>
                </a:solidFill>
                <a:latin typeface="Lucida Sans Unicode"/>
                <a:cs typeface="Lucida Sans Unicode"/>
              </a:rPr>
              <a:t>▶  </a:t>
            </a:r>
            <a:r>
              <a:rPr sz="1000" dirty="0">
                <a:latin typeface="Tahoma"/>
                <a:cs typeface="Tahoma"/>
              </a:rPr>
              <a:t>Pulo </a:t>
            </a:r>
            <a:r>
              <a:rPr sz="1000" spc="-45" dirty="0">
                <a:latin typeface="Tahoma"/>
                <a:cs typeface="Tahoma"/>
              </a:rPr>
              <a:t>do</a:t>
            </a:r>
            <a:r>
              <a:rPr sz="1000" spc="-120" dirty="0">
                <a:latin typeface="Tahoma"/>
                <a:cs typeface="Tahoma"/>
              </a:rPr>
              <a:t> </a:t>
            </a:r>
            <a:r>
              <a:rPr sz="1000" spc="-45" dirty="0">
                <a:latin typeface="Tahoma"/>
                <a:cs typeface="Tahoma"/>
              </a:rPr>
              <a:t>sapo</a:t>
            </a:r>
            <a:endParaRPr sz="1000" dirty="0">
              <a:latin typeface="Tahoma"/>
              <a:cs typeface="Tahoma"/>
            </a:endParaRPr>
          </a:p>
          <a:p>
            <a:pPr marL="12700">
              <a:lnSpc>
                <a:spcPts val="1195"/>
              </a:lnSpc>
            </a:pPr>
            <a:r>
              <a:rPr sz="1050" spc="97" baseline="7936" dirty="0">
                <a:solidFill>
                  <a:srgbClr val="3333B2"/>
                </a:solidFill>
                <a:latin typeface="Lucida Sans Unicode"/>
                <a:cs typeface="Lucida Sans Unicode"/>
              </a:rPr>
              <a:t>▶  </a:t>
            </a:r>
            <a:r>
              <a:rPr sz="1000" spc="-35" dirty="0">
                <a:latin typeface="Tahoma"/>
                <a:cs typeface="Tahoma"/>
              </a:rPr>
              <a:t>Refração </a:t>
            </a:r>
            <a:r>
              <a:rPr sz="1000" spc="-45" dirty="0">
                <a:latin typeface="Tahoma"/>
                <a:cs typeface="Tahoma"/>
              </a:rPr>
              <a:t>da</a:t>
            </a:r>
            <a:r>
              <a:rPr sz="1000" spc="-75" dirty="0">
                <a:latin typeface="Tahoma"/>
                <a:cs typeface="Tahoma"/>
              </a:rPr>
              <a:t> </a:t>
            </a:r>
            <a:r>
              <a:rPr sz="1000" spc="-15" dirty="0">
                <a:latin typeface="Tahoma"/>
                <a:cs typeface="Tahoma"/>
              </a:rPr>
              <a:t>luz</a:t>
            </a:r>
            <a:endParaRPr sz="1000" dirty="0">
              <a:latin typeface="Tahoma"/>
              <a:cs typeface="Tahoma"/>
            </a:endParaRPr>
          </a:p>
          <a:p>
            <a:pPr marL="12700">
              <a:lnSpc>
                <a:spcPts val="1195"/>
              </a:lnSpc>
            </a:pPr>
            <a:r>
              <a:rPr sz="1050" spc="97" baseline="7936" dirty="0">
                <a:solidFill>
                  <a:srgbClr val="3333B2"/>
                </a:solidFill>
                <a:latin typeface="Lucida Sans Unicode"/>
                <a:cs typeface="Lucida Sans Unicode"/>
              </a:rPr>
              <a:t>▶  </a:t>
            </a:r>
            <a:r>
              <a:rPr sz="1000" spc="-15" dirty="0">
                <a:latin typeface="Tahoma"/>
                <a:cs typeface="Tahoma"/>
              </a:rPr>
              <a:t>Fluxo </a:t>
            </a:r>
            <a:r>
              <a:rPr sz="1000" spc="-65" dirty="0">
                <a:latin typeface="Tahoma"/>
                <a:cs typeface="Tahoma"/>
              </a:rPr>
              <a:t>de </a:t>
            </a:r>
            <a:r>
              <a:rPr sz="1000" spc="-50" dirty="0">
                <a:latin typeface="Tahoma"/>
                <a:cs typeface="Tahoma"/>
              </a:rPr>
              <a:t>água </a:t>
            </a:r>
            <a:r>
              <a:rPr sz="1000" spc="-35" dirty="0">
                <a:latin typeface="Tahoma"/>
                <a:cs typeface="Tahoma"/>
              </a:rPr>
              <a:t>até </a:t>
            </a:r>
            <a:r>
              <a:rPr sz="1000" spc="-45" dirty="0">
                <a:latin typeface="Tahoma"/>
                <a:cs typeface="Tahoma"/>
              </a:rPr>
              <a:t>o</a:t>
            </a:r>
            <a:r>
              <a:rPr sz="1000" spc="95" dirty="0">
                <a:latin typeface="Tahoma"/>
                <a:cs typeface="Tahoma"/>
              </a:rPr>
              <a:t> </a:t>
            </a:r>
            <a:r>
              <a:rPr sz="1000" spc="-50" dirty="0">
                <a:latin typeface="Tahoma"/>
                <a:cs typeface="Tahoma"/>
              </a:rPr>
              <a:t>mar</a:t>
            </a:r>
            <a:endParaRPr sz="1000" dirty="0">
              <a:latin typeface="Tahoma"/>
              <a:cs typeface="Tahoma"/>
            </a:endParaRPr>
          </a:p>
          <a:p>
            <a:pPr marL="12700">
              <a:lnSpc>
                <a:spcPts val="1195"/>
              </a:lnSpc>
            </a:pPr>
            <a:r>
              <a:rPr sz="1050" spc="97" baseline="7936" dirty="0">
                <a:solidFill>
                  <a:srgbClr val="3333B2"/>
                </a:solidFill>
                <a:latin typeface="Lucida Sans Unicode"/>
                <a:cs typeface="Lucida Sans Unicode"/>
              </a:rPr>
              <a:t>▶  </a:t>
            </a:r>
            <a:r>
              <a:rPr sz="1000" spc="-30" dirty="0">
                <a:latin typeface="Tahoma"/>
                <a:cs typeface="Tahoma"/>
              </a:rPr>
              <a:t>Orquestra</a:t>
            </a:r>
            <a:r>
              <a:rPr sz="1000" spc="-130" dirty="0">
                <a:latin typeface="Tahoma"/>
                <a:cs typeface="Tahoma"/>
              </a:rPr>
              <a:t> </a:t>
            </a:r>
            <a:r>
              <a:rPr sz="1000" spc="-30" dirty="0">
                <a:latin typeface="Tahoma"/>
                <a:cs typeface="Tahoma"/>
              </a:rPr>
              <a:t>tocando</a:t>
            </a:r>
            <a:endParaRPr sz="1000" dirty="0">
              <a:latin typeface="Tahoma"/>
              <a:cs typeface="Tahoma"/>
            </a:endParaRPr>
          </a:p>
          <a:p>
            <a:pPr marL="12700">
              <a:lnSpc>
                <a:spcPts val="1195"/>
              </a:lnSpc>
            </a:pPr>
            <a:r>
              <a:rPr sz="1050" spc="97" baseline="7936" dirty="0">
                <a:solidFill>
                  <a:srgbClr val="3333B2"/>
                </a:solidFill>
                <a:latin typeface="Lucida Sans Unicode"/>
                <a:cs typeface="Lucida Sans Unicode"/>
              </a:rPr>
              <a:t>▶  </a:t>
            </a:r>
            <a:r>
              <a:rPr sz="1000" spc="-35" dirty="0">
                <a:latin typeface="Tahoma"/>
                <a:cs typeface="Tahoma"/>
              </a:rPr>
              <a:t>Esperma </a:t>
            </a:r>
            <a:r>
              <a:rPr sz="1000" spc="-30" dirty="0">
                <a:latin typeface="Tahoma"/>
                <a:cs typeface="Tahoma"/>
              </a:rPr>
              <a:t>indo </a:t>
            </a:r>
            <a:r>
              <a:rPr sz="1000" spc="-20" dirty="0">
                <a:latin typeface="Tahoma"/>
                <a:cs typeface="Tahoma"/>
              </a:rPr>
              <a:t>fertilizar </a:t>
            </a:r>
            <a:r>
              <a:rPr sz="1000" spc="-45" dirty="0">
                <a:latin typeface="Tahoma"/>
                <a:cs typeface="Tahoma"/>
              </a:rPr>
              <a:t>o</a:t>
            </a:r>
            <a:r>
              <a:rPr sz="1000" spc="20" dirty="0">
                <a:latin typeface="Tahoma"/>
                <a:cs typeface="Tahoma"/>
              </a:rPr>
              <a:t> </a:t>
            </a:r>
            <a:r>
              <a:rPr sz="1000" spc="-35" dirty="0">
                <a:latin typeface="Tahoma"/>
                <a:cs typeface="Tahoma"/>
              </a:rPr>
              <a:t>óvulo</a:t>
            </a:r>
            <a:endParaRPr sz="1000" dirty="0">
              <a:latin typeface="Tahoma"/>
              <a:cs typeface="Tahoma"/>
            </a:endParaRPr>
          </a:p>
          <a:p>
            <a:pPr marL="12700">
              <a:lnSpc>
                <a:spcPts val="1195"/>
              </a:lnSpc>
            </a:pPr>
            <a:r>
              <a:rPr sz="1050" spc="97" baseline="7936" dirty="0">
                <a:solidFill>
                  <a:srgbClr val="3333B2"/>
                </a:solidFill>
                <a:latin typeface="Lucida Sans Unicode"/>
                <a:cs typeface="Lucida Sans Unicode"/>
              </a:rPr>
              <a:t>▶  </a:t>
            </a:r>
            <a:r>
              <a:rPr sz="1000" spc="-20" dirty="0">
                <a:latin typeface="Tahoma"/>
                <a:cs typeface="Tahoma"/>
              </a:rPr>
              <a:t>Movimento </a:t>
            </a:r>
            <a:r>
              <a:rPr sz="1000" spc="-50" dirty="0">
                <a:latin typeface="Tahoma"/>
                <a:cs typeface="Tahoma"/>
              </a:rPr>
              <a:t>das</a:t>
            </a:r>
            <a:r>
              <a:rPr sz="1000" spc="-105" dirty="0">
                <a:latin typeface="Tahoma"/>
                <a:cs typeface="Tahoma"/>
              </a:rPr>
              <a:t> </a:t>
            </a:r>
            <a:r>
              <a:rPr sz="1000" spc="-35" dirty="0">
                <a:latin typeface="Tahoma"/>
                <a:cs typeface="Tahoma"/>
              </a:rPr>
              <a:t>galáxias</a:t>
            </a:r>
            <a:endParaRPr sz="1000" dirty="0">
              <a:latin typeface="Tahoma"/>
              <a:cs typeface="Tahoma"/>
            </a:endParaRPr>
          </a:p>
          <a:p>
            <a:pPr marL="12700">
              <a:lnSpc>
                <a:spcPts val="1195"/>
              </a:lnSpc>
            </a:pPr>
            <a:r>
              <a:rPr sz="1050" spc="97" baseline="7936" dirty="0">
                <a:solidFill>
                  <a:srgbClr val="3333B2"/>
                </a:solidFill>
                <a:latin typeface="Lucida Sans Unicode"/>
                <a:cs typeface="Lucida Sans Unicode"/>
              </a:rPr>
              <a:t>▶</a:t>
            </a:r>
            <a:r>
              <a:rPr sz="1050" spc="292" baseline="7936" dirty="0">
                <a:solidFill>
                  <a:srgbClr val="3333B2"/>
                </a:solidFill>
                <a:latin typeface="Lucida Sans Unicode"/>
                <a:cs typeface="Lucida Sans Unicode"/>
              </a:rPr>
              <a:t> </a:t>
            </a:r>
            <a:r>
              <a:rPr sz="1000" spc="-35" dirty="0">
                <a:latin typeface="Tahoma"/>
                <a:cs typeface="Tahoma"/>
              </a:rPr>
              <a:t>Morcegos</a:t>
            </a:r>
            <a:endParaRPr sz="1000" dirty="0">
              <a:latin typeface="Tahoma"/>
              <a:cs typeface="Tahoma"/>
            </a:endParaRPr>
          </a:p>
          <a:p>
            <a:pPr marL="12700">
              <a:lnSpc>
                <a:spcPts val="1195"/>
              </a:lnSpc>
            </a:pPr>
            <a:r>
              <a:rPr sz="1050" spc="97" baseline="7936" dirty="0">
                <a:solidFill>
                  <a:srgbClr val="3333B2"/>
                </a:solidFill>
                <a:latin typeface="Lucida Sans Unicode"/>
                <a:cs typeface="Lucida Sans Unicode"/>
              </a:rPr>
              <a:t>▶</a:t>
            </a:r>
            <a:r>
              <a:rPr sz="1050" spc="315" baseline="7936" dirty="0">
                <a:solidFill>
                  <a:srgbClr val="3333B2"/>
                </a:solidFill>
                <a:latin typeface="Lucida Sans Unicode"/>
                <a:cs typeface="Lucida Sans Unicode"/>
              </a:rPr>
              <a:t> </a:t>
            </a:r>
            <a:r>
              <a:rPr sz="1000" spc="-45" dirty="0">
                <a:latin typeface="Tahoma"/>
                <a:cs typeface="Tahoma"/>
              </a:rPr>
              <a:t>Pássaros</a:t>
            </a:r>
            <a:endParaRPr sz="1000" dirty="0">
              <a:latin typeface="Tahoma"/>
              <a:cs typeface="Tahoma"/>
            </a:endParaRPr>
          </a:p>
          <a:p>
            <a:pPr marL="12700">
              <a:lnSpc>
                <a:spcPts val="1195"/>
              </a:lnSpc>
            </a:pPr>
            <a:r>
              <a:rPr sz="1050" spc="97" baseline="7936" dirty="0">
                <a:solidFill>
                  <a:srgbClr val="3333B2"/>
                </a:solidFill>
                <a:latin typeface="Lucida Sans Unicode"/>
                <a:cs typeface="Lucida Sans Unicode"/>
              </a:rPr>
              <a:t>▶</a:t>
            </a:r>
            <a:r>
              <a:rPr sz="1050" spc="315" baseline="7936" dirty="0">
                <a:solidFill>
                  <a:srgbClr val="3333B2"/>
                </a:solidFill>
                <a:latin typeface="Lucida Sans Unicode"/>
                <a:cs typeface="Lucida Sans Unicode"/>
              </a:rPr>
              <a:t> </a:t>
            </a:r>
            <a:r>
              <a:rPr sz="1000" spc="-40" dirty="0">
                <a:latin typeface="Tahoma"/>
                <a:cs typeface="Tahoma"/>
              </a:rPr>
              <a:t>Formigas</a:t>
            </a:r>
            <a:endParaRPr sz="1000" dirty="0">
              <a:latin typeface="Tahoma"/>
              <a:cs typeface="Tahoma"/>
            </a:endParaRPr>
          </a:p>
          <a:p>
            <a:pPr marL="12700">
              <a:lnSpc>
                <a:spcPts val="1195"/>
              </a:lnSpc>
            </a:pPr>
            <a:r>
              <a:rPr sz="1050" spc="97" baseline="7936" dirty="0">
                <a:solidFill>
                  <a:srgbClr val="3333B2"/>
                </a:solidFill>
                <a:latin typeface="Lucida Sans Unicode"/>
                <a:cs typeface="Lucida Sans Unicode"/>
              </a:rPr>
              <a:t>▶</a:t>
            </a:r>
            <a:r>
              <a:rPr sz="1050" spc="262" baseline="7936" dirty="0">
                <a:solidFill>
                  <a:srgbClr val="3333B2"/>
                </a:solidFill>
                <a:latin typeface="Lucida Sans Unicode"/>
                <a:cs typeface="Lucida Sans Unicode"/>
              </a:rPr>
              <a:t> </a:t>
            </a:r>
            <a:r>
              <a:rPr sz="1000" spc="-25" dirty="0">
                <a:latin typeface="Tahoma"/>
                <a:cs typeface="Tahoma"/>
              </a:rPr>
              <a:t>Abelhas</a:t>
            </a:r>
            <a:endParaRPr sz="1000" dirty="0">
              <a:latin typeface="Tahoma"/>
              <a:cs typeface="Tahoma"/>
            </a:endParaRPr>
          </a:p>
          <a:p>
            <a:pPr marL="12700">
              <a:lnSpc>
                <a:spcPts val="1200"/>
              </a:lnSpc>
            </a:pPr>
            <a:r>
              <a:rPr sz="1050" spc="97" baseline="7936" dirty="0">
                <a:solidFill>
                  <a:srgbClr val="3333B2"/>
                </a:solidFill>
                <a:latin typeface="Lucida Sans Unicode"/>
                <a:cs typeface="Lucida Sans Unicode"/>
              </a:rPr>
              <a:t>▶</a:t>
            </a:r>
            <a:r>
              <a:rPr sz="1050" spc="277" baseline="7936" dirty="0">
                <a:solidFill>
                  <a:srgbClr val="3333B2"/>
                </a:solidFill>
                <a:latin typeface="Lucida Sans Unicode"/>
                <a:cs typeface="Lucida Sans Unicode"/>
              </a:rPr>
              <a:t> </a:t>
            </a:r>
            <a:r>
              <a:rPr sz="1000" spc="-25" dirty="0">
                <a:latin typeface="Tahoma"/>
                <a:cs typeface="Tahoma"/>
              </a:rPr>
              <a:t>Moscas</a:t>
            </a:r>
            <a:endParaRPr sz="1000" dirty="0">
              <a:latin typeface="Tahoma"/>
              <a:cs typeface="Tahoma"/>
            </a:endParaRPr>
          </a:p>
        </p:txBody>
      </p:sp>
      <p:sp>
        <p:nvSpPr>
          <p:cNvPr id="5" name="object 2"/>
          <p:cNvSpPr txBox="1">
            <a:spLocks/>
          </p:cNvSpPr>
          <p:nvPr/>
        </p:nvSpPr>
        <p:spPr>
          <a:xfrm>
            <a:off x="181712" y="139700"/>
            <a:ext cx="4851298" cy="215444"/>
          </a:xfrm>
          <a:prstGeom prst="rect">
            <a:avLst/>
          </a:prstGeom>
        </p:spPr>
        <p:txBody>
          <a:bodyPr vert="horz" wrap="square" lIns="0" tIns="0" rIns="0" bIns="0" rtlCol="0">
            <a:spAutoFit/>
          </a:bodyPr>
          <a:lstStyle>
            <a:lvl1pPr>
              <a:defRPr sz="1400" b="0" i="0">
                <a:solidFill>
                  <a:srgbClr val="3333B2"/>
                </a:solidFill>
                <a:latin typeface="Tahoma"/>
                <a:ea typeface="+mj-ea"/>
                <a:cs typeface="Tahoma"/>
              </a:defRPr>
            </a:lvl1pPr>
          </a:lstStyle>
          <a:p>
            <a:pPr marL="12700"/>
            <a:r>
              <a:rPr lang="pt-BR" kern="0" spc="-20" dirty="0"/>
              <a:t>“Novas </a:t>
            </a:r>
            <a:r>
              <a:rPr lang="pt-BR" kern="0" spc="-50" dirty="0"/>
              <a:t>inspirações </a:t>
            </a:r>
            <a:r>
              <a:rPr lang="pt-BR" kern="0" spc="-70" dirty="0"/>
              <a:t>são </a:t>
            </a:r>
            <a:r>
              <a:rPr lang="pt-BR" kern="0" spc="-85" dirty="0"/>
              <a:t>sempre </a:t>
            </a:r>
            <a:r>
              <a:rPr lang="pt-BR" kern="0" spc="-70" dirty="0"/>
              <a:t>melhores </a:t>
            </a:r>
            <a:r>
              <a:rPr lang="pt-BR" kern="0" spc="-80" dirty="0"/>
              <a:t>que </a:t>
            </a:r>
            <a:r>
              <a:rPr lang="pt-BR" kern="0" spc="-75" dirty="0"/>
              <a:t>os </a:t>
            </a:r>
            <a:r>
              <a:rPr lang="pt-BR" kern="0" spc="-25" dirty="0"/>
              <a:t>antigos”</a:t>
            </a:r>
          </a:p>
        </p:txBody>
      </p:sp>
      <p:sp>
        <p:nvSpPr>
          <p:cNvPr id="6" name="object 3"/>
          <p:cNvSpPr txBox="1"/>
          <p:nvPr/>
        </p:nvSpPr>
        <p:spPr>
          <a:xfrm>
            <a:off x="311150" y="524689"/>
            <a:ext cx="3124200" cy="615553"/>
          </a:xfrm>
          <a:prstGeom prst="rect">
            <a:avLst/>
          </a:prstGeom>
        </p:spPr>
        <p:txBody>
          <a:bodyPr vert="horz" wrap="square" lIns="0" tIns="0" rIns="0" bIns="0" rtlCol="0">
            <a:spAutoFit/>
          </a:bodyPr>
          <a:lstStyle/>
          <a:p>
            <a:pPr marL="12700">
              <a:lnSpc>
                <a:spcPts val="1200"/>
              </a:lnSpc>
            </a:pPr>
            <a:r>
              <a:rPr sz="1050" spc="97" baseline="7936" dirty="0">
                <a:solidFill>
                  <a:srgbClr val="3333B2"/>
                </a:solidFill>
                <a:latin typeface="Lucida Sans Unicode"/>
                <a:cs typeface="Lucida Sans Unicode"/>
              </a:rPr>
              <a:t>▶  </a:t>
            </a:r>
            <a:r>
              <a:rPr sz="1000" spc="-20" dirty="0">
                <a:latin typeface="Tahoma"/>
                <a:cs typeface="Tahoma"/>
              </a:rPr>
              <a:t>Não </a:t>
            </a:r>
            <a:r>
              <a:rPr sz="1000" spc="-40" dirty="0">
                <a:latin typeface="Tahoma"/>
                <a:cs typeface="Tahoma"/>
              </a:rPr>
              <a:t>existe </a:t>
            </a:r>
            <a:r>
              <a:rPr sz="1000" spc="-20" dirty="0">
                <a:latin typeface="Tahoma"/>
                <a:cs typeface="Tahoma"/>
              </a:rPr>
              <a:t>tanto </a:t>
            </a:r>
            <a:r>
              <a:rPr sz="1000" spc="-25" dirty="0">
                <a:latin typeface="Tahoma"/>
                <a:cs typeface="Tahoma"/>
              </a:rPr>
              <a:t>foco </a:t>
            </a:r>
            <a:r>
              <a:rPr sz="1000" spc="-70" dirty="0">
                <a:latin typeface="Tahoma"/>
                <a:cs typeface="Tahoma"/>
              </a:rPr>
              <a:t>em </a:t>
            </a:r>
            <a:r>
              <a:rPr sz="1000" spc="-20" dirty="0">
                <a:latin typeface="Tahoma"/>
                <a:cs typeface="Tahoma"/>
              </a:rPr>
              <a:t>otimizar </a:t>
            </a:r>
            <a:r>
              <a:rPr sz="1000" spc="-45" dirty="0">
                <a:latin typeface="Tahoma"/>
                <a:cs typeface="Tahoma"/>
              </a:rPr>
              <a:t>o</a:t>
            </a:r>
            <a:r>
              <a:rPr sz="1000" spc="195" dirty="0">
                <a:latin typeface="Tahoma"/>
                <a:cs typeface="Tahoma"/>
              </a:rPr>
              <a:t> </a:t>
            </a:r>
            <a:r>
              <a:rPr sz="1000" spc="-30" dirty="0">
                <a:latin typeface="Tahoma"/>
                <a:cs typeface="Tahoma"/>
              </a:rPr>
              <a:t>antigo</a:t>
            </a:r>
            <a:endParaRPr sz="1000" dirty="0">
              <a:latin typeface="Tahoma"/>
              <a:cs typeface="Tahoma"/>
            </a:endParaRPr>
          </a:p>
          <a:p>
            <a:pPr marL="12700">
              <a:lnSpc>
                <a:spcPts val="1195"/>
              </a:lnSpc>
            </a:pPr>
            <a:r>
              <a:rPr sz="1050" spc="97" baseline="7936" dirty="0">
                <a:solidFill>
                  <a:srgbClr val="3333B2"/>
                </a:solidFill>
                <a:latin typeface="Lucida Sans Unicode"/>
                <a:cs typeface="Lucida Sans Unicode"/>
              </a:rPr>
              <a:t>▶  </a:t>
            </a:r>
            <a:r>
              <a:rPr sz="1000" spc="25" dirty="0">
                <a:latin typeface="Tahoma"/>
                <a:cs typeface="Tahoma"/>
              </a:rPr>
              <a:t>O </a:t>
            </a:r>
            <a:r>
              <a:rPr sz="1000" spc="-40" dirty="0">
                <a:latin typeface="Tahoma"/>
                <a:cs typeface="Tahoma"/>
              </a:rPr>
              <a:t>ambiente </a:t>
            </a:r>
            <a:r>
              <a:rPr sz="1000" spc="-85" dirty="0">
                <a:latin typeface="Tahoma"/>
                <a:cs typeface="Tahoma"/>
              </a:rPr>
              <a:t>é</a:t>
            </a:r>
            <a:r>
              <a:rPr sz="1000" spc="-75" dirty="0">
                <a:latin typeface="Tahoma"/>
                <a:cs typeface="Tahoma"/>
              </a:rPr>
              <a:t> </a:t>
            </a:r>
            <a:r>
              <a:rPr sz="1000" spc="-40" dirty="0">
                <a:latin typeface="Tahoma"/>
                <a:cs typeface="Tahoma"/>
              </a:rPr>
              <a:t>diferente</a:t>
            </a:r>
            <a:endParaRPr sz="1000" dirty="0">
              <a:latin typeface="Tahoma"/>
              <a:cs typeface="Tahoma"/>
            </a:endParaRPr>
          </a:p>
          <a:p>
            <a:pPr marL="12700">
              <a:lnSpc>
                <a:spcPts val="1200"/>
              </a:lnSpc>
            </a:pPr>
            <a:r>
              <a:rPr sz="1050" spc="97" baseline="7936" dirty="0">
                <a:solidFill>
                  <a:srgbClr val="3333B2"/>
                </a:solidFill>
                <a:latin typeface="Lucida Sans Unicode"/>
                <a:cs typeface="Lucida Sans Unicode"/>
              </a:rPr>
              <a:t>▶  </a:t>
            </a:r>
            <a:r>
              <a:rPr sz="1000" spc="-20" dirty="0">
                <a:latin typeface="Tahoma"/>
                <a:cs typeface="Tahoma"/>
              </a:rPr>
              <a:t>Os </a:t>
            </a:r>
            <a:r>
              <a:rPr sz="1000" spc="-45" dirty="0">
                <a:latin typeface="Tahoma"/>
                <a:cs typeface="Tahoma"/>
              </a:rPr>
              <a:t>testes </a:t>
            </a:r>
            <a:r>
              <a:rPr sz="1000" spc="-65" dirty="0">
                <a:latin typeface="Tahoma"/>
                <a:cs typeface="Tahoma"/>
              </a:rPr>
              <a:t>de </a:t>
            </a:r>
            <a:r>
              <a:rPr sz="1000" spc="-40" dirty="0">
                <a:latin typeface="Tahoma"/>
                <a:cs typeface="Tahoma"/>
              </a:rPr>
              <a:t>benchmark </a:t>
            </a:r>
            <a:r>
              <a:rPr sz="1000" spc="-55" dirty="0" err="1">
                <a:latin typeface="Tahoma"/>
                <a:cs typeface="Tahoma"/>
              </a:rPr>
              <a:t>são</a:t>
            </a:r>
            <a:r>
              <a:rPr sz="1000" spc="150" dirty="0">
                <a:latin typeface="Tahoma"/>
                <a:cs typeface="Tahoma"/>
              </a:rPr>
              <a:t> </a:t>
            </a:r>
            <a:r>
              <a:rPr sz="1000" spc="-25" dirty="0" err="1">
                <a:latin typeface="Tahoma"/>
                <a:cs typeface="Tahoma"/>
              </a:rPr>
              <a:t>limitados</a:t>
            </a:r>
            <a:endParaRPr lang="en-US" sz="1000" spc="-25" dirty="0">
              <a:latin typeface="Tahoma"/>
              <a:cs typeface="Tahoma"/>
            </a:endParaRPr>
          </a:p>
          <a:p>
            <a:pPr marL="12700">
              <a:lnSpc>
                <a:spcPts val="1200"/>
              </a:lnSpc>
            </a:pPr>
            <a:r>
              <a:rPr lang="pt-BR" sz="1050" spc="97" baseline="7936" dirty="0">
                <a:solidFill>
                  <a:srgbClr val="3333B2"/>
                </a:solidFill>
                <a:latin typeface="Lucida Sans Unicode"/>
                <a:cs typeface="Lucida Sans Unicode"/>
              </a:rPr>
              <a:t>▶  </a:t>
            </a:r>
            <a:r>
              <a:rPr lang="pt-BR" sz="1000" spc="-20" dirty="0">
                <a:latin typeface="Tahoma"/>
                <a:cs typeface="Tahoma"/>
              </a:rPr>
              <a:t>Ajuste de parâmetros para problemas específicos </a:t>
            </a:r>
            <a:endParaRPr lang="pt-BR" sz="1000" dirty="0">
              <a:latin typeface="Tahoma"/>
              <a:cs typeface="Tahoma"/>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602" y="215900"/>
            <a:ext cx="4851298" cy="215444"/>
          </a:xfrm>
          <a:prstGeom prst="rect">
            <a:avLst/>
          </a:prstGeom>
        </p:spPr>
        <p:txBody>
          <a:bodyPr vert="horz" wrap="square" lIns="0" tIns="0" rIns="0" bIns="0" rtlCol="0">
            <a:spAutoFit/>
          </a:bodyPr>
          <a:lstStyle/>
          <a:p>
            <a:pPr marL="12700">
              <a:lnSpc>
                <a:spcPct val="100000"/>
              </a:lnSpc>
            </a:pPr>
            <a:r>
              <a:rPr spc="-20" dirty="0"/>
              <a:t>“Novas </a:t>
            </a:r>
            <a:r>
              <a:rPr spc="-50" dirty="0"/>
              <a:t>inspirações </a:t>
            </a:r>
            <a:r>
              <a:rPr spc="-70" dirty="0"/>
              <a:t>são </a:t>
            </a:r>
            <a:r>
              <a:rPr spc="-85" dirty="0"/>
              <a:t>sempre </a:t>
            </a:r>
            <a:r>
              <a:rPr spc="-70" dirty="0"/>
              <a:t>melhores </a:t>
            </a:r>
            <a:r>
              <a:rPr spc="-80" dirty="0"/>
              <a:t>que </a:t>
            </a:r>
            <a:r>
              <a:rPr spc="-75" dirty="0" err="1"/>
              <a:t>os</a:t>
            </a:r>
            <a:r>
              <a:rPr spc="-75" dirty="0"/>
              <a:t> </a:t>
            </a:r>
            <a:r>
              <a:rPr spc="-25" dirty="0" err="1"/>
              <a:t>antigos</a:t>
            </a:r>
            <a:r>
              <a:rPr spc="-25" dirty="0"/>
              <a:t>”</a:t>
            </a:r>
          </a:p>
        </p:txBody>
      </p:sp>
      <p:sp>
        <p:nvSpPr>
          <p:cNvPr id="3" name="object 3"/>
          <p:cNvSpPr txBox="1"/>
          <p:nvPr/>
        </p:nvSpPr>
        <p:spPr>
          <a:xfrm>
            <a:off x="269977" y="901700"/>
            <a:ext cx="4692548" cy="1459374"/>
          </a:xfrm>
          <a:prstGeom prst="rect">
            <a:avLst/>
          </a:prstGeom>
        </p:spPr>
        <p:txBody>
          <a:bodyPr vert="horz" wrap="square" lIns="0" tIns="0" rIns="0" bIns="0" rtlCol="0">
            <a:spAutoFit/>
          </a:bodyPr>
          <a:lstStyle/>
          <a:p>
            <a:pPr marL="12700">
              <a:lnSpc>
                <a:spcPct val="100000"/>
              </a:lnSpc>
            </a:pPr>
            <a:r>
              <a:rPr sz="1000" spc="-20" dirty="0">
                <a:latin typeface="Tahoma"/>
                <a:cs typeface="Tahoma"/>
              </a:rPr>
              <a:t>Não </a:t>
            </a:r>
            <a:r>
              <a:rPr sz="1000" spc="-50" dirty="0">
                <a:latin typeface="Tahoma"/>
                <a:cs typeface="Tahoma"/>
              </a:rPr>
              <a:t>responde </a:t>
            </a:r>
            <a:r>
              <a:rPr sz="1000" spc="-40" dirty="0">
                <a:latin typeface="Tahoma"/>
                <a:cs typeface="Tahoma"/>
              </a:rPr>
              <a:t>perguntas</a:t>
            </a:r>
            <a:r>
              <a:rPr sz="1000" spc="65" dirty="0">
                <a:latin typeface="Tahoma"/>
                <a:cs typeface="Tahoma"/>
              </a:rPr>
              <a:t> </a:t>
            </a:r>
            <a:r>
              <a:rPr sz="1000" spc="-50" dirty="0">
                <a:latin typeface="Tahoma"/>
                <a:cs typeface="Tahoma"/>
              </a:rPr>
              <a:t>como:</a:t>
            </a:r>
            <a:endParaRPr sz="1000" dirty="0">
              <a:latin typeface="Tahoma"/>
              <a:cs typeface="Tahoma"/>
            </a:endParaRPr>
          </a:p>
          <a:p>
            <a:pPr>
              <a:lnSpc>
                <a:spcPct val="100000"/>
              </a:lnSpc>
              <a:spcBef>
                <a:spcPts val="55"/>
              </a:spcBef>
            </a:pPr>
            <a:endParaRPr sz="900" dirty="0">
              <a:latin typeface="Times New Roman"/>
              <a:cs typeface="Times New Roman"/>
            </a:endParaRPr>
          </a:p>
          <a:p>
            <a:pPr marL="123189">
              <a:lnSpc>
                <a:spcPct val="150000"/>
              </a:lnSpc>
            </a:pPr>
            <a:r>
              <a:rPr sz="1050" spc="97" baseline="7936" dirty="0">
                <a:solidFill>
                  <a:srgbClr val="3333B2"/>
                </a:solidFill>
                <a:latin typeface="Lucida Sans Unicode"/>
                <a:cs typeface="Lucida Sans Unicode"/>
              </a:rPr>
              <a:t>▶  </a:t>
            </a:r>
            <a:r>
              <a:rPr sz="1000" spc="-15" dirty="0">
                <a:latin typeface="Tahoma"/>
                <a:cs typeface="Tahoma"/>
              </a:rPr>
              <a:t>Qual </a:t>
            </a:r>
            <a:r>
              <a:rPr sz="1000" spc="-85" dirty="0">
                <a:latin typeface="Tahoma"/>
                <a:cs typeface="Tahoma"/>
              </a:rPr>
              <a:t>é </a:t>
            </a:r>
            <a:r>
              <a:rPr sz="1000" spc="-50" dirty="0">
                <a:latin typeface="Tahoma"/>
                <a:cs typeface="Tahoma"/>
              </a:rPr>
              <a:t>a </a:t>
            </a:r>
            <a:r>
              <a:rPr sz="1000" spc="-35" dirty="0">
                <a:latin typeface="Tahoma"/>
                <a:cs typeface="Tahoma"/>
              </a:rPr>
              <a:t>qualidade </a:t>
            </a:r>
            <a:r>
              <a:rPr sz="1000" spc="-45" dirty="0">
                <a:latin typeface="Tahoma"/>
                <a:cs typeface="Tahoma"/>
              </a:rPr>
              <a:t>da melhor </a:t>
            </a:r>
            <a:r>
              <a:rPr sz="1000" spc="-40" dirty="0" err="1">
                <a:latin typeface="Tahoma"/>
                <a:cs typeface="Tahoma"/>
              </a:rPr>
              <a:t>solução</a:t>
            </a:r>
            <a:r>
              <a:rPr sz="1000" spc="-40" dirty="0">
                <a:latin typeface="Tahoma"/>
                <a:cs typeface="Tahoma"/>
              </a:rPr>
              <a:t> </a:t>
            </a:r>
            <a:r>
              <a:rPr sz="1000" spc="-35" dirty="0" err="1">
                <a:latin typeface="Tahoma"/>
                <a:cs typeface="Tahoma"/>
              </a:rPr>
              <a:t>encontrada</a:t>
            </a:r>
            <a:r>
              <a:rPr sz="1000" spc="-35" dirty="0">
                <a:latin typeface="Tahoma"/>
                <a:cs typeface="Tahoma"/>
              </a:rPr>
              <a:t>?</a:t>
            </a:r>
            <a:endParaRPr sz="1000" dirty="0">
              <a:latin typeface="Tahoma"/>
              <a:cs typeface="Tahoma"/>
            </a:endParaRPr>
          </a:p>
          <a:p>
            <a:pPr marL="123189">
              <a:lnSpc>
                <a:spcPct val="150000"/>
              </a:lnSpc>
            </a:pPr>
            <a:r>
              <a:rPr sz="1050" spc="97" baseline="7936" dirty="0">
                <a:solidFill>
                  <a:srgbClr val="3333B2"/>
                </a:solidFill>
                <a:latin typeface="Lucida Sans Unicode"/>
                <a:cs typeface="Lucida Sans Unicode"/>
              </a:rPr>
              <a:t>▶  </a:t>
            </a:r>
            <a:r>
              <a:rPr sz="1000" spc="-25" dirty="0">
                <a:latin typeface="Tahoma"/>
                <a:cs typeface="Tahoma"/>
              </a:rPr>
              <a:t>Quanto </a:t>
            </a:r>
            <a:r>
              <a:rPr sz="1000" spc="-35" dirty="0">
                <a:latin typeface="Tahoma"/>
                <a:cs typeface="Tahoma"/>
              </a:rPr>
              <a:t>tempo </a:t>
            </a:r>
            <a:r>
              <a:rPr sz="1000" spc="-40" dirty="0">
                <a:latin typeface="Tahoma"/>
                <a:cs typeface="Tahoma"/>
              </a:rPr>
              <a:t>leva </a:t>
            </a:r>
            <a:r>
              <a:rPr sz="1000" spc="-45" dirty="0">
                <a:latin typeface="Tahoma"/>
                <a:cs typeface="Tahoma"/>
              </a:rPr>
              <a:t>para </a:t>
            </a:r>
            <a:r>
              <a:rPr sz="1000" spc="-40" dirty="0">
                <a:latin typeface="Tahoma"/>
                <a:cs typeface="Tahoma"/>
              </a:rPr>
              <a:t>determinar </a:t>
            </a:r>
            <a:r>
              <a:rPr sz="1000" spc="-50" dirty="0">
                <a:latin typeface="Tahoma"/>
                <a:cs typeface="Tahoma"/>
              </a:rPr>
              <a:t>a </a:t>
            </a:r>
            <a:r>
              <a:rPr sz="1000" spc="-45" dirty="0" err="1">
                <a:latin typeface="Tahoma"/>
                <a:cs typeface="Tahoma"/>
              </a:rPr>
              <a:t>melhor</a:t>
            </a:r>
            <a:r>
              <a:rPr sz="1000" spc="-45" dirty="0">
                <a:latin typeface="Tahoma"/>
                <a:cs typeface="Tahoma"/>
              </a:rPr>
              <a:t> </a:t>
            </a:r>
            <a:r>
              <a:rPr sz="1000" spc="-35" dirty="0" err="1">
                <a:latin typeface="Tahoma"/>
                <a:cs typeface="Tahoma"/>
              </a:rPr>
              <a:t>solução</a:t>
            </a:r>
            <a:r>
              <a:rPr sz="1000" spc="-35" dirty="0">
                <a:latin typeface="Tahoma"/>
                <a:cs typeface="Tahoma"/>
              </a:rPr>
              <a:t>?</a:t>
            </a:r>
            <a:endParaRPr sz="1000" dirty="0">
              <a:latin typeface="Tahoma"/>
              <a:cs typeface="Tahoma"/>
            </a:endParaRPr>
          </a:p>
          <a:p>
            <a:pPr marL="123189">
              <a:lnSpc>
                <a:spcPct val="150000"/>
              </a:lnSpc>
            </a:pPr>
            <a:r>
              <a:rPr sz="1050" spc="97" baseline="7936" dirty="0">
                <a:solidFill>
                  <a:srgbClr val="3333B2"/>
                </a:solidFill>
                <a:latin typeface="Lucida Sans Unicode"/>
                <a:cs typeface="Lucida Sans Unicode"/>
              </a:rPr>
              <a:t>▶  </a:t>
            </a:r>
            <a:r>
              <a:rPr sz="1000" spc="-30" dirty="0">
                <a:latin typeface="Tahoma"/>
                <a:cs typeface="Tahoma"/>
              </a:rPr>
              <a:t>Quão rápido </a:t>
            </a:r>
            <a:r>
              <a:rPr sz="1000" spc="-45" dirty="0">
                <a:latin typeface="Tahoma"/>
                <a:cs typeface="Tahoma"/>
              </a:rPr>
              <a:t>o </a:t>
            </a:r>
            <a:r>
              <a:rPr sz="1000" spc="-30" dirty="0">
                <a:latin typeface="Tahoma"/>
                <a:cs typeface="Tahoma"/>
              </a:rPr>
              <a:t>algoritmo </a:t>
            </a:r>
            <a:r>
              <a:rPr sz="1000" spc="-35" dirty="0">
                <a:latin typeface="Tahoma"/>
                <a:cs typeface="Tahoma"/>
              </a:rPr>
              <a:t>encontra </a:t>
            </a:r>
            <a:r>
              <a:rPr sz="1000" spc="-45" dirty="0">
                <a:latin typeface="Tahoma"/>
                <a:cs typeface="Tahoma"/>
              </a:rPr>
              <a:t>boas</a:t>
            </a:r>
            <a:r>
              <a:rPr sz="1000" spc="170" dirty="0">
                <a:latin typeface="Tahoma"/>
                <a:cs typeface="Tahoma"/>
              </a:rPr>
              <a:t> </a:t>
            </a:r>
            <a:r>
              <a:rPr sz="1000" spc="-40" dirty="0">
                <a:latin typeface="Tahoma"/>
                <a:cs typeface="Tahoma"/>
              </a:rPr>
              <a:t>soluções?</a:t>
            </a:r>
            <a:endParaRPr sz="1000" dirty="0">
              <a:latin typeface="Tahoma"/>
              <a:cs typeface="Tahoma"/>
            </a:endParaRPr>
          </a:p>
          <a:p>
            <a:pPr marL="265430" marR="285750" indent="-142875">
              <a:lnSpc>
                <a:spcPct val="150000"/>
              </a:lnSpc>
              <a:spcBef>
                <a:spcPts val="35"/>
              </a:spcBef>
            </a:pPr>
            <a:r>
              <a:rPr sz="1050" spc="97" baseline="7936" dirty="0">
                <a:solidFill>
                  <a:srgbClr val="3333B2"/>
                </a:solidFill>
                <a:latin typeface="Lucida Sans Unicode"/>
                <a:cs typeface="Lucida Sans Unicode"/>
              </a:rPr>
              <a:t>▶ </a:t>
            </a:r>
            <a:r>
              <a:rPr lang="en-US" sz="1050" spc="97" baseline="7936" dirty="0">
                <a:solidFill>
                  <a:srgbClr val="3333B2"/>
                </a:solidFill>
                <a:latin typeface="Lucida Sans Unicode"/>
                <a:cs typeface="Lucida Sans Unicode"/>
              </a:rPr>
              <a:t> </a:t>
            </a:r>
            <a:r>
              <a:rPr sz="1000" spc="-30" dirty="0" err="1">
                <a:latin typeface="Tahoma"/>
                <a:cs typeface="Tahoma"/>
              </a:rPr>
              <a:t>Quão</a:t>
            </a:r>
            <a:r>
              <a:rPr sz="1000" spc="-30" dirty="0">
                <a:latin typeface="Tahoma"/>
                <a:cs typeface="Tahoma"/>
              </a:rPr>
              <a:t> </a:t>
            </a:r>
            <a:r>
              <a:rPr sz="1000" spc="-40" dirty="0" err="1">
                <a:latin typeface="Tahoma"/>
                <a:cs typeface="Tahoma"/>
              </a:rPr>
              <a:t>long</a:t>
            </a:r>
            <a:r>
              <a:rPr lang="en-US" sz="1000" spc="-40" dirty="0" err="1">
                <a:latin typeface="Tahoma"/>
                <a:cs typeface="Tahoma"/>
              </a:rPr>
              <a:t>e</a:t>
            </a:r>
            <a:r>
              <a:rPr sz="1000" spc="-40" dirty="0">
                <a:latin typeface="Tahoma"/>
                <a:cs typeface="Tahoma"/>
              </a:rPr>
              <a:t> </a:t>
            </a:r>
            <a:r>
              <a:rPr sz="1000" spc="-45" dirty="0">
                <a:latin typeface="Tahoma"/>
                <a:cs typeface="Tahoma"/>
              </a:rPr>
              <a:t>está </a:t>
            </a:r>
            <a:r>
              <a:rPr sz="1000" spc="-50" dirty="0">
                <a:latin typeface="Tahoma"/>
                <a:cs typeface="Tahoma"/>
              </a:rPr>
              <a:t>a </a:t>
            </a:r>
            <a:r>
              <a:rPr sz="1000" spc="-45" dirty="0">
                <a:latin typeface="Tahoma"/>
                <a:cs typeface="Tahoma"/>
              </a:rPr>
              <a:t>melhor </a:t>
            </a:r>
            <a:r>
              <a:rPr sz="1000" spc="-40" dirty="0">
                <a:latin typeface="Tahoma"/>
                <a:cs typeface="Tahoma"/>
              </a:rPr>
              <a:t>solução </a:t>
            </a:r>
            <a:r>
              <a:rPr sz="1000" spc="-70" dirty="0">
                <a:latin typeface="Tahoma"/>
                <a:cs typeface="Tahoma"/>
              </a:rPr>
              <a:t>em </a:t>
            </a:r>
            <a:r>
              <a:rPr sz="1000" spc="-40" dirty="0">
                <a:latin typeface="Tahoma"/>
                <a:cs typeface="Tahoma"/>
              </a:rPr>
              <a:t>relação </a:t>
            </a:r>
            <a:r>
              <a:rPr sz="1000" spc="-60" dirty="0">
                <a:latin typeface="Tahoma"/>
                <a:cs typeface="Tahoma"/>
              </a:rPr>
              <a:t>as </a:t>
            </a:r>
            <a:r>
              <a:rPr sz="1000" spc="-40" dirty="0">
                <a:latin typeface="Tahoma"/>
                <a:cs typeface="Tahoma"/>
              </a:rPr>
              <a:t>mais </a:t>
            </a:r>
            <a:r>
              <a:rPr sz="1000" spc="-30" dirty="0">
                <a:latin typeface="Tahoma"/>
                <a:cs typeface="Tahoma"/>
              </a:rPr>
              <a:t>facilmente  </a:t>
            </a:r>
            <a:r>
              <a:rPr sz="1000" spc="-40" dirty="0">
                <a:latin typeface="Tahoma"/>
                <a:cs typeface="Tahoma"/>
              </a:rPr>
              <a:t>encontradas?</a:t>
            </a:r>
            <a:endParaRPr sz="1000" dirty="0">
              <a:latin typeface="Tahoma"/>
              <a:cs typeface="Tahoma"/>
            </a:endParaRPr>
          </a:p>
          <a:p>
            <a:pPr marL="123189">
              <a:lnSpc>
                <a:spcPct val="150000"/>
              </a:lnSpc>
            </a:pPr>
            <a:r>
              <a:rPr sz="1050" spc="97" baseline="7936" dirty="0">
                <a:solidFill>
                  <a:srgbClr val="3333B2"/>
                </a:solidFill>
                <a:latin typeface="Lucida Sans Unicode"/>
                <a:cs typeface="Lucida Sans Unicode"/>
              </a:rPr>
              <a:t>▶  </a:t>
            </a:r>
            <a:r>
              <a:rPr sz="1000" spc="-25" dirty="0">
                <a:latin typeface="Tahoma"/>
                <a:cs typeface="Tahoma"/>
              </a:rPr>
              <a:t>Vale </a:t>
            </a:r>
            <a:r>
              <a:rPr sz="1000" spc="-50" dirty="0">
                <a:latin typeface="Tahoma"/>
                <a:cs typeface="Tahoma"/>
              </a:rPr>
              <a:t>á pena </a:t>
            </a:r>
            <a:r>
              <a:rPr sz="1000" spc="-45" dirty="0">
                <a:latin typeface="Tahoma"/>
                <a:cs typeface="Tahoma"/>
              </a:rPr>
              <a:t>o </a:t>
            </a:r>
            <a:r>
              <a:rPr sz="1000" spc="-55" dirty="0">
                <a:latin typeface="Tahoma"/>
                <a:cs typeface="Tahoma"/>
              </a:rPr>
              <a:t>uso </a:t>
            </a:r>
            <a:r>
              <a:rPr sz="1000" spc="-70" dirty="0">
                <a:latin typeface="Tahoma"/>
                <a:cs typeface="Tahoma"/>
              </a:rPr>
              <a:t>desse </a:t>
            </a:r>
            <a:r>
              <a:rPr sz="1000" spc="-30" dirty="0">
                <a:latin typeface="Tahoma"/>
                <a:cs typeface="Tahoma"/>
              </a:rPr>
              <a:t>algoritmo </a:t>
            </a:r>
            <a:r>
              <a:rPr sz="1000" spc="-45" dirty="0">
                <a:latin typeface="Tahoma"/>
                <a:cs typeface="Tahoma"/>
              </a:rPr>
              <a:t>dada </a:t>
            </a:r>
            <a:r>
              <a:rPr sz="1000" spc="-55" dirty="0">
                <a:latin typeface="Tahoma"/>
                <a:cs typeface="Tahoma"/>
              </a:rPr>
              <a:t>sua </a:t>
            </a:r>
            <a:r>
              <a:rPr sz="1000" spc="-40" dirty="0">
                <a:latin typeface="Tahoma"/>
                <a:cs typeface="Tahoma"/>
              </a:rPr>
              <a:t>complexidade </a:t>
            </a:r>
            <a:r>
              <a:rPr sz="1000" spc="-85" dirty="0">
                <a:latin typeface="Tahoma"/>
                <a:cs typeface="Tahoma"/>
              </a:rPr>
              <a:t>e  </a:t>
            </a:r>
            <a:r>
              <a:rPr sz="1000" spc="-40" dirty="0" err="1">
                <a:latin typeface="Tahoma"/>
                <a:cs typeface="Tahoma"/>
              </a:rPr>
              <a:t>soluções</a:t>
            </a:r>
            <a:r>
              <a:rPr sz="1000" spc="-40" dirty="0">
                <a:latin typeface="Tahoma"/>
                <a:cs typeface="Tahoma"/>
              </a:rPr>
              <a:t>?</a:t>
            </a:r>
            <a:endParaRPr sz="1000" dirty="0">
              <a:latin typeface="Tahoma"/>
              <a:cs typeface="Tahoma"/>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0" dirty="0"/>
              <a:t>Princípios </a:t>
            </a:r>
            <a:r>
              <a:rPr spc="-60" dirty="0"/>
              <a:t>da </a:t>
            </a:r>
            <a:r>
              <a:rPr spc="-45" dirty="0"/>
              <a:t>construção </a:t>
            </a:r>
            <a:r>
              <a:rPr spc="-85" dirty="0"/>
              <a:t>de  </a:t>
            </a:r>
            <a:r>
              <a:rPr spc="-45" dirty="0"/>
              <a:t>heurísticas</a:t>
            </a:r>
          </a:p>
        </p:txBody>
      </p:sp>
      <p:sp>
        <p:nvSpPr>
          <p:cNvPr id="3" name="object 3"/>
          <p:cNvSpPr txBox="1"/>
          <p:nvPr/>
        </p:nvSpPr>
        <p:spPr>
          <a:xfrm>
            <a:off x="463550" y="977900"/>
            <a:ext cx="4345940" cy="1151597"/>
          </a:xfrm>
          <a:prstGeom prst="rect">
            <a:avLst/>
          </a:prstGeom>
        </p:spPr>
        <p:txBody>
          <a:bodyPr vert="horz" wrap="square" lIns="0" tIns="0" rIns="0" bIns="0" rtlCol="0">
            <a:spAutoFit/>
          </a:bodyPr>
          <a:lstStyle/>
          <a:p>
            <a:pPr marL="123189">
              <a:lnSpc>
                <a:spcPct val="150000"/>
              </a:lnSpc>
            </a:pPr>
            <a:r>
              <a:rPr sz="1050" spc="97" baseline="7936" dirty="0">
                <a:solidFill>
                  <a:srgbClr val="3333B2"/>
                </a:solidFill>
                <a:latin typeface="Lucida Sans Unicode"/>
                <a:cs typeface="Lucida Sans Unicode"/>
              </a:rPr>
              <a:t>▶</a:t>
            </a:r>
            <a:r>
              <a:rPr sz="1050" spc="277" baseline="7936" dirty="0">
                <a:solidFill>
                  <a:srgbClr val="3333B2"/>
                </a:solidFill>
                <a:latin typeface="Lucida Sans Unicode"/>
                <a:cs typeface="Lucida Sans Unicode"/>
              </a:rPr>
              <a:t> </a:t>
            </a:r>
            <a:r>
              <a:rPr sz="1000" spc="-20" dirty="0">
                <a:latin typeface="Tahoma"/>
                <a:cs typeface="Tahoma"/>
              </a:rPr>
              <a:t>Analogia</a:t>
            </a:r>
            <a:endParaRPr sz="1000" dirty="0">
              <a:latin typeface="Tahoma"/>
              <a:cs typeface="Tahoma"/>
            </a:endParaRPr>
          </a:p>
          <a:p>
            <a:pPr marL="123189">
              <a:lnSpc>
                <a:spcPct val="150000"/>
              </a:lnSpc>
            </a:pPr>
            <a:r>
              <a:rPr sz="1050" spc="97" baseline="7936" dirty="0">
                <a:solidFill>
                  <a:srgbClr val="3333B2"/>
                </a:solidFill>
                <a:latin typeface="Lucida Sans Unicode"/>
                <a:cs typeface="Lucida Sans Unicode"/>
              </a:rPr>
              <a:t>▶  </a:t>
            </a:r>
            <a:r>
              <a:rPr sz="1000" spc="-50" dirty="0">
                <a:latin typeface="Tahoma"/>
                <a:cs typeface="Tahoma"/>
              </a:rPr>
              <a:t>Indução </a:t>
            </a:r>
            <a:r>
              <a:rPr sz="1000" spc="-35" dirty="0">
                <a:latin typeface="Tahoma"/>
                <a:cs typeface="Tahoma"/>
              </a:rPr>
              <a:t>- </a:t>
            </a:r>
            <a:r>
              <a:rPr sz="1000" spc="-40" dirty="0">
                <a:latin typeface="Tahoma"/>
                <a:cs typeface="Tahoma"/>
              </a:rPr>
              <a:t>derivar generalização </a:t>
            </a:r>
            <a:r>
              <a:rPr sz="1000" spc="-65" dirty="0">
                <a:latin typeface="Tahoma"/>
                <a:cs typeface="Tahoma"/>
              </a:rPr>
              <a:t>de </a:t>
            </a:r>
            <a:r>
              <a:rPr sz="1000" spc="-40" dirty="0">
                <a:latin typeface="Tahoma"/>
                <a:cs typeface="Tahoma"/>
              </a:rPr>
              <a:t>alguns </a:t>
            </a:r>
            <a:r>
              <a:rPr sz="1000" spc="-30" dirty="0">
                <a:latin typeface="Tahoma"/>
                <a:cs typeface="Tahoma"/>
              </a:rPr>
              <a:t> </a:t>
            </a:r>
            <a:r>
              <a:rPr sz="1000" spc="-50" dirty="0">
                <a:latin typeface="Tahoma"/>
                <a:cs typeface="Tahoma"/>
              </a:rPr>
              <a:t>exemplos</a:t>
            </a:r>
            <a:endParaRPr sz="1000" dirty="0">
              <a:latin typeface="Tahoma"/>
              <a:cs typeface="Tahoma"/>
            </a:endParaRPr>
          </a:p>
          <a:p>
            <a:pPr marL="123189">
              <a:lnSpc>
                <a:spcPct val="150000"/>
              </a:lnSpc>
            </a:pPr>
            <a:r>
              <a:rPr sz="1050" spc="97" baseline="7936" dirty="0">
                <a:solidFill>
                  <a:srgbClr val="3333B2"/>
                </a:solidFill>
                <a:latin typeface="Lucida Sans Unicode"/>
                <a:cs typeface="Lucida Sans Unicode"/>
              </a:rPr>
              <a:t>▶  </a:t>
            </a:r>
            <a:r>
              <a:rPr sz="1000" spc="-25" dirty="0">
                <a:latin typeface="Tahoma"/>
                <a:cs typeface="Tahoma"/>
              </a:rPr>
              <a:t>Problema</a:t>
            </a:r>
            <a:r>
              <a:rPr sz="1000" spc="-140" dirty="0">
                <a:latin typeface="Tahoma"/>
                <a:cs typeface="Tahoma"/>
              </a:rPr>
              <a:t> </a:t>
            </a:r>
            <a:r>
              <a:rPr sz="1000" spc="-25" dirty="0">
                <a:latin typeface="Tahoma"/>
                <a:cs typeface="Tahoma"/>
              </a:rPr>
              <a:t>auxiliar</a:t>
            </a:r>
            <a:endParaRPr sz="1000" dirty="0">
              <a:latin typeface="Tahoma"/>
              <a:cs typeface="Tahoma"/>
            </a:endParaRPr>
          </a:p>
          <a:p>
            <a:pPr>
              <a:lnSpc>
                <a:spcPct val="100000"/>
              </a:lnSpc>
              <a:spcBef>
                <a:spcPts val="55"/>
              </a:spcBef>
            </a:pPr>
            <a:endParaRPr sz="900" dirty="0">
              <a:latin typeface="Times New Roman"/>
              <a:cs typeface="Times New Roman"/>
            </a:endParaRPr>
          </a:p>
          <a:p>
            <a:pPr marL="12700" marR="5080">
              <a:lnSpc>
                <a:spcPct val="100000"/>
              </a:lnSpc>
            </a:pPr>
            <a:r>
              <a:rPr sz="1000" spc="-50" dirty="0">
                <a:latin typeface="Tahoma"/>
                <a:cs typeface="Tahoma"/>
              </a:rPr>
              <a:t>Idealmente, </a:t>
            </a:r>
            <a:r>
              <a:rPr sz="1000" spc="-45" dirty="0">
                <a:latin typeface="Tahoma"/>
                <a:cs typeface="Tahoma"/>
              </a:rPr>
              <a:t>o </a:t>
            </a:r>
            <a:r>
              <a:rPr sz="1000" spc="-50" dirty="0">
                <a:latin typeface="Tahoma"/>
                <a:cs typeface="Tahoma"/>
              </a:rPr>
              <a:t>design </a:t>
            </a:r>
            <a:r>
              <a:rPr sz="1000" spc="-65" dirty="0">
                <a:latin typeface="Tahoma"/>
                <a:cs typeface="Tahoma"/>
              </a:rPr>
              <a:t>de </a:t>
            </a:r>
            <a:r>
              <a:rPr sz="1000" spc="-35" dirty="0">
                <a:latin typeface="Tahoma"/>
                <a:cs typeface="Tahoma"/>
              </a:rPr>
              <a:t>meta-heurísticas </a:t>
            </a:r>
            <a:r>
              <a:rPr sz="1000" spc="-45" dirty="0">
                <a:latin typeface="Tahoma"/>
                <a:cs typeface="Tahoma"/>
              </a:rPr>
              <a:t>deveria </a:t>
            </a:r>
            <a:r>
              <a:rPr sz="1000" spc="-35" dirty="0">
                <a:latin typeface="Tahoma"/>
                <a:cs typeface="Tahoma"/>
              </a:rPr>
              <a:t>analisar </a:t>
            </a:r>
            <a:r>
              <a:rPr sz="1000" spc="-50" dirty="0">
                <a:latin typeface="Tahoma"/>
                <a:cs typeface="Tahoma"/>
              </a:rPr>
              <a:t>a </a:t>
            </a:r>
            <a:r>
              <a:rPr sz="1000" spc="-30" dirty="0">
                <a:latin typeface="Tahoma"/>
                <a:cs typeface="Tahoma"/>
              </a:rPr>
              <a:t>estrutura </a:t>
            </a:r>
            <a:r>
              <a:rPr sz="1000" spc="-45" dirty="0">
                <a:latin typeface="Tahoma"/>
                <a:cs typeface="Tahoma"/>
              </a:rPr>
              <a:t>do problema </a:t>
            </a:r>
            <a:r>
              <a:rPr sz="1000" spc="220" dirty="0">
                <a:latin typeface="Tahoma"/>
                <a:cs typeface="Tahoma"/>
              </a:rPr>
              <a:t> </a:t>
            </a:r>
            <a:r>
              <a:rPr sz="1000" spc="-85" dirty="0">
                <a:latin typeface="Tahoma"/>
                <a:cs typeface="Tahoma"/>
              </a:rPr>
              <a:t>e </a:t>
            </a:r>
            <a:r>
              <a:rPr sz="1000" spc="-50" dirty="0">
                <a:latin typeface="Tahoma"/>
                <a:cs typeface="Tahoma"/>
              </a:rPr>
              <a:t>desenvolver </a:t>
            </a:r>
            <a:r>
              <a:rPr sz="1000" spc="-40" dirty="0">
                <a:latin typeface="Tahoma"/>
                <a:cs typeface="Tahoma"/>
              </a:rPr>
              <a:t>métodos </a:t>
            </a:r>
            <a:r>
              <a:rPr sz="1000" spc="-55" dirty="0">
                <a:latin typeface="Tahoma"/>
                <a:cs typeface="Tahoma"/>
              </a:rPr>
              <a:t>baseados</a:t>
            </a:r>
            <a:r>
              <a:rPr sz="1000" spc="185" dirty="0">
                <a:latin typeface="Tahoma"/>
                <a:cs typeface="Tahoma"/>
              </a:rPr>
              <a:t> </a:t>
            </a:r>
            <a:r>
              <a:rPr sz="1000" spc="-40" dirty="0">
                <a:latin typeface="Tahoma"/>
                <a:cs typeface="Tahoma"/>
              </a:rPr>
              <a:t>nela.</a:t>
            </a:r>
            <a:endParaRPr sz="1000" dirty="0">
              <a:latin typeface="Tahoma"/>
              <a:cs typeface="Tahoma"/>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0" dirty="0"/>
              <a:t>Princípios </a:t>
            </a:r>
            <a:r>
              <a:rPr spc="-60" dirty="0"/>
              <a:t>da </a:t>
            </a:r>
            <a:r>
              <a:rPr spc="-45" dirty="0"/>
              <a:t>construção </a:t>
            </a:r>
            <a:r>
              <a:rPr spc="-85" dirty="0"/>
              <a:t>de  </a:t>
            </a:r>
            <a:r>
              <a:rPr spc="-45" dirty="0"/>
              <a:t>heurísticas</a:t>
            </a:r>
          </a:p>
        </p:txBody>
      </p:sp>
      <p:sp>
        <p:nvSpPr>
          <p:cNvPr id="3" name="object 3"/>
          <p:cNvSpPr/>
          <p:nvPr/>
        </p:nvSpPr>
        <p:spPr>
          <a:xfrm>
            <a:off x="938648" y="362534"/>
            <a:ext cx="3162680" cy="2983462"/>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421523" y="3472091"/>
            <a:ext cx="2197100" cy="151765"/>
          </a:xfrm>
          <a:prstGeom prst="rect">
            <a:avLst/>
          </a:prstGeom>
        </p:spPr>
        <p:txBody>
          <a:bodyPr vert="horz" wrap="square" lIns="0" tIns="0" rIns="0" bIns="0" rtlCol="0">
            <a:spAutoFit/>
          </a:bodyPr>
          <a:lstStyle/>
          <a:p>
            <a:pPr marL="12700">
              <a:lnSpc>
                <a:spcPct val="100000"/>
              </a:lnSpc>
            </a:pPr>
            <a:r>
              <a:rPr sz="900" spc="-25" dirty="0">
                <a:latin typeface="Arial"/>
                <a:cs typeface="Arial"/>
              </a:rPr>
              <a:t>Figure </a:t>
            </a:r>
            <a:r>
              <a:rPr sz="900" spc="-20" dirty="0">
                <a:latin typeface="Arial"/>
                <a:cs typeface="Arial"/>
              </a:rPr>
              <a:t>1:Melhor ferramenta </a:t>
            </a:r>
            <a:r>
              <a:rPr sz="900" spc="-40" dirty="0">
                <a:latin typeface="Arial"/>
                <a:cs typeface="Arial"/>
              </a:rPr>
              <a:t>para o </a:t>
            </a:r>
            <a:r>
              <a:rPr sz="900" spc="150" dirty="0">
                <a:latin typeface="Arial"/>
                <a:cs typeface="Arial"/>
              </a:rPr>
              <a:t> </a:t>
            </a:r>
            <a:r>
              <a:rPr sz="900" spc="-35" dirty="0">
                <a:latin typeface="Arial"/>
                <a:cs typeface="Arial"/>
              </a:rPr>
              <a:t>problema</a:t>
            </a:r>
            <a:endParaRPr sz="900">
              <a:latin typeface="Arial"/>
              <a:cs typeface="Arial"/>
            </a:endParaRP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0" dirty="0"/>
              <a:t>Exemplos </a:t>
            </a:r>
            <a:r>
              <a:rPr spc="-85" dirty="0"/>
              <a:t>de </a:t>
            </a:r>
            <a:r>
              <a:rPr spc="-45" dirty="0"/>
              <a:t>meta-heurísticas</a:t>
            </a:r>
            <a:r>
              <a:rPr spc="200" dirty="0"/>
              <a:t> </a:t>
            </a:r>
            <a:r>
              <a:rPr spc="-50" dirty="0"/>
              <a:t>consolidadas</a:t>
            </a:r>
          </a:p>
        </p:txBody>
      </p:sp>
      <p:sp>
        <p:nvSpPr>
          <p:cNvPr id="3" name="object 3"/>
          <p:cNvSpPr txBox="1"/>
          <p:nvPr/>
        </p:nvSpPr>
        <p:spPr>
          <a:xfrm>
            <a:off x="615950" y="1130300"/>
            <a:ext cx="1263650" cy="664734"/>
          </a:xfrm>
          <a:prstGeom prst="rect">
            <a:avLst/>
          </a:prstGeom>
        </p:spPr>
        <p:txBody>
          <a:bodyPr vert="horz" wrap="square" lIns="0" tIns="0" rIns="0" bIns="0" rtlCol="0">
            <a:spAutoFit/>
          </a:bodyPr>
          <a:lstStyle/>
          <a:p>
            <a:pPr marL="12700">
              <a:lnSpc>
                <a:spcPct val="150000"/>
              </a:lnSpc>
            </a:pPr>
            <a:r>
              <a:rPr sz="1050" spc="97" baseline="7936" dirty="0">
                <a:solidFill>
                  <a:srgbClr val="3333B2"/>
                </a:solidFill>
                <a:latin typeface="Lucida Sans Unicode"/>
                <a:cs typeface="Lucida Sans Unicode"/>
              </a:rPr>
              <a:t>▶  </a:t>
            </a:r>
            <a:r>
              <a:rPr sz="1000" spc="-20" dirty="0">
                <a:latin typeface="Tahoma"/>
                <a:cs typeface="Tahoma"/>
              </a:rPr>
              <a:t>Busca</a:t>
            </a:r>
            <a:r>
              <a:rPr sz="1000" spc="-140" dirty="0">
                <a:latin typeface="Tahoma"/>
                <a:cs typeface="Tahoma"/>
              </a:rPr>
              <a:t> </a:t>
            </a:r>
            <a:r>
              <a:rPr sz="1000" spc="-30" dirty="0">
                <a:latin typeface="Tahoma"/>
                <a:cs typeface="Tahoma"/>
              </a:rPr>
              <a:t>tabu</a:t>
            </a:r>
            <a:endParaRPr sz="1000" dirty="0">
              <a:latin typeface="Tahoma"/>
              <a:cs typeface="Tahoma"/>
            </a:endParaRPr>
          </a:p>
          <a:p>
            <a:pPr marL="12700">
              <a:lnSpc>
                <a:spcPct val="150000"/>
              </a:lnSpc>
            </a:pPr>
            <a:r>
              <a:rPr sz="1050" spc="97" baseline="7936" dirty="0">
                <a:solidFill>
                  <a:srgbClr val="3333B2"/>
                </a:solidFill>
                <a:latin typeface="Lucida Sans Unicode"/>
                <a:cs typeface="Lucida Sans Unicode"/>
              </a:rPr>
              <a:t>▶  </a:t>
            </a:r>
            <a:r>
              <a:rPr sz="1000" spc="-20" dirty="0">
                <a:latin typeface="Tahoma"/>
                <a:cs typeface="Tahoma"/>
              </a:rPr>
              <a:t>Algoritmos</a:t>
            </a:r>
            <a:r>
              <a:rPr sz="1000" spc="-160" dirty="0">
                <a:latin typeface="Tahoma"/>
                <a:cs typeface="Tahoma"/>
              </a:rPr>
              <a:t> </a:t>
            </a:r>
            <a:r>
              <a:rPr sz="1000" spc="-40" dirty="0">
                <a:latin typeface="Tahoma"/>
                <a:cs typeface="Tahoma"/>
              </a:rPr>
              <a:t>genéticos</a:t>
            </a:r>
            <a:endParaRPr sz="1000" dirty="0">
              <a:latin typeface="Tahoma"/>
              <a:cs typeface="Tahoma"/>
            </a:endParaRPr>
          </a:p>
          <a:p>
            <a:pPr marL="12700">
              <a:lnSpc>
                <a:spcPct val="150000"/>
              </a:lnSpc>
            </a:pPr>
            <a:r>
              <a:rPr sz="1050" spc="97" baseline="7936" dirty="0">
                <a:solidFill>
                  <a:srgbClr val="3333B2"/>
                </a:solidFill>
                <a:latin typeface="Lucida Sans Unicode"/>
                <a:cs typeface="Lucida Sans Unicode"/>
              </a:rPr>
              <a:t>▶  </a:t>
            </a:r>
            <a:r>
              <a:rPr sz="1000" spc="-25" dirty="0">
                <a:latin typeface="Tahoma"/>
                <a:cs typeface="Tahoma"/>
              </a:rPr>
              <a:t>Simulated</a:t>
            </a:r>
            <a:r>
              <a:rPr sz="1000" spc="-125" dirty="0">
                <a:latin typeface="Tahoma"/>
                <a:cs typeface="Tahoma"/>
              </a:rPr>
              <a:t> </a:t>
            </a:r>
            <a:r>
              <a:rPr sz="1000" spc="-40" dirty="0">
                <a:latin typeface="Tahoma"/>
                <a:cs typeface="Tahoma"/>
              </a:rPr>
              <a:t>anneling</a:t>
            </a:r>
            <a:endParaRPr sz="1000" dirty="0">
              <a:latin typeface="Tahoma"/>
              <a:cs typeface="Tahoma"/>
            </a:endParaRP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0" dirty="0"/>
              <a:t>Pesquisa </a:t>
            </a:r>
            <a:r>
              <a:rPr spc="-65" dirty="0"/>
              <a:t>a </a:t>
            </a:r>
            <a:r>
              <a:rPr spc="-60" dirty="0"/>
              <a:t>avançar </a:t>
            </a:r>
            <a:r>
              <a:rPr spc="-90" dirty="0"/>
              <a:t>em </a:t>
            </a:r>
            <a:r>
              <a:rPr spc="-80" dirty="0"/>
              <a:t> </a:t>
            </a:r>
            <a:r>
              <a:rPr spc="-30" dirty="0"/>
              <a:t>otimização</a:t>
            </a:r>
          </a:p>
        </p:txBody>
      </p:sp>
      <p:sp>
        <p:nvSpPr>
          <p:cNvPr id="3" name="object 3"/>
          <p:cNvSpPr txBox="1">
            <a:spLocks noGrp="1"/>
          </p:cNvSpPr>
          <p:nvPr>
            <p:ph type="body" idx="1"/>
          </p:nvPr>
        </p:nvSpPr>
        <p:spPr>
          <a:xfrm>
            <a:off x="359866" y="901700"/>
            <a:ext cx="4322165" cy="1497768"/>
          </a:xfrm>
          <a:prstGeom prst="rect">
            <a:avLst/>
          </a:prstGeom>
        </p:spPr>
        <p:txBody>
          <a:bodyPr vert="horz" wrap="square" lIns="0" tIns="130733" rIns="0" bIns="0" rtlCol="0">
            <a:spAutoFit/>
          </a:bodyPr>
          <a:lstStyle/>
          <a:p>
            <a:pPr marL="110489">
              <a:lnSpc>
                <a:spcPct val="150000"/>
              </a:lnSpc>
            </a:pPr>
            <a:r>
              <a:rPr sz="1050" spc="97" baseline="7936" dirty="0">
                <a:solidFill>
                  <a:srgbClr val="3333B2"/>
                </a:solidFill>
                <a:latin typeface="Lucida Sans Unicode"/>
                <a:cs typeface="Lucida Sans Unicode"/>
              </a:rPr>
              <a:t>▶  </a:t>
            </a:r>
            <a:r>
              <a:rPr sz="1000" spc="-35" dirty="0"/>
              <a:t>Usar </a:t>
            </a:r>
            <a:r>
              <a:rPr sz="1000" spc="-40" dirty="0"/>
              <a:t>mais </a:t>
            </a:r>
            <a:r>
              <a:rPr sz="1000" spc="-65" dirty="0"/>
              <a:t>de </a:t>
            </a:r>
            <a:r>
              <a:rPr sz="1000" spc="-50" dirty="0"/>
              <a:t>uma </a:t>
            </a:r>
            <a:r>
              <a:rPr sz="1000" spc="-30" dirty="0"/>
              <a:t>estrutura </a:t>
            </a:r>
            <a:r>
              <a:rPr sz="1000" spc="-45" dirty="0"/>
              <a:t>para </a:t>
            </a:r>
            <a:r>
              <a:rPr sz="1000" spc="-50" dirty="0"/>
              <a:t>escapar </a:t>
            </a:r>
            <a:r>
              <a:rPr sz="1000" spc="-65" dirty="0"/>
              <a:t>de </a:t>
            </a:r>
            <a:r>
              <a:rPr sz="1000" spc="-50" dirty="0"/>
              <a:t>um </a:t>
            </a:r>
            <a:r>
              <a:rPr sz="1000" spc="-25" dirty="0" err="1"/>
              <a:t>ótimo</a:t>
            </a:r>
            <a:r>
              <a:rPr sz="1000" spc="-25" dirty="0"/>
              <a:t> </a:t>
            </a:r>
            <a:r>
              <a:rPr sz="1000" spc="-15" dirty="0"/>
              <a:t>local</a:t>
            </a:r>
            <a:endParaRPr sz="1000" dirty="0">
              <a:latin typeface="Lucida Sans Unicode"/>
              <a:cs typeface="Lucida Sans Unicode"/>
            </a:endParaRPr>
          </a:p>
          <a:p>
            <a:pPr marL="110489">
              <a:lnSpc>
                <a:spcPct val="150000"/>
              </a:lnSpc>
            </a:pPr>
            <a:r>
              <a:rPr sz="1050" spc="97" baseline="7936" dirty="0">
                <a:solidFill>
                  <a:srgbClr val="3333B2"/>
                </a:solidFill>
                <a:latin typeface="Lucida Sans Unicode"/>
                <a:cs typeface="Lucida Sans Unicode"/>
              </a:rPr>
              <a:t>▶  </a:t>
            </a:r>
            <a:r>
              <a:rPr sz="1000" spc="-5" dirty="0"/>
              <a:t>Utilizar </a:t>
            </a:r>
            <a:r>
              <a:rPr sz="1000" spc="-35" dirty="0"/>
              <a:t>randomização </a:t>
            </a:r>
            <a:r>
              <a:rPr sz="1000" spc="-70" dirty="0"/>
              <a:t>em </a:t>
            </a:r>
            <a:r>
              <a:rPr sz="1000" spc="-35" dirty="0"/>
              <a:t>heurísticas</a:t>
            </a:r>
            <a:r>
              <a:rPr sz="1000" spc="105" dirty="0"/>
              <a:t> </a:t>
            </a:r>
            <a:r>
              <a:rPr sz="1000" spc="-55" dirty="0"/>
              <a:t>greedy</a:t>
            </a:r>
            <a:endParaRPr sz="1000" dirty="0">
              <a:latin typeface="Lucida Sans Unicode"/>
              <a:cs typeface="Lucida Sans Unicode"/>
            </a:endParaRPr>
          </a:p>
          <a:p>
            <a:pPr marL="110489">
              <a:lnSpc>
                <a:spcPct val="150000"/>
              </a:lnSpc>
            </a:pPr>
            <a:r>
              <a:rPr sz="1050" spc="97" baseline="7936" dirty="0">
                <a:solidFill>
                  <a:srgbClr val="3333B2"/>
                </a:solidFill>
                <a:latin typeface="Lucida Sans Unicode"/>
                <a:cs typeface="Lucida Sans Unicode"/>
              </a:rPr>
              <a:t>▶  </a:t>
            </a:r>
            <a:r>
              <a:rPr sz="1000" spc="-25" dirty="0"/>
              <a:t>Heurística </a:t>
            </a:r>
            <a:r>
              <a:rPr sz="1000" spc="-15" dirty="0"/>
              <a:t>piloto </a:t>
            </a:r>
            <a:r>
              <a:rPr sz="1000" spc="-45" dirty="0"/>
              <a:t>para </a:t>
            </a:r>
            <a:r>
              <a:rPr sz="1000" spc="-30" dirty="0"/>
              <a:t>calcular </a:t>
            </a:r>
            <a:r>
              <a:rPr sz="1000" spc="-45" dirty="0"/>
              <a:t>o </a:t>
            </a:r>
            <a:r>
              <a:rPr sz="1000" spc="-30" dirty="0"/>
              <a:t>custo </a:t>
            </a:r>
            <a:r>
              <a:rPr sz="1000" spc="-85" dirty="0"/>
              <a:t>e </a:t>
            </a:r>
            <a:r>
              <a:rPr sz="1000" spc="-35" dirty="0"/>
              <a:t>qualidade </a:t>
            </a:r>
            <a:r>
              <a:rPr sz="1000" spc="-65" dirty="0"/>
              <a:t>de </a:t>
            </a:r>
            <a:r>
              <a:rPr sz="1000" spc="-35" dirty="0" err="1"/>
              <a:t>heurísticas</a:t>
            </a:r>
            <a:endParaRPr sz="1000" dirty="0">
              <a:latin typeface="Lucida Sans Unicode"/>
              <a:cs typeface="Lucida Sans Unicode"/>
            </a:endParaRPr>
          </a:p>
          <a:p>
            <a:pPr marL="110489">
              <a:lnSpc>
                <a:spcPct val="150000"/>
              </a:lnSpc>
            </a:pPr>
            <a:r>
              <a:rPr sz="1050" spc="97" baseline="7936" dirty="0">
                <a:solidFill>
                  <a:srgbClr val="3333B2"/>
                </a:solidFill>
                <a:latin typeface="Lucida Sans Unicode"/>
                <a:cs typeface="Lucida Sans Unicode"/>
              </a:rPr>
              <a:t>▶  </a:t>
            </a:r>
            <a:r>
              <a:rPr sz="1000" spc="-25" dirty="0"/>
              <a:t>Achar </a:t>
            </a:r>
            <a:r>
              <a:rPr sz="1000" spc="-45" dirty="0"/>
              <a:t>o melhor </a:t>
            </a:r>
            <a:r>
              <a:rPr sz="1000" spc="-30" dirty="0"/>
              <a:t>algoritmo </a:t>
            </a:r>
            <a:r>
              <a:rPr sz="1000" spc="-45" dirty="0"/>
              <a:t>para </a:t>
            </a:r>
            <a:r>
              <a:rPr sz="1000" spc="-50" dirty="0"/>
              <a:t>a </a:t>
            </a:r>
            <a:r>
              <a:rPr sz="1000" spc="-45" dirty="0"/>
              <a:t>melhor classe </a:t>
            </a:r>
            <a:r>
              <a:rPr sz="1000" spc="-65" dirty="0"/>
              <a:t>de </a:t>
            </a:r>
            <a:r>
              <a:rPr sz="1000" spc="-45" dirty="0" err="1"/>
              <a:t>problema</a:t>
            </a:r>
            <a:r>
              <a:rPr sz="1000" spc="-45" dirty="0"/>
              <a:t>.</a:t>
            </a:r>
            <a:endParaRPr sz="1000" dirty="0">
              <a:latin typeface="Lucida Sans Unicode"/>
              <a:cs typeface="Lucida Sans Unicode"/>
            </a:endParaRPr>
          </a:p>
          <a:p>
            <a:pPr marL="252729" marR="5080" indent="-142875">
              <a:lnSpc>
                <a:spcPct val="150000"/>
              </a:lnSpc>
              <a:spcBef>
                <a:spcPts val="35"/>
              </a:spcBef>
            </a:pPr>
            <a:r>
              <a:rPr sz="1050" spc="97" baseline="7936" dirty="0">
                <a:solidFill>
                  <a:srgbClr val="3333B2"/>
                </a:solidFill>
                <a:latin typeface="Lucida Sans Unicode"/>
                <a:cs typeface="Lucida Sans Unicode"/>
              </a:rPr>
              <a:t>▶ </a:t>
            </a:r>
            <a:r>
              <a:rPr lang="en-US" sz="1050" spc="97" baseline="7936" dirty="0">
                <a:solidFill>
                  <a:srgbClr val="3333B2"/>
                </a:solidFill>
                <a:latin typeface="Lucida Sans Unicode"/>
                <a:cs typeface="Lucida Sans Unicode"/>
              </a:rPr>
              <a:t> </a:t>
            </a:r>
            <a:r>
              <a:rPr sz="1000" spc="-35" dirty="0" err="1"/>
              <a:t>Conseguir</a:t>
            </a:r>
            <a:r>
              <a:rPr sz="1000" spc="-35" dirty="0"/>
              <a:t> </a:t>
            </a:r>
            <a:r>
              <a:rPr sz="1000" spc="-25" dirty="0"/>
              <a:t>identificar </a:t>
            </a:r>
            <a:r>
              <a:rPr sz="1000" spc="-40" dirty="0"/>
              <a:t>por </a:t>
            </a:r>
            <a:r>
              <a:rPr sz="1000" spc="-55" dirty="0"/>
              <a:t>que </a:t>
            </a:r>
            <a:r>
              <a:rPr sz="1000" spc="-40" dirty="0"/>
              <a:t>determinados métodos </a:t>
            </a:r>
            <a:r>
              <a:rPr sz="1000" spc="-75" dirty="0"/>
              <a:t>se </a:t>
            </a:r>
            <a:r>
              <a:rPr sz="1000" spc="-40" dirty="0"/>
              <a:t>encaixam com  determinadas </a:t>
            </a:r>
            <a:r>
              <a:rPr sz="1000" spc="-35" dirty="0"/>
              <a:t>heurísticas </a:t>
            </a:r>
            <a:r>
              <a:rPr sz="1000" spc="-85" dirty="0"/>
              <a:t>e </a:t>
            </a:r>
            <a:r>
              <a:rPr sz="1000" spc="-35" dirty="0"/>
              <a:t>outros</a:t>
            </a:r>
            <a:r>
              <a:rPr sz="1000" spc="195" dirty="0"/>
              <a:t> </a:t>
            </a:r>
            <a:r>
              <a:rPr sz="1000" spc="-45" dirty="0" err="1"/>
              <a:t>não</a:t>
            </a:r>
            <a:r>
              <a:rPr lang="en-US" sz="1000" spc="-45" dirty="0"/>
              <a:t>.</a:t>
            </a:r>
            <a:endParaRPr sz="1000" dirty="0">
              <a:latin typeface="Lucida Sans Unicode"/>
              <a:cs typeface="Lucida Sans Unicode"/>
            </a:endParaRP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TotalTime>
  <Words>735</Words>
  <Application>Microsoft Office PowerPoint</Application>
  <PresentationFormat>Custom</PresentationFormat>
  <Paragraphs>76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Lucida Sans Unicode</vt:lpstr>
      <vt:lpstr>Tahoma</vt:lpstr>
      <vt:lpstr>Times New Roman</vt:lpstr>
      <vt:lpstr>Office Theme</vt:lpstr>
      <vt:lpstr>Revisão de artigos 3</vt:lpstr>
      <vt:lpstr>PowerPoint Presentation</vt:lpstr>
      <vt:lpstr>Tema geral</vt:lpstr>
      <vt:lpstr>Exemplos de “novos” algoritmos:</vt:lpstr>
      <vt:lpstr>“Novas inspirações são sempre melhores que os antigos”</vt:lpstr>
      <vt:lpstr>Princípios da construção de  heurísticas</vt:lpstr>
      <vt:lpstr>Princípios da construção de  heurísticas</vt:lpstr>
      <vt:lpstr>Exemplos de meta-heurísticas consolidadas</vt:lpstr>
      <vt:lpstr>Pesquisa a avançar em  otimização</vt:lpstr>
      <vt:lpstr>No Free Lunch - NFL</vt:lpstr>
      <vt:lpstr>No Free Lunch - NFL</vt:lpstr>
      <vt:lpstr>Conclusão</vt:lpstr>
      <vt:lpstr>Referências</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 - Papers reviews 2</dc:title>
  <dc:creator>Jean Carlo Machado, Renato Bustamante</dc:creator>
  <cp:lastModifiedBy>Natcho .</cp:lastModifiedBy>
  <cp:revision>12</cp:revision>
  <dcterms:created xsi:type="dcterms:W3CDTF">2016-09-21T13:21:46Z</dcterms:created>
  <dcterms:modified xsi:type="dcterms:W3CDTF">2016-09-21T15:55:10Z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2016-09-21T00:00:00Z</vt:filetime>
  </property>
  <property fmtid="{D5CDD505-2E9C-101B-9397-08002B2CF9AE}" pid="3" name="Creator">
    <vt:lpwstr>LaTeX with Beamer class version 3.36</vt:lpwstr>
  </property>
  <property fmtid="{D5CDD505-2E9C-101B-9397-08002B2CF9AE}" pid="4" name="LastSaved">
    <vt:filetime>2016-09-21T00:00:00Z</vt:filetime>
  </property>
</Properties>
</file>