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4"/>
  </p:sldMasterIdLst>
  <p:notesMasterIdLst>
    <p:notesMasterId r:id="rId23"/>
  </p:notesMasterIdLst>
  <p:sldIdLst>
    <p:sldId id="5292" r:id="rId5"/>
    <p:sldId id="5293" r:id="rId6"/>
    <p:sldId id="5314" r:id="rId7"/>
    <p:sldId id="5324" r:id="rId8"/>
    <p:sldId id="5325" r:id="rId9"/>
    <p:sldId id="5306" r:id="rId10"/>
    <p:sldId id="5316" r:id="rId11"/>
    <p:sldId id="5317" r:id="rId12"/>
    <p:sldId id="5326" r:id="rId13"/>
    <p:sldId id="5318" r:id="rId14"/>
    <p:sldId id="5296" r:id="rId15"/>
    <p:sldId id="5320" r:id="rId16"/>
    <p:sldId id="5315" r:id="rId17"/>
    <p:sldId id="5309" r:id="rId18"/>
    <p:sldId id="5321" r:id="rId19"/>
    <p:sldId id="5322" r:id="rId20"/>
    <p:sldId id="5311" r:id="rId21"/>
    <p:sldId id="5310" r:id="rId22"/>
  </p:sldIdLst>
  <p:sldSz cx="12192000" cy="6858000"/>
  <p:notesSz cx="12192000" cy="6858000"/>
  <p:defaultTextStyle>
    <a:defPPr>
      <a:defRPr lang="es-ES"/>
    </a:defPPr>
    <a:lvl1pPr marL="0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0661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81322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71983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62644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53305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43966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34627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25288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05D"/>
    <a:srgbClr val="D448D7"/>
    <a:srgbClr val="F2F2F2"/>
    <a:srgbClr val="000000"/>
    <a:srgbClr val="E29100"/>
    <a:srgbClr val="D60093"/>
    <a:srgbClr val="FFC2DC"/>
    <a:srgbClr val="FFA300"/>
    <a:srgbClr val="CE0058"/>
    <a:srgbClr val="ED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1DC57-BD4E-4C6E-8B7A-AAB3D24FBCA5}" v="78" dt="2023-11-24T13:02:30.027"/>
    <p1510:client id="{C91A5A1B-57C2-837A-1086-CFD6FB8CBDCD}" v="1" dt="2023-12-18T16:24:15.7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3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A675-8F44-4A39-9A6C-FE04A9FA42DF}" type="datetimeFigureOut">
              <a:rPr lang="es-PE" smtClean="0"/>
              <a:t>8/01/2024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640C1-E720-4C47-84E3-8CC310F9E7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6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55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335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484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49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323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932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48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048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18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Sin-título-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45" y="0"/>
            <a:ext cx="9815755" cy="6858000"/>
          </a:xfrm>
          <a:prstGeom prst="rect">
            <a:avLst/>
          </a:prstGeom>
        </p:spPr>
      </p:pic>
      <p:pic>
        <p:nvPicPr>
          <p:cNvPr id="12" name="Imagen 11" descr="01-curva-blan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01316" cy="32198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3515528"/>
            <a:ext cx="4244802" cy="1470025"/>
          </a:xfrm>
        </p:spPr>
        <p:txBody>
          <a:bodyPr anchor="b">
            <a:noAutofit/>
          </a:bodyPr>
          <a:lstStyle>
            <a:lvl1pPr algn="l">
              <a:defRPr sz="3498" b="1" i="0">
                <a:solidFill>
                  <a:srgbClr val="CE0058"/>
                </a:solidFill>
                <a:latin typeface="Bree Bold"/>
                <a:cs typeface="Bree Bold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4985553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160" b="0" i="0">
                <a:solidFill>
                  <a:srgbClr val="83786F"/>
                </a:solidFill>
                <a:latin typeface="Bree Regular"/>
                <a:cs typeface="Bree Regular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8/01/2024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3FA046B3-A18E-4431-85FF-4065A628C0A9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FC755-E6D4-8640-B7F7-929B792B56EA}"/>
              </a:ext>
            </a:extLst>
          </p:cNvPr>
          <p:cNvSpPr txBox="1"/>
          <p:nvPr/>
        </p:nvSpPr>
        <p:spPr>
          <a:xfrm>
            <a:off x="13683753" y="-1023757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err="1"/>
          </a:p>
        </p:txBody>
      </p:sp>
    </p:spTree>
    <p:extLst>
      <p:ext uri="{BB962C8B-B14F-4D97-AF65-F5344CB8AC3E}">
        <p14:creationId xmlns:p14="http://schemas.microsoft.com/office/powerpoint/2010/main" val="8443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" y="0"/>
            <a:ext cx="8782947" cy="12406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55112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2926080" y="-290362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err="1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935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6991" cy="112842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642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F68B9-F978-4F4D-8CDF-E12F25919D4A}"/>
              </a:ext>
            </a:extLst>
          </p:cNvPr>
          <p:cNvSpPr txBox="1"/>
          <p:nvPr/>
        </p:nvSpPr>
        <p:spPr>
          <a:xfrm>
            <a:off x="559670" y="-20158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err="1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160687"/>
            <a:ext cx="9850929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titulo largo de la diapositiva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282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294976"/>
            <a:ext cx="6245703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1"/>
            <a:ext cx="6245702" cy="4550033"/>
          </a:xfrm>
        </p:spPr>
        <p:txBody>
          <a:bodyPr numCol="3" spcCol="270000">
            <a:noAutofit/>
          </a:bodyPr>
          <a:lstStyle>
            <a:lvl1pPr marL="0" indent="0" algn="l">
              <a:buNone/>
              <a:defRPr sz="1132">
                <a:solidFill>
                  <a:schemeClr val="tx1">
                    <a:tint val="75000"/>
                  </a:schemeClr>
                </a:solidFill>
                <a:latin typeface="Bree Bold"/>
                <a:cs typeface="Bree Bold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7098157" y="3431334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7098157" y="0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060854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1118547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12" name="Marcador de posición de imagen 8"/>
          <p:cNvSpPr>
            <a:spLocks noGrp="1"/>
          </p:cNvSpPr>
          <p:nvPr>
            <p:ph type="pic" sz="quarter" idx="15"/>
          </p:nvPr>
        </p:nvSpPr>
        <p:spPr>
          <a:xfrm>
            <a:off x="6413219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28" y="4756332"/>
            <a:ext cx="4710777" cy="894388"/>
          </a:xfrm>
        </p:spPr>
        <p:txBody>
          <a:bodyPr anchor="t">
            <a:normAutofit/>
          </a:bodyPr>
          <a:lstStyle>
            <a:lvl1pPr algn="l">
              <a:defRPr sz="2778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8728" y="5650720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6413400" y="5650719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6413406" y="4756332"/>
            <a:ext cx="4711205" cy="894387"/>
          </a:xfrm>
        </p:spPr>
        <p:txBody>
          <a:bodyPr anchor="t"/>
          <a:lstStyle>
            <a:lvl1pPr marL="0" indent="0">
              <a:buNone/>
              <a:defRPr sz="2778">
                <a:solidFill>
                  <a:srgbClr val="CE0058"/>
                </a:solidFill>
                <a:latin typeface="Bree"/>
                <a:cs typeface="Bree"/>
              </a:defRPr>
            </a:lvl1pPr>
            <a:lvl2pPr marL="509596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2pPr>
            <a:lvl3pPr marL="1019192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3pPr>
            <a:lvl4pPr marL="1528788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4pPr>
            <a:lvl5pPr marL="2038384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5pPr>
          </a:lstStyle>
          <a:p>
            <a:pPr lvl="0"/>
            <a:r>
              <a:rPr lang="en-US" err="1"/>
              <a:t>Clic</a:t>
            </a:r>
            <a:r>
              <a:rPr lang="en-US"/>
              <a:t> </a:t>
            </a:r>
            <a:r>
              <a:rPr lang="en-US" err="1"/>
              <a:t>para</a:t>
            </a:r>
            <a:r>
              <a:rPr lang="en-US"/>
              <a:t> </a:t>
            </a:r>
            <a:r>
              <a:rPr lang="en-US" err="1"/>
              <a:t>editar</a:t>
            </a:r>
            <a:r>
              <a:rPr lang="en-US"/>
              <a:t> </a:t>
            </a:r>
            <a:r>
              <a:rPr lang="en-US" err="1"/>
              <a:t>título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675" b="0">
                <a:latin typeface="Bree Bold"/>
                <a:cs typeface="Bree Bold"/>
              </a:defRPr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err="1"/>
              <a:t>Clic</a:t>
            </a:r>
            <a:r>
              <a:rPr lang="en-US"/>
              <a:t> </a:t>
            </a:r>
            <a:r>
              <a:rPr lang="en-US" err="1"/>
              <a:t>para</a:t>
            </a:r>
            <a:r>
              <a:rPr lang="en-US"/>
              <a:t> </a:t>
            </a:r>
            <a:r>
              <a:rPr lang="en-US" err="1"/>
              <a:t>editar</a:t>
            </a:r>
            <a:r>
              <a:rPr lang="en-US"/>
              <a:t> </a:t>
            </a:r>
            <a:r>
              <a:rPr lang="en-US" err="1"/>
              <a:t>subtítulo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 marL="828093" indent="-318497">
              <a:buClr>
                <a:srgbClr val="CE0058"/>
              </a:buClr>
              <a:buFont typeface="Arial"/>
              <a:buChar char="•"/>
              <a:defRPr sz="2212">
                <a:latin typeface="Amor Sans Pro"/>
                <a:cs typeface="Amor Sans Pro"/>
              </a:defRPr>
            </a:lvl2pPr>
            <a:lvl3pPr>
              <a:buClr>
                <a:srgbClr val="CE0058"/>
              </a:buClr>
              <a:defRPr sz="2006">
                <a:latin typeface="Amor Sans Pro"/>
                <a:cs typeface="Amor Sans Pro"/>
              </a:defRPr>
            </a:lvl3pPr>
            <a:lvl4pPr>
              <a:buClr>
                <a:srgbClr val="CE0058"/>
              </a:buClr>
              <a:defRPr sz="1800">
                <a:latin typeface="Amor Sans Pro"/>
                <a:cs typeface="Amor Sans Pro"/>
              </a:defRPr>
            </a:lvl4pPr>
            <a:lvl5pPr>
              <a:buClr>
                <a:srgbClr val="CE0058"/>
              </a:buCl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675" b="1"/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err="1"/>
              <a:t>Clic</a:t>
            </a:r>
            <a:r>
              <a:rPr lang="en-US"/>
              <a:t> </a:t>
            </a:r>
            <a:r>
              <a:rPr lang="en-US" err="1"/>
              <a:t>para</a:t>
            </a:r>
            <a:r>
              <a:rPr lang="en-US"/>
              <a:t> </a:t>
            </a:r>
            <a:r>
              <a:rPr lang="en-US" err="1"/>
              <a:t>editar</a:t>
            </a:r>
            <a:r>
              <a:rPr lang="en-US"/>
              <a:t> </a:t>
            </a:r>
            <a:r>
              <a:rPr lang="en-US" err="1"/>
              <a:t>subtítulo</a:t>
            </a:r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>
              <a:defRPr sz="2212">
                <a:latin typeface="Amor Sans Pro"/>
                <a:cs typeface="Amor Sans Pro"/>
              </a:defRPr>
            </a:lvl2pPr>
            <a:lvl3pPr>
              <a:defRPr sz="2006">
                <a:latin typeface="Amor Sans Pro"/>
                <a:cs typeface="Amor Sans Pro"/>
              </a:defRPr>
            </a:lvl3pPr>
            <a:lvl4pPr>
              <a:defRPr sz="1800">
                <a:latin typeface="Amor Sans Pro"/>
                <a:cs typeface="Amor Sans Pro"/>
              </a:defRPr>
            </a:lvl4pPr>
            <a:lvl5pP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2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2160"/>
            </a:lvl2pPr>
            <a:lvl3pPr>
              <a:defRPr sz="2160"/>
            </a:lvl3pPr>
            <a:lvl4pPr>
              <a:defRPr sz="2160"/>
            </a:lvl4pPr>
            <a:lvl5pPr>
              <a:defRPr sz="2160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549"/>
            </a:lvl1pPr>
            <a:lvl2pPr marL="509596" indent="0">
              <a:buNone/>
              <a:defRPr sz="3138"/>
            </a:lvl2pPr>
            <a:lvl3pPr marL="1019192" indent="0">
              <a:buNone/>
              <a:defRPr sz="2675"/>
            </a:lvl3pPr>
            <a:lvl4pPr marL="1528788" indent="0">
              <a:buNone/>
              <a:defRPr sz="2212"/>
            </a:lvl4pPr>
            <a:lvl5pPr marL="2038384" indent="0">
              <a:buNone/>
              <a:defRPr sz="2212"/>
            </a:lvl5pPr>
            <a:lvl6pPr marL="2547980" indent="0">
              <a:buNone/>
              <a:defRPr sz="2212"/>
            </a:lvl6pPr>
            <a:lvl7pPr marL="3057576" indent="0">
              <a:buNone/>
              <a:defRPr sz="2212"/>
            </a:lvl7pPr>
            <a:lvl8pPr marL="3567172" indent="0">
              <a:buNone/>
              <a:defRPr sz="2212"/>
            </a:lvl8pPr>
            <a:lvl9pPr marL="4076768" indent="0">
              <a:buNone/>
              <a:defRPr sz="2212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651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07633" y="3193911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err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8007" y="4527109"/>
            <a:ext cx="4244802" cy="1994223"/>
          </a:xfrm>
        </p:spPr>
        <p:txBody>
          <a:bodyPr anchor="t">
            <a:noAutofit/>
          </a:bodyPr>
          <a:lstStyle>
            <a:lvl1pPr algn="l">
              <a:defRPr sz="3498" b="1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16656" y="1714019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err="1"/>
          </a:p>
        </p:txBody>
      </p:sp>
      <p:sp>
        <p:nvSpPr>
          <p:cNvPr id="8" name="CuadroTexto 7"/>
          <p:cNvSpPr txBox="1"/>
          <p:nvPr/>
        </p:nvSpPr>
        <p:spPr>
          <a:xfrm>
            <a:off x="10471746" y="1214214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err="1"/>
          </a:p>
        </p:txBody>
      </p:sp>
    </p:spTree>
    <p:extLst>
      <p:ext uri="{BB962C8B-B14F-4D97-AF65-F5344CB8AC3E}">
        <p14:creationId xmlns:p14="http://schemas.microsoft.com/office/powerpoint/2010/main" val="325719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628007" y="4527109"/>
            <a:ext cx="4244802" cy="199422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6800" b="1" kern="1200">
                <a:solidFill>
                  <a:srgbClr val="FFFFFF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_tradnl" sz="3498">
                <a:solidFill>
                  <a:srgbClr val="CF0064"/>
                </a:solidFill>
              </a:rPr>
              <a:t>Clic para editar título</a:t>
            </a:r>
            <a:endParaRPr lang="es-ES" sz="3498">
              <a:solidFill>
                <a:srgbClr val="CF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4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8/01/2024</a:t>
            </a:fld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A46FA-B56B-0E47-81D5-75A5A92AAC54}"/>
              </a:ext>
            </a:extLst>
          </p:cNvPr>
          <p:cNvSpPr txBox="1"/>
          <p:nvPr/>
        </p:nvSpPr>
        <p:spPr>
          <a:xfrm>
            <a:off x="-906873" y="275691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err="1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5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  <p15:guide id="3" orient="horz" pos="1795">
          <p15:clr>
            <a:srgbClr val="FBAE40"/>
          </p15:clr>
        </p15:guide>
        <p15:guide id="4" orient="horz" pos="247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6" y="1"/>
            <a:ext cx="12076584" cy="111820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28864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54297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5">
          <p15:clr>
            <a:srgbClr val="FBAE40"/>
          </p15:clr>
        </p15:guide>
        <p15:guide id="2" orient="horz" pos="247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464123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39" y="5180207"/>
            <a:ext cx="4555060" cy="1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15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464123"/>
            <a:ext cx="10934854" cy="3662040"/>
          </a:xfrm>
        </p:spPr>
        <p:txBody>
          <a:bodyPr numCol="3" spcCol="216000">
            <a:noAutofit/>
          </a:bodyPr>
          <a:lstStyle>
            <a:lvl1pPr marL="0" indent="0" algn="l">
              <a:buNone/>
              <a:defRPr sz="2160"/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2160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216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475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12">
                <a:solidFill>
                  <a:srgbClr val="83786F"/>
                </a:solidFill>
                <a:latin typeface="Bree Bold"/>
                <a:cs typeface="Bree Bold"/>
              </a:defRPr>
            </a:lvl1pPr>
            <a:lvl2pPr marL="509596" indent="0">
              <a:buNone/>
              <a:defRPr sz="2006">
                <a:solidFill>
                  <a:schemeClr val="tx1">
                    <a:tint val="75000"/>
                  </a:schemeClr>
                </a:solidFill>
              </a:defRPr>
            </a:lvl2pPr>
            <a:lvl3pPr marL="1019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78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3838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4798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575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671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7676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7" y="294976"/>
            <a:ext cx="8384036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2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469">
                <a:solidFill>
                  <a:srgbClr val="83786F"/>
                </a:solidFill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98132" tIns="99066" rIns="198132" bIns="99066" rtlCol="0" anchor="ctr">
            <a:normAutofit/>
          </a:bodyPr>
          <a:lstStyle/>
          <a:p>
            <a:r>
              <a:rPr lang="en-US" err="1"/>
              <a:t>Clic</a:t>
            </a:r>
            <a:r>
              <a:rPr lang="en-US"/>
              <a:t> </a:t>
            </a:r>
            <a:r>
              <a:rPr lang="en-US" err="1"/>
              <a:t>para</a:t>
            </a:r>
            <a:r>
              <a:rPr lang="en-US"/>
              <a:t> </a:t>
            </a:r>
            <a:r>
              <a:rPr lang="en-US" err="1"/>
              <a:t>editar</a:t>
            </a:r>
            <a:r>
              <a:rPr lang="en-US"/>
              <a:t> </a:t>
            </a:r>
            <a:r>
              <a:rPr lang="en-US" err="1"/>
              <a:t>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525963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/>
          <a:p>
            <a:pPr lvl="0"/>
            <a:r>
              <a:rPr lang="en-US" err="1"/>
              <a:t>Haga</a:t>
            </a:r>
            <a:r>
              <a:rPr lang="en-US"/>
              <a:t> </a:t>
            </a:r>
            <a:r>
              <a:rPr lang="en-US" err="1"/>
              <a:t>clic</a:t>
            </a:r>
            <a:r>
              <a:rPr lang="en-US"/>
              <a:t> </a:t>
            </a:r>
            <a:r>
              <a:rPr lang="en-US" err="1"/>
              <a:t>para</a:t>
            </a:r>
            <a:r>
              <a:rPr lang="en-US"/>
              <a:t> </a:t>
            </a:r>
            <a:r>
              <a:rPr lang="en-US" err="1"/>
              <a:t>modificar</a:t>
            </a:r>
            <a:r>
              <a:rPr lang="en-US"/>
              <a:t> el </a:t>
            </a:r>
            <a:r>
              <a:rPr lang="en-US" err="1"/>
              <a:t>estilo</a:t>
            </a:r>
            <a:r>
              <a:rPr lang="en-US"/>
              <a:t> de </a:t>
            </a:r>
            <a:r>
              <a:rPr lang="en-US" err="1"/>
              <a:t>texto</a:t>
            </a:r>
            <a:r>
              <a:rPr lang="en-US"/>
              <a:t> del </a:t>
            </a:r>
            <a:r>
              <a:rPr lang="en-US" err="1"/>
              <a:t>patrón</a:t>
            </a:r>
            <a:endParaRPr lang="en-US"/>
          </a:p>
          <a:p>
            <a:pPr lvl="1"/>
            <a:r>
              <a:rPr lang="en-US"/>
              <a:t>Segundo </a:t>
            </a:r>
            <a:r>
              <a:rPr lang="en-US" err="1"/>
              <a:t>nivel</a:t>
            </a:r>
            <a:endParaRPr lang="en-US"/>
          </a:p>
          <a:p>
            <a:pPr lvl="2"/>
            <a:r>
              <a:rPr lang="en-US" err="1"/>
              <a:t>Tercer</a:t>
            </a:r>
            <a:r>
              <a:rPr lang="en-US"/>
              <a:t> </a:t>
            </a:r>
            <a:r>
              <a:rPr lang="en-US" err="1"/>
              <a:t>nivel</a:t>
            </a:r>
            <a:endParaRPr lang="en-US"/>
          </a:p>
          <a:p>
            <a:pPr lvl="3"/>
            <a:r>
              <a:rPr lang="en-US"/>
              <a:t>Cuarto </a:t>
            </a:r>
            <a:r>
              <a:rPr lang="en-US" err="1"/>
              <a:t>nivel</a:t>
            </a:r>
            <a:endParaRPr lang="en-US"/>
          </a:p>
          <a:p>
            <a:pPr lvl="4"/>
            <a:r>
              <a:rPr lang="en-US" err="1"/>
              <a:t>Quinto</a:t>
            </a:r>
            <a:r>
              <a:rPr lang="en-US"/>
              <a:t> </a:t>
            </a:r>
            <a:r>
              <a:rPr lang="en-US" err="1"/>
              <a:t>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13642" y="6173788"/>
            <a:ext cx="2844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l">
              <a:defRPr sz="144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098158" y="6173788"/>
            <a:ext cx="3860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8957" y="6173788"/>
            <a:ext cx="878006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27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509596" rtl="0" eaLnBrk="1" latinLnBrk="0" hangingPunct="1">
        <a:spcBef>
          <a:spcPct val="0"/>
        </a:spcBef>
        <a:buNone/>
        <a:defRPr sz="4887" b="1" kern="1200">
          <a:solidFill>
            <a:srgbClr val="CE0058"/>
          </a:solidFill>
          <a:latin typeface="Bree"/>
          <a:ea typeface="+mj-ea"/>
          <a:cs typeface="Bree"/>
        </a:defRPr>
      </a:lvl1pPr>
    </p:titleStyle>
    <p:bodyStyle>
      <a:lvl1pPr marL="382197" indent="-3821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3549" kern="1200">
          <a:solidFill>
            <a:srgbClr val="83786F"/>
          </a:solidFill>
          <a:latin typeface="Amor Sans Pro"/>
          <a:ea typeface="+mn-ea"/>
          <a:cs typeface="Amor Sans Pro"/>
        </a:defRPr>
      </a:lvl1pPr>
      <a:lvl2pPr marL="828093" indent="-3184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3138" kern="1200">
          <a:solidFill>
            <a:srgbClr val="83786F"/>
          </a:solidFill>
          <a:latin typeface="Amor Sans Pro"/>
          <a:ea typeface="+mn-ea"/>
          <a:cs typeface="Amor Sans Pro"/>
        </a:defRPr>
      </a:lvl2pPr>
      <a:lvl3pPr marL="1273990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2675" kern="1200">
          <a:solidFill>
            <a:srgbClr val="83786F"/>
          </a:solidFill>
          <a:latin typeface="Amor Sans Pro"/>
          <a:ea typeface="+mn-ea"/>
          <a:cs typeface="Amor Sans Pro"/>
        </a:defRPr>
      </a:lvl3pPr>
      <a:lvl4pPr marL="1783586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4pPr>
      <a:lvl5pPr marL="2293182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»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5pPr>
      <a:lvl6pPr marL="2802778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6pPr>
      <a:lvl7pPr marL="3312374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7pPr>
      <a:lvl8pPr marL="3821970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8pPr>
      <a:lvl9pPr marL="4331566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50959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2pPr>
      <a:lvl3pPr marL="101919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3pPr>
      <a:lvl4pPr marL="152878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38384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4798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305757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56717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407676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EE938-6DA2-4B9A-44AC-D26E52BB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343400"/>
            <a:ext cx="4244802" cy="1470025"/>
          </a:xfrm>
        </p:spPr>
        <p:txBody>
          <a:bodyPr/>
          <a:lstStyle/>
          <a:p>
            <a:r>
              <a:rPr lang="es-PE" sz="4800"/>
              <a:t>Indicadores de </a:t>
            </a:r>
            <a:r>
              <a:rPr lang="es-PE" sz="4800" err="1"/>
              <a:t>RyS</a:t>
            </a:r>
            <a:endParaRPr lang="es-PE" sz="480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6A4F97-EE8E-7DDC-DD0E-346B67CFBD3A}"/>
              </a:ext>
            </a:extLst>
          </p:cNvPr>
          <p:cNvSpPr txBox="1"/>
          <p:nvPr/>
        </p:nvSpPr>
        <p:spPr>
          <a:xfrm>
            <a:off x="609600" y="6016960"/>
            <a:ext cx="3657600" cy="2286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/>
              <a:t>AGOSTO y SETIEMBRE 2023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24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21" y="120265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 dirty="0"/>
              <a:t>Procesos cerrados – Vista por puestos no TI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130B8C4-18CE-79E2-06E2-0E1FFB536F5E}"/>
              </a:ext>
            </a:extLst>
          </p:cNvPr>
          <p:cNvSpPr txBox="1"/>
          <p:nvPr/>
        </p:nvSpPr>
        <p:spPr>
          <a:xfrm>
            <a:off x="337188" y="1364563"/>
            <a:ext cx="3609591" cy="344129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b="1" dirty="0"/>
              <a:t>Procesos cerrados  por puesto y complejidad: </a:t>
            </a:r>
            <a:endParaRPr lang="es-PE" sz="1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419423-DB31-1FD7-93DC-F0E6B190381D}"/>
              </a:ext>
            </a:extLst>
          </p:cNvPr>
          <p:cNvSpPr txBox="1"/>
          <p:nvPr/>
        </p:nvSpPr>
        <p:spPr>
          <a:xfrm>
            <a:off x="1167917" y="5614611"/>
            <a:ext cx="8008073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Se observa que el cumplimiento es más bajo en los practicantes y en los especialistas/coordinadores. Sólo en el segundo se observa que el 40% de procesos cerrados correspondías a posiciones digitales/especializadas.</a:t>
            </a:r>
            <a:endParaRPr lang="es-PE" sz="12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03CE3C-8BC4-9D72-5198-F128886C8ADF}"/>
              </a:ext>
            </a:extLst>
          </p:cNvPr>
          <p:cNvSpPr/>
          <p:nvPr/>
        </p:nvSpPr>
        <p:spPr>
          <a:xfrm rot="2648838">
            <a:off x="954298" y="5736628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9D4CE6-3B0F-6AEB-0658-E754499669FC}"/>
              </a:ext>
            </a:extLst>
          </p:cNvPr>
          <p:cNvSpPr txBox="1"/>
          <p:nvPr/>
        </p:nvSpPr>
        <p:spPr>
          <a:xfrm>
            <a:off x="1572614" y="5265947"/>
            <a:ext cx="3657600" cy="2286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dirty="0"/>
              <a:t>Enero a Octubre 2023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60006C-8822-16C4-8703-FF37ECF9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75" y="1803561"/>
            <a:ext cx="7604599" cy="33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1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96896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Procesos cerrados en TI</a:t>
            </a:r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2EDF6D-9476-AD21-0830-D8824D5F6373}"/>
              </a:ext>
            </a:extLst>
          </p:cNvPr>
          <p:cNvSpPr txBox="1"/>
          <p:nvPr/>
        </p:nvSpPr>
        <p:spPr>
          <a:xfrm>
            <a:off x="718731" y="4829521"/>
            <a:ext cx="3657600" cy="2286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dirty="0"/>
              <a:t>Enero a Octubre 2023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130B8C4-18CE-79E2-06E2-0E1FFB536F5E}"/>
              </a:ext>
            </a:extLst>
          </p:cNvPr>
          <p:cNvSpPr txBox="1"/>
          <p:nvPr/>
        </p:nvSpPr>
        <p:spPr>
          <a:xfrm>
            <a:off x="6307887" y="1380820"/>
            <a:ext cx="3609591" cy="344129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b="1"/>
              <a:t>Procesos cerrados por mes:</a:t>
            </a:r>
            <a:endParaRPr lang="es-PE" sz="1200" b="1" err="1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319BCF-AB46-0BF3-C909-1E7E3D6329D3}"/>
              </a:ext>
            </a:extLst>
          </p:cNvPr>
          <p:cNvSpPr txBox="1"/>
          <p:nvPr/>
        </p:nvSpPr>
        <p:spPr>
          <a:xfrm>
            <a:off x="742736" y="1339896"/>
            <a:ext cx="3609591" cy="344129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b="1"/>
              <a:t>Procesos cerrados por puesto y tipo de contrato:</a:t>
            </a:r>
            <a:endParaRPr lang="es-PE" sz="1200" b="1" err="1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758094-791B-57AA-EC74-3082A0D9DACA}"/>
              </a:ext>
            </a:extLst>
          </p:cNvPr>
          <p:cNvSpPr txBox="1"/>
          <p:nvPr/>
        </p:nvSpPr>
        <p:spPr>
          <a:xfrm>
            <a:off x="1113453" y="5831625"/>
            <a:ext cx="4772724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/>
              <a:t>Se observa que se reclutaron más posiciones de C2 que de otros puestos.</a:t>
            </a:r>
            <a:endParaRPr lang="es-PE" sz="120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D51696-EF33-A535-501D-BAECC114ADE8}"/>
              </a:ext>
            </a:extLst>
          </p:cNvPr>
          <p:cNvSpPr txBox="1"/>
          <p:nvPr/>
        </p:nvSpPr>
        <p:spPr>
          <a:xfrm>
            <a:off x="6681838" y="5058121"/>
            <a:ext cx="4995587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pPr>
              <a:tabLst>
                <a:tab pos="3313113" algn="l"/>
              </a:tabLst>
            </a:pPr>
            <a:r>
              <a:rPr lang="es-ES" sz="1200"/>
              <a:t>Observamos que, el 80% de procesos de TI se cerraron entre Enero y Mayo del 2023.</a:t>
            </a:r>
            <a:endParaRPr lang="es-PE" sz="120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E465FE4-92B0-9660-265F-9FC20E72266B}"/>
              </a:ext>
            </a:extLst>
          </p:cNvPr>
          <p:cNvSpPr txBox="1"/>
          <p:nvPr/>
        </p:nvSpPr>
        <p:spPr>
          <a:xfrm>
            <a:off x="1113453" y="5252840"/>
            <a:ext cx="4533472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/>
              <a:t>Observamos que el ANS es más bajo en las posiciones con mayor número de procesos por proyecto/temporales.</a:t>
            </a:r>
            <a:endParaRPr lang="es-PE" sz="120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701C90C-C404-B300-6FC4-219354BE6299}"/>
              </a:ext>
            </a:extLst>
          </p:cNvPr>
          <p:cNvSpPr/>
          <p:nvPr/>
        </p:nvSpPr>
        <p:spPr>
          <a:xfrm rot="2648838">
            <a:off x="6555679" y="5085035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626E366-AB84-C10B-2083-B15A20BC6892}"/>
              </a:ext>
            </a:extLst>
          </p:cNvPr>
          <p:cNvSpPr/>
          <p:nvPr/>
        </p:nvSpPr>
        <p:spPr>
          <a:xfrm rot="2648838">
            <a:off x="1021276" y="5900179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85D007E-8645-AF90-3CB3-98AF819E0441}"/>
              </a:ext>
            </a:extLst>
          </p:cNvPr>
          <p:cNvSpPr/>
          <p:nvPr/>
        </p:nvSpPr>
        <p:spPr>
          <a:xfrm rot="2648838">
            <a:off x="1021277" y="5371396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67693A-CE32-2E96-EE88-94437880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8" y="2028478"/>
            <a:ext cx="5243103" cy="24569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E01A726-1C35-6A6A-8A3C-3BDA699D6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9556"/>
            <a:ext cx="5535648" cy="2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0" y="79918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Análisis de las causas de cierre fuera de tiempo</a:t>
            </a:r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DAB537-BCD6-6C6A-950E-6CE1A9415BFE}"/>
              </a:ext>
            </a:extLst>
          </p:cNvPr>
          <p:cNvSpPr txBox="1"/>
          <p:nvPr/>
        </p:nvSpPr>
        <p:spPr>
          <a:xfrm>
            <a:off x="6096000" y="3863426"/>
            <a:ext cx="3657600" cy="2286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900" dirty="0"/>
              <a:t>Enero a Octubre 2023</a:t>
            </a:r>
            <a:endParaRPr lang="es-PE" sz="9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C7BF7F-DC47-78B1-6596-4ACEEF4C110A}"/>
              </a:ext>
            </a:extLst>
          </p:cNvPr>
          <p:cNvSpPr txBox="1"/>
          <p:nvPr/>
        </p:nvSpPr>
        <p:spPr>
          <a:xfrm>
            <a:off x="6096000" y="1222918"/>
            <a:ext cx="4416343" cy="38345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1200" b="1"/>
              <a:t>Procesos Cerrados Fuera de Tiempo -  IT</a:t>
            </a:r>
            <a:endParaRPr lang="es-PE" sz="1200" b="1" err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EE7EE3-FE5F-0D40-CF8B-52F19A23A84F}"/>
              </a:ext>
            </a:extLst>
          </p:cNvPr>
          <p:cNvSpPr txBox="1"/>
          <p:nvPr/>
        </p:nvSpPr>
        <p:spPr>
          <a:xfrm>
            <a:off x="6095999" y="4053850"/>
            <a:ext cx="4715435" cy="2282015"/>
          </a:xfrm>
          <a:prstGeom prst="rect">
            <a:avLst/>
          </a:prstGeom>
        </p:spPr>
        <p:txBody>
          <a:bodyPr vert="horz" wrap="square" lIns="198132" tIns="99066" rIns="198132" bIns="99066" rtlCol="0" anchor="t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/>
              <a:t>- La mayoría son contrataciones por Proyecto o Temporales: Contrato a plazo fijo sin Bono de Desempeño.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/>
              <a:t>- La mayoría son posiciones de Carrera Estándar (C2 y C3) donde tenemos bandas salariales más bajas que en las Especializadas.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/>
              <a:t>- Las contrataciones por CAP Fijo corresponden a las especialidades más demandadas en el mercado: Arquitectura, Automatización de Pruebas, Rendimiento de Aplicaciones y Seguridad Tecnológica.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/>
              <a:t>- Los </a:t>
            </a:r>
            <a:r>
              <a:rPr lang="es-ES" sz="1100" err="1"/>
              <a:t>hiring</a:t>
            </a:r>
            <a:r>
              <a:rPr lang="es-ES" sz="1100"/>
              <a:t> managers de TI tardan más (promedio 4 días hábiles) en contestar revisar candidatos y/o entrevistar.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4041068-59DC-499C-CA1B-403E5C00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405" y="1650219"/>
            <a:ext cx="4243184" cy="207282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38D8D71-9DF8-CA38-13FE-45B9AAF7DF99}"/>
              </a:ext>
            </a:extLst>
          </p:cNvPr>
          <p:cNvSpPr txBox="1"/>
          <p:nvPr/>
        </p:nvSpPr>
        <p:spPr>
          <a:xfrm>
            <a:off x="869873" y="3907269"/>
            <a:ext cx="3838240" cy="2286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900" dirty="0"/>
              <a:t>Enero a Octubre 2023</a:t>
            </a:r>
            <a:endParaRPr lang="es-PE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B48FEA-596A-530D-1A92-8D34312AAA21}"/>
              </a:ext>
            </a:extLst>
          </p:cNvPr>
          <p:cNvSpPr txBox="1"/>
          <p:nvPr/>
        </p:nvSpPr>
        <p:spPr>
          <a:xfrm>
            <a:off x="869873" y="1266761"/>
            <a:ext cx="4634455" cy="38345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1200" b="1"/>
              <a:t>Procesos Cerrados Fuera de Tiempo -  No IT</a:t>
            </a:r>
            <a:endParaRPr lang="es-PE" sz="1200" b="1" err="1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3B9E03-2AC2-A80B-29B9-AAEAA932B4F6}"/>
              </a:ext>
            </a:extLst>
          </p:cNvPr>
          <p:cNvSpPr txBox="1"/>
          <p:nvPr/>
        </p:nvSpPr>
        <p:spPr>
          <a:xfrm>
            <a:off x="869873" y="4139989"/>
            <a:ext cx="4912362" cy="2282015"/>
          </a:xfrm>
          <a:prstGeom prst="rect">
            <a:avLst/>
          </a:prstGeom>
        </p:spPr>
        <p:txBody>
          <a:bodyPr vert="horz" wrap="square" lIns="198132" tIns="99066" rIns="198132" bIns="99066" rtlCol="0" anchor="t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/>
              <a:t>- El 30% de posiciones corresponden a perfiles Digitales/Especializados, que hasta Julio 2023 tenían el ANS de las posiciones regulares.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/>
              <a:t>- La mayoría de los procesos fuera de tiempo de Especialista o Coordinador corresponden a posiciones Digitales/Especializadas.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/>
              <a:t>- Los 5 procesos de Practicantes tuvieron demoras en la respuesta de clientes internos por vacaciones o licencias.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/>
              <a:t>- 4 de los 8 procesos Regulares de Analista o Analista Senior tuvieron demoras en la respuesta de los clientes internos y 2 más por vacaciones de los mismos.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5503C28-D6D2-0A30-AF4D-F8C1A48D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78" y="1667426"/>
            <a:ext cx="4446190" cy="20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9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227593"/>
            <a:ext cx="6263614" cy="1143000"/>
          </a:xfrm>
        </p:spPr>
        <p:txBody>
          <a:bodyPr anchor="t">
            <a:normAutofit fontScale="90000"/>
          </a:bodyPr>
          <a:lstStyle/>
          <a:p>
            <a:r>
              <a:rPr lang="es-ES"/>
              <a:t>LinkedIn </a:t>
            </a:r>
            <a:r>
              <a:rPr lang="es-ES" err="1"/>
              <a:t>Talent</a:t>
            </a:r>
            <a:r>
              <a:rPr lang="es-ES"/>
              <a:t> </a:t>
            </a:r>
            <a:r>
              <a:rPr lang="es-ES" err="1"/>
              <a:t>Solutions</a:t>
            </a:r>
            <a:r>
              <a:rPr lang="es-ES"/>
              <a:t> - </a:t>
            </a:r>
            <a:r>
              <a:rPr lang="es-ES" err="1"/>
              <a:t>InMail</a:t>
            </a:r>
            <a:r>
              <a:rPr lang="es-ES"/>
              <a:t> Performance</a:t>
            </a:r>
            <a:br>
              <a:rPr lang="es-PE"/>
            </a:br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CBEDA8-3539-BEAD-3F39-671ECFC6FF71}"/>
              </a:ext>
            </a:extLst>
          </p:cNvPr>
          <p:cNvSpPr txBox="1"/>
          <p:nvPr/>
        </p:nvSpPr>
        <p:spPr>
          <a:xfrm>
            <a:off x="327029" y="1413831"/>
            <a:ext cx="4513006" cy="42356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40000" lnSpcReduction="20000"/>
          </a:bodyPr>
          <a:lstStyle/>
          <a:p>
            <a:r>
              <a:rPr lang="es-ES" dirty="0" err="1"/>
              <a:t>InMail</a:t>
            </a:r>
            <a:r>
              <a:rPr lang="es-ES" dirty="0"/>
              <a:t> Performance Octubre</a:t>
            </a:r>
            <a:endParaRPr lang="es-PE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3A4F9F0-D575-FCC8-40C7-96C5CF72F160}"/>
              </a:ext>
            </a:extLst>
          </p:cNvPr>
          <p:cNvSpPr txBox="1"/>
          <p:nvPr/>
        </p:nvSpPr>
        <p:spPr>
          <a:xfrm>
            <a:off x="1796685" y="3010980"/>
            <a:ext cx="2212258" cy="174976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dirty="0"/>
              <a:t>Tasa de respuesta: </a:t>
            </a:r>
            <a:r>
              <a:rPr lang="es-ES" sz="4800" b="1" dirty="0"/>
              <a:t>55,7%</a:t>
            </a:r>
            <a:endParaRPr lang="es-PE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05B46B7-AF1F-8DCF-50EA-C0142F20E463}"/>
              </a:ext>
            </a:extLst>
          </p:cNvPr>
          <p:cNvSpPr txBox="1"/>
          <p:nvPr/>
        </p:nvSpPr>
        <p:spPr>
          <a:xfrm>
            <a:off x="465660" y="3601159"/>
            <a:ext cx="5338970" cy="806245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endParaRPr lang="es-PE" sz="1100" err="1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F19B6BB-AB96-0A0D-7A2D-06850D7A0134}"/>
              </a:ext>
            </a:extLst>
          </p:cNvPr>
          <p:cNvSpPr txBox="1"/>
          <p:nvPr/>
        </p:nvSpPr>
        <p:spPr>
          <a:xfrm>
            <a:off x="6856731" y="4207334"/>
            <a:ext cx="4034742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El response </a:t>
            </a:r>
            <a:r>
              <a:rPr lang="es-ES" sz="1200" dirty="0" err="1"/>
              <a:t>rate</a:t>
            </a:r>
            <a:r>
              <a:rPr lang="es-ES" sz="1200" dirty="0"/>
              <a:t> es más alto cuando los candidatos tienen interés en la empresa (la siguen y/o interactuaron recientemente con los contenidos)</a:t>
            </a:r>
            <a:endParaRPr lang="es-PE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7B4CAE7-D85E-9FE8-A3F2-E631D7D65F05}"/>
              </a:ext>
            </a:extLst>
          </p:cNvPr>
          <p:cNvSpPr txBox="1"/>
          <p:nvPr/>
        </p:nvSpPr>
        <p:spPr>
          <a:xfrm>
            <a:off x="6856731" y="3504198"/>
            <a:ext cx="4024970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Nuestro response </a:t>
            </a:r>
            <a:r>
              <a:rPr lang="es-ES" sz="1200" dirty="0" err="1"/>
              <a:t>rate</a:t>
            </a:r>
            <a:r>
              <a:rPr lang="es-ES" sz="1200" dirty="0"/>
              <a:t> de Octubre 2023 es 55.7%</a:t>
            </a:r>
            <a:endParaRPr lang="es-PE" sz="1200" dirty="0"/>
          </a:p>
        </p:txBody>
      </p:sp>
      <p:sp>
        <p:nvSpPr>
          <p:cNvPr id="30" name="Flecha: hacia arriba 29">
            <a:extLst>
              <a:ext uri="{FF2B5EF4-FFF2-40B4-BE49-F238E27FC236}">
                <a16:creationId xmlns:a16="http://schemas.microsoft.com/office/drawing/2014/main" id="{F3828081-F477-1C79-7AE0-6CDCD5F7EEE3}"/>
              </a:ext>
            </a:extLst>
          </p:cNvPr>
          <p:cNvSpPr/>
          <p:nvPr/>
        </p:nvSpPr>
        <p:spPr>
          <a:xfrm>
            <a:off x="6688740" y="4233009"/>
            <a:ext cx="264997" cy="166804"/>
          </a:xfrm>
          <a:prstGeom prst="upArrow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0DF85A8-E5F1-522F-7FAB-C20974FB2ED4}"/>
              </a:ext>
            </a:extLst>
          </p:cNvPr>
          <p:cNvSpPr/>
          <p:nvPr/>
        </p:nvSpPr>
        <p:spPr>
          <a:xfrm>
            <a:off x="6702847" y="3579729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5BCA44-5D48-58ED-0041-946144D8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4" y="3897676"/>
            <a:ext cx="5840998" cy="1143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15A829-D75E-B4ED-6156-CF493A3E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017" y="1599788"/>
            <a:ext cx="5393148" cy="15782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F897BC-A89F-7C10-A5CB-72B28D0A2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35" y="1957379"/>
            <a:ext cx="5119165" cy="84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2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498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Procesos cerrados por fuente de reclutamiento</a:t>
            </a:r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1B5C9A-2B1D-6D63-6772-CB0AB7755257}"/>
              </a:ext>
            </a:extLst>
          </p:cNvPr>
          <p:cNvSpPr txBox="1"/>
          <p:nvPr/>
        </p:nvSpPr>
        <p:spPr>
          <a:xfrm>
            <a:off x="761150" y="4582063"/>
            <a:ext cx="5149488" cy="1761344"/>
          </a:xfrm>
          <a:prstGeom prst="rect">
            <a:avLst/>
          </a:prstGeom>
        </p:spPr>
        <p:txBody>
          <a:bodyPr vert="horz" wrap="square" lIns="198132" tIns="99066" rIns="198132" bIns="99066" rtlCol="0" anchor="t">
            <a:normAutofit/>
          </a:bodyPr>
          <a:lstStyle/>
          <a:p>
            <a:r>
              <a:rPr lang="es-ES" sz="1050" dirty="0"/>
              <a:t>Notamos que las principales fuentes de reclutamiento son </a:t>
            </a:r>
            <a:r>
              <a:rPr lang="es-ES" sz="1050" dirty="0" err="1"/>
              <a:t>Bumeran</a:t>
            </a:r>
            <a:r>
              <a:rPr lang="es-ES" sz="1050" dirty="0"/>
              <a:t>, Referidos y LinkedIn en el 2023.</a:t>
            </a:r>
          </a:p>
          <a:p>
            <a:endParaRPr lang="es-ES" sz="1050" dirty="0"/>
          </a:p>
          <a:p>
            <a:r>
              <a:rPr lang="es-ES" sz="1050" dirty="0"/>
              <a:t>Notamos que Internos es la cuarta principal fuente de reclutamiento.</a:t>
            </a:r>
          </a:p>
          <a:p>
            <a:endParaRPr lang="es-ES" sz="1050" dirty="0"/>
          </a:p>
          <a:p>
            <a:r>
              <a:rPr lang="es-ES" sz="1050" dirty="0"/>
              <a:t>También se observa que la fuente Back Up que fue implementada en abril 2023 ya cuenta con 4 procesos cerrados.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69D604-8766-408E-5CFE-6F8643511DE7}"/>
              </a:ext>
            </a:extLst>
          </p:cNvPr>
          <p:cNvSpPr txBox="1"/>
          <p:nvPr/>
        </p:nvSpPr>
        <p:spPr>
          <a:xfrm>
            <a:off x="692217" y="1382398"/>
            <a:ext cx="4596925" cy="295941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b="1" dirty="0"/>
              <a:t>Procesos Cerrados por Fuente de Reclutamiento</a:t>
            </a:r>
            <a:endParaRPr lang="es-PE" b="1" dirty="0"/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BFCAD242-EFB1-5892-2014-200CEC0DE50A}"/>
              </a:ext>
            </a:extLst>
          </p:cNvPr>
          <p:cNvSpPr/>
          <p:nvPr/>
        </p:nvSpPr>
        <p:spPr>
          <a:xfrm>
            <a:off x="593518" y="4724837"/>
            <a:ext cx="264997" cy="166804"/>
          </a:xfrm>
          <a:prstGeom prst="upArrow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: hacia arriba 12">
            <a:extLst>
              <a:ext uri="{FF2B5EF4-FFF2-40B4-BE49-F238E27FC236}">
                <a16:creationId xmlns:a16="http://schemas.microsoft.com/office/drawing/2014/main" id="{CFA352E0-9A2D-3587-9009-EB30479C542C}"/>
              </a:ext>
            </a:extLst>
          </p:cNvPr>
          <p:cNvSpPr/>
          <p:nvPr/>
        </p:nvSpPr>
        <p:spPr>
          <a:xfrm>
            <a:off x="619813" y="5148044"/>
            <a:ext cx="264997" cy="166804"/>
          </a:xfrm>
          <a:prstGeom prst="upArrow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39F636D5-D70B-F4B4-77D2-ECC6F66027EA}"/>
              </a:ext>
            </a:extLst>
          </p:cNvPr>
          <p:cNvSpPr/>
          <p:nvPr/>
        </p:nvSpPr>
        <p:spPr>
          <a:xfrm>
            <a:off x="628651" y="5526185"/>
            <a:ext cx="264997" cy="166804"/>
          </a:xfrm>
          <a:prstGeom prst="upArrow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9D17FB-804E-EDE0-63E5-ABC768EA837A}"/>
              </a:ext>
            </a:extLst>
          </p:cNvPr>
          <p:cNvSpPr txBox="1"/>
          <p:nvPr/>
        </p:nvSpPr>
        <p:spPr>
          <a:xfrm>
            <a:off x="6228499" y="4040110"/>
            <a:ext cx="5284139" cy="994771"/>
          </a:xfrm>
          <a:prstGeom prst="rect">
            <a:avLst/>
          </a:prstGeom>
        </p:spPr>
        <p:txBody>
          <a:bodyPr vert="horz" wrap="square" lIns="198132" tIns="99066" rIns="198132" bIns="99066" rtlCol="0" anchor="t">
            <a:norm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50" dirty="0"/>
              <a:t>Notamos que Referidos es la fuente que más ha crecido en el último mes.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9D6AFFE-73C7-AE6D-CA42-C2A371DBDC68}"/>
              </a:ext>
            </a:extLst>
          </p:cNvPr>
          <p:cNvSpPr txBox="1"/>
          <p:nvPr/>
        </p:nvSpPr>
        <p:spPr>
          <a:xfrm>
            <a:off x="6356385" y="1448866"/>
            <a:ext cx="4596925" cy="295941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b="1" dirty="0"/>
              <a:t>Crecimiento de fuentes de reclutamiento en el último mes</a:t>
            </a:r>
            <a:endParaRPr lang="es-PE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C07618-600E-E7C6-0DDF-13DC3C64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6" y="1742204"/>
            <a:ext cx="5651694" cy="24617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8D333C-BF79-1280-0577-A0A788BA8790}"/>
              </a:ext>
            </a:extLst>
          </p:cNvPr>
          <p:cNvSpPr txBox="1"/>
          <p:nvPr/>
        </p:nvSpPr>
        <p:spPr>
          <a:xfrm>
            <a:off x="243708" y="4308896"/>
            <a:ext cx="3838240" cy="2286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900" dirty="0"/>
              <a:t>Enero a Octubre 2023</a:t>
            </a:r>
            <a:endParaRPr lang="es-PE" sz="9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20072D-71F3-2C3C-816B-F56A4977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72" y="1974354"/>
            <a:ext cx="4672391" cy="1836209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201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0851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 dirty="0"/>
              <a:t>Performance por </a:t>
            </a:r>
            <a:r>
              <a:rPr lang="es-ES" dirty="0" err="1"/>
              <a:t>Recruiter</a:t>
            </a:r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B5F9DE6-E754-FB2F-6A70-057172AD6097}"/>
              </a:ext>
            </a:extLst>
          </p:cNvPr>
          <p:cNvSpPr txBox="1"/>
          <p:nvPr/>
        </p:nvSpPr>
        <p:spPr>
          <a:xfrm>
            <a:off x="494237" y="2506377"/>
            <a:ext cx="3052584" cy="284812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900" dirty="0"/>
              <a:t>30 procesos cerrados de marzo a octubre 2023</a:t>
            </a:r>
            <a:endParaRPr lang="es-PE" sz="9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5E655D-0D8C-CCBE-0CEA-6DDDFA4FBEA4}"/>
              </a:ext>
            </a:extLst>
          </p:cNvPr>
          <p:cNvSpPr txBox="1"/>
          <p:nvPr/>
        </p:nvSpPr>
        <p:spPr>
          <a:xfrm>
            <a:off x="1522937" y="1324446"/>
            <a:ext cx="2328421" cy="440026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600" b="1"/>
              <a:t>Adelyn Solano</a:t>
            </a:r>
            <a:endParaRPr lang="es-PE" sz="1600" b="1" err="1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497111B-6F63-D4E7-CAF0-A32C1D60B553}"/>
              </a:ext>
            </a:extLst>
          </p:cNvPr>
          <p:cNvSpPr txBox="1"/>
          <p:nvPr/>
        </p:nvSpPr>
        <p:spPr>
          <a:xfrm>
            <a:off x="5149803" y="1293714"/>
            <a:ext cx="2328421" cy="440026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600" b="1"/>
              <a:t>Ana Cecilia Benito</a:t>
            </a:r>
            <a:endParaRPr lang="es-PE" sz="1600" b="1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8BF761F-44F2-70B9-3614-32DE4A8DA1C4}"/>
              </a:ext>
            </a:extLst>
          </p:cNvPr>
          <p:cNvSpPr txBox="1"/>
          <p:nvPr/>
        </p:nvSpPr>
        <p:spPr>
          <a:xfrm>
            <a:off x="9140124" y="1293714"/>
            <a:ext cx="2328421" cy="440026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600" b="1"/>
              <a:t>Silvia Dongo</a:t>
            </a:r>
            <a:endParaRPr lang="es-PE" sz="1600" b="1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247F270-0B43-82BD-B9E8-13F0E31891BF}"/>
              </a:ext>
            </a:extLst>
          </p:cNvPr>
          <p:cNvSpPr txBox="1"/>
          <p:nvPr/>
        </p:nvSpPr>
        <p:spPr>
          <a:xfrm>
            <a:off x="500647" y="1975995"/>
            <a:ext cx="2057400" cy="308974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sz="4800" b="1" dirty="0"/>
              <a:t>Cumplimiento ANS</a:t>
            </a:r>
            <a:r>
              <a:rPr lang="es-ES" b="1" dirty="0"/>
              <a:t> </a:t>
            </a:r>
          </a:p>
          <a:p>
            <a:r>
              <a:rPr lang="es-ES" b="1" dirty="0"/>
              <a:t>Meta: Igual o más de 90%</a:t>
            </a:r>
            <a:endParaRPr lang="es-PE" b="1" dirty="0"/>
          </a:p>
        </p:txBody>
      </p:sp>
      <p:grpSp>
        <p:nvGrpSpPr>
          <p:cNvPr id="4" name="Google Shape;1227;p49">
            <a:extLst>
              <a:ext uri="{FF2B5EF4-FFF2-40B4-BE49-F238E27FC236}">
                <a16:creationId xmlns:a16="http://schemas.microsoft.com/office/drawing/2014/main" id="{150E30C6-E7AC-E77D-E6DA-7555AB413C8E}"/>
              </a:ext>
            </a:extLst>
          </p:cNvPr>
          <p:cNvGrpSpPr/>
          <p:nvPr/>
        </p:nvGrpSpPr>
        <p:grpSpPr>
          <a:xfrm>
            <a:off x="688979" y="2128351"/>
            <a:ext cx="2850632" cy="372604"/>
            <a:chOff x="742503" y="773865"/>
            <a:chExt cx="4442469" cy="556853"/>
          </a:xfrm>
        </p:grpSpPr>
        <p:sp>
          <p:nvSpPr>
            <p:cNvPr id="5" name="Google Shape;1228;p49">
              <a:extLst>
                <a:ext uri="{FF2B5EF4-FFF2-40B4-BE49-F238E27FC236}">
                  <a16:creationId xmlns:a16="http://schemas.microsoft.com/office/drawing/2014/main" id="{236A2EEA-97F1-3F6D-8305-35DA72EA3CA6}"/>
                </a:ext>
              </a:extLst>
            </p:cNvPr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29;p49">
              <a:extLst>
                <a:ext uri="{FF2B5EF4-FFF2-40B4-BE49-F238E27FC236}">
                  <a16:creationId xmlns:a16="http://schemas.microsoft.com/office/drawing/2014/main" id="{FFB117CC-035B-A94C-9F9C-73FC608F4FE7}"/>
                </a:ext>
              </a:extLst>
            </p:cNvPr>
            <p:cNvSpPr/>
            <p:nvPr/>
          </p:nvSpPr>
          <p:spPr>
            <a:xfrm>
              <a:off x="742505" y="987299"/>
              <a:ext cx="3982786" cy="197519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30;p49">
              <a:extLst>
                <a:ext uri="{FF2B5EF4-FFF2-40B4-BE49-F238E27FC236}">
                  <a16:creationId xmlns:a16="http://schemas.microsoft.com/office/drawing/2014/main" id="{96FE6982-C24B-EC24-3E4D-4A0434B2A13C}"/>
                </a:ext>
              </a:extLst>
            </p:cNvPr>
            <p:cNvSpPr/>
            <p:nvPr/>
          </p:nvSpPr>
          <p:spPr>
            <a:xfrm>
              <a:off x="4484344" y="773865"/>
              <a:ext cx="554207" cy="554144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1;p49">
              <a:extLst>
                <a:ext uri="{FF2B5EF4-FFF2-40B4-BE49-F238E27FC236}">
                  <a16:creationId xmlns:a16="http://schemas.microsoft.com/office/drawing/2014/main" id="{21E1AEBF-B4C8-A1C1-C9F6-9BD43E9DEB4B}"/>
                </a:ext>
              </a:extLst>
            </p:cNvPr>
            <p:cNvSpPr/>
            <p:nvPr/>
          </p:nvSpPr>
          <p:spPr>
            <a:xfrm>
              <a:off x="4544465" y="804855"/>
              <a:ext cx="506583" cy="499184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232;p49">
              <a:extLst>
                <a:ext uri="{FF2B5EF4-FFF2-40B4-BE49-F238E27FC236}">
                  <a16:creationId xmlns:a16="http://schemas.microsoft.com/office/drawing/2014/main" id="{B6406F88-CE7B-45C2-6171-BEFADDE3D8D4}"/>
                </a:ext>
              </a:extLst>
            </p:cNvPr>
            <p:cNvSpPr txBox="1"/>
            <p:nvPr/>
          </p:nvSpPr>
          <p:spPr>
            <a:xfrm>
              <a:off x="4416126" y="831534"/>
              <a:ext cx="763246" cy="499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93%</a:t>
              </a:r>
              <a:endParaRPr sz="1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3BA547C-0EC1-A77D-AE89-6261FA3EF492}"/>
              </a:ext>
            </a:extLst>
          </p:cNvPr>
          <p:cNvSpPr txBox="1"/>
          <p:nvPr/>
        </p:nvSpPr>
        <p:spPr>
          <a:xfrm>
            <a:off x="4416001" y="1971532"/>
            <a:ext cx="2057400" cy="308974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sz="4800" b="1" dirty="0"/>
              <a:t>Cumplimiento ANS</a:t>
            </a:r>
            <a:endParaRPr lang="es-ES" b="1" dirty="0"/>
          </a:p>
          <a:p>
            <a:r>
              <a:rPr lang="es-ES" b="1" dirty="0"/>
              <a:t>Meta: Igual o más de 90%</a:t>
            </a:r>
            <a:endParaRPr lang="es-PE" b="1" dirty="0"/>
          </a:p>
        </p:txBody>
      </p:sp>
      <p:grpSp>
        <p:nvGrpSpPr>
          <p:cNvPr id="13" name="Google Shape;1227;p49">
            <a:extLst>
              <a:ext uri="{FF2B5EF4-FFF2-40B4-BE49-F238E27FC236}">
                <a16:creationId xmlns:a16="http://schemas.microsoft.com/office/drawing/2014/main" id="{3EAD342B-E57C-E424-3CC8-856F41D2BD9B}"/>
              </a:ext>
            </a:extLst>
          </p:cNvPr>
          <p:cNvGrpSpPr/>
          <p:nvPr/>
        </p:nvGrpSpPr>
        <p:grpSpPr>
          <a:xfrm>
            <a:off x="4604333" y="2123888"/>
            <a:ext cx="2850632" cy="372604"/>
            <a:chOff x="742503" y="773865"/>
            <a:chExt cx="4442469" cy="556853"/>
          </a:xfrm>
        </p:grpSpPr>
        <p:sp>
          <p:nvSpPr>
            <p:cNvPr id="15" name="Google Shape;1228;p49">
              <a:extLst>
                <a:ext uri="{FF2B5EF4-FFF2-40B4-BE49-F238E27FC236}">
                  <a16:creationId xmlns:a16="http://schemas.microsoft.com/office/drawing/2014/main" id="{97F88052-0984-44A8-A908-DD4E18DC4C8E}"/>
                </a:ext>
              </a:extLst>
            </p:cNvPr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29;p49">
              <a:extLst>
                <a:ext uri="{FF2B5EF4-FFF2-40B4-BE49-F238E27FC236}">
                  <a16:creationId xmlns:a16="http://schemas.microsoft.com/office/drawing/2014/main" id="{00CF04A7-19D2-A0BF-0170-622DB68C9015}"/>
                </a:ext>
              </a:extLst>
            </p:cNvPr>
            <p:cNvSpPr/>
            <p:nvPr/>
          </p:nvSpPr>
          <p:spPr>
            <a:xfrm>
              <a:off x="742505" y="987299"/>
              <a:ext cx="3780878" cy="186391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230;p49">
              <a:extLst>
                <a:ext uri="{FF2B5EF4-FFF2-40B4-BE49-F238E27FC236}">
                  <a16:creationId xmlns:a16="http://schemas.microsoft.com/office/drawing/2014/main" id="{ADB0FB2B-27F1-094D-B33B-DEA468A05F87}"/>
                </a:ext>
              </a:extLst>
            </p:cNvPr>
            <p:cNvSpPr/>
            <p:nvPr/>
          </p:nvSpPr>
          <p:spPr>
            <a:xfrm>
              <a:off x="4055306" y="773865"/>
              <a:ext cx="554207" cy="554143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1;p49">
              <a:extLst>
                <a:ext uri="{FF2B5EF4-FFF2-40B4-BE49-F238E27FC236}">
                  <a16:creationId xmlns:a16="http://schemas.microsoft.com/office/drawing/2014/main" id="{8D856010-7D22-5902-D4EE-D223E1263BFC}"/>
                </a:ext>
              </a:extLst>
            </p:cNvPr>
            <p:cNvSpPr/>
            <p:nvPr/>
          </p:nvSpPr>
          <p:spPr>
            <a:xfrm>
              <a:off x="4100101" y="804855"/>
              <a:ext cx="506583" cy="499184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232;p49">
              <a:extLst>
                <a:ext uri="{FF2B5EF4-FFF2-40B4-BE49-F238E27FC236}">
                  <a16:creationId xmlns:a16="http://schemas.microsoft.com/office/drawing/2014/main" id="{A1283806-AEA2-5268-21D8-A301939CB225}"/>
                </a:ext>
              </a:extLst>
            </p:cNvPr>
            <p:cNvSpPr txBox="1"/>
            <p:nvPr/>
          </p:nvSpPr>
          <p:spPr>
            <a:xfrm>
              <a:off x="3987088" y="831534"/>
              <a:ext cx="763246" cy="499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82%</a:t>
              </a:r>
              <a:endParaRPr sz="1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D888C48-3A88-CF46-B75A-AF7CDD256FFB}"/>
              </a:ext>
            </a:extLst>
          </p:cNvPr>
          <p:cNvSpPr txBox="1"/>
          <p:nvPr/>
        </p:nvSpPr>
        <p:spPr>
          <a:xfrm>
            <a:off x="8232112" y="2494679"/>
            <a:ext cx="2792930" cy="284812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900" dirty="0"/>
              <a:t>31 procesos cerrados de marzo a octubre 2023</a:t>
            </a:r>
            <a:endParaRPr lang="es-PE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F91C6C9-833D-58BC-66DA-670CE5E787C6}"/>
              </a:ext>
            </a:extLst>
          </p:cNvPr>
          <p:cNvSpPr txBox="1"/>
          <p:nvPr/>
        </p:nvSpPr>
        <p:spPr>
          <a:xfrm>
            <a:off x="8281044" y="1974182"/>
            <a:ext cx="2057400" cy="308974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sz="4800" b="1" dirty="0"/>
              <a:t>Cumplimiento ANS</a:t>
            </a:r>
            <a:endParaRPr lang="es-ES" b="1" dirty="0"/>
          </a:p>
          <a:p>
            <a:r>
              <a:rPr lang="es-ES" b="1" dirty="0"/>
              <a:t>Meta: Igual o más de 90%</a:t>
            </a:r>
            <a:endParaRPr lang="es-PE" b="1" dirty="0"/>
          </a:p>
        </p:txBody>
      </p:sp>
      <p:grpSp>
        <p:nvGrpSpPr>
          <p:cNvPr id="28" name="Google Shape;1227;p49">
            <a:extLst>
              <a:ext uri="{FF2B5EF4-FFF2-40B4-BE49-F238E27FC236}">
                <a16:creationId xmlns:a16="http://schemas.microsoft.com/office/drawing/2014/main" id="{DCCDBCB9-3A4B-0E93-0C3E-42615E4B26B8}"/>
              </a:ext>
            </a:extLst>
          </p:cNvPr>
          <p:cNvGrpSpPr/>
          <p:nvPr/>
        </p:nvGrpSpPr>
        <p:grpSpPr>
          <a:xfrm>
            <a:off x="8469376" y="2126538"/>
            <a:ext cx="2935527" cy="372604"/>
            <a:chOff x="742503" y="773865"/>
            <a:chExt cx="4574768" cy="556853"/>
          </a:xfrm>
        </p:grpSpPr>
        <p:sp>
          <p:nvSpPr>
            <p:cNvPr id="31" name="Google Shape;1228;p49">
              <a:extLst>
                <a:ext uri="{FF2B5EF4-FFF2-40B4-BE49-F238E27FC236}">
                  <a16:creationId xmlns:a16="http://schemas.microsoft.com/office/drawing/2014/main" id="{86BE5076-192A-C6C5-57D9-F8C636949656}"/>
                </a:ext>
              </a:extLst>
            </p:cNvPr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29;p49">
              <a:extLst>
                <a:ext uri="{FF2B5EF4-FFF2-40B4-BE49-F238E27FC236}">
                  <a16:creationId xmlns:a16="http://schemas.microsoft.com/office/drawing/2014/main" id="{D9F396A2-DD27-AA49-6F2C-00E4E426CC5F}"/>
                </a:ext>
              </a:extLst>
            </p:cNvPr>
            <p:cNvSpPr/>
            <p:nvPr/>
          </p:nvSpPr>
          <p:spPr>
            <a:xfrm>
              <a:off x="742505" y="987299"/>
              <a:ext cx="3982786" cy="197519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230;p49">
              <a:extLst>
                <a:ext uri="{FF2B5EF4-FFF2-40B4-BE49-F238E27FC236}">
                  <a16:creationId xmlns:a16="http://schemas.microsoft.com/office/drawing/2014/main" id="{69ACF78B-5022-255C-C693-090E6955AF27}"/>
                </a:ext>
              </a:extLst>
            </p:cNvPr>
            <p:cNvSpPr/>
            <p:nvPr/>
          </p:nvSpPr>
          <p:spPr>
            <a:xfrm>
              <a:off x="4591601" y="773865"/>
              <a:ext cx="554207" cy="554143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1;p49">
              <a:extLst>
                <a:ext uri="{FF2B5EF4-FFF2-40B4-BE49-F238E27FC236}">
                  <a16:creationId xmlns:a16="http://schemas.microsoft.com/office/drawing/2014/main" id="{11A6C318-D818-1E4A-4032-5BC9001CFD5E}"/>
                </a:ext>
              </a:extLst>
            </p:cNvPr>
            <p:cNvSpPr/>
            <p:nvPr/>
          </p:nvSpPr>
          <p:spPr>
            <a:xfrm>
              <a:off x="4651715" y="804855"/>
              <a:ext cx="506583" cy="499184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232;p49">
              <a:extLst>
                <a:ext uri="{FF2B5EF4-FFF2-40B4-BE49-F238E27FC236}">
                  <a16:creationId xmlns:a16="http://schemas.microsoft.com/office/drawing/2014/main" id="{F477B919-769D-7BDF-6CC3-61464E0ACE79}"/>
                </a:ext>
              </a:extLst>
            </p:cNvPr>
            <p:cNvSpPr txBox="1"/>
            <p:nvPr/>
          </p:nvSpPr>
          <p:spPr>
            <a:xfrm>
              <a:off x="4554025" y="831534"/>
              <a:ext cx="763246" cy="499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97%</a:t>
              </a:r>
              <a:endParaRPr sz="1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2908B7F-63BA-B729-43C6-DF21F1C72ED5}"/>
              </a:ext>
            </a:extLst>
          </p:cNvPr>
          <p:cNvSpPr txBox="1"/>
          <p:nvPr/>
        </p:nvSpPr>
        <p:spPr>
          <a:xfrm>
            <a:off x="4404393" y="2658739"/>
            <a:ext cx="2996590" cy="263941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900" dirty="0"/>
              <a:t>49 procesos cerrados de marzo a setiembre 2023. No se consideran los cerrados por Consultoras.</a:t>
            </a:r>
            <a:endParaRPr lang="es-PE" sz="9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0B5A372-519C-FFD3-8104-6043381C4FDF}"/>
              </a:ext>
            </a:extLst>
          </p:cNvPr>
          <p:cNvSpPr txBox="1"/>
          <p:nvPr/>
        </p:nvSpPr>
        <p:spPr>
          <a:xfrm>
            <a:off x="533756" y="3424568"/>
            <a:ext cx="2057400" cy="308974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sz="4800" b="1" dirty="0"/>
              <a:t>Rotación temprana:</a:t>
            </a:r>
            <a:endParaRPr lang="es-ES" b="1" dirty="0"/>
          </a:p>
          <a:p>
            <a:endParaRPr lang="es-ES" sz="2400" b="1" dirty="0"/>
          </a:p>
          <a:p>
            <a:r>
              <a:rPr lang="es-ES" b="1" dirty="0"/>
              <a:t>CAP FIJO</a:t>
            </a:r>
          </a:p>
          <a:p>
            <a:r>
              <a:rPr lang="es-ES" b="1" dirty="0"/>
              <a:t>Meta: 0%</a:t>
            </a:r>
            <a:endParaRPr lang="es-PE" b="1" dirty="0"/>
          </a:p>
        </p:txBody>
      </p:sp>
      <p:grpSp>
        <p:nvGrpSpPr>
          <p:cNvPr id="52" name="Google Shape;1227;p49">
            <a:extLst>
              <a:ext uri="{FF2B5EF4-FFF2-40B4-BE49-F238E27FC236}">
                <a16:creationId xmlns:a16="http://schemas.microsoft.com/office/drawing/2014/main" id="{06094C39-06A9-E213-3916-3EB5ED8B0DC9}"/>
              </a:ext>
            </a:extLst>
          </p:cNvPr>
          <p:cNvGrpSpPr/>
          <p:nvPr/>
        </p:nvGrpSpPr>
        <p:grpSpPr>
          <a:xfrm>
            <a:off x="586743" y="3667135"/>
            <a:ext cx="2980916" cy="372604"/>
            <a:chOff x="539461" y="773865"/>
            <a:chExt cx="4645511" cy="556853"/>
          </a:xfrm>
        </p:grpSpPr>
        <p:sp>
          <p:nvSpPr>
            <p:cNvPr id="53" name="Google Shape;1228;p49">
              <a:extLst>
                <a:ext uri="{FF2B5EF4-FFF2-40B4-BE49-F238E27FC236}">
                  <a16:creationId xmlns:a16="http://schemas.microsoft.com/office/drawing/2014/main" id="{26DA32C9-3FF4-B3D3-5F3E-95801FB09BD4}"/>
                </a:ext>
              </a:extLst>
            </p:cNvPr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9;p49">
              <a:extLst>
                <a:ext uri="{FF2B5EF4-FFF2-40B4-BE49-F238E27FC236}">
                  <a16:creationId xmlns:a16="http://schemas.microsoft.com/office/drawing/2014/main" id="{94AB8A67-2625-D5C0-8756-20866B94ACD3}"/>
                </a:ext>
              </a:extLst>
            </p:cNvPr>
            <p:cNvSpPr/>
            <p:nvPr/>
          </p:nvSpPr>
          <p:spPr>
            <a:xfrm>
              <a:off x="742505" y="987299"/>
              <a:ext cx="416556" cy="235118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230;p49">
              <a:extLst>
                <a:ext uri="{FF2B5EF4-FFF2-40B4-BE49-F238E27FC236}">
                  <a16:creationId xmlns:a16="http://schemas.microsoft.com/office/drawing/2014/main" id="{2AA3F946-655F-FD12-8A89-B35CAFAFFDB9}"/>
                </a:ext>
              </a:extLst>
            </p:cNvPr>
            <p:cNvSpPr/>
            <p:nvPr/>
          </p:nvSpPr>
          <p:spPr>
            <a:xfrm>
              <a:off x="668968" y="773865"/>
              <a:ext cx="554208" cy="554143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1;p49">
              <a:extLst>
                <a:ext uri="{FF2B5EF4-FFF2-40B4-BE49-F238E27FC236}">
                  <a16:creationId xmlns:a16="http://schemas.microsoft.com/office/drawing/2014/main" id="{61D01F68-19F9-A8A0-3A92-1738CDBB88E0}"/>
                </a:ext>
              </a:extLst>
            </p:cNvPr>
            <p:cNvSpPr/>
            <p:nvPr/>
          </p:nvSpPr>
          <p:spPr>
            <a:xfrm>
              <a:off x="652476" y="804855"/>
              <a:ext cx="506584" cy="499184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232;p49">
              <a:extLst>
                <a:ext uri="{FF2B5EF4-FFF2-40B4-BE49-F238E27FC236}">
                  <a16:creationId xmlns:a16="http://schemas.microsoft.com/office/drawing/2014/main" id="{18871611-D77F-2BCE-B7B3-5FF27E5E7F83}"/>
                </a:ext>
              </a:extLst>
            </p:cNvPr>
            <p:cNvSpPr txBox="1"/>
            <p:nvPr/>
          </p:nvSpPr>
          <p:spPr>
            <a:xfrm>
              <a:off x="539461" y="831534"/>
              <a:ext cx="763247" cy="499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0%</a:t>
              </a:r>
              <a:endParaRPr sz="1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693C6DD-877C-59A0-95E3-D514411B5462}"/>
              </a:ext>
            </a:extLst>
          </p:cNvPr>
          <p:cNvSpPr txBox="1"/>
          <p:nvPr/>
        </p:nvSpPr>
        <p:spPr>
          <a:xfrm>
            <a:off x="478746" y="4440774"/>
            <a:ext cx="2057400" cy="308974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sz="4800" b="1" dirty="0"/>
              <a:t>Marca Empleadora</a:t>
            </a:r>
            <a:endParaRPr lang="es-ES" b="1" dirty="0"/>
          </a:p>
          <a:p>
            <a:r>
              <a:rPr lang="es-ES" b="1" dirty="0"/>
              <a:t>Meta: 2 actividades en el 2023</a:t>
            </a:r>
            <a:endParaRPr lang="es-PE" b="1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C8D89BC-0A08-5D5A-BD94-8E62514B5D9F}"/>
              </a:ext>
            </a:extLst>
          </p:cNvPr>
          <p:cNvGrpSpPr/>
          <p:nvPr/>
        </p:nvGrpSpPr>
        <p:grpSpPr>
          <a:xfrm>
            <a:off x="684290" y="4733513"/>
            <a:ext cx="2994517" cy="372604"/>
            <a:chOff x="684290" y="4733513"/>
            <a:chExt cx="2994517" cy="372604"/>
          </a:xfrm>
        </p:grpSpPr>
        <p:sp>
          <p:nvSpPr>
            <p:cNvPr id="68" name="Google Shape;1228;p49">
              <a:extLst>
                <a:ext uri="{FF2B5EF4-FFF2-40B4-BE49-F238E27FC236}">
                  <a16:creationId xmlns:a16="http://schemas.microsoft.com/office/drawing/2014/main" id="{6E4E63A6-5A6B-C9AD-8B2A-C5FCBFABEF26}"/>
                </a:ext>
              </a:extLst>
            </p:cNvPr>
            <p:cNvSpPr/>
            <p:nvPr/>
          </p:nvSpPr>
          <p:spPr>
            <a:xfrm>
              <a:off x="684290" y="4848192"/>
              <a:ext cx="2850632" cy="185458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29;p49">
              <a:extLst>
                <a:ext uri="{FF2B5EF4-FFF2-40B4-BE49-F238E27FC236}">
                  <a16:creationId xmlns:a16="http://schemas.microsoft.com/office/drawing/2014/main" id="{154D6939-F239-7DD3-C1C7-1A0858DF94AA}"/>
                </a:ext>
              </a:extLst>
            </p:cNvPr>
            <p:cNvSpPr/>
            <p:nvPr/>
          </p:nvSpPr>
          <p:spPr>
            <a:xfrm>
              <a:off x="684291" y="4876328"/>
              <a:ext cx="2587108" cy="93691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230;p49">
              <a:extLst>
                <a:ext uri="{FF2B5EF4-FFF2-40B4-BE49-F238E27FC236}">
                  <a16:creationId xmlns:a16="http://schemas.microsoft.com/office/drawing/2014/main" id="{E53B22A9-0AF7-8FD7-6B2C-C595BF979049}"/>
                </a:ext>
              </a:extLst>
            </p:cNvPr>
            <p:cNvSpPr/>
            <p:nvPr/>
          </p:nvSpPr>
          <p:spPr>
            <a:xfrm>
              <a:off x="3232827" y="4733513"/>
              <a:ext cx="355622" cy="370791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31;p49">
              <a:extLst>
                <a:ext uri="{FF2B5EF4-FFF2-40B4-BE49-F238E27FC236}">
                  <a16:creationId xmlns:a16="http://schemas.microsoft.com/office/drawing/2014/main" id="{D2699DFF-794C-04D9-95BB-5B43A405678D}"/>
                </a:ext>
              </a:extLst>
            </p:cNvPr>
            <p:cNvSpPr/>
            <p:nvPr/>
          </p:nvSpPr>
          <p:spPr>
            <a:xfrm>
              <a:off x="3271400" y="4754249"/>
              <a:ext cx="325063" cy="334016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232;p49">
              <a:extLst>
                <a:ext uri="{FF2B5EF4-FFF2-40B4-BE49-F238E27FC236}">
                  <a16:creationId xmlns:a16="http://schemas.microsoft.com/office/drawing/2014/main" id="{DF4EEA62-B90F-0F46-8D38-0EBA0EC0B9D4}"/>
                </a:ext>
              </a:extLst>
            </p:cNvPr>
            <p:cNvSpPr txBox="1"/>
            <p:nvPr/>
          </p:nvSpPr>
          <p:spPr>
            <a:xfrm>
              <a:off x="3189049" y="4772101"/>
              <a:ext cx="489758" cy="334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79" name="CuadroTexto 78">
            <a:extLst>
              <a:ext uri="{FF2B5EF4-FFF2-40B4-BE49-F238E27FC236}">
                <a16:creationId xmlns:a16="http://schemas.microsoft.com/office/drawing/2014/main" id="{34BC4382-BB07-DC01-9410-D973CC1D36F8}"/>
              </a:ext>
            </a:extLst>
          </p:cNvPr>
          <p:cNvSpPr txBox="1"/>
          <p:nvPr/>
        </p:nvSpPr>
        <p:spPr>
          <a:xfrm>
            <a:off x="8343418" y="3406716"/>
            <a:ext cx="2057400" cy="308974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sz="4800" b="1" dirty="0"/>
              <a:t>Rotación temprana:</a:t>
            </a:r>
            <a:endParaRPr lang="es-ES" b="1" dirty="0"/>
          </a:p>
          <a:p>
            <a:endParaRPr lang="es-ES" sz="2400" b="1" dirty="0"/>
          </a:p>
          <a:p>
            <a:r>
              <a:rPr lang="es-ES" b="1" dirty="0"/>
              <a:t>CAP FIJO</a:t>
            </a:r>
          </a:p>
          <a:p>
            <a:r>
              <a:rPr lang="es-ES" b="1" dirty="0"/>
              <a:t>Meta: 0%</a:t>
            </a:r>
            <a:endParaRPr lang="es-PE" b="1" dirty="0"/>
          </a:p>
        </p:txBody>
      </p:sp>
      <p:grpSp>
        <p:nvGrpSpPr>
          <p:cNvPr id="80" name="Google Shape;1227;p49">
            <a:extLst>
              <a:ext uri="{FF2B5EF4-FFF2-40B4-BE49-F238E27FC236}">
                <a16:creationId xmlns:a16="http://schemas.microsoft.com/office/drawing/2014/main" id="{BB2549E9-24B4-0755-423F-91389FC17580}"/>
              </a:ext>
            </a:extLst>
          </p:cNvPr>
          <p:cNvGrpSpPr/>
          <p:nvPr/>
        </p:nvGrpSpPr>
        <p:grpSpPr>
          <a:xfrm>
            <a:off x="8396405" y="3649283"/>
            <a:ext cx="2980916" cy="372604"/>
            <a:chOff x="539461" y="773865"/>
            <a:chExt cx="4645511" cy="556853"/>
          </a:xfrm>
        </p:grpSpPr>
        <p:sp>
          <p:nvSpPr>
            <p:cNvPr id="81" name="Google Shape;1228;p49">
              <a:extLst>
                <a:ext uri="{FF2B5EF4-FFF2-40B4-BE49-F238E27FC236}">
                  <a16:creationId xmlns:a16="http://schemas.microsoft.com/office/drawing/2014/main" id="{C96F81C4-F37C-F18C-6601-7E42C544AA13}"/>
                </a:ext>
              </a:extLst>
            </p:cNvPr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29;p49">
              <a:extLst>
                <a:ext uri="{FF2B5EF4-FFF2-40B4-BE49-F238E27FC236}">
                  <a16:creationId xmlns:a16="http://schemas.microsoft.com/office/drawing/2014/main" id="{A260BA88-EC67-DFB1-9D68-260A3E1A6566}"/>
                </a:ext>
              </a:extLst>
            </p:cNvPr>
            <p:cNvSpPr/>
            <p:nvPr/>
          </p:nvSpPr>
          <p:spPr>
            <a:xfrm>
              <a:off x="742505" y="987299"/>
              <a:ext cx="416556" cy="235118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230;p49">
              <a:extLst>
                <a:ext uri="{FF2B5EF4-FFF2-40B4-BE49-F238E27FC236}">
                  <a16:creationId xmlns:a16="http://schemas.microsoft.com/office/drawing/2014/main" id="{D54176AC-E3A0-F44C-7E11-E0FFB596B3F2}"/>
                </a:ext>
              </a:extLst>
            </p:cNvPr>
            <p:cNvSpPr/>
            <p:nvPr/>
          </p:nvSpPr>
          <p:spPr>
            <a:xfrm>
              <a:off x="668968" y="773865"/>
              <a:ext cx="554208" cy="554143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31;p49">
              <a:extLst>
                <a:ext uri="{FF2B5EF4-FFF2-40B4-BE49-F238E27FC236}">
                  <a16:creationId xmlns:a16="http://schemas.microsoft.com/office/drawing/2014/main" id="{14EF677B-45E3-96B7-B526-2FA02BC4C457}"/>
                </a:ext>
              </a:extLst>
            </p:cNvPr>
            <p:cNvSpPr/>
            <p:nvPr/>
          </p:nvSpPr>
          <p:spPr>
            <a:xfrm>
              <a:off x="652476" y="804855"/>
              <a:ext cx="506584" cy="499184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232;p49">
              <a:extLst>
                <a:ext uri="{FF2B5EF4-FFF2-40B4-BE49-F238E27FC236}">
                  <a16:creationId xmlns:a16="http://schemas.microsoft.com/office/drawing/2014/main" id="{B004DF59-0B56-8AED-1E69-AC311A0A5004}"/>
                </a:ext>
              </a:extLst>
            </p:cNvPr>
            <p:cNvSpPr txBox="1"/>
            <p:nvPr/>
          </p:nvSpPr>
          <p:spPr>
            <a:xfrm>
              <a:off x="539461" y="831534"/>
              <a:ext cx="763247" cy="499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0%</a:t>
              </a:r>
              <a:endParaRPr sz="1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2" name="CuadroTexto 91">
            <a:extLst>
              <a:ext uri="{FF2B5EF4-FFF2-40B4-BE49-F238E27FC236}">
                <a16:creationId xmlns:a16="http://schemas.microsoft.com/office/drawing/2014/main" id="{75F27703-DC20-35F4-BDDC-536E69AA114C}"/>
              </a:ext>
            </a:extLst>
          </p:cNvPr>
          <p:cNvSpPr txBox="1"/>
          <p:nvPr/>
        </p:nvSpPr>
        <p:spPr>
          <a:xfrm>
            <a:off x="8288408" y="4422922"/>
            <a:ext cx="2057400" cy="308974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sz="4800" b="1" dirty="0"/>
              <a:t>Marca Empleadora</a:t>
            </a:r>
            <a:endParaRPr lang="es-ES" b="1" dirty="0"/>
          </a:p>
          <a:p>
            <a:r>
              <a:rPr lang="es-ES" b="1" dirty="0"/>
              <a:t>Meta: 2 actividades en el 2023</a:t>
            </a:r>
            <a:endParaRPr lang="es-PE" b="1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3235D111-2CC5-7DA3-0210-EC5988351546}"/>
              </a:ext>
            </a:extLst>
          </p:cNvPr>
          <p:cNvSpPr txBox="1"/>
          <p:nvPr/>
        </p:nvSpPr>
        <p:spPr>
          <a:xfrm>
            <a:off x="4436152" y="3406716"/>
            <a:ext cx="2057400" cy="308974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sz="4800" b="1" dirty="0"/>
              <a:t>Rotación temprana:</a:t>
            </a:r>
            <a:endParaRPr lang="es-ES" b="1" dirty="0"/>
          </a:p>
          <a:p>
            <a:endParaRPr lang="es-ES" sz="2400" b="1" dirty="0"/>
          </a:p>
          <a:p>
            <a:r>
              <a:rPr lang="es-ES" b="1" dirty="0"/>
              <a:t>CAP FIJO</a:t>
            </a:r>
          </a:p>
          <a:p>
            <a:r>
              <a:rPr lang="es-ES" b="1" dirty="0"/>
              <a:t>Meta: 0%</a:t>
            </a:r>
            <a:endParaRPr lang="es-PE" b="1" dirty="0"/>
          </a:p>
        </p:txBody>
      </p:sp>
      <p:grpSp>
        <p:nvGrpSpPr>
          <p:cNvPr id="101" name="Google Shape;1227;p49">
            <a:extLst>
              <a:ext uri="{FF2B5EF4-FFF2-40B4-BE49-F238E27FC236}">
                <a16:creationId xmlns:a16="http://schemas.microsoft.com/office/drawing/2014/main" id="{C1B97F7F-66CB-E6D3-881A-AAEAF8A025F2}"/>
              </a:ext>
            </a:extLst>
          </p:cNvPr>
          <p:cNvGrpSpPr/>
          <p:nvPr/>
        </p:nvGrpSpPr>
        <p:grpSpPr>
          <a:xfrm>
            <a:off x="4619429" y="3640763"/>
            <a:ext cx="2850626" cy="370790"/>
            <a:chOff x="742503" y="761133"/>
            <a:chExt cx="4442469" cy="554143"/>
          </a:xfrm>
        </p:grpSpPr>
        <p:sp>
          <p:nvSpPr>
            <p:cNvPr id="102" name="Google Shape;1228;p49">
              <a:extLst>
                <a:ext uri="{FF2B5EF4-FFF2-40B4-BE49-F238E27FC236}">
                  <a16:creationId xmlns:a16="http://schemas.microsoft.com/office/drawing/2014/main" id="{B59BF8C2-DD42-4028-B189-80A9BC412B63}"/>
                </a:ext>
              </a:extLst>
            </p:cNvPr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29;p49">
              <a:extLst>
                <a:ext uri="{FF2B5EF4-FFF2-40B4-BE49-F238E27FC236}">
                  <a16:creationId xmlns:a16="http://schemas.microsoft.com/office/drawing/2014/main" id="{3459E16A-D70E-3D3E-86D2-AF89CC686DD4}"/>
                </a:ext>
              </a:extLst>
            </p:cNvPr>
            <p:cNvSpPr/>
            <p:nvPr/>
          </p:nvSpPr>
          <p:spPr>
            <a:xfrm>
              <a:off x="742503" y="987301"/>
              <a:ext cx="769134" cy="151027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230;p49">
              <a:extLst>
                <a:ext uri="{FF2B5EF4-FFF2-40B4-BE49-F238E27FC236}">
                  <a16:creationId xmlns:a16="http://schemas.microsoft.com/office/drawing/2014/main" id="{44C385B6-83A4-2108-4A74-0A33B1551D48}"/>
                </a:ext>
              </a:extLst>
            </p:cNvPr>
            <p:cNvSpPr/>
            <p:nvPr/>
          </p:nvSpPr>
          <p:spPr>
            <a:xfrm>
              <a:off x="973922" y="761133"/>
              <a:ext cx="554208" cy="554143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31;p49">
              <a:extLst>
                <a:ext uri="{FF2B5EF4-FFF2-40B4-BE49-F238E27FC236}">
                  <a16:creationId xmlns:a16="http://schemas.microsoft.com/office/drawing/2014/main" id="{A0949014-4489-3E45-911E-6D6F3A08E621}"/>
                </a:ext>
              </a:extLst>
            </p:cNvPr>
            <p:cNvSpPr/>
            <p:nvPr/>
          </p:nvSpPr>
          <p:spPr>
            <a:xfrm>
              <a:off x="1011121" y="793340"/>
              <a:ext cx="506584" cy="499184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232;p49">
              <a:extLst>
                <a:ext uri="{FF2B5EF4-FFF2-40B4-BE49-F238E27FC236}">
                  <a16:creationId xmlns:a16="http://schemas.microsoft.com/office/drawing/2014/main" id="{924FF816-6068-6B43-184C-0E0F77A7C6AD}"/>
                </a:ext>
              </a:extLst>
            </p:cNvPr>
            <p:cNvSpPr txBox="1"/>
            <p:nvPr/>
          </p:nvSpPr>
          <p:spPr>
            <a:xfrm>
              <a:off x="901560" y="785108"/>
              <a:ext cx="763248" cy="499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5%</a:t>
              </a:r>
              <a:endParaRPr sz="1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3B280B91-8110-F3A2-7CD0-2EAC4F0E90BF}"/>
              </a:ext>
            </a:extLst>
          </p:cNvPr>
          <p:cNvSpPr txBox="1"/>
          <p:nvPr/>
        </p:nvSpPr>
        <p:spPr>
          <a:xfrm>
            <a:off x="4381142" y="4422922"/>
            <a:ext cx="2057400" cy="308974"/>
          </a:xfrm>
          <a:prstGeom prst="rect">
            <a:avLst/>
          </a:prstGeom>
          <a:noFill/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sz="4800" b="1" dirty="0"/>
              <a:t>Marca Empleadora</a:t>
            </a:r>
            <a:endParaRPr lang="es-ES" b="1" dirty="0"/>
          </a:p>
          <a:p>
            <a:r>
              <a:rPr lang="es-ES" b="1" dirty="0"/>
              <a:t>Meta: 2 actividades en el 2023</a:t>
            </a:r>
            <a:endParaRPr lang="es-PE" b="1" dirty="0"/>
          </a:p>
        </p:txBody>
      </p:sp>
      <p:grpSp>
        <p:nvGrpSpPr>
          <p:cNvPr id="114" name="Google Shape;1227;p49">
            <a:extLst>
              <a:ext uri="{FF2B5EF4-FFF2-40B4-BE49-F238E27FC236}">
                <a16:creationId xmlns:a16="http://schemas.microsoft.com/office/drawing/2014/main" id="{F295A618-858A-BAC7-35E8-A2FA84E47CC0}"/>
              </a:ext>
            </a:extLst>
          </p:cNvPr>
          <p:cNvGrpSpPr/>
          <p:nvPr/>
        </p:nvGrpSpPr>
        <p:grpSpPr>
          <a:xfrm>
            <a:off x="4586686" y="4715660"/>
            <a:ext cx="2993633" cy="383810"/>
            <a:chOff x="742503" y="773865"/>
            <a:chExt cx="4665323" cy="573601"/>
          </a:xfrm>
        </p:grpSpPr>
        <p:sp>
          <p:nvSpPr>
            <p:cNvPr id="115" name="Google Shape;1228;p49">
              <a:extLst>
                <a:ext uri="{FF2B5EF4-FFF2-40B4-BE49-F238E27FC236}">
                  <a16:creationId xmlns:a16="http://schemas.microsoft.com/office/drawing/2014/main" id="{9F43DC86-1455-1D04-BC5C-3FEA7CC8839B}"/>
                </a:ext>
              </a:extLst>
            </p:cNvPr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29;p49">
              <a:extLst>
                <a:ext uri="{FF2B5EF4-FFF2-40B4-BE49-F238E27FC236}">
                  <a16:creationId xmlns:a16="http://schemas.microsoft.com/office/drawing/2014/main" id="{EA4A7C63-9D6D-3887-7F8B-28127580ADE7}"/>
                </a:ext>
              </a:extLst>
            </p:cNvPr>
            <p:cNvSpPr/>
            <p:nvPr/>
          </p:nvSpPr>
          <p:spPr>
            <a:xfrm>
              <a:off x="742503" y="987301"/>
              <a:ext cx="4095512" cy="166701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230;p49">
              <a:extLst>
                <a:ext uri="{FF2B5EF4-FFF2-40B4-BE49-F238E27FC236}">
                  <a16:creationId xmlns:a16="http://schemas.microsoft.com/office/drawing/2014/main" id="{3FBC42B9-0141-C8DD-CCEB-4E6EF62B960E}"/>
                </a:ext>
              </a:extLst>
            </p:cNvPr>
            <p:cNvSpPr/>
            <p:nvPr/>
          </p:nvSpPr>
          <p:spPr>
            <a:xfrm>
              <a:off x="4698861" y="773865"/>
              <a:ext cx="554206" cy="554143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31;p49">
              <a:extLst>
                <a:ext uri="{FF2B5EF4-FFF2-40B4-BE49-F238E27FC236}">
                  <a16:creationId xmlns:a16="http://schemas.microsoft.com/office/drawing/2014/main" id="{B5BC08E1-F908-765D-F512-1EAC56C0D8DD}"/>
                </a:ext>
              </a:extLst>
            </p:cNvPr>
            <p:cNvSpPr/>
            <p:nvPr/>
          </p:nvSpPr>
          <p:spPr>
            <a:xfrm>
              <a:off x="4773316" y="804856"/>
              <a:ext cx="506583" cy="499184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232;p49">
              <a:extLst>
                <a:ext uri="{FF2B5EF4-FFF2-40B4-BE49-F238E27FC236}">
                  <a16:creationId xmlns:a16="http://schemas.microsoft.com/office/drawing/2014/main" id="{BF7BFD91-421A-94CD-8FD9-D61685551D57}"/>
                </a:ext>
              </a:extLst>
            </p:cNvPr>
            <p:cNvSpPr txBox="1"/>
            <p:nvPr/>
          </p:nvSpPr>
          <p:spPr>
            <a:xfrm>
              <a:off x="4644580" y="848282"/>
              <a:ext cx="763246" cy="499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5C5BA9-CBEB-62A0-5113-A79DBF615D80}"/>
              </a:ext>
            </a:extLst>
          </p:cNvPr>
          <p:cNvGrpSpPr/>
          <p:nvPr/>
        </p:nvGrpSpPr>
        <p:grpSpPr>
          <a:xfrm>
            <a:off x="8477733" y="4747092"/>
            <a:ext cx="2994517" cy="372604"/>
            <a:chOff x="684290" y="4733513"/>
            <a:chExt cx="2994517" cy="372604"/>
          </a:xfrm>
        </p:grpSpPr>
        <p:sp>
          <p:nvSpPr>
            <p:cNvPr id="14" name="Google Shape;1228;p49">
              <a:extLst>
                <a:ext uri="{FF2B5EF4-FFF2-40B4-BE49-F238E27FC236}">
                  <a16:creationId xmlns:a16="http://schemas.microsoft.com/office/drawing/2014/main" id="{52689BA6-AF9B-EE9D-8FDD-7A74E5FDA1DA}"/>
                </a:ext>
              </a:extLst>
            </p:cNvPr>
            <p:cNvSpPr/>
            <p:nvPr/>
          </p:nvSpPr>
          <p:spPr>
            <a:xfrm>
              <a:off x="684290" y="4848192"/>
              <a:ext cx="2850632" cy="185458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29;p49">
              <a:extLst>
                <a:ext uri="{FF2B5EF4-FFF2-40B4-BE49-F238E27FC236}">
                  <a16:creationId xmlns:a16="http://schemas.microsoft.com/office/drawing/2014/main" id="{2F0A34C7-AE24-2531-FFF0-C7F8E276EFC4}"/>
                </a:ext>
              </a:extLst>
            </p:cNvPr>
            <p:cNvSpPr/>
            <p:nvPr/>
          </p:nvSpPr>
          <p:spPr>
            <a:xfrm>
              <a:off x="684291" y="4876328"/>
              <a:ext cx="2587108" cy="93691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230;p49">
              <a:extLst>
                <a:ext uri="{FF2B5EF4-FFF2-40B4-BE49-F238E27FC236}">
                  <a16:creationId xmlns:a16="http://schemas.microsoft.com/office/drawing/2014/main" id="{B4A22E29-EABB-3E02-AE9A-73F37CC1DD1F}"/>
                </a:ext>
              </a:extLst>
            </p:cNvPr>
            <p:cNvSpPr/>
            <p:nvPr/>
          </p:nvSpPr>
          <p:spPr>
            <a:xfrm>
              <a:off x="3232827" y="4733513"/>
              <a:ext cx="355622" cy="370791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1;p49">
              <a:extLst>
                <a:ext uri="{FF2B5EF4-FFF2-40B4-BE49-F238E27FC236}">
                  <a16:creationId xmlns:a16="http://schemas.microsoft.com/office/drawing/2014/main" id="{C19152BB-B1A3-AA97-EDF1-BF87B00A99BD}"/>
                </a:ext>
              </a:extLst>
            </p:cNvPr>
            <p:cNvSpPr/>
            <p:nvPr/>
          </p:nvSpPr>
          <p:spPr>
            <a:xfrm>
              <a:off x="3271400" y="4754249"/>
              <a:ext cx="325063" cy="334016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232;p49">
              <a:extLst>
                <a:ext uri="{FF2B5EF4-FFF2-40B4-BE49-F238E27FC236}">
                  <a16:creationId xmlns:a16="http://schemas.microsoft.com/office/drawing/2014/main" id="{AD1E3D9D-F921-1D92-1CE6-1D9D5C172424}"/>
                </a:ext>
              </a:extLst>
            </p:cNvPr>
            <p:cNvSpPr txBox="1"/>
            <p:nvPr/>
          </p:nvSpPr>
          <p:spPr>
            <a:xfrm>
              <a:off x="3189049" y="4772101"/>
              <a:ext cx="489758" cy="334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05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8" y="221846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Marca Empleadora</a:t>
            </a:r>
            <a:endParaRPr lang="es-PE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625FE9B-25E4-046D-27AC-C71559B6E1EA}"/>
              </a:ext>
            </a:extLst>
          </p:cNvPr>
          <p:cNvGrpSpPr/>
          <p:nvPr/>
        </p:nvGrpSpPr>
        <p:grpSpPr>
          <a:xfrm>
            <a:off x="488414" y="1555167"/>
            <a:ext cx="4688154" cy="550581"/>
            <a:chOff x="977214" y="1644356"/>
            <a:chExt cx="4688154" cy="550581"/>
          </a:xfrm>
        </p:grpSpPr>
        <p:sp>
          <p:nvSpPr>
            <p:cNvPr id="14" name="Google Shape;1228;p49">
              <a:extLst>
                <a:ext uri="{FF2B5EF4-FFF2-40B4-BE49-F238E27FC236}">
                  <a16:creationId xmlns:a16="http://schemas.microsoft.com/office/drawing/2014/main" id="{560C6CC6-69B3-4FCB-9D4C-62F53011DDCA}"/>
                </a:ext>
              </a:extLst>
            </p:cNvPr>
            <p:cNvSpPr/>
            <p:nvPr/>
          </p:nvSpPr>
          <p:spPr>
            <a:xfrm>
              <a:off x="977214" y="1781956"/>
              <a:ext cx="4688154" cy="275382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29;p49">
              <a:extLst>
                <a:ext uri="{FF2B5EF4-FFF2-40B4-BE49-F238E27FC236}">
                  <a16:creationId xmlns:a16="http://schemas.microsoft.com/office/drawing/2014/main" id="{E1592076-BCC2-892A-B4FC-4926C22E4B8F}"/>
                </a:ext>
              </a:extLst>
            </p:cNvPr>
            <p:cNvSpPr/>
            <p:nvPr/>
          </p:nvSpPr>
          <p:spPr>
            <a:xfrm>
              <a:off x="977216" y="1842786"/>
              <a:ext cx="4238948" cy="161371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0;p49">
              <a:extLst>
                <a:ext uri="{FF2B5EF4-FFF2-40B4-BE49-F238E27FC236}">
                  <a16:creationId xmlns:a16="http://schemas.microsoft.com/office/drawing/2014/main" id="{4C3951EE-2AAC-097C-5D74-75DE0CB0E866}"/>
                </a:ext>
              </a:extLst>
            </p:cNvPr>
            <p:cNvSpPr/>
            <p:nvPr/>
          </p:nvSpPr>
          <p:spPr>
            <a:xfrm>
              <a:off x="4703207" y="1644356"/>
              <a:ext cx="584857" cy="550581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1;p49">
              <a:extLst>
                <a:ext uri="{FF2B5EF4-FFF2-40B4-BE49-F238E27FC236}">
                  <a16:creationId xmlns:a16="http://schemas.microsoft.com/office/drawing/2014/main" id="{D6DDCF46-5899-AF42-1C20-8D59FB54AA03}"/>
                </a:ext>
              </a:extLst>
            </p:cNvPr>
            <p:cNvSpPr/>
            <p:nvPr/>
          </p:nvSpPr>
          <p:spPr>
            <a:xfrm>
              <a:off x="4749056" y="1683752"/>
              <a:ext cx="484340" cy="456006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2;p49">
              <a:extLst>
                <a:ext uri="{FF2B5EF4-FFF2-40B4-BE49-F238E27FC236}">
                  <a16:creationId xmlns:a16="http://schemas.microsoft.com/office/drawing/2014/main" id="{D768971E-A9E4-AD4E-95C9-561ECEF97CFE}"/>
                </a:ext>
              </a:extLst>
            </p:cNvPr>
            <p:cNvSpPr txBox="1"/>
            <p:nvPr/>
          </p:nvSpPr>
          <p:spPr>
            <a:xfrm>
              <a:off x="4766288" y="1691034"/>
              <a:ext cx="449876" cy="441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80%</a:t>
              </a:r>
              <a:endParaRPr sz="12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D831A3D-BE99-3208-CB66-F84F5A7A8EBE}"/>
              </a:ext>
            </a:extLst>
          </p:cNvPr>
          <p:cNvSpPr txBox="1"/>
          <p:nvPr/>
        </p:nvSpPr>
        <p:spPr>
          <a:xfrm>
            <a:off x="386857" y="1070458"/>
            <a:ext cx="2967005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1400" b="1" dirty="0"/>
              <a:t>Avance</a:t>
            </a:r>
            <a:endParaRPr lang="es-PE" sz="1400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ADE98DB-48E3-CFFA-394C-6C0E4C8965D7}"/>
              </a:ext>
            </a:extLst>
          </p:cNvPr>
          <p:cNvSpPr txBox="1"/>
          <p:nvPr/>
        </p:nvSpPr>
        <p:spPr>
          <a:xfrm>
            <a:off x="300118" y="2116745"/>
            <a:ext cx="4636368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lnSpcReduction="10000"/>
          </a:bodyPr>
          <a:lstStyle/>
          <a:p>
            <a:r>
              <a:rPr lang="es-ES" sz="1600" b="1" dirty="0"/>
              <a:t>Meta: 10 </a:t>
            </a:r>
            <a:r>
              <a:rPr lang="es-PE" sz="1600" b="1" dirty="0"/>
              <a:t>actividades </a:t>
            </a:r>
          </a:p>
          <a:p>
            <a:r>
              <a:rPr lang="es-PE" sz="1600" b="1" dirty="0"/>
              <a:t>Posicionamiento de marca</a:t>
            </a:r>
          </a:p>
        </p:txBody>
      </p:sp>
      <p:sp>
        <p:nvSpPr>
          <p:cNvPr id="10" name="Forma 9">
            <a:extLst>
              <a:ext uri="{FF2B5EF4-FFF2-40B4-BE49-F238E27FC236}">
                <a16:creationId xmlns:a16="http://schemas.microsoft.com/office/drawing/2014/main" id="{0F055F1F-F40C-FC7F-49B0-4A1EDB1C86C2}"/>
              </a:ext>
            </a:extLst>
          </p:cNvPr>
          <p:cNvSpPr/>
          <p:nvPr/>
        </p:nvSpPr>
        <p:spPr>
          <a:xfrm>
            <a:off x="796412" y="766916"/>
            <a:ext cx="10776155" cy="5641635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PE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AF25B03-3226-6725-253F-AB7F8B101308}"/>
              </a:ext>
            </a:extLst>
          </p:cNvPr>
          <p:cNvSpPr/>
          <p:nvPr/>
        </p:nvSpPr>
        <p:spPr>
          <a:xfrm>
            <a:off x="1655066" y="5314949"/>
            <a:ext cx="150771" cy="16453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BCB4D36-3CB5-5301-BB7F-76ADA6B4389D}"/>
              </a:ext>
            </a:extLst>
          </p:cNvPr>
          <p:cNvGrpSpPr/>
          <p:nvPr/>
        </p:nvGrpSpPr>
        <p:grpSpPr>
          <a:xfrm>
            <a:off x="1868144" y="5230880"/>
            <a:ext cx="1647689" cy="1200401"/>
            <a:chOff x="3036365" y="3424110"/>
            <a:chExt cx="1229444" cy="1069472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8799B15C-BF09-B700-E264-BAD4940A384A}"/>
                </a:ext>
              </a:extLst>
            </p:cNvPr>
            <p:cNvSpPr/>
            <p:nvPr/>
          </p:nvSpPr>
          <p:spPr>
            <a:xfrm>
              <a:off x="3036365" y="3424110"/>
              <a:ext cx="1229444" cy="106947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PE" b="1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B9853D35-D951-F11D-B14B-023CF7826D72}"/>
                </a:ext>
              </a:extLst>
            </p:cNvPr>
            <p:cNvSpPr txBox="1"/>
            <p:nvPr/>
          </p:nvSpPr>
          <p:spPr>
            <a:xfrm>
              <a:off x="3036365" y="3424111"/>
              <a:ext cx="1229444" cy="326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23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kern="1200" dirty="0"/>
                <a:t>Mayo</a:t>
              </a:r>
              <a:endParaRPr lang="es-PE" sz="2000" b="1" kern="1200" dirty="0"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21EED9F-1842-8A36-EC6B-96EDC3C8601F}"/>
              </a:ext>
            </a:extLst>
          </p:cNvPr>
          <p:cNvSpPr/>
          <p:nvPr/>
        </p:nvSpPr>
        <p:spPr>
          <a:xfrm>
            <a:off x="3744721" y="3627356"/>
            <a:ext cx="289013" cy="29255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F3B2C9E-2673-B883-CEE0-22A1DDE39731}"/>
              </a:ext>
            </a:extLst>
          </p:cNvPr>
          <p:cNvGrpSpPr/>
          <p:nvPr/>
        </p:nvGrpSpPr>
        <p:grpSpPr>
          <a:xfrm>
            <a:off x="3962031" y="3602942"/>
            <a:ext cx="2023479" cy="2304973"/>
            <a:chOff x="4265810" y="2440015"/>
            <a:chExt cx="1509843" cy="2053567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1D00CA13-6080-B49A-0EDA-D3CFD5589524}"/>
                </a:ext>
              </a:extLst>
            </p:cNvPr>
            <p:cNvSpPr/>
            <p:nvPr/>
          </p:nvSpPr>
          <p:spPr>
            <a:xfrm>
              <a:off x="4265810" y="2440015"/>
              <a:ext cx="1509843" cy="20535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PE" sz="3600" b="1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BD1B74F-8C74-7E06-6F6D-2E84B76CEB97}"/>
                </a:ext>
              </a:extLst>
            </p:cNvPr>
            <p:cNvSpPr txBox="1"/>
            <p:nvPr/>
          </p:nvSpPr>
          <p:spPr>
            <a:xfrm>
              <a:off x="4265810" y="2440015"/>
              <a:ext cx="1509843" cy="2053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388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kern="1200" dirty="0"/>
                <a:t>Junio</a:t>
              </a:r>
              <a:endParaRPr lang="es-PE" sz="2000" b="1" kern="1200" dirty="0"/>
            </a:p>
          </p:txBody>
        </p:sp>
      </p:grpSp>
      <p:sp>
        <p:nvSpPr>
          <p:cNvPr id="28" name="Elipse 27">
            <a:extLst>
              <a:ext uri="{FF2B5EF4-FFF2-40B4-BE49-F238E27FC236}">
                <a16:creationId xmlns:a16="http://schemas.microsoft.com/office/drawing/2014/main" id="{6B5FE437-8D4B-11C0-656F-9010272A4486}"/>
              </a:ext>
            </a:extLst>
          </p:cNvPr>
          <p:cNvSpPr/>
          <p:nvPr/>
        </p:nvSpPr>
        <p:spPr>
          <a:xfrm>
            <a:off x="5974279" y="2786141"/>
            <a:ext cx="373380" cy="37586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FA1EF90C-6166-6B3B-CB4C-0892C9634F29}"/>
              </a:ext>
            </a:extLst>
          </p:cNvPr>
          <p:cNvGrpSpPr/>
          <p:nvPr/>
        </p:nvGrpSpPr>
        <p:grpSpPr>
          <a:xfrm>
            <a:off x="6102975" y="2612778"/>
            <a:ext cx="2164699" cy="3295137"/>
            <a:chOff x="5804412" y="1716548"/>
            <a:chExt cx="1615216" cy="2935733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D2F20D7-C61F-942B-6742-61B609D1F773}"/>
                </a:ext>
              </a:extLst>
            </p:cNvPr>
            <p:cNvSpPr/>
            <p:nvPr/>
          </p:nvSpPr>
          <p:spPr>
            <a:xfrm>
              <a:off x="5804412" y="1716548"/>
              <a:ext cx="1509843" cy="277703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PE" sz="360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75F2C89E-B530-AB06-4B7A-AA45D8EE8827}"/>
                </a:ext>
              </a:extLst>
            </p:cNvPr>
            <p:cNvSpPr txBox="1"/>
            <p:nvPr/>
          </p:nvSpPr>
          <p:spPr>
            <a:xfrm>
              <a:off x="5909785" y="1875247"/>
              <a:ext cx="1509843" cy="27770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1914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kern="1200" dirty="0"/>
                <a:t>Setiembre</a:t>
              </a:r>
              <a:endParaRPr lang="es-PE" sz="2000" b="1" kern="1200" dirty="0"/>
            </a:p>
          </p:txBody>
        </p:sp>
      </p:grpSp>
      <p:sp>
        <p:nvSpPr>
          <p:cNvPr id="30" name="Elipse 29">
            <a:extLst>
              <a:ext uri="{FF2B5EF4-FFF2-40B4-BE49-F238E27FC236}">
                <a16:creationId xmlns:a16="http://schemas.microsoft.com/office/drawing/2014/main" id="{EC20CC2C-21E1-A532-251C-ED63BD193FEC}"/>
              </a:ext>
            </a:extLst>
          </p:cNvPr>
          <p:cNvSpPr/>
          <p:nvPr/>
        </p:nvSpPr>
        <p:spPr>
          <a:xfrm>
            <a:off x="8336291" y="2165496"/>
            <a:ext cx="486105" cy="49149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F5FF2101-93FD-4937-23DA-8E16393F42C6}"/>
              </a:ext>
            </a:extLst>
          </p:cNvPr>
          <p:cNvGrpSpPr/>
          <p:nvPr/>
        </p:nvGrpSpPr>
        <p:grpSpPr>
          <a:xfrm>
            <a:off x="8673987" y="2266915"/>
            <a:ext cx="2023479" cy="3616336"/>
            <a:chOff x="7494000" y="1271683"/>
            <a:chExt cx="1509843" cy="3221899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86E8E8B-5533-935B-C1BC-936E37BD0DC3}"/>
                </a:ext>
              </a:extLst>
            </p:cNvPr>
            <p:cNvSpPr/>
            <p:nvPr/>
          </p:nvSpPr>
          <p:spPr>
            <a:xfrm>
              <a:off x="7494000" y="1271683"/>
              <a:ext cx="1509843" cy="32218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PE" sz="3600" b="1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5B359390-4ECC-D9F2-EBB8-0E18C1F16486}"/>
                </a:ext>
              </a:extLst>
            </p:cNvPr>
            <p:cNvSpPr txBox="1"/>
            <p:nvPr/>
          </p:nvSpPr>
          <p:spPr>
            <a:xfrm>
              <a:off x="7494000" y="1271683"/>
              <a:ext cx="1509843" cy="32218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0488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kern="1200" dirty="0"/>
                <a:t>Octubre</a:t>
              </a:r>
              <a:endParaRPr lang="es-PE" sz="2000" b="1" kern="1200" dirty="0"/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24C7DAF9-16E0-6054-471B-DA43D4A9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33" y="5601916"/>
            <a:ext cx="682113" cy="584912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6383DD78-4D00-BB93-6774-C1BDE597C7A4}"/>
              </a:ext>
            </a:extLst>
          </p:cNvPr>
          <p:cNvSpPr txBox="1"/>
          <p:nvPr/>
        </p:nvSpPr>
        <p:spPr>
          <a:xfrm>
            <a:off x="1649021" y="5526744"/>
            <a:ext cx="1822706" cy="735255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92500"/>
          </a:bodyPr>
          <a:lstStyle/>
          <a:p>
            <a:r>
              <a:rPr lang="es-ES" sz="1400" b="1" dirty="0"/>
              <a:t>Feria laboral virtual</a:t>
            </a:r>
          </a:p>
          <a:p>
            <a:r>
              <a:rPr lang="es-ES" sz="1200" b="1" dirty="0"/>
              <a:t>80 postulaciones</a:t>
            </a:r>
            <a:r>
              <a:rPr lang="es-ES" sz="1200" dirty="0"/>
              <a:t> a 10 ofertas publicadas</a:t>
            </a:r>
            <a:endParaRPr lang="es-PE" sz="1200" dirty="0" err="1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43D3FDF7-7F85-4F2B-C32E-4427918267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72" t="10775" r="11066" b="10155"/>
          <a:stretch/>
        </p:blipFill>
        <p:spPr>
          <a:xfrm>
            <a:off x="3273197" y="5162174"/>
            <a:ext cx="638289" cy="72913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A387B58-39B5-7B88-ED16-27C47393C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622" y="4103578"/>
            <a:ext cx="785409" cy="363970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86231838-BA67-504F-0A13-6F150BC12935}"/>
              </a:ext>
            </a:extLst>
          </p:cNvPr>
          <p:cNvSpPr txBox="1"/>
          <p:nvPr/>
        </p:nvSpPr>
        <p:spPr>
          <a:xfrm>
            <a:off x="3853088" y="3877899"/>
            <a:ext cx="1822706" cy="1220905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1300" b="1" dirty="0"/>
              <a:t>2 Charlas: </a:t>
            </a:r>
          </a:p>
          <a:p>
            <a:r>
              <a:rPr lang="es-ES" sz="1200" dirty="0"/>
              <a:t>Marca empleadora: </a:t>
            </a:r>
          </a:p>
          <a:p>
            <a:r>
              <a:rPr lang="es-ES" sz="1100" b="1" dirty="0"/>
              <a:t>242 asistentes</a:t>
            </a:r>
          </a:p>
          <a:p>
            <a:r>
              <a:rPr lang="es-ES" sz="1200" dirty="0"/>
              <a:t>CV de impacto: </a:t>
            </a:r>
          </a:p>
          <a:p>
            <a:r>
              <a:rPr lang="es-ES" sz="1100" b="1" dirty="0"/>
              <a:t>163 asistentes</a:t>
            </a:r>
            <a:endParaRPr lang="es-PE" sz="11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8D519EB-8443-BA8B-35F1-F339A9306C48}"/>
              </a:ext>
            </a:extLst>
          </p:cNvPr>
          <p:cNvSpPr txBox="1"/>
          <p:nvPr/>
        </p:nvSpPr>
        <p:spPr>
          <a:xfrm>
            <a:off x="3844566" y="5114339"/>
            <a:ext cx="1822706" cy="735255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92500"/>
          </a:bodyPr>
          <a:lstStyle/>
          <a:p>
            <a:r>
              <a:rPr lang="es-ES" sz="1400" b="1" dirty="0"/>
              <a:t>Feria laboral virtual</a:t>
            </a:r>
          </a:p>
          <a:p>
            <a:r>
              <a:rPr lang="es-ES" sz="1200" b="1" dirty="0"/>
              <a:t>31 postulaciones</a:t>
            </a:r>
            <a:r>
              <a:rPr lang="es-ES" sz="1200" dirty="0"/>
              <a:t> a 6 ofertas publicadas</a:t>
            </a:r>
            <a:endParaRPr lang="es-PE" sz="1200" dirty="0" err="1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4B8F64F3-064E-6FEF-E528-10CCDAA5FA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83" t="39076" r="32026" b="39140"/>
          <a:stretch/>
        </p:blipFill>
        <p:spPr>
          <a:xfrm>
            <a:off x="5409349" y="3973981"/>
            <a:ext cx="917151" cy="348144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80E582EE-5B49-579B-E894-32B20667D5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67" t="29226" r="7916" b="30973"/>
          <a:stretch/>
        </p:blipFill>
        <p:spPr>
          <a:xfrm>
            <a:off x="5429311" y="3299152"/>
            <a:ext cx="838044" cy="399872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4A7F1A93-89ED-274A-AFDE-ADC867AD1586}"/>
              </a:ext>
            </a:extLst>
          </p:cNvPr>
          <p:cNvSpPr txBox="1"/>
          <p:nvPr/>
        </p:nvSpPr>
        <p:spPr>
          <a:xfrm>
            <a:off x="6184489" y="2656994"/>
            <a:ext cx="1822706" cy="1220905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1300" b="1" dirty="0"/>
              <a:t>Charla:</a:t>
            </a:r>
          </a:p>
          <a:p>
            <a:r>
              <a:rPr lang="es-ES" sz="1200" dirty="0"/>
              <a:t>Marca empleadora: </a:t>
            </a:r>
          </a:p>
          <a:p>
            <a:r>
              <a:rPr lang="es-ES" sz="1100" b="1" dirty="0"/>
              <a:t>125 asistentes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AC44EC4-DF9A-8544-1159-353E9F8E945C}"/>
              </a:ext>
            </a:extLst>
          </p:cNvPr>
          <p:cNvSpPr txBox="1"/>
          <p:nvPr/>
        </p:nvSpPr>
        <p:spPr>
          <a:xfrm>
            <a:off x="6179057" y="3334308"/>
            <a:ext cx="1822706" cy="1220905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1300" b="1" dirty="0"/>
              <a:t>Charla:</a:t>
            </a:r>
          </a:p>
          <a:p>
            <a:r>
              <a:rPr lang="es-ES" sz="1200" dirty="0"/>
              <a:t>Marca empleadora: </a:t>
            </a:r>
          </a:p>
          <a:p>
            <a:r>
              <a:rPr lang="es-ES" sz="1100" b="1" dirty="0"/>
              <a:t>30 asistentes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FD10C3A6-9ECF-940C-74D9-C389D3F520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72" t="10775" r="11066" b="10155"/>
          <a:stretch/>
        </p:blipFill>
        <p:spPr>
          <a:xfrm>
            <a:off x="5607688" y="4539210"/>
            <a:ext cx="638289" cy="729138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EEC3A9EE-7F60-82D7-F9B4-12473A6A2ACE}"/>
              </a:ext>
            </a:extLst>
          </p:cNvPr>
          <p:cNvSpPr txBox="1"/>
          <p:nvPr/>
        </p:nvSpPr>
        <p:spPr>
          <a:xfrm>
            <a:off x="6179057" y="4491375"/>
            <a:ext cx="1822706" cy="735255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92500"/>
          </a:bodyPr>
          <a:lstStyle/>
          <a:p>
            <a:r>
              <a:rPr lang="es-ES" sz="1400" b="1" dirty="0"/>
              <a:t>Feria laboral virtual</a:t>
            </a:r>
          </a:p>
          <a:p>
            <a:r>
              <a:rPr lang="es-ES" sz="1200" b="1" dirty="0"/>
              <a:t>83 postulaciones</a:t>
            </a:r>
            <a:r>
              <a:rPr lang="es-ES" sz="1200" dirty="0"/>
              <a:t> a 4 ofertas publicadas</a:t>
            </a:r>
            <a:endParaRPr lang="es-PE" sz="1200" dirty="0" err="1"/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0C1E827C-71A2-CAB7-A765-F729D2A76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786" y="3137378"/>
            <a:ext cx="682113" cy="584912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E932E397-A891-0287-56CF-0A80C43EC34E}"/>
              </a:ext>
            </a:extLst>
          </p:cNvPr>
          <p:cNvSpPr txBox="1"/>
          <p:nvPr/>
        </p:nvSpPr>
        <p:spPr>
          <a:xfrm>
            <a:off x="8619674" y="3062206"/>
            <a:ext cx="1822706" cy="735255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92500"/>
          </a:bodyPr>
          <a:lstStyle/>
          <a:p>
            <a:r>
              <a:rPr lang="es-ES" sz="1400" b="1" dirty="0"/>
              <a:t>Feria laboral virtual</a:t>
            </a:r>
          </a:p>
          <a:p>
            <a:r>
              <a:rPr lang="es-ES" sz="1200" b="1" dirty="0"/>
              <a:t>182 postulaciones</a:t>
            </a:r>
            <a:r>
              <a:rPr lang="es-ES" sz="1200" dirty="0"/>
              <a:t> a 5 ofertas publicadas</a:t>
            </a:r>
            <a:endParaRPr lang="es-PE" sz="1200" dirty="0" err="1"/>
          </a:p>
        </p:txBody>
      </p:sp>
    </p:spTree>
    <p:extLst>
      <p:ext uri="{BB962C8B-B14F-4D97-AF65-F5344CB8AC3E}">
        <p14:creationId xmlns:p14="http://schemas.microsoft.com/office/powerpoint/2010/main" val="384085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227593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LinkedIn Performance</a:t>
            </a:r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8E1F3E-687F-60EE-35DC-F69680071856}"/>
              </a:ext>
            </a:extLst>
          </p:cNvPr>
          <p:cNvSpPr txBox="1"/>
          <p:nvPr/>
        </p:nvSpPr>
        <p:spPr>
          <a:xfrm>
            <a:off x="7804180" y="651430"/>
            <a:ext cx="1904214" cy="45619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pPr algn="ctr"/>
            <a:r>
              <a:rPr lang="es-ES" dirty="0"/>
              <a:t>Post con más impresiones: </a:t>
            </a:r>
            <a:r>
              <a:rPr lang="es-ES" sz="7200" b="1" dirty="0"/>
              <a:t>+10000</a:t>
            </a:r>
          </a:p>
          <a:p>
            <a:pPr algn="ctr"/>
            <a:r>
              <a:rPr lang="es-ES" dirty="0"/>
              <a:t>Desde el 01/10 al 31/10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B44BD7-ACF0-A90C-990E-427021FA762D}"/>
              </a:ext>
            </a:extLst>
          </p:cNvPr>
          <p:cNvSpPr txBox="1"/>
          <p:nvPr/>
        </p:nvSpPr>
        <p:spPr>
          <a:xfrm>
            <a:off x="457998" y="5716443"/>
            <a:ext cx="35817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Desde el 01/10 al 31/10</a:t>
            </a:r>
            <a:endParaRPr lang="es-PE" sz="11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435034-BE48-02A6-883B-76BC2E3F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27" y="1474431"/>
            <a:ext cx="4806174" cy="42097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4A6FF6-F632-9DED-380F-DDA9C19E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20" y="1107623"/>
            <a:ext cx="4251985" cy="38099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866447C-DEDA-971C-6F54-BAF29A8F2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820" y="4917614"/>
            <a:ext cx="4251985" cy="123758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5BCA783-9782-F7E9-68A5-B116F15D9EEC}"/>
              </a:ext>
            </a:extLst>
          </p:cNvPr>
          <p:cNvSpPr txBox="1"/>
          <p:nvPr/>
        </p:nvSpPr>
        <p:spPr>
          <a:xfrm>
            <a:off x="10168805" y="924823"/>
            <a:ext cx="1642195" cy="89154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dirty="0"/>
              <a:t>Notamos que nuestras publicaciones del mes de octubre obtuvieron  el tercer performance más bajo</a:t>
            </a:r>
            <a:endParaRPr lang="es-PE" dirty="0" err="1"/>
          </a:p>
        </p:txBody>
      </p:sp>
    </p:spTree>
    <p:extLst>
      <p:ext uri="{BB962C8B-B14F-4D97-AF65-F5344CB8AC3E}">
        <p14:creationId xmlns:p14="http://schemas.microsoft.com/office/powerpoint/2010/main" val="208897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227593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LinkedIn Performance</a:t>
            </a:r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3BF67A-07B9-032C-EC58-16BE006A0B5C}"/>
              </a:ext>
            </a:extLst>
          </p:cNvPr>
          <p:cNvSpPr txBox="1"/>
          <p:nvPr/>
        </p:nvSpPr>
        <p:spPr>
          <a:xfrm>
            <a:off x="437745" y="1370593"/>
            <a:ext cx="3967107" cy="495765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47500" lnSpcReduction="20000"/>
          </a:bodyPr>
          <a:lstStyle/>
          <a:p>
            <a:r>
              <a:rPr lang="es-ES" sz="2500" dirty="0"/>
              <a:t>Total de seguidores a 22/1/23: </a:t>
            </a:r>
            <a:r>
              <a:rPr lang="es-ES" sz="4900" b="1" dirty="0"/>
              <a:t>54240</a:t>
            </a:r>
            <a:endParaRPr lang="es-PE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5D83156-A794-9F34-96D8-78270824BF84}"/>
              </a:ext>
            </a:extLst>
          </p:cNvPr>
          <p:cNvSpPr txBox="1"/>
          <p:nvPr/>
        </p:nvSpPr>
        <p:spPr>
          <a:xfrm>
            <a:off x="338353" y="4608303"/>
            <a:ext cx="6077660" cy="1293779"/>
          </a:xfrm>
          <a:prstGeom prst="rect">
            <a:avLst/>
          </a:prstGeom>
        </p:spPr>
        <p:txBody>
          <a:bodyPr vert="horz" wrap="square" lIns="198132" tIns="99066" rIns="198132" bIns="99066" rtlCol="0" anchor="ctr">
            <a:normAutofit/>
          </a:bodyPr>
          <a:lstStyle/>
          <a:p>
            <a:r>
              <a:rPr lang="es-ES" sz="1200" dirty="0"/>
              <a:t>Observamos que en el mes de octubre conseguimos un mayor número de seguidores respecto a otros meses.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1FB7EA4-B926-91E2-6C0D-4A45438F7B8B}"/>
              </a:ext>
            </a:extLst>
          </p:cNvPr>
          <p:cNvSpPr txBox="1"/>
          <p:nvPr/>
        </p:nvSpPr>
        <p:spPr>
          <a:xfrm>
            <a:off x="6941642" y="5124387"/>
            <a:ext cx="35817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Desde el 01/10 al 31/10</a:t>
            </a:r>
            <a:endParaRPr lang="es-PE"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3057C5-ED86-7CCF-501D-63EB23AF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4" y="2026339"/>
            <a:ext cx="6078066" cy="25731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1D4177-A3E2-0130-92C3-25AF19F9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362" y="954157"/>
            <a:ext cx="4573898" cy="40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0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87" y="304800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Performance general</a:t>
            </a:r>
            <a:endParaRPr lang="es-PE"/>
          </a:p>
        </p:txBody>
      </p:sp>
      <p:grpSp>
        <p:nvGrpSpPr>
          <p:cNvPr id="43" name="Google Shape;1227;p49">
            <a:extLst>
              <a:ext uri="{FF2B5EF4-FFF2-40B4-BE49-F238E27FC236}">
                <a16:creationId xmlns:a16="http://schemas.microsoft.com/office/drawing/2014/main" id="{E91697E6-9103-6CD7-D65D-A9ECBFB7937B}"/>
              </a:ext>
            </a:extLst>
          </p:cNvPr>
          <p:cNvGrpSpPr/>
          <p:nvPr/>
        </p:nvGrpSpPr>
        <p:grpSpPr>
          <a:xfrm>
            <a:off x="1173355" y="1750951"/>
            <a:ext cx="6556624" cy="795332"/>
            <a:chOff x="742503" y="759171"/>
            <a:chExt cx="4442469" cy="554145"/>
          </a:xfrm>
        </p:grpSpPr>
        <p:sp>
          <p:nvSpPr>
            <p:cNvPr id="44" name="Google Shape;1228;p49">
              <a:extLst>
                <a:ext uri="{FF2B5EF4-FFF2-40B4-BE49-F238E27FC236}">
                  <a16:creationId xmlns:a16="http://schemas.microsoft.com/office/drawing/2014/main" id="{0E0848AA-4A7E-C5D1-3F03-FC16D12D4EFD}"/>
                </a:ext>
              </a:extLst>
            </p:cNvPr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9;p49">
              <a:extLst>
                <a:ext uri="{FF2B5EF4-FFF2-40B4-BE49-F238E27FC236}">
                  <a16:creationId xmlns:a16="http://schemas.microsoft.com/office/drawing/2014/main" id="{45D2A141-5267-EA8C-A253-A6CDC03AED48}"/>
                </a:ext>
              </a:extLst>
            </p:cNvPr>
            <p:cNvSpPr/>
            <p:nvPr/>
          </p:nvSpPr>
          <p:spPr>
            <a:xfrm>
              <a:off x="742504" y="987301"/>
              <a:ext cx="3592974" cy="180788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0;p49">
              <a:extLst>
                <a:ext uri="{FF2B5EF4-FFF2-40B4-BE49-F238E27FC236}">
                  <a16:creationId xmlns:a16="http://schemas.microsoft.com/office/drawing/2014/main" id="{27713A39-B272-9AAB-D850-B92A6CF11EBD}"/>
                </a:ext>
              </a:extLst>
            </p:cNvPr>
            <p:cNvSpPr/>
            <p:nvPr/>
          </p:nvSpPr>
          <p:spPr>
            <a:xfrm>
              <a:off x="4177888" y="759171"/>
              <a:ext cx="554207" cy="554145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1;p49">
              <a:extLst>
                <a:ext uri="{FF2B5EF4-FFF2-40B4-BE49-F238E27FC236}">
                  <a16:creationId xmlns:a16="http://schemas.microsoft.com/office/drawing/2014/main" id="{9B4AB42E-7DE0-05FE-3414-EE688680382B}"/>
                </a:ext>
              </a:extLst>
            </p:cNvPr>
            <p:cNvSpPr/>
            <p:nvPr/>
          </p:nvSpPr>
          <p:spPr>
            <a:xfrm>
              <a:off x="4225512" y="799396"/>
              <a:ext cx="458958" cy="458958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2;p49">
              <a:extLst>
                <a:ext uri="{FF2B5EF4-FFF2-40B4-BE49-F238E27FC236}">
                  <a16:creationId xmlns:a16="http://schemas.microsoft.com/office/drawing/2014/main" id="{81896B3B-ABF9-00E3-4806-05D509B73B34}"/>
                </a:ext>
              </a:extLst>
            </p:cNvPr>
            <p:cNvSpPr txBox="1"/>
            <p:nvPr/>
          </p:nvSpPr>
          <p:spPr>
            <a:xfrm>
              <a:off x="4210345" y="813740"/>
              <a:ext cx="488685" cy="4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76.5%</a:t>
              </a:r>
              <a:endParaRPr sz="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89881BD-06CC-F0C4-4F0A-4CC00274613F}"/>
              </a:ext>
            </a:extLst>
          </p:cNvPr>
          <p:cNvSpPr txBox="1"/>
          <p:nvPr/>
        </p:nvSpPr>
        <p:spPr>
          <a:xfrm>
            <a:off x="7800267" y="1829778"/>
            <a:ext cx="1970202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2400"/>
              <a:t>Meta: 90%</a:t>
            </a:r>
            <a:endParaRPr lang="es-PE" sz="2400" err="1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DE7BF05-04E2-C49F-1EF7-75D447D31424}"/>
              </a:ext>
            </a:extLst>
          </p:cNvPr>
          <p:cNvSpPr txBox="1"/>
          <p:nvPr/>
        </p:nvSpPr>
        <p:spPr>
          <a:xfrm>
            <a:off x="997413" y="1489845"/>
            <a:ext cx="1970202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2800" b="1"/>
              <a:t>ANS</a:t>
            </a:r>
            <a:endParaRPr lang="es-PE" sz="2800" b="1" err="1"/>
          </a:p>
        </p:txBody>
      </p:sp>
      <p:sp>
        <p:nvSpPr>
          <p:cNvPr id="64" name="Google Shape;1228;p49">
            <a:extLst>
              <a:ext uri="{FF2B5EF4-FFF2-40B4-BE49-F238E27FC236}">
                <a16:creationId xmlns:a16="http://schemas.microsoft.com/office/drawing/2014/main" id="{2265780E-F71A-54D0-16CC-706FD5F6299B}"/>
              </a:ext>
            </a:extLst>
          </p:cNvPr>
          <p:cNvSpPr/>
          <p:nvPr/>
        </p:nvSpPr>
        <p:spPr>
          <a:xfrm>
            <a:off x="1173355" y="3323545"/>
            <a:ext cx="6556624" cy="39779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229;p49">
            <a:extLst>
              <a:ext uri="{FF2B5EF4-FFF2-40B4-BE49-F238E27FC236}">
                <a16:creationId xmlns:a16="http://schemas.microsoft.com/office/drawing/2014/main" id="{D24B5758-00BD-4D23-2432-C4AD1961A062}"/>
              </a:ext>
            </a:extLst>
          </p:cNvPr>
          <p:cNvSpPr/>
          <p:nvPr/>
        </p:nvSpPr>
        <p:spPr>
          <a:xfrm>
            <a:off x="1173356" y="3383897"/>
            <a:ext cx="930747" cy="254062"/>
          </a:xfrm>
          <a:custGeom>
            <a:avLst/>
            <a:gdLst/>
            <a:ahLst/>
            <a:cxnLst/>
            <a:rect l="l" t="t" r="r" b="b"/>
            <a:pathLst>
              <a:path w="20345" h="3151" extrusionOk="0">
                <a:moveTo>
                  <a:pt x="0" y="0"/>
                </a:moveTo>
                <a:lnTo>
                  <a:pt x="0" y="3150"/>
                </a:lnTo>
                <a:lnTo>
                  <a:pt x="20344" y="3150"/>
                </a:lnTo>
                <a:lnTo>
                  <a:pt x="20344" y="0"/>
                </a:lnTo>
                <a:close/>
              </a:path>
            </a:pathLst>
          </a:custGeom>
          <a:solidFill>
            <a:srgbClr val="E29100"/>
          </a:solidFill>
          <a:ln>
            <a:solidFill>
              <a:srgbClr val="FFA3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230;p49">
            <a:extLst>
              <a:ext uri="{FF2B5EF4-FFF2-40B4-BE49-F238E27FC236}">
                <a16:creationId xmlns:a16="http://schemas.microsoft.com/office/drawing/2014/main" id="{E8387F0A-BE42-77F0-A78C-9F58440B5409}"/>
              </a:ext>
            </a:extLst>
          </p:cNvPr>
          <p:cNvSpPr/>
          <p:nvPr/>
        </p:nvSpPr>
        <p:spPr>
          <a:xfrm>
            <a:off x="1841341" y="3096512"/>
            <a:ext cx="817952" cy="795332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231;p49">
            <a:extLst>
              <a:ext uri="{FF2B5EF4-FFF2-40B4-BE49-F238E27FC236}">
                <a16:creationId xmlns:a16="http://schemas.microsoft.com/office/drawing/2014/main" id="{AC4DC37D-01F3-7420-74F5-09C16299789D}"/>
              </a:ext>
            </a:extLst>
          </p:cNvPr>
          <p:cNvSpPr/>
          <p:nvPr/>
        </p:nvSpPr>
        <p:spPr>
          <a:xfrm>
            <a:off x="1911630" y="3177504"/>
            <a:ext cx="677374" cy="658716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rgbClr val="E29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232;p49">
            <a:extLst>
              <a:ext uri="{FF2B5EF4-FFF2-40B4-BE49-F238E27FC236}">
                <a16:creationId xmlns:a16="http://schemas.microsoft.com/office/drawing/2014/main" id="{B5819B08-B281-237D-4472-A137BA443B7F}"/>
              </a:ext>
            </a:extLst>
          </p:cNvPr>
          <p:cNvSpPr txBox="1"/>
          <p:nvPr/>
        </p:nvSpPr>
        <p:spPr>
          <a:xfrm>
            <a:off x="1982514" y="3215617"/>
            <a:ext cx="629175" cy="63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9,7%</a:t>
            </a:r>
            <a:endParaRPr sz="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047306A-C0A8-8A65-F27F-A682C539E011}"/>
              </a:ext>
            </a:extLst>
          </p:cNvPr>
          <p:cNvSpPr txBox="1"/>
          <p:nvPr/>
        </p:nvSpPr>
        <p:spPr>
          <a:xfrm>
            <a:off x="7800267" y="3135302"/>
            <a:ext cx="1970202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2400"/>
              <a:t>Meta: 0%</a:t>
            </a:r>
            <a:endParaRPr lang="es-PE" sz="2400" err="1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F5AFAEE-00E9-B801-D0F2-D5FA62DB86EF}"/>
              </a:ext>
            </a:extLst>
          </p:cNvPr>
          <p:cNvSpPr txBox="1"/>
          <p:nvPr/>
        </p:nvSpPr>
        <p:spPr>
          <a:xfrm>
            <a:off x="997413" y="2685867"/>
            <a:ext cx="3367197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70000" lnSpcReduction="20000"/>
          </a:bodyPr>
          <a:lstStyle/>
          <a:p>
            <a:r>
              <a:rPr lang="es-ES" sz="2800" b="1"/>
              <a:t>Rotación temprana CAP Fijo</a:t>
            </a:r>
            <a:endParaRPr lang="es-PE" sz="2800" b="1"/>
          </a:p>
        </p:txBody>
      </p:sp>
      <p:sp>
        <p:nvSpPr>
          <p:cNvPr id="96" name="Google Shape;1228;p49">
            <a:extLst>
              <a:ext uri="{FF2B5EF4-FFF2-40B4-BE49-F238E27FC236}">
                <a16:creationId xmlns:a16="http://schemas.microsoft.com/office/drawing/2014/main" id="{109EFE38-E83C-32DA-8AD0-BCCC72294E4B}"/>
              </a:ext>
            </a:extLst>
          </p:cNvPr>
          <p:cNvSpPr/>
          <p:nvPr/>
        </p:nvSpPr>
        <p:spPr>
          <a:xfrm>
            <a:off x="1156586" y="4690333"/>
            <a:ext cx="6556624" cy="39779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229;p49">
            <a:extLst>
              <a:ext uri="{FF2B5EF4-FFF2-40B4-BE49-F238E27FC236}">
                <a16:creationId xmlns:a16="http://schemas.microsoft.com/office/drawing/2014/main" id="{5DBB9491-4E54-DAB5-02B5-E9859FBB3FF1}"/>
              </a:ext>
            </a:extLst>
          </p:cNvPr>
          <p:cNvSpPr/>
          <p:nvPr/>
        </p:nvSpPr>
        <p:spPr>
          <a:xfrm>
            <a:off x="1156587" y="4750685"/>
            <a:ext cx="5319626" cy="238873"/>
          </a:xfrm>
          <a:custGeom>
            <a:avLst/>
            <a:gdLst/>
            <a:ahLst/>
            <a:cxnLst/>
            <a:rect l="l" t="t" r="r" b="b"/>
            <a:pathLst>
              <a:path w="20345" h="3151" extrusionOk="0">
                <a:moveTo>
                  <a:pt x="0" y="0"/>
                </a:moveTo>
                <a:lnTo>
                  <a:pt x="0" y="3150"/>
                </a:lnTo>
                <a:lnTo>
                  <a:pt x="20344" y="3150"/>
                </a:lnTo>
                <a:lnTo>
                  <a:pt x="2034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230;p49">
            <a:extLst>
              <a:ext uri="{FF2B5EF4-FFF2-40B4-BE49-F238E27FC236}">
                <a16:creationId xmlns:a16="http://schemas.microsoft.com/office/drawing/2014/main" id="{831D016A-CD6B-1462-0539-0051CB066701}"/>
              </a:ext>
            </a:extLst>
          </p:cNvPr>
          <p:cNvSpPr/>
          <p:nvPr/>
        </p:nvSpPr>
        <p:spPr>
          <a:xfrm>
            <a:off x="6291531" y="4484731"/>
            <a:ext cx="817952" cy="795332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1231;p49">
            <a:extLst>
              <a:ext uri="{FF2B5EF4-FFF2-40B4-BE49-F238E27FC236}">
                <a16:creationId xmlns:a16="http://schemas.microsoft.com/office/drawing/2014/main" id="{5F88A11B-AC7B-C772-D77A-053829AE59A6}"/>
              </a:ext>
            </a:extLst>
          </p:cNvPr>
          <p:cNvSpPr/>
          <p:nvPr/>
        </p:nvSpPr>
        <p:spPr>
          <a:xfrm>
            <a:off x="6361820" y="4553276"/>
            <a:ext cx="677374" cy="658716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232;p49">
            <a:extLst>
              <a:ext uri="{FF2B5EF4-FFF2-40B4-BE49-F238E27FC236}">
                <a16:creationId xmlns:a16="http://schemas.microsoft.com/office/drawing/2014/main" id="{0971BC9A-AA31-49B3-E249-5895B4062B82}"/>
              </a:ext>
            </a:extLst>
          </p:cNvPr>
          <p:cNvSpPr txBox="1"/>
          <p:nvPr/>
        </p:nvSpPr>
        <p:spPr>
          <a:xfrm>
            <a:off x="6395556" y="4585989"/>
            <a:ext cx="629175" cy="63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80%</a:t>
            </a:r>
            <a:endParaRPr sz="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9E448D8-D9B3-2FA4-4B3E-DFE80C700C71}"/>
              </a:ext>
            </a:extLst>
          </p:cNvPr>
          <p:cNvSpPr txBox="1"/>
          <p:nvPr/>
        </p:nvSpPr>
        <p:spPr>
          <a:xfrm>
            <a:off x="7870554" y="4469372"/>
            <a:ext cx="3002851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2400" dirty="0"/>
              <a:t>Meta: 8 actividades</a:t>
            </a:r>
            <a:endParaRPr lang="es-PE" sz="2400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CBF34E0-F3F5-4F5D-86E5-5033523C8D06}"/>
              </a:ext>
            </a:extLst>
          </p:cNvPr>
          <p:cNvSpPr txBox="1"/>
          <p:nvPr/>
        </p:nvSpPr>
        <p:spPr>
          <a:xfrm>
            <a:off x="1067701" y="4036612"/>
            <a:ext cx="3367197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2000" b="1"/>
              <a:t>Marca empleadora</a:t>
            </a:r>
            <a:endParaRPr lang="es-PE" sz="2000" b="1" err="1"/>
          </a:p>
        </p:txBody>
      </p:sp>
    </p:spTree>
    <p:extLst>
      <p:ext uri="{BB962C8B-B14F-4D97-AF65-F5344CB8AC3E}">
        <p14:creationId xmlns:p14="http://schemas.microsoft.com/office/powerpoint/2010/main" val="79163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8" y="221846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Cumplimiento del ANS 2023</a:t>
            </a:r>
            <a:endParaRPr lang="es-PE"/>
          </a:p>
        </p:txBody>
      </p:sp>
      <p:grpSp>
        <p:nvGrpSpPr>
          <p:cNvPr id="13" name="Google Shape;1227;p49">
            <a:extLst>
              <a:ext uri="{FF2B5EF4-FFF2-40B4-BE49-F238E27FC236}">
                <a16:creationId xmlns:a16="http://schemas.microsoft.com/office/drawing/2014/main" id="{96F36A53-BD1B-FEFE-51A7-8D28471DEC5E}"/>
              </a:ext>
            </a:extLst>
          </p:cNvPr>
          <p:cNvGrpSpPr/>
          <p:nvPr/>
        </p:nvGrpSpPr>
        <p:grpSpPr>
          <a:xfrm>
            <a:off x="993780" y="1492012"/>
            <a:ext cx="4688154" cy="567098"/>
            <a:chOff x="742503" y="742547"/>
            <a:chExt cx="4442469" cy="570769"/>
          </a:xfrm>
        </p:grpSpPr>
        <p:sp>
          <p:nvSpPr>
            <p:cNvPr id="14" name="Google Shape;1228;p49">
              <a:extLst>
                <a:ext uri="{FF2B5EF4-FFF2-40B4-BE49-F238E27FC236}">
                  <a16:creationId xmlns:a16="http://schemas.microsoft.com/office/drawing/2014/main" id="{560C6CC6-69B3-4FCB-9D4C-62F53011DDCA}"/>
                </a:ext>
              </a:extLst>
            </p:cNvPr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29;p49">
              <a:extLst>
                <a:ext uri="{FF2B5EF4-FFF2-40B4-BE49-F238E27FC236}">
                  <a16:creationId xmlns:a16="http://schemas.microsoft.com/office/drawing/2014/main" id="{E1592076-BCC2-892A-B4FC-4926C22E4B8F}"/>
                </a:ext>
              </a:extLst>
            </p:cNvPr>
            <p:cNvSpPr/>
            <p:nvPr/>
          </p:nvSpPr>
          <p:spPr>
            <a:xfrm>
              <a:off x="742504" y="987301"/>
              <a:ext cx="3592974" cy="180788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0;p49">
              <a:extLst>
                <a:ext uri="{FF2B5EF4-FFF2-40B4-BE49-F238E27FC236}">
                  <a16:creationId xmlns:a16="http://schemas.microsoft.com/office/drawing/2014/main" id="{4C3951EE-2AAC-097C-5D74-75DE0CB0E866}"/>
                </a:ext>
              </a:extLst>
            </p:cNvPr>
            <p:cNvSpPr/>
            <p:nvPr/>
          </p:nvSpPr>
          <p:spPr>
            <a:xfrm>
              <a:off x="4177888" y="759171"/>
              <a:ext cx="554207" cy="554145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1;p49">
              <a:extLst>
                <a:ext uri="{FF2B5EF4-FFF2-40B4-BE49-F238E27FC236}">
                  <a16:creationId xmlns:a16="http://schemas.microsoft.com/office/drawing/2014/main" id="{D6DDCF46-5899-AF42-1C20-8D59FB54AA03}"/>
                </a:ext>
              </a:extLst>
            </p:cNvPr>
            <p:cNvSpPr/>
            <p:nvPr/>
          </p:nvSpPr>
          <p:spPr>
            <a:xfrm>
              <a:off x="4225512" y="799396"/>
              <a:ext cx="458958" cy="458958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2;p49">
              <a:extLst>
                <a:ext uri="{FF2B5EF4-FFF2-40B4-BE49-F238E27FC236}">
                  <a16:creationId xmlns:a16="http://schemas.microsoft.com/office/drawing/2014/main" id="{D768971E-A9E4-AD4E-95C9-561ECEF97CFE}"/>
                </a:ext>
              </a:extLst>
            </p:cNvPr>
            <p:cNvSpPr txBox="1"/>
            <p:nvPr/>
          </p:nvSpPr>
          <p:spPr>
            <a:xfrm>
              <a:off x="4191188" y="742547"/>
              <a:ext cx="565030" cy="55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76.5%</a:t>
              </a:r>
              <a:endParaRPr sz="12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D831A3D-BE99-3208-CB66-F84F5A7A8EBE}"/>
              </a:ext>
            </a:extLst>
          </p:cNvPr>
          <p:cNvSpPr txBox="1"/>
          <p:nvPr/>
        </p:nvSpPr>
        <p:spPr>
          <a:xfrm>
            <a:off x="847911" y="1117849"/>
            <a:ext cx="2967005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1400" b="1" dirty="0"/>
              <a:t>% Cumplimiento del ANS</a:t>
            </a:r>
            <a:endParaRPr lang="es-PE" sz="1400" b="1" dirty="0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3433C533-7F25-0DD9-5502-1CC23C514491}"/>
              </a:ext>
            </a:extLst>
          </p:cNvPr>
          <p:cNvSpPr/>
          <p:nvPr/>
        </p:nvSpPr>
        <p:spPr>
          <a:xfrm rot="10800000">
            <a:off x="12467464" y="1436688"/>
            <a:ext cx="285492" cy="198788"/>
          </a:xfrm>
          <a:prstGeom prst="upArrow">
            <a:avLst/>
          </a:prstGeom>
          <a:solidFill>
            <a:srgbClr val="FFA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C0A4014-96E4-8665-157E-E42EC9BAF603}"/>
              </a:ext>
            </a:extLst>
          </p:cNvPr>
          <p:cNvSpPr txBox="1"/>
          <p:nvPr/>
        </p:nvSpPr>
        <p:spPr>
          <a:xfrm>
            <a:off x="7552767" y="1708038"/>
            <a:ext cx="4024971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El ANS de octubre es el más alto del año, 94%.</a:t>
            </a:r>
            <a:endParaRPr lang="es-PE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0052A3-5F92-3F8D-6A42-1267DC6D4758}"/>
              </a:ext>
            </a:extLst>
          </p:cNvPr>
          <p:cNvSpPr txBox="1"/>
          <p:nvPr/>
        </p:nvSpPr>
        <p:spPr>
          <a:xfrm>
            <a:off x="7585375" y="2294964"/>
            <a:ext cx="4034742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El número de procesos cerrados aumentó de 13 a 17 en el mes de octubre.</a:t>
            </a:r>
            <a:endParaRPr lang="es-PE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97D4559-CA08-E79D-1C83-CDEA941419A7}"/>
              </a:ext>
            </a:extLst>
          </p:cNvPr>
          <p:cNvSpPr txBox="1"/>
          <p:nvPr/>
        </p:nvSpPr>
        <p:spPr>
          <a:xfrm>
            <a:off x="7574486" y="1296139"/>
            <a:ext cx="4024970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El ANS de enero a octubre 2023 es </a:t>
            </a:r>
            <a:r>
              <a:rPr lang="es-ES" sz="1200" b="1" dirty="0"/>
              <a:t>76,5%</a:t>
            </a:r>
            <a:r>
              <a:rPr lang="es-ES" sz="1200" dirty="0"/>
              <a:t>.</a:t>
            </a:r>
            <a:endParaRPr lang="es-PE" sz="1200" dirty="0"/>
          </a:p>
        </p:txBody>
      </p:sp>
      <p:sp>
        <p:nvSpPr>
          <p:cNvPr id="31" name="Flecha: hacia arriba 30">
            <a:extLst>
              <a:ext uri="{FF2B5EF4-FFF2-40B4-BE49-F238E27FC236}">
                <a16:creationId xmlns:a16="http://schemas.microsoft.com/office/drawing/2014/main" id="{6E22CD3E-FCA0-408E-4BE3-51FF8B9C2A00}"/>
              </a:ext>
            </a:extLst>
          </p:cNvPr>
          <p:cNvSpPr/>
          <p:nvPr/>
        </p:nvSpPr>
        <p:spPr>
          <a:xfrm>
            <a:off x="7379110" y="1886836"/>
            <a:ext cx="264997" cy="166804"/>
          </a:xfrm>
          <a:prstGeom prst="upArrow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EA1E3A3-131B-C9D5-2226-652FC7BF368B}"/>
              </a:ext>
            </a:extLst>
          </p:cNvPr>
          <p:cNvSpPr txBox="1"/>
          <p:nvPr/>
        </p:nvSpPr>
        <p:spPr>
          <a:xfrm>
            <a:off x="7568121" y="2792259"/>
            <a:ext cx="4142098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De enero a octubre del 2023 se han cerrado </a:t>
            </a:r>
            <a:r>
              <a:rPr lang="es-ES" sz="1200" b="1" dirty="0"/>
              <a:t>200 procesos de selección</a:t>
            </a:r>
            <a:r>
              <a:rPr lang="es-ES" sz="1200" dirty="0"/>
              <a:t>, de los cuales 153 se cerraron a tiempo.</a:t>
            </a:r>
            <a:endParaRPr lang="es-PE" sz="1200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DD83713-832F-77FE-3038-982A37DFD5D5}"/>
              </a:ext>
            </a:extLst>
          </p:cNvPr>
          <p:cNvSpPr/>
          <p:nvPr/>
        </p:nvSpPr>
        <p:spPr>
          <a:xfrm>
            <a:off x="7401628" y="2891364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ADE98DB-48E3-CFFA-394C-6C0E4C8965D7}"/>
              </a:ext>
            </a:extLst>
          </p:cNvPr>
          <p:cNvSpPr txBox="1"/>
          <p:nvPr/>
        </p:nvSpPr>
        <p:spPr>
          <a:xfrm>
            <a:off x="5604284" y="1401075"/>
            <a:ext cx="1970202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1600" b="1"/>
              <a:t>Meta: 90%</a:t>
            </a:r>
            <a:endParaRPr lang="es-PE" sz="1600" b="1" err="1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3B98E92-A386-1A8A-864E-29B05D7266AF}"/>
              </a:ext>
            </a:extLst>
          </p:cNvPr>
          <p:cNvSpPr txBox="1"/>
          <p:nvPr/>
        </p:nvSpPr>
        <p:spPr>
          <a:xfrm>
            <a:off x="7976286" y="3385693"/>
            <a:ext cx="2427939" cy="4572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b="1"/>
              <a:t>ANS según tipo de puesto</a:t>
            </a:r>
            <a:endParaRPr lang="es-PE" sz="1200" b="1" err="1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831F893B-D5D2-9835-0789-F866ABD0FD6E}"/>
              </a:ext>
            </a:extLst>
          </p:cNvPr>
          <p:cNvGrpSpPr/>
          <p:nvPr/>
        </p:nvGrpSpPr>
        <p:grpSpPr>
          <a:xfrm>
            <a:off x="7503446" y="3871952"/>
            <a:ext cx="4084696" cy="2162238"/>
            <a:chOff x="7561016" y="912547"/>
            <a:chExt cx="4084696" cy="2162238"/>
          </a:xfrm>
        </p:grpSpPr>
        <p:pic>
          <p:nvPicPr>
            <p:cNvPr id="36" name="Imagen 35" descr="Tabla&#10;&#10;Descripción generada automáticamente">
              <a:extLst>
                <a:ext uri="{FF2B5EF4-FFF2-40B4-BE49-F238E27FC236}">
                  <a16:creationId xmlns:a16="http://schemas.microsoft.com/office/drawing/2014/main" id="{1C601B0D-8D27-4564-F575-71949B420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0"/>
            <a:stretch/>
          </p:blipFill>
          <p:spPr bwMode="auto">
            <a:xfrm>
              <a:off x="9589726" y="1086842"/>
              <a:ext cx="2055986" cy="1987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Imagen 36" descr="Tabla&#10;&#10;Descripción generada automáticamente">
              <a:extLst>
                <a:ext uri="{FF2B5EF4-FFF2-40B4-BE49-F238E27FC236}">
                  <a16:creationId xmlns:a16="http://schemas.microsoft.com/office/drawing/2014/main" id="{4668C505-EB52-4CC1-2E64-7DBE3B1A6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0" b="52346"/>
            <a:stretch/>
          </p:blipFill>
          <p:spPr bwMode="auto">
            <a:xfrm>
              <a:off x="7569179" y="1091072"/>
              <a:ext cx="2020547" cy="931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Cerrar corchete 44">
              <a:extLst>
                <a:ext uri="{FF2B5EF4-FFF2-40B4-BE49-F238E27FC236}">
                  <a16:creationId xmlns:a16="http://schemas.microsoft.com/office/drawing/2014/main" id="{74D6BBAA-F2B0-0D9F-8153-DB84902F1D98}"/>
                </a:ext>
              </a:extLst>
            </p:cNvPr>
            <p:cNvSpPr/>
            <p:nvPr/>
          </p:nvSpPr>
          <p:spPr>
            <a:xfrm rot="16200000">
              <a:off x="8548430" y="-1238"/>
              <a:ext cx="45719" cy="2020548"/>
            </a:xfrm>
            <a:prstGeom prst="rightBracket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Cerrar corchete 45">
              <a:extLst>
                <a:ext uri="{FF2B5EF4-FFF2-40B4-BE49-F238E27FC236}">
                  <a16:creationId xmlns:a16="http://schemas.microsoft.com/office/drawing/2014/main" id="{4D072DA7-F6C4-535B-322C-C0BBF49497C2}"/>
                </a:ext>
              </a:extLst>
            </p:cNvPr>
            <p:cNvSpPr/>
            <p:nvPr/>
          </p:nvSpPr>
          <p:spPr>
            <a:xfrm rot="16200000">
              <a:off x="10595047" y="5024"/>
              <a:ext cx="45719" cy="2020548"/>
            </a:xfrm>
            <a:prstGeom prst="rightBracket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D4D901A6-3E26-8E11-15C7-35335732F9AE}"/>
                </a:ext>
              </a:extLst>
            </p:cNvPr>
            <p:cNvSpPr txBox="1"/>
            <p:nvPr/>
          </p:nvSpPr>
          <p:spPr>
            <a:xfrm>
              <a:off x="7815457" y="924108"/>
              <a:ext cx="1432369" cy="12384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198132" tIns="99066" rIns="198132" bIns="99066" rtlCol="0" anchor="ctr">
              <a:noAutofit/>
            </a:bodyPr>
            <a:lstStyle/>
            <a:p>
              <a:pPr algn="ctr"/>
              <a:r>
                <a:rPr lang="es-ES" sz="900"/>
                <a:t>Enero a Julio 2023</a:t>
              </a:r>
              <a:endParaRPr lang="es-PE" sz="900" err="1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45B778C3-83CB-0CE5-9C99-89A7EF0C7CBC}"/>
                </a:ext>
              </a:extLst>
            </p:cNvPr>
            <p:cNvSpPr txBox="1"/>
            <p:nvPr/>
          </p:nvSpPr>
          <p:spPr>
            <a:xfrm>
              <a:off x="9778743" y="912547"/>
              <a:ext cx="1642887" cy="12384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198132" tIns="99066" rIns="198132" bIns="99066" rtlCol="0" anchor="ctr">
              <a:noAutofit/>
            </a:bodyPr>
            <a:lstStyle/>
            <a:p>
              <a:pPr algn="ctr"/>
              <a:r>
                <a:rPr lang="es-ES" sz="900"/>
                <a:t>Agosto a Diciembre 2023</a:t>
              </a:r>
              <a:endParaRPr lang="es-PE" sz="900" err="1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8E4F742D-9FDA-2DB3-A5EB-4B2FE4E0B681}"/>
                </a:ext>
              </a:extLst>
            </p:cNvPr>
            <p:cNvSpPr txBox="1"/>
            <p:nvPr/>
          </p:nvSpPr>
          <p:spPr>
            <a:xfrm>
              <a:off x="9606452" y="1127649"/>
              <a:ext cx="1011267" cy="154201"/>
            </a:xfrm>
            <a:prstGeom prst="rect">
              <a:avLst/>
            </a:prstGeom>
            <a:solidFill>
              <a:srgbClr val="D60093"/>
            </a:solidFill>
          </p:spPr>
          <p:txBody>
            <a:bodyPr vert="horz" wrap="square" lIns="36000" tIns="99066" rIns="198132" bIns="99066" rtlCol="0" anchor="ctr">
              <a:noAutofit/>
            </a:bodyPr>
            <a:lstStyle/>
            <a:p>
              <a:r>
                <a:rPr lang="es-ES" sz="600">
                  <a:solidFill>
                    <a:schemeClr val="bg1"/>
                  </a:solidFill>
                </a:rPr>
                <a:t>REGULAR</a:t>
              </a:r>
              <a:endParaRPr lang="es-PE" sz="600" err="1">
                <a:solidFill>
                  <a:schemeClr val="bg1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B2A36727-0C38-18FE-104E-FC649D4BA9B3}"/>
                </a:ext>
              </a:extLst>
            </p:cNvPr>
            <p:cNvSpPr txBox="1"/>
            <p:nvPr/>
          </p:nvSpPr>
          <p:spPr>
            <a:xfrm>
              <a:off x="9606450" y="2046450"/>
              <a:ext cx="1113257" cy="154201"/>
            </a:xfrm>
            <a:prstGeom prst="rect">
              <a:avLst/>
            </a:prstGeom>
            <a:solidFill>
              <a:srgbClr val="D60093"/>
            </a:solidFill>
          </p:spPr>
          <p:txBody>
            <a:bodyPr vert="horz" wrap="square" lIns="36000" tIns="99066" rIns="198132" bIns="99066" rtlCol="0" anchor="ctr">
              <a:noAutofit/>
            </a:bodyPr>
            <a:lstStyle/>
            <a:p>
              <a:r>
                <a:rPr lang="es-ES" sz="550">
                  <a:solidFill>
                    <a:schemeClr val="bg1"/>
                  </a:solidFill>
                </a:rPr>
                <a:t>ESPECIALIZADO - DIGITAL</a:t>
              </a:r>
              <a:endParaRPr lang="es-PE" sz="550" err="1">
                <a:solidFill>
                  <a:schemeClr val="bg1"/>
                </a:solidFill>
              </a:endParaRPr>
            </a:p>
          </p:txBody>
        </p:sp>
      </p:grpSp>
      <p:sp>
        <p:nvSpPr>
          <p:cNvPr id="54" name="Flecha: hacia arriba 53">
            <a:extLst>
              <a:ext uri="{FF2B5EF4-FFF2-40B4-BE49-F238E27FC236}">
                <a16:creationId xmlns:a16="http://schemas.microsoft.com/office/drawing/2014/main" id="{4FFBCBCF-0A5B-5ECA-11E1-7BFBC720571F}"/>
              </a:ext>
            </a:extLst>
          </p:cNvPr>
          <p:cNvSpPr/>
          <p:nvPr/>
        </p:nvSpPr>
        <p:spPr>
          <a:xfrm>
            <a:off x="7365975" y="1414286"/>
            <a:ext cx="264997" cy="166804"/>
          </a:xfrm>
          <a:prstGeom prst="upArrow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6" name="Gráfico 55" descr="Portapapeles con relleno sólido">
            <a:extLst>
              <a:ext uri="{FF2B5EF4-FFF2-40B4-BE49-F238E27FC236}">
                <a16:creationId xmlns:a16="http://schemas.microsoft.com/office/drawing/2014/main" id="{5CB3D424-C355-7689-AE8A-DB904A6B0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673240">
            <a:off x="7728206" y="3483264"/>
            <a:ext cx="402140" cy="40214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AD7A280-F62F-6D84-B864-898D61FB2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98" y="2361336"/>
            <a:ext cx="6712884" cy="2856547"/>
          </a:xfrm>
          <a:prstGeom prst="rect">
            <a:avLst/>
          </a:prstGeom>
        </p:spPr>
      </p:pic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78F7D64B-6A18-FF09-203C-979ED0E90A9F}"/>
              </a:ext>
            </a:extLst>
          </p:cNvPr>
          <p:cNvSpPr/>
          <p:nvPr/>
        </p:nvSpPr>
        <p:spPr>
          <a:xfrm>
            <a:off x="7387085" y="2399184"/>
            <a:ext cx="264997" cy="166804"/>
          </a:xfrm>
          <a:prstGeom prst="upArrow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0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4F577325-D2A4-F576-F99B-1853BFF2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2" y="2723547"/>
            <a:ext cx="10765587" cy="23819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" y="15776"/>
            <a:ext cx="6263614" cy="1143000"/>
          </a:xfrm>
        </p:spPr>
        <p:txBody>
          <a:bodyPr anchor="ctr">
            <a:normAutofit/>
          </a:bodyPr>
          <a:lstStyle/>
          <a:p>
            <a:r>
              <a:rPr lang="es-ES"/>
              <a:t>Rotación temprana CAP Fijo</a:t>
            </a:r>
            <a:endParaRPr lang="es-PE"/>
          </a:p>
        </p:txBody>
      </p:sp>
      <p:graphicFrame>
        <p:nvGraphicFramePr>
          <p:cNvPr id="14" name="Tabla 29">
            <a:extLst>
              <a:ext uri="{FF2B5EF4-FFF2-40B4-BE49-F238E27FC236}">
                <a16:creationId xmlns:a16="http://schemas.microsoft.com/office/drawing/2014/main" id="{C69B2FAC-23BB-0E89-A193-94D61EFCF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4941"/>
              </p:ext>
            </p:extLst>
          </p:nvPr>
        </p:nvGraphicFramePr>
        <p:xfrm>
          <a:off x="1109157" y="2713703"/>
          <a:ext cx="10335591" cy="3508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7421">
                  <a:extLst>
                    <a:ext uri="{9D8B030D-6E8A-4147-A177-3AD203B41FA5}">
                      <a16:colId xmlns:a16="http://schemas.microsoft.com/office/drawing/2014/main" val="4205240644"/>
                    </a:ext>
                  </a:extLst>
                </a:gridCol>
                <a:gridCol w="3528170">
                  <a:extLst>
                    <a:ext uri="{9D8B030D-6E8A-4147-A177-3AD203B41FA5}">
                      <a16:colId xmlns:a16="http://schemas.microsoft.com/office/drawing/2014/main" val="860807410"/>
                    </a:ext>
                  </a:extLst>
                </a:gridCol>
              </a:tblGrid>
              <a:tr h="2372647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solidFill>
                      <a:srgbClr val="D448D7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528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Rotación temprana 2023</a:t>
                      </a:r>
                      <a:endParaRPr lang="es-PE" sz="1200" b="1" dirty="0"/>
                    </a:p>
                  </a:txBody>
                  <a:tcPr anchor="ctr">
                    <a:solidFill>
                      <a:srgbClr val="D448D7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Rotación temprana 2024</a:t>
                      </a:r>
                      <a:endParaRPr lang="es-PE" sz="12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234801"/>
                  </a:ext>
                </a:extLst>
              </a:tr>
              <a:tr h="303221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9,7%</a:t>
                      </a:r>
                      <a:endParaRPr lang="es-PE" sz="1600" b="1" dirty="0"/>
                    </a:p>
                  </a:txBody>
                  <a:tcPr anchor="ctr">
                    <a:solidFill>
                      <a:srgbClr val="D448D7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2,6%</a:t>
                      </a:r>
                      <a:endParaRPr lang="es-PE" sz="16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657984"/>
                  </a:ext>
                </a:extLst>
              </a:tr>
              <a:tr h="24304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Total de ingresos:  93 </a:t>
                      </a:r>
                    </a:p>
                    <a:p>
                      <a:pPr algn="ctr"/>
                      <a:r>
                        <a:rPr lang="es-ES" sz="1200" dirty="0"/>
                        <a:t>Ceses tempranos: 9</a:t>
                      </a:r>
                      <a:endParaRPr lang="es-PE" sz="1200" dirty="0"/>
                    </a:p>
                  </a:txBody>
                  <a:tcPr anchor="ctr">
                    <a:solidFill>
                      <a:srgbClr val="D448D7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Total de ingresos:  39 </a:t>
                      </a:r>
                    </a:p>
                    <a:p>
                      <a:pPr algn="ctr"/>
                      <a:r>
                        <a:rPr lang="es-ES" sz="1200" dirty="0"/>
                        <a:t>Ceses tempranos: 1</a:t>
                      </a:r>
                      <a:endParaRPr lang="es-PE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377795"/>
                  </a:ext>
                </a:extLst>
              </a:tr>
            </a:tbl>
          </a:graphicData>
        </a:graphic>
      </p:graphicFrame>
      <p:sp>
        <p:nvSpPr>
          <p:cNvPr id="51" name="CuadroTexto 50">
            <a:extLst>
              <a:ext uri="{FF2B5EF4-FFF2-40B4-BE49-F238E27FC236}">
                <a16:creationId xmlns:a16="http://schemas.microsoft.com/office/drawing/2014/main" id="{CCBF8A77-2979-AA88-92ED-FB13F4C56963}"/>
              </a:ext>
            </a:extLst>
          </p:cNvPr>
          <p:cNvSpPr txBox="1"/>
          <p:nvPr/>
        </p:nvSpPr>
        <p:spPr>
          <a:xfrm>
            <a:off x="434340" y="637212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>
                <a:solidFill>
                  <a:schemeClr val="bg1">
                    <a:lumMod val="65000"/>
                  </a:schemeClr>
                </a:solidFill>
              </a:rPr>
              <a:t>*Se excluyeron ingresos de Practicantes así como de </a:t>
            </a:r>
            <a:r>
              <a:rPr lang="es-ES" sz="1100" err="1">
                <a:solidFill>
                  <a:schemeClr val="bg1">
                    <a:lumMod val="65000"/>
                  </a:schemeClr>
                </a:solidFill>
              </a:rPr>
              <a:t>Aterna</a:t>
            </a:r>
            <a:r>
              <a:rPr lang="es-ES" sz="1100">
                <a:solidFill>
                  <a:schemeClr val="bg1">
                    <a:lumMod val="65000"/>
                  </a:schemeClr>
                </a:solidFill>
              </a:rPr>
              <a:t> y PDP</a:t>
            </a:r>
          </a:p>
        </p:txBody>
      </p:sp>
      <p:grpSp>
        <p:nvGrpSpPr>
          <p:cNvPr id="4" name="Google Shape;1227;p49">
            <a:extLst>
              <a:ext uri="{FF2B5EF4-FFF2-40B4-BE49-F238E27FC236}">
                <a16:creationId xmlns:a16="http://schemas.microsoft.com/office/drawing/2014/main" id="{35698F92-D3EA-9264-96DC-07A9CAF86FDA}"/>
              </a:ext>
            </a:extLst>
          </p:cNvPr>
          <p:cNvGrpSpPr/>
          <p:nvPr/>
        </p:nvGrpSpPr>
        <p:grpSpPr>
          <a:xfrm>
            <a:off x="806054" y="1710823"/>
            <a:ext cx="4688154" cy="550581"/>
            <a:chOff x="742503" y="789024"/>
            <a:chExt cx="4442469" cy="554145"/>
          </a:xfrm>
        </p:grpSpPr>
        <p:sp>
          <p:nvSpPr>
            <p:cNvPr id="5" name="Google Shape;1228;p49">
              <a:extLst>
                <a:ext uri="{FF2B5EF4-FFF2-40B4-BE49-F238E27FC236}">
                  <a16:creationId xmlns:a16="http://schemas.microsoft.com/office/drawing/2014/main" id="{3877DC01-71C3-0168-BA43-F2508994CAAB}"/>
                </a:ext>
              </a:extLst>
            </p:cNvPr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29;p49">
              <a:extLst>
                <a:ext uri="{FF2B5EF4-FFF2-40B4-BE49-F238E27FC236}">
                  <a16:creationId xmlns:a16="http://schemas.microsoft.com/office/drawing/2014/main" id="{B04162C8-21EF-7251-3BB3-BEC3212B34B0}"/>
                </a:ext>
              </a:extLst>
            </p:cNvPr>
            <p:cNvSpPr/>
            <p:nvPr/>
          </p:nvSpPr>
          <p:spPr>
            <a:xfrm>
              <a:off x="742504" y="1008279"/>
              <a:ext cx="604347" cy="119186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rgbClr val="E2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30;p49">
              <a:extLst>
                <a:ext uri="{FF2B5EF4-FFF2-40B4-BE49-F238E27FC236}">
                  <a16:creationId xmlns:a16="http://schemas.microsoft.com/office/drawing/2014/main" id="{99901022-8C25-1877-45F9-81844C30C3A2}"/>
                </a:ext>
              </a:extLst>
            </p:cNvPr>
            <p:cNvSpPr/>
            <p:nvPr/>
          </p:nvSpPr>
          <p:spPr>
            <a:xfrm>
              <a:off x="1225845" y="789024"/>
              <a:ext cx="554207" cy="554145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1;p49">
              <a:extLst>
                <a:ext uri="{FF2B5EF4-FFF2-40B4-BE49-F238E27FC236}">
                  <a16:creationId xmlns:a16="http://schemas.microsoft.com/office/drawing/2014/main" id="{E98E4BB7-956F-9299-6018-4171471E9262}"/>
                </a:ext>
              </a:extLst>
            </p:cNvPr>
            <p:cNvSpPr/>
            <p:nvPr/>
          </p:nvSpPr>
          <p:spPr>
            <a:xfrm>
              <a:off x="1273471" y="837227"/>
              <a:ext cx="458958" cy="458958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rgbClr val="E2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2;p49">
              <a:extLst>
                <a:ext uri="{FF2B5EF4-FFF2-40B4-BE49-F238E27FC236}">
                  <a16:creationId xmlns:a16="http://schemas.microsoft.com/office/drawing/2014/main" id="{A243A5A0-047E-8FF8-8441-CFEC4240A58A}"/>
                </a:ext>
              </a:extLst>
            </p:cNvPr>
            <p:cNvSpPr txBox="1"/>
            <p:nvPr/>
          </p:nvSpPr>
          <p:spPr>
            <a:xfrm>
              <a:off x="1301534" y="844296"/>
              <a:ext cx="426300" cy="4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9,7%</a:t>
              </a:r>
              <a:endParaRPr sz="12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FCB304-FC8C-F08E-25D7-10A9D9C41090}"/>
              </a:ext>
            </a:extLst>
          </p:cNvPr>
          <p:cNvSpPr txBox="1"/>
          <p:nvPr/>
        </p:nvSpPr>
        <p:spPr>
          <a:xfrm>
            <a:off x="635838" y="1978742"/>
            <a:ext cx="1970202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1200" b="1"/>
              <a:t>Meta: 0%</a:t>
            </a:r>
            <a:endParaRPr lang="es-PE" sz="1200" b="1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D237F31-0D85-6518-0E84-A1E055BED019}"/>
              </a:ext>
            </a:extLst>
          </p:cNvPr>
          <p:cNvSpPr txBox="1"/>
          <p:nvPr/>
        </p:nvSpPr>
        <p:spPr>
          <a:xfrm>
            <a:off x="6004280" y="1392047"/>
            <a:ext cx="5651628" cy="1451190"/>
          </a:xfrm>
          <a:prstGeom prst="rect">
            <a:avLst/>
          </a:prstGeom>
        </p:spPr>
        <p:txBody>
          <a:bodyPr vert="horz" wrap="square" lIns="198132" tIns="99066" rIns="198132" bIns="99066" rtlCol="0" anchor="t">
            <a:noAutofit/>
          </a:bodyPr>
          <a:lstStyle/>
          <a:p>
            <a:pPr marL="217488" indent="-217488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200" dirty="0"/>
              <a:t>3 renunciaron por una mejor oferta laboral.</a:t>
            </a:r>
          </a:p>
          <a:p>
            <a:pPr marL="217488" indent="-217488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200" dirty="0"/>
              <a:t>3 fueron desvinculados por bajo desempeño.</a:t>
            </a:r>
          </a:p>
          <a:p>
            <a:pPr marL="217488" indent="-217488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200" dirty="0"/>
              <a:t>1 renuncia por salud.</a:t>
            </a:r>
          </a:p>
          <a:p>
            <a:pPr marL="217488" indent="-217488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200"/>
              <a:t>3 renunciaron por mal clima/liderazgo.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12383A-6096-00A1-0A6D-95E5DFCCA930}"/>
              </a:ext>
            </a:extLst>
          </p:cNvPr>
          <p:cNvSpPr txBox="1"/>
          <p:nvPr/>
        </p:nvSpPr>
        <p:spPr>
          <a:xfrm>
            <a:off x="635838" y="1168448"/>
            <a:ext cx="2967005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1400" b="1"/>
              <a:t>% Rotación Temprana</a:t>
            </a:r>
            <a:endParaRPr lang="es-PE" sz="1400" b="1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EEB86A-5192-1E01-FB6A-8110675E14FE}"/>
              </a:ext>
            </a:extLst>
          </p:cNvPr>
          <p:cNvSpPr txBox="1"/>
          <p:nvPr/>
        </p:nvSpPr>
        <p:spPr>
          <a:xfrm>
            <a:off x="8307171" y="203954"/>
            <a:ext cx="3205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s-ES" sz="1200" dirty="0">
                <a:solidFill>
                  <a:srgbClr val="CA005D"/>
                </a:solidFill>
              </a:rPr>
              <a:t>Los colaboradores que fueron promovidos desde Setiembre 2022 a octubre 2023, no han rotado al menos en los 6 meses siguientes a su promoción.</a:t>
            </a:r>
          </a:p>
        </p:txBody>
      </p:sp>
      <p:pic>
        <p:nvPicPr>
          <p:cNvPr id="16" name="Gráfico 15" descr="megáfono1 con relleno sólido">
            <a:extLst>
              <a:ext uri="{FF2B5EF4-FFF2-40B4-BE49-F238E27FC236}">
                <a16:creationId xmlns:a16="http://schemas.microsoft.com/office/drawing/2014/main" id="{DBBFF247-2AD2-837A-752E-791F0BB49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4770" y="459513"/>
            <a:ext cx="502401" cy="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7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1CD638-06EF-F9DF-B95F-8E069E09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65" y="2652290"/>
            <a:ext cx="10751105" cy="23787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" y="15776"/>
            <a:ext cx="6263614" cy="1143000"/>
          </a:xfrm>
        </p:spPr>
        <p:txBody>
          <a:bodyPr anchor="ctr">
            <a:normAutofit/>
          </a:bodyPr>
          <a:lstStyle/>
          <a:p>
            <a:r>
              <a:rPr lang="es-ES"/>
              <a:t>Rotación temprana Proyectos / Temporales</a:t>
            </a:r>
            <a:endParaRPr lang="es-PE"/>
          </a:p>
        </p:txBody>
      </p:sp>
      <p:graphicFrame>
        <p:nvGraphicFramePr>
          <p:cNvPr id="44" name="Tabla 29">
            <a:extLst>
              <a:ext uri="{FF2B5EF4-FFF2-40B4-BE49-F238E27FC236}">
                <a16:creationId xmlns:a16="http://schemas.microsoft.com/office/drawing/2014/main" id="{A542800A-1A46-60AD-F527-B5FB8E61C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68698"/>
              </p:ext>
            </p:extLst>
          </p:nvPr>
        </p:nvGraphicFramePr>
        <p:xfrm>
          <a:off x="1127342" y="2664542"/>
          <a:ext cx="10415729" cy="3433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083">
                  <a:extLst>
                    <a:ext uri="{9D8B030D-6E8A-4147-A177-3AD203B41FA5}">
                      <a16:colId xmlns:a16="http://schemas.microsoft.com/office/drawing/2014/main" val="4205240644"/>
                    </a:ext>
                  </a:extLst>
                </a:gridCol>
                <a:gridCol w="3570646">
                  <a:extLst>
                    <a:ext uri="{9D8B030D-6E8A-4147-A177-3AD203B41FA5}">
                      <a16:colId xmlns:a16="http://schemas.microsoft.com/office/drawing/2014/main" val="860807410"/>
                    </a:ext>
                  </a:extLst>
                </a:gridCol>
              </a:tblGrid>
              <a:tr h="2366807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rgbClr val="D448D7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52806"/>
                  </a:ext>
                </a:extLst>
              </a:tr>
              <a:tr h="237413">
                <a:tc>
                  <a:txBody>
                    <a:bodyPr/>
                    <a:lstStyle/>
                    <a:p>
                      <a:pPr algn="ctr"/>
                      <a:r>
                        <a:rPr lang="es-ES" sz="1200" b="1"/>
                        <a:t>Rotación temprana 2023</a:t>
                      </a:r>
                      <a:endParaRPr lang="es-PE" sz="1200" b="1"/>
                    </a:p>
                  </a:txBody>
                  <a:tcPr>
                    <a:solidFill>
                      <a:srgbClr val="D448D7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/>
                        <a:t>Rotación temprana 2024</a:t>
                      </a:r>
                      <a:endParaRPr lang="es-PE" sz="1200" b="1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234801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11.3%</a:t>
                      </a:r>
                      <a:endParaRPr lang="es-PE" sz="1600" b="1" dirty="0"/>
                    </a:p>
                  </a:txBody>
                  <a:tcPr>
                    <a:solidFill>
                      <a:srgbClr val="D448D7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/>
                        <a:t>0%</a:t>
                      </a:r>
                      <a:endParaRPr lang="es-PE" sz="1600" b="1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657984"/>
                  </a:ext>
                </a:extLst>
              </a:tr>
              <a:tr h="17576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Total de ingresos:  71 </a:t>
                      </a:r>
                    </a:p>
                    <a:p>
                      <a:pPr algn="ctr"/>
                      <a:r>
                        <a:rPr lang="es-ES" sz="1200" dirty="0"/>
                        <a:t>Ceses tempranos: 8</a:t>
                      </a:r>
                      <a:endParaRPr lang="es-PE" sz="1200" dirty="0"/>
                    </a:p>
                  </a:txBody>
                  <a:tcPr>
                    <a:solidFill>
                      <a:srgbClr val="D448D7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Total de ingresos:  15 </a:t>
                      </a:r>
                    </a:p>
                    <a:p>
                      <a:pPr algn="ctr"/>
                      <a:r>
                        <a:rPr lang="es-ES" sz="1200" dirty="0"/>
                        <a:t>Ceses tempranos: 0</a:t>
                      </a:r>
                      <a:endParaRPr lang="es-PE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377795"/>
                  </a:ext>
                </a:extLst>
              </a:tr>
            </a:tbl>
          </a:graphicData>
        </a:graphic>
      </p:graphicFrame>
      <p:grpSp>
        <p:nvGrpSpPr>
          <p:cNvPr id="53" name="Google Shape;1227;p49">
            <a:extLst>
              <a:ext uri="{FF2B5EF4-FFF2-40B4-BE49-F238E27FC236}">
                <a16:creationId xmlns:a16="http://schemas.microsoft.com/office/drawing/2014/main" id="{885A8EE7-F3CE-30D6-8E70-52F328E90EAE}"/>
              </a:ext>
            </a:extLst>
          </p:cNvPr>
          <p:cNvGrpSpPr/>
          <p:nvPr/>
        </p:nvGrpSpPr>
        <p:grpSpPr>
          <a:xfrm>
            <a:off x="793065" y="1919931"/>
            <a:ext cx="4688154" cy="550581"/>
            <a:chOff x="742503" y="787274"/>
            <a:chExt cx="4442469" cy="554145"/>
          </a:xfrm>
        </p:grpSpPr>
        <p:sp>
          <p:nvSpPr>
            <p:cNvPr id="54" name="Google Shape;1228;p49">
              <a:extLst>
                <a:ext uri="{FF2B5EF4-FFF2-40B4-BE49-F238E27FC236}">
                  <a16:creationId xmlns:a16="http://schemas.microsoft.com/office/drawing/2014/main" id="{A325C229-31B0-1B86-51C7-F23DBB139631}"/>
                </a:ext>
              </a:extLst>
            </p:cNvPr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9;p49">
              <a:extLst>
                <a:ext uri="{FF2B5EF4-FFF2-40B4-BE49-F238E27FC236}">
                  <a16:creationId xmlns:a16="http://schemas.microsoft.com/office/drawing/2014/main" id="{2D5B947F-DA55-A667-029D-618865E2599C}"/>
                </a:ext>
              </a:extLst>
            </p:cNvPr>
            <p:cNvSpPr/>
            <p:nvPr/>
          </p:nvSpPr>
          <p:spPr>
            <a:xfrm>
              <a:off x="742504" y="1008279"/>
              <a:ext cx="1164401" cy="160461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rgbClr val="E2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0;p49">
              <a:extLst>
                <a:ext uri="{FF2B5EF4-FFF2-40B4-BE49-F238E27FC236}">
                  <a16:creationId xmlns:a16="http://schemas.microsoft.com/office/drawing/2014/main" id="{B179A638-0654-13F8-E0A1-053E634F735C}"/>
                </a:ext>
              </a:extLst>
            </p:cNvPr>
            <p:cNvSpPr/>
            <p:nvPr/>
          </p:nvSpPr>
          <p:spPr>
            <a:xfrm>
              <a:off x="1478488" y="787274"/>
              <a:ext cx="554207" cy="554145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31;p49">
              <a:extLst>
                <a:ext uri="{FF2B5EF4-FFF2-40B4-BE49-F238E27FC236}">
                  <a16:creationId xmlns:a16="http://schemas.microsoft.com/office/drawing/2014/main" id="{E5D03FEC-17C5-36E3-8A8D-A80802E111DA}"/>
                </a:ext>
              </a:extLst>
            </p:cNvPr>
            <p:cNvSpPr/>
            <p:nvPr/>
          </p:nvSpPr>
          <p:spPr>
            <a:xfrm>
              <a:off x="1519791" y="845713"/>
              <a:ext cx="458958" cy="458958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rgbClr val="E2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2;p49">
              <a:extLst>
                <a:ext uri="{FF2B5EF4-FFF2-40B4-BE49-F238E27FC236}">
                  <a16:creationId xmlns:a16="http://schemas.microsoft.com/office/drawing/2014/main" id="{AF00DB84-DE4C-39B5-2264-2E0978701718}"/>
                </a:ext>
              </a:extLst>
            </p:cNvPr>
            <p:cNvSpPr txBox="1"/>
            <p:nvPr/>
          </p:nvSpPr>
          <p:spPr>
            <a:xfrm>
              <a:off x="1534178" y="841390"/>
              <a:ext cx="450043" cy="488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11.3%</a:t>
              </a:r>
              <a:endParaRPr sz="11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8D7D92F-DB3F-86AB-853D-0D7BE13DE07C}"/>
              </a:ext>
            </a:extLst>
          </p:cNvPr>
          <p:cNvSpPr txBox="1"/>
          <p:nvPr/>
        </p:nvSpPr>
        <p:spPr>
          <a:xfrm>
            <a:off x="5742487" y="1753458"/>
            <a:ext cx="5636238" cy="1451190"/>
          </a:xfrm>
          <a:prstGeom prst="rect">
            <a:avLst/>
          </a:prstGeom>
        </p:spPr>
        <p:txBody>
          <a:bodyPr vert="horz" wrap="square" lIns="198132" tIns="99066" rIns="198132" bIns="99066" rtlCol="0" anchor="t">
            <a:noAutofit/>
          </a:bodyPr>
          <a:lstStyle/>
          <a:p>
            <a:pPr marL="217488" indent="-217488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200" dirty="0"/>
              <a:t>5 renunciaron por una mejor oferta laboral.</a:t>
            </a:r>
          </a:p>
          <a:p>
            <a:pPr marL="217488" indent="-217488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200" dirty="0"/>
              <a:t>3 renunciaron para iniciar estudios de postgrado y/o en el extranjero.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924A592-3061-D32E-293E-66C1D5C0AA92}"/>
              </a:ext>
            </a:extLst>
          </p:cNvPr>
          <p:cNvSpPr txBox="1"/>
          <p:nvPr/>
        </p:nvSpPr>
        <p:spPr>
          <a:xfrm>
            <a:off x="8202077" y="421355"/>
            <a:ext cx="3695264" cy="539995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>
                <a:solidFill>
                  <a:srgbClr val="CA005D"/>
                </a:solidFill>
              </a:rPr>
              <a:t>Sólo se consideran procesos cerrados por proyecto con contrato temporal o suplencias donde el ingreso no haya concluido el periodo contractual.</a:t>
            </a:r>
          </a:p>
        </p:txBody>
      </p:sp>
      <p:pic>
        <p:nvPicPr>
          <p:cNvPr id="61" name="Gráfico 60" descr="megáfono1 con relleno sólido">
            <a:extLst>
              <a:ext uri="{FF2B5EF4-FFF2-40B4-BE49-F238E27FC236}">
                <a16:creationId xmlns:a16="http://schemas.microsoft.com/office/drawing/2014/main" id="{D61A6EA5-E14A-FA6A-4522-4AF7B39B8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7072" y="340325"/>
            <a:ext cx="414681" cy="502401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5C2C7F30-5B00-4177-4803-5A51AEBE9CE4}"/>
              </a:ext>
            </a:extLst>
          </p:cNvPr>
          <p:cNvSpPr txBox="1"/>
          <p:nvPr/>
        </p:nvSpPr>
        <p:spPr>
          <a:xfrm>
            <a:off x="538360" y="1266045"/>
            <a:ext cx="2967005" cy="637678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/>
          </a:bodyPr>
          <a:lstStyle/>
          <a:p>
            <a:r>
              <a:rPr lang="es-ES" sz="1400" b="1"/>
              <a:t>% Rotación Temprana</a:t>
            </a:r>
            <a:endParaRPr lang="es-PE" sz="1400" b="1"/>
          </a:p>
        </p:txBody>
      </p:sp>
    </p:spTree>
    <p:extLst>
      <p:ext uri="{BB962C8B-B14F-4D97-AF65-F5344CB8AC3E}">
        <p14:creationId xmlns:p14="http://schemas.microsoft.com/office/powerpoint/2010/main" val="278625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228600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 dirty="0"/>
              <a:t>Contratación de Practicantes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34C43B-EF5D-243A-308D-9317CCA9392B}"/>
              </a:ext>
            </a:extLst>
          </p:cNvPr>
          <p:cNvSpPr txBox="1"/>
          <p:nvPr/>
        </p:nvSpPr>
        <p:spPr>
          <a:xfrm>
            <a:off x="668806" y="5371084"/>
            <a:ext cx="6292433" cy="4572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pPr>
              <a:spcBef>
                <a:spcPts val="600"/>
              </a:spcBef>
            </a:pPr>
            <a:r>
              <a:rPr lang="es-ES" sz="4800" b="1" dirty="0"/>
              <a:t>Contratados:</a:t>
            </a:r>
          </a:p>
          <a:p>
            <a:pPr>
              <a:spcBef>
                <a:spcPts val="600"/>
              </a:spcBef>
            </a:pPr>
            <a:r>
              <a:rPr lang="es-PE" dirty="0"/>
              <a:t>Practicante Asesoría Legal -&gt; Asistente Asesoría Legal (Set-23)</a:t>
            </a:r>
          </a:p>
          <a:p>
            <a:pPr>
              <a:spcBef>
                <a:spcPts val="600"/>
              </a:spcBef>
            </a:pPr>
            <a:r>
              <a:rPr lang="es-PE" dirty="0"/>
              <a:t>Practicante Representante Personas -&gt; Representante de Personas (Abr-23)</a:t>
            </a:r>
          </a:p>
          <a:p>
            <a:pPr>
              <a:spcBef>
                <a:spcPts val="600"/>
              </a:spcBef>
            </a:pPr>
            <a:r>
              <a:rPr lang="es-PE" dirty="0"/>
              <a:t>Practicante Seguridad y Salud Ocupacional -&gt; Analista Seguridad y Salud Ocupacional (Oct-23)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3A8951-81DA-F181-AFE3-736C03821BB1}"/>
              </a:ext>
            </a:extLst>
          </p:cNvPr>
          <p:cNvSpPr txBox="1"/>
          <p:nvPr/>
        </p:nvSpPr>
        <p:spPr>
          <a:xfrm>
            <a:off x="7330199" y="2063055"/>
            <a:ext cx="4024970" cy="2381126"/>
          </a:xfrm>
          <a:prstGeom prst="rect">
            <a:avLst/>
          </a:prstGeom>
        </p:spPr>
        <p:txBody>
          <a:bodyPr vert="horz" wrap="square" lIns="198132" tIns="99066" rIns="198132" bIns="99066" rtlCol="0" anchor="ctr">
            <a:noAutofit/>
          </a:bodyPr>
          <a:lstStyle/>
          <a:p>
            <a:r>
              <a:rPr lang="es-ES" sz="1200" dirty="0"/>
              <a:t>Se observa que de los 31 practicantes que fueron seleccionados entre Agosto 2022 y Octubre 2023:</a:t>
            </a:r>
            <a:endParaRPr lang="es-PE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/>
              <a:t>Sólo 3 han ascendido.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/>
              <a:t>8 han cesado (2 antes de los 6 meses)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/>
              <a:t>21 continúan haciendo prácticas.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232189-0E07-B896-7A0C-8813B7D8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06" y="1715729"/>
            <a:ext cx="6502058" cy="29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8" y="221846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ANS por Gerencia Central</a:t>
            </a:r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C0A4014-96E4-8665-157E-E42EC9BAF603}"/>
              </a:ext>
            </a:extLst>
          </p:cNvPr>
          <p:cNvSpPr txBox="1"/>
          <p:nvPr/>
        </p:nvSpPr>
        <p:spPr>
          <a:xfrm>
            <a:off x="8096218" y="1795782"/>
            <a:ext cx="3519625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El segundo ANS más bajo es el de la GC Tecnología (63%)</a:t>
            </a:r>
            <a:endParaRPr lang="es-PE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0052A3-5F92-3F8D-6A42-1267DC6D4758}"/>
              </a:ext>
            </a:extLst>
          </p:cNvPr>
          <p:cNvSpPr txBox="1"/>
          <p:nvPr/>
        </p:nvSpPr>
        <p:spPr>
          <a:xfrm>
            <a:off x="8079832" y="2717660"/>
            <a:ext cx="3718877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pPr>
              <a:tabLst>
                <a:tab pos="3313113" algn="l"/>
              </a:tabLst>
            </a:pPr>
            <a:r>
              <a:rPr lang="es-ES" sz="1200" dirty="0"/>
              <a:t>Los ANS más altos corresponden a la GC Negocios y </a:t>
            </a:r>
            <a:r>
              <a:rPr lang="es-ES" sz="1200" dirty="0" err="1"/>
              <a:t>Aterna</a:t>
            </a:r>
            <a:r>
              <a:rPr lang="es-ES" sz="1200" dirty="0"/>
              <a:t>/PDP con 100%, seguido por la GC Administración y Finanzas con 85% y la GC Producto, Marketing e Inteligencia Comercial con 83%</a:t>
            </a:r>
            <a:endParaRPr lang="es-PE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97D4559-CA08-E79D-1C83-CDEA941419A7}"/>
              </a:ext>
            </a:extLst>
          </p:cNvPr>
          <p:cNvSpPr txBox="1"/>
          <p:nvPr/>
        </p:nvSpPr>
        <p:spPr>
          <a:xfrm>
            <a:off x="8079832" y="1296139"/>
            <a:ext cx="3519624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Observamos que el ANS es más bajo en Auditoría Interna. (43%).</a:t>
            </a:r>
            <a:endParaRPr lang="es-PE" sz="1200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DD83713-832F-77FE-3038-982A37DFD5D5}"/>
              </a:ext>
            </a:extLst>
          </p:cNvPr>
          <p:cNvSpPr/>
          <p:nvPr/>
        </p:nvSpPr>
        <p:spPr>
          <a:xfrm rot="2648838">
            <a:off x="7965788" y="2478871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3B98E92-A386-1A8A-864E-29B05D7266AF}"/>
              </a:ext>
            </a:extLst>
          </p:cNvPr>
          <p:cNvSpPr txBox="1"/>
          <p:nvPr/>
        </p:nvSpPr>
        <p:spPr>
          <a:xfrm>
            <a:off x="7976286" y="3385693"/>
            <a:ext cx="2427939" cy="4572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b="1"/>
              <a:t>ANS según tipo de puesto</a:t>
            </a:r>
            <a:endParaRPr lang="es-PE" sz="1200" b="1" err="1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831F893B-D5D2-9835-0789-F866ABD0FD6E}"/>
              </a:ext>
            </a:extLst>
          </p:cNvPr>
          <p:cNvGrpSpPr/>
          <p:nvPr/>
        </p:nvGrpSpPr>
        <p:grpSpPr>
          <a:xfrm>
            <a:off x="7503446" y="3871952"/>
            <a:ext cx="4084696" cy="2162238"/>
            <a:chOff x="7561016" y="912547"/>
            <a:chExt cx="4084696" cy="2162238"/>
          </a:xfrm>
        </p:grpSpPr>
        <p:pic>
          <p:nvPicPr>
            <p:cNvPr id="36" name="Imagen 35" descr="Tabla&#10;&#10;Descripción generada automáticamente">
              <a:extLst>
                <a:ext uri="{FF2B5EF4-FFF2-40B4-BE49-F238E27FC236}">
                  <a16:creationId xmlns:a16="http://schemas.microsoft.com/office/drawing/2014/main" id="{1C601B0D-8D27-4564-F575-71949B420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0"/>
            <a:stretch/>
          </p:blipFill>
          <p:spPr bwMode="auto">
            <a:xfrm>
              <a:off x="9589726" y="1086842"/>
              <a:ext cx="2055986" cy="1987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Imagen 36" descr="Tabla&#10;&#10;Descripción generada automáticamente">
              <a:extLst>
                <a:ext uri="{FF2B5EF4-FFF2-40B4-BE49-F238E27FC236}">
                  <a16:creationId xmlns:a16="http://schemas.microsoft.com/office/drawing/2014/main" id="{4668C505-EB52-4CC1-2E64-7DBE3B1A6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0" b="52346"/>
            <a:stretch/>
          </p:blipFill>
          <p:spPr bwMode="auto">
            <a:xfrm>
              <a:off x="7569179" y="1091072"/>
              <a:ext cx="2020547" cy="931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Cerrar corchete 44">
              <a:extLst>
                <a:ext uri="{FF2B5EF4-FFF2-40B4-BE49-F238E27FC236}">
                  <a16:creationId xmlns:a16="http://schemas.microsoft.com/office/drawing/2014/main" id="{74D6BBAA-F2B0-0D9F-8153-DB84902F1D98}"/>
                </a:ext>
              </a:extLst>
            </p:cNvPr>
            <p:cNvSpPr/>
            <p:nvPr/>
          </p:nvSpPr>
          <p:spPr>
            <a:xfrm rot="16200000">
              <a:off x="8548430" y="-1238"/>
              <a:ext cx="45719" cy="2020548"/>
            </a:xfrm>
            <a:prstGeom prst="rightBracket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Cerrar corchete 45">
              <a:extLst>
                <a:ext uri="{FF2B5EF4-FFF2-40B4-BE49-F238E27FC236}">
                  <a16:creationId xmlns:a16="http://schemas.microsoft.com/office/drawing/2014/main" id="{4D072DA7-F6C4-535B-322C-C0BBF49497C2}"/>
                </a:ext>
              </a:extLst>
            </p:cNvPr>
            <p:cNvSpPr/>
            <p:nvPr/>
          </p:nvSpPr>
          <p:spPr>
            <a:xfrm rot="16200000">
              <a:off x="10595047" y="5024"/>
              <a:ext cx="45719" cy="2020548"/>
            </a:xfrm>
            <a:prstGeom prst="rightBracket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D4D901A6-3E26-8E11-15C7-35335732F9AE}"/>
                </a:ext>
              </a:extLst>
            </p:cNvPr>
            <p:cNvSpPr txBox="1"/>
            <p:nvPr/>
          </p:nvSpPr>
          <p:spPr>
            <a:xfrm>
              <a:off x="7815457" y="924108"/>
              <a:ext cx="1432369" cy="12384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198132" tIns="99066" rIns="198132" bIns="99066" rtlCol="0" anchor="ctr">
              <a:noAutofit/>
            </a:bodyPr>
            <a:lstStyle/>
            <a:p>
              <a:pPr algn="ctr"/>
              <a:r>
                <a:rPr lang="es-ES" sz="900"/>
                <a:t>Enero a Julio 2023</a:t>
              </a:r>
              <a:endParaRPr lang="es-PE" sz="900" err="1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45B778C3-83CB-0CE5-9C99-89A7EF0C7CBC}"/>
                </a:ext>
              </a:extLst>
            </p:cNvPr>
            <p:cNvSpPr txBox="1"/>
            <p:nvPr/>
          </p:nvSpPr>
          <p:spPr>
            <a:xfrm>
              <a:off x="9778743" y="912547"/>
              <a:ext cx="1642887" cy="12384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198132" tIns="99066" rIns="198132" bIns="99066" rtlCol="0" anchor="ctr">
              <a:noAutofit/>
            </a:bodyPr>
            <a:lstStyle/>
            <a:p>
              <a:pPr algn="ctr"/>
              <a:r>
                <a:rPr lang="es-ES" sz="900"/>
                <a:t>Agosto a Diciembre 2023</a:t>
              </a:r>
              <a:endParaRPr lang="es-PE" sz="900" err="1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8E4F742D-9FDA-2DB3-A5EB-4B2FE4E0B681}"/>
                </a:ext>
              </a:extLst>
            </p:cNvPr>
            <p:cNvSpPr txBox="1"/>
            <p:nvPr/>
          </p:nvSpPr>
          <p:spPr>
            <a:xfrm>
              <a:off x="9606452" y="1127649"/>
              <a:ext cx="1011267" cy="154201"/>
            </a:xfrm>
            <a:prstGeom prst="rect">
              <a:avLst/>
            </a:prstGeom>
            <a:solidFill>
              <a:srgbClr val="D60093"/>
            </a:solidFill>
          </p:spPr>
          <p:txBody>
            <a:bodyPr vert="horz" wrap="square" lIns="36000" tIns="99066" rIns="198132" bIns="99066" rtlCol="0" anchor="ctr">
              <a:noAutofit/>
            </a:bodyPr>
            <a:lstStyle/>
            <a:p>
              <a:r>
                <a:rPr lang="es-ES" sz="600">
                  <a:solidFill>
                    <a:schemeClr val="bg1"/>
                  </a:solidFill>
                </a:rPr>
                <a:t>REGULAR</a:t>
              </a:r>
              <a:endParaRPr lang="es-PE" sz="600" err="1">
                <a:solidFill>
                  <a:schemeClr val="bg1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B2A36727-0C38-18FE-104E-FC649D4BA9B3}"/>
                </a:ext>
              </a:extLst>
            </p:cNvPr>
            <p:cNvSpPr txBox="1"/>
            <p:nvPr/>
          </p:nvSpPr>
          <p:spPr>
            <a:xfrm>
              <a:off x="9606450" y="2046450"/>
              <a:ext cx="1113257" cy="154201"/>
            </a:xfrm>
            <a:prstGeom prst="rect">
              <a:avLst/>
            </a:prstGeom>
            <a:solidFill>
              <a:srgbClr val="D60093"/>
            </a:solidFill>
          </p:spPr>
          <p:txBody>
            <a:bodyPr vert="horz" wrap="square" lIns="36000" tIns="99066" rIns="198132" bIns="99066" rtlCol="0" anchor="ctr">
              <a:noAutofit/>
            </a:bodyPr>
            <a:lstStyle/>
            <a:p>
              <a:r>
                <a:rPr lang="es-ES" sz="550">
                  <a:solidFill>
                    <a:schemeClr val="bg1"/>
                  </a:solidFill>
                </a:rPr>
                <a:t>ESPECIALIZADO - DIGITAL</a:t>
              </a:r>
              <a:endParaRPr lang="es-PE" sz="550" err="1">
                <a:solidFill>
                  <a:schemeClr val="bg1"/>
                </a:solidFill>
              </a:endParaRPr>
            </a:p>
          </p:txBody>
        </p:sp>
      </p:grpSp>
      <p:pic>
        <p:nvPicPr>
          <p:cNvPr id="56" name="Gráfico 55" descr="Portapapeles con relleno sólido">
            <a:extLst>
              <a:ext uri="{FF2B5EF4-FFF2-40B4-BE49-F238E27FC236}">
                <a16:creationId xmlns:a16="http://schemas.microsoft.com/office/drawing/2014/main" id="{5CB3D424-C355-7689-AE8A-DB904A6B0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673240">
            <a:off x="7728206" y="3483264"/>
            <a:ext cx="402140" cy="40214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A42589D-0F68-C28E-2A42-6CCB3D8AB3E3}"/>
              </a:ext>
            </a:extLst>
          </p:cNvPr>
          <p:cNvSpPr/>
          <p:nvPr/>
        </p:nvSpPr>
        <p:spPr>
          <a:xfrm rot="2648838">
            <a:off x="7976035" y="1898785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EEF4042-B6EB-5E80-D8E4-D87DA00FAB2D}"/>
              </a:ext>
            </a:extLst>
          </p:cNvPr>
          <p:cNvSpPr/>
          <p:nvPr/>
        </p:nvSpPr>
        <p:spPr>
          <a:xfrm rot="2648838">
            <a:off x="7965788" y="1441037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7351FF-B45B-51C3-918E-D1C395387CE6}"/>
              </a:ext>
            </a:extLst>
          </p:cNvPr>
          <p:cNvSpPr txBox="1"/>
          <p:nvPr/>
        </p:nvSpPr>
        <p:spPr>
          <a:xfrm>
            <a:off x="464001" y="5645138"/>
            <a:ext cx="1946787" cy="400306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32500" lnSpcReduction="20000"/>
          </a:bodyPr>
          <a:lstStyle/>
          <a:p>
            <a:r>
              <a:rPr lang="es-ES" dirty="0"/>
              <a:t>Enero a Octubre 2023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ED72E6-B37F-1419-0B18-C558CD11D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80" y="1473463"/>
            <a:ext cx="7029401" cy="39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0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1" y="144565"/>
            <a:ext cx="6781800" cy="1143000"/>
          </a:xfrm>
        </p:spPr>
        <p:txBody>
          <a:bodyPr anchor="t">
            <a:normAutofit/>
          </a:bodyPr>
          <a:lstStyle/>
          <a:p>
            <a:r>
              <a:rPr lang="es-ES"/>
              <a:t>Rotación Temprana por Gerencia Central</a:t>
            </a:r>
            <a:endParaRPr lang="es-PE"/>
          </a:p>
        </p:txBody>
      </p:sp>
      <p:pic>
        <p:nvPicPr>
          <p:cNvPr id="3" name="Gráfico 2" descr="Calendario con relleno sólido">
            <a:extLst>
              <a:ext uri="{FF2B5EF4-FFF2-40B4-BE49-F238E27FC236}">
                <a16:creationId xmlns:a16="http://schemas.microsoft.com/office/drawing/2014/main" id="{B7A22577-1B80-D5A8-A59D-1E84307E0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8542" y="294404"/>
            <a:ext cx="914400" cy="9144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929070-9571-AC51-0A0B-FACEF85E43BB}"/>
              </a:ext>
            </a:extLst>
          </p:cNvPr>
          <p:cNvSpPr txBox="1"/>
          <p:nvPr/>
        </p:nvSpPr>
        <p:spPr>
          <a:xfrm>
            <a:off x="8771003" y="700209"/>
            <a:ext cx="2427939" cy="4572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Periodo de medición: </a:t>
            </a:r>
          </a:p>
          <a:p>
            <a:r>
              <a:rPr lang="es-ES" sz="1200" b="1" u="sng" dirty="0"/>
              <a:t>Ingresos externos </a:t>
            </a:r>
            <a:r>
              <a:rPr lang="es-ES" sz="1200" b="1" dirty="0"/>
              <a:t>de Setiembre 2022 a Octubre 2023</a:t>
            </a:r>
            <a:endParaRPr lang="es-PE" sz="12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BAABF8C-8FBE-189A-B065-ECD31D4D3F40}"/>
              </a:ext>
            </a:extLst>
          </p:cNvPr>
          <p:cNvSpPr txBox="1"/>
          <p:nvPr/>
        </p:nvSpPr>
        <p:spPr>
          <a:xfrm>
            <a:off x="561467" y="1379136"/>
            <a:ext cx="3609591" cy="344129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800" b="1" dirty="0"/>
              <a:t>CAP Fijo:</a:t>
            </a:r>
            <a:endParaRPr lang="es-PE" sz="18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96CA53A-8DD2-B24B-D2E3-D298721E5DB7}"/>
              </a:ext>
            </a:extLst>
          </p:cNvPr>
          <p:cNvSpPr txBox="1"/>
          <p:nvPr/>
        </p:nvSpPr>
        <p:spPr>
          <a:xfrm>
            <a:off x="2076006" y="5134735"/>
            <a:ext cx="6836936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La gerencia de riesgos tuvo el mayor número de ingresos (21) y tiene 1 cese temprano.</a:t>
            </a:r>
            <a:endParaRPr lang="es-PE" sz="120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6A9A807-0C50-C7CB-A341-E45ECD95D7D3}"/>
              </a:ext>
            </a:extLst>
          </p:cNvPr>
          <p:cNvSpPr/>
          <p:nvPr/>
        </p:nvSpPr>
        <p:spPr>
          <a:xfrm rot="2648838">
            <a:off x="1862387" y="5344475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12706E9-7927-165D-AEA6-9043E4DB76F9}"/>
              </a:ext>
            </a:extLst>
          </p:cNvPr>
          <p:cNvSpPr txBox="1"/>
          <p:nvPr/>
        </p:nvSpPr>
        <p:spPr>
          <a:xfrm>
            <a:off x="2076006" y="5667142"/>
            <a:ext cx="6836936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La gerencia de TI tuvo el segundo mayor número de ingresos, junto con la GC Personas, sin embargo, en TI hay 2 ceses tempranos.</a:t>
            </a:r>
            <a:endParaRPr lang="es-PE" sz="1200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3DA2E0A-23BF-810D-4CFF-5CFF22CAAC91}"/>
              </a:ext>
            </a:extLst>
          </p:cNvPr>
          <p:cNvSpPr/>
          <p:nvPr/>
        </p:nvSpPr>
        <p:spPr>
          <a:xfrm rot="2648838">
            <a:off x="1862387" y="5897959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BD4E7B-F1D0-23E1-9179-4B319654C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51" y="1799150"/>
            <a:ext cx="8556712" cy="32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9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1" y="144565"/>
            <a:ext cx="6781800" cy="1143000"/>
          </a:xfrm>
        </p:spPr>
        <p:txBody>
          <a:bodyPr anchor="t">
            <a:normAutofit/>
          </a:bodyPr>
          <a:lstStyle/>
          <a:p>
            <a:r>
              <a:rPr lang="es-ES"/>
              <a:t>Rotación Temprana por Gerencia Central</a:t>
            </a:r>
            <a:endParaRPr lang="es-PE"/>
          </a:p>
        </p:txBody>
      </p:sp>
      <p:pic>
        <p:nvPicPr>
          <p:cNvPr id="3" name="Gráfico 2" descr="Calendario con relleno sólido">
            <a:extLst>
              <a:ext uri="{FF2B5EF4-FFF2-40B4-BE49-F238E27FC236}">
                <a16:creationId xmlns:a16="http://schemas.microsoft.com/office/drawing/2014/main" id="{B7A22577-1B80-D5A8-A59D-1E84307E0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8542" y="294404"/>
            <a:ext cx="914400" cy="9144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929070-9571-AC51-0A0B-FACEF85E43BB}"/>
              </a:ext>
            </a:extLst>
          </p:cNvPr>
          <p:cNvSpPr txBox="1"/>
          <p:nvPr/>
        </p:nvSpPr>
        <p:spPr>
          <a:xfrm>
            <a:off x="8771003" y="700209"/>
            <a:ext cx="2427939" cy="4572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Periodo de medición: </a:t>
            </a:r>
          </a:p>
          <a:p>
            <a:r>
              <a:rPr lang="es-ES" sz="1200" b="1" u="sng" dirty="0"/>
              <a:t>Ingresos externos </a:t>
            </a:r>
            <a:r>
              <a:rPr lang="es-ES" sz="1200" b="1" dirty="0"/>
              <a:t>de Setiembre 2022 a Octubre 2023</a:t>
            </a:r>
            <a:endParaRPr lang="es-PE" sz="12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DCEF224-78FC-C79C-7BCB-F85339E919F9}"/>
              </a:ext>
            </a:extLst>
          </p:cNvPr>
          <p:cNvSpPr txBox="1"/>
          <p:nvPr/>
        </p:nvSpPr>
        <p:spPr>
          <a:xfrm>
            <a:off x="542940" y="1478817"/>
            <a:ext cx="3609591" cy="344129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800" b="1" dirty="0"/>
              <a:t>Proyectos / Temporales:</a:t>
            </a:r>
            <a:endParaRPr lang="es-PE" sz="1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E1E4310-81D8-6AEB-3F18-532FA22DAAA5}"/>
              </a:ext>
            </a:extLst>
          </p:cNvPr>
          <p:cNvSpPr txBox="1"/>
          <p:nvPr/>
        </p:nvSpPr>
        <p:spPr>
          <a:xfrm>
            <a:off x="1572770" y="5151784"/>
            <a:ext cx="7618558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El área de TI tiene el mayor número de ingresos (27) por proyectos y sólo ha tenido 1 cese temprano.</a:t>
            </a:r>
            <a:endParaRPr lang="es-PE" sz="12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6B78D12-FC25-DEA7-5AA5-13A6B97D55C4}"/>
              </a:ext>
            </a:extLst>
          </p:cNvPr>
          <p:cNvSpPr/>
          <p:nvPr/>
        </p:nvSpPr>
        <p:spPr>
          <a:xfrm rot="2648838">
            <a:off x="1486587" y="5350908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9C5CE9A-8DB2-7E60-FCB1-BB8CB417952B}"/>
              </a:ext>
            </a:extLst>
          </p:cNvPr>
          <p:cNvSpPr txBox="1"/>
          <p:nvPr/>
        </p:nvSpPr>
        <p:spPr>
          <a:xfrm>
            <a:off x="1572770" y="5661258"/>
            <a:ext cx="7157071" cy="461913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Autofit/>
          </a:bodyPr>
          <a:lstStyle/>
          <a:p>
            <a:r>
              <a:rPr lang="es-ES" sz="1200" dirty="0"/>
              <a:t>La gerencia de Producto, Marketing e IC tuvo el segundo mayor número de ingresos y 3 ceses tempranos, en Personas se ha tenido 2 ceses tempranos de 12 ingresos por proyecto/temporales.</a:t>
            </a:r>
            <a:endParaRPr lang="es-PE" sz="12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7CDC2D2-0CFD-5DBA-03DA-85E4E9739086}"/>
              </a:ext>
            </a:extLst>
          </p:cNvPr>
          <p:cNvSpPr/>
          <p:nvPr/>
        </p:nvSpPr>
        <p:spPr>
          <a:xfrm rot="2648838">
            <a:off x="1480593" y="5783685"/>
            <a:ext cx="184355" cy="158789"/>
          </a:xfrm>
          <a:prstGeom prst="ellipse">
            <a:avLst/>
          </a:prstGeom>
          <a:solidFill>
            <a:srgbClr val="CE005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2B2B7A-2A48-7FAB-B689-DDCFE51F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510" y="1806234"/>
            <a:ext cx="8416274" cy="32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48280"/>
      </p:ext>
    </p:extLst>
  </p:cSld>
  <p:clrMapOvr>
    <a:masterClrMapping/>
  </p:clrMapOvr>
</p:sld>
</file>

<file path=ppt/theme/theme1.xml><?xml version="1.0" encoding="utf-8"?>
<a:theme xmlns:a="http://schemas.openxmlformats.org/drawingml/2006/main" name="COM_Plantilla">
  <a:themeElements>
    <a:clrScheme name="Compartamos Banco">
      <a:dk1>
        <a:srgbClr val="70655C"/>
      </a:dk1>
      <a:lt1>
        <a:sysClr val="window" lastClr="FFFFFF"/>
      </a:lt1>
      <a:dk2>
        <a:srgbClr val="CE0058"/>
      </a:dk2>
      <a:lt2>
        <a:srgbClr val="FFFFFF"/>
      </a:lt2>
      <a:accent1>
        <a:srgbClr val="CE0058"/>
      </a:accent1>
      <a:accent2>
        <a:srgbClr val="FFA300"/>
      </a:accent2>
      <a:accent3>
        <a:srgbClr val="910048"/>
      </a:accent3>
      <a:accent4>
        <a:srgbClr val="D38736"/>
      </a:accent4>
      <a:accent5>
        <a:srgbClr val="A31F61"/>
      </a:accent5>
      <a:accent6>
        <a:srgbClr val="FFA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98132" tIns="99066" rIns="198132" bIns="99066" rtlCol="0" anchor="b">
        <a:norm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7776CB5E925F4494C1AD416D996CB2" ma:contentTypeVersion="14" ma:contentTypeDescription="Create a new document." ma:contentTypeScope="" ma:versionID="53f1157cf36185ef71cdee95b19a44b3">
  <xsd:schema xmlns:xsd="http://www.w3.org/2001/XMLSchema" xmlns:xs="http://www.w3.org/2001/XMLSchema" xmlns:p="http://schemas.microsoft.com/office/2006/metadata/properties" xmlns:ns2="a127252f-544c-4457-b135-138b78db253c" xmlns:ns3="17937907-22d6-409d-b46f-427ec850d150" targetNamespace="http://schemas.microsoft.com/office/2006/metadata/properties" ma:root="true" ma:fieldsID="98c6962a4b97e59a83a06a09d9c4c701" ns2:_="" ns3:_="">
    <xsd:import namespace="a127252f-544c-4457-b135-138b78db253c"/>
    <xsd:import namespace="17937907-22d6-409d-b46f-427ec850d1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LengthInSeconds" minOccurs="0"/>
                <xsd:element ref="ns2:_Flow_SignoffStatu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7252f-544c-4457-b135-138b78db2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556176-7bb6-4ab3-8c8f-ba97c85776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37907-22d6-409d-b46f-427ec850d1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9747466-9da9-40c9-b3fb-88beb99e3c90}" ma:internalName="TaxCatchAll" ma:showField="CatchAllData" ma:web="17937907-22d6-409d-b46f-427ec850d1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27252f-544c-4457-b135-138b78db253c">
      <Terms xmlns="http://schemas.microsoft.com/office/infopath/2007/PartnerControls"/>
    </lcf76f155ced4ddcb4097134ff3c332f>
    <TaxCatchAll xmlns="17937907-22d6-409d-b46f-427ec850d150" xsi:nil="true"/>
    <_Flow_SignoffStatus xmlns="a127252f-544c-4457-b135-138b78db253c" xsi:nil="true"/>
    <SharedWithUsers xmlns="17937907-22d6-409d-b46f-427ec850d150">
      <UserInfo>
        <DisplayName>Liliana Josefina Hernandez Jimenez</DisplayName>
        <AccountId>259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7089A2A-031C-4FC9-AE48-D0E28608D8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7252f-544c-4457-b135-138b78db253c"/>
    <ds:schemaRef ds:uri="17937907-22d6-409d-b46f-427ec850d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E6CF19-993C-4FCA-B415-3F6F142E6C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20155C-C50C-4A6A-A493-B411E7D80EAB}">
  <ds:schemaRefs>
    <ds:schemaRef ds:uri="http://purl.org/dc/elements/1.1/"/>
    <ds:schemaRef ds:uri="http://schemas.microsoft.com/office/2006/documentManagement/types"/>
    <ds:schemaRef ds:uri="17937907-22d6-409d-b46f-427ec850d150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a127252f-544c-4457-b135-138b78db253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COM_Plantilla_v2_con foto-v2</Template>
  <TotalTime>506</TotalTime>
  <Words>1420</Words>
  <Application>Microsoft Office PowerPoint</Application>
  <PresentationFormat>Panorámica</PresentationFormat>
  <Paragraphs>213</Paragraphs>
  <Slides>18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COM_Plantilla</vt:lpstr>
      <vt:lpstr>Indicadores de RyS</vt:lpstr>
      <vt:lpstr>Performance general</vt:lpstr>
      <vt:lpstr>Cumplimiento del ANS 2023</vt:lpstr>
      <vt:lpstr>Rotación temprana CAP Fijo</vt:lpstr>
      <vt:lpstr>Rotación temprana Proyectos / Temporales</vt:lpstr>
      <vt:lpstr>Contratación de Practicantes</vt:lpstr>
      <vt:lpstr>ANS por Gerencia Central</vt:lpstr>
      <vt:lpstr>Rotación Temprana por Gerencia Central</vt:lpstr>
      <vt:lpstr>Rotación Temprana por Gerencia Central</vt:lpstr>
      <vt:lpstr>Procesos cerrados – Vista por puestos no TI</vt:lpstr>
      <vt:lpstr>Procesos cerrados en TI</vt:lpstr>
      <vt:lpstr>Análisis de las causas de cierre fuera de tiempo</vt:lpstr>
      <vt:lpstr>LinkedIn Talent Solutions - InMail Performance </vt:lpstr>
      <vt:lpstr>Procesos cerrados por fuente de reclutamiento</vt:lpstr>
      <vt:lpstr>Performance por Recruiter</vt:lpstr>
      <vt:lpstr>Marca Empleadora</vt:lpstr>
      <vt:lpstr>LinkedIn Performance</vt:lpstr>
      <vt:lpstr>LinkedIn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Raymundo Bonilla Mata</dc:creator>
  <cp:lastModifiedBy>Adelyn Marisol Solano Davila</cp:lastModifiedBy>
  <cp:revision>9</cp:revision>
  <dcterms:created xsi:type="dcterms:W3CDTF">2023-03-17T13:54:41Z</dcterms:created>
  <dcterms:modified xsi:type="dcterms:W3CDTF">2024-01-08T20:46:09Z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2023-03-17T00:00:00Z</vt:filetime>
  </property>
  <property fmtid="{D5CDD505-2E9C-101B-9397-08002B2CF9AE}" pid="5" name="MSIP_Label_dce74c7f-c5a9-4f82-89ef-31a75e5bbc9a_Enabled">
    <vt:lpwstr>True</vt:lpwstr>
  </property>
  <property fmtid="{D5CDD505-2E9C-101B-9397-08002B2CF9AE}" pid="6" name="MSIP_Label_dce74c7f-c5a9-4f82-89ef-31a75e5bbc9a_Extended_MSFT_Method">
    <vt:lpwstr>Privileged</vt:lpwstr>
  </property>
  <property fmtid="{D5CDD505-2E9C-101B-9397-08002B2CF9AE}" pid="7" name="MSIP_Label_dce74c7f-c5a9-4f82-89ef-31a75e5bbc9a_Name">
    <vt:lpwstr>Confidencial- \ Editable</vt:lpwstr>
  </property>
  <property fmtid="{D5CDD505-2E9C-101B-9397-08002B2CF9AE}" pid="8" name="MSIP_Label_dce74c7f-c5a9-4f82-89ef-31a75e5bbc9a_SetDate">
    <vt:lpwstr>2023-03-15T16:04:22Z</vt:lpwstr>
  </property>
  <property fmtid="{D5CDD505-2E9C-101B-9397-08002B2CF9AE}" pid="9" name="MSIP_Label_dce74c7f-c5a9-4f82-89ef-31a75e5bbc9a_SiteId">
    <vt:lpwstr>b2496988-78ea-4b1d-b0f8-19b548a6902b</vt:lpwstr>
  </property>
  <property fmtid="{D5CDD505-2E9C-101B-9397-08002B2CF9AE}" pid="10" name="Producer">
    <vt:lpwstr>Microsoft® PowerPoint® para Microsoft 365</vt:lpwstr>
  </property>
  <property fmtid="{D5CDD505-2E9C-101B-9397-08002B2CF9AE}" pid="11" name="ContentTypeId">
    <vt:lpwstr>0x010100AB7776CB5E925F4494C1AD416D996CB2</vt:lpwstr>
  </property>
  <property fmtid="{D5CDD505-2E9C-101B-9397-08002B2CF9AE}" pid="12" name="MediaServiceImageTags">
    <vt:lpwstr/>
  </property>
</Properties>
</file>